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verage-regular.fntdata"/><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74713c23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74713c2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a:t>Ignore divergence</a:t>
            </a:r>
            <a:r>
              <a:rPr lang="es-419"/>
              <a:t>: Perhaps use an outdated model and remember what has changed.</a:t>
            </a:r>
            <a:endParaRPr/>
          </a:p>
          <a:p>
            <a:pPr indent="0" lvl="0" marL="0" rtl="0" algn="l">
              <a:lnSpc>
                <a:spcPct val="115000"/>
              </a:lnSpc>
              <a:spcBef>
                <a:spcPts val="0"/>
              </a:spcBef>
              <a:spcAft>
                <a:spcPts val="0"/>
              </a:spcAft>
              <a:buNone/>
            </a:pPr>
            <a:r>
              <a:rPr b="1" lang="es-419"/>
              <a:t>Ad hoc modeling</a:t>
            </a:r>
            <a:r>
              <a:rPr lang="es-419"/>
              <a:t>: Keep the model in your head and recreate it as necessary.</a:t>
            </a:r>
            <a:endParaRPr/>
          </a:p>
          <a:p>
            <a:pPr indent="0" lvl="0" marL="0" rtl="0" algn="l">
              <a:lnSpc>
                <a:spcPct val="115000"/>
              </a:lnSpc>
              <a:spcBef>
                <a:spcPts val="0"/>
              </a:spcBef>
              <a:spcAft>
                <a:spcPts val="0"/>
              </a:spcAft>
              <a:buNone/>
            </a:pPr>
            <a:r>
              <a:rPr b="1" lang="es-419"/>
              <a:t>Only high-level models</a:t>
            </a:r>
            <a:r>
              <a:rPr lang="es-419"/>
              <a:t>: The most fundamental parts of your architecture change slowly, so you can keep models of only them.</a:t>
            </a:r>
            <a:endParaRPr/>
          </a:p>
          <a:p>
            <a:pPr indent="0" lvl="0" marL="0" rtl="0" algn="l">
              <a:lnSpc>
                <a:spcPct val="115000"/>
              </a:lnSpc>
              <a:spcBef>
                <a:spcPts val="0"/>
              </a:spcBef>
              <a:spcAft>
                <a:spcPts val="0"/>
              </a:spcAft>
              <a:buNone/>
            </a:pPr>
            <a:r>
              <a:rPr b="1" lang="es-419"/>
              <a:t>Sync at lifecycle milestone</a:t>
            </a:r>
            <a:r>
              <a:rPr lang="es-419"/>
              <a:t>: Reconcile code and models at end of iteration, deployment, or other milestone.</a:t>
            </a:r>
            <a:endParaRPr/>
          </a:p>
          <a:p>
            <a:pPr indent="0" lvl="0" marL="0" rtl="0" algn="l">
              <a:lnSpc>
                <a:spcPct val="115000"/>
              </a:lnSpc>
              <a:spcBef>
                <a:spcPts val="0"/>
              </a:spcBef>
              <a:spcAft>
                <a:spcPts val="0"/>
              </a:spcAft>
              <a:buNone/>
            </a:pPr>
            <a:r>
              <a:rPr b="1" lang="es-419"/>
              <a:t>Sync at crisis</a:t>
            </a:r>
            <a:r>
              <a:rPr lang="es-419"/>
              <a:t>: Reconcile code and models when something goes wrong, or design review. Surprisingly common.</a:t>
            </a:r>
            <a:endParaRPr/>
          </a:p>
          <a:p>
            <a:pPr indent="0" lvl="0" marL="0" rtl="0" algn="l">
              <a:lnSpc>
                <a:spcPct val="115000"/>
              </a:lnSpc>
              <a:spcBef>
                <a:spcPts val="0"/>
              </a:spcBef>
              <a:spcAft>
                <a:spcPts val="0"/>
              </a:spcAft>
              <a:buNone/>
            </a:pPr>
            <a:r>
              <a:rPr b="1" lang="es-419"/>
              <a:t>Constant sync</a:t>
            </a:r>
            <a:r>
              <a:rPr lang="es-419"/>
              <a:t>: Expensive and uncommon.</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s-419"/>
              <a:t>Ignore divergence. </a:t>
            </a:r>
            <a:r>
              <a:rPr lang="es-419"/>
              <a:t>One of the most common ways to handle model - code inconsistencies is to simply ignore them. Oftentimes developers can use an outdated model but simply remember the ways in which the code has diverged from the model. During presentations, a diagram might be presented with the caveat that it is out of date and the audience is told about the changes.	</a:t>
            </a:r>
            <a:endParaRPr/>
          </a:p>
          <a:p>
            <a:pPr indent="0" lvl="0" marL="0" rtl="0" algn="l">
              <a:lnSpc>
                <a:spcPct val="115000"/>
              </a:lnSpc>
              <a:spcBef>
                <a:spcPts val="0"/>
              </a:spcBef>
              <a:spcAft>
                <a:spcPts val="0"/>
              </a:spcAft>
              <a:buNone/>
            </a:pPr>
            <a:r>
              <a:rPr lang="es-419"/>
              <a:t>A variant of this is to plan to use the models only during initial design phases when there is no source code and then to focus attention on the code once it exists. Ignoring the divergence is surprisingly common in practice, and often describes what actually happens despite intentions stated to the contrary.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Ad hoc modeling. </a:t>
            </a:r>
            <a:r>
              <a:rPr lang="es-419"/>
              <a:t>Models are created on-the-fly as needed by developers, possibly only on whiteboards. Developers must keep the architecture in their heads and be ready to recreate it for communication or collaboration purposes. They might sketch out the current architecture and their proposed changes, or draw a zoomed in view of a selected part. Teams following agile development are more likely to be doing this, especially if their background includes architectural or UML modeling experience.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Only high-level models. </a:t>
            </a:r>
            <a:r>
              <a:rPr lang="es-419"/>
              <a:t>Generally speaking, the more general or abstract the models are, the greater their ability to accommodate changes in the code. For example, an architecture model that only describes a client and server is quite resilient to code changes. A project may choose to keep high-level diagrams updated and use ad hoc modeling for details, which minimizes the documentation burden yet keeps around some diagrams for new developers or to communicate with other teams. This technique is common in practice.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Sync at lifecycle milestone. </a:t>
            </a:r>
            <a:r>
              <a:rPr lang="es-419"/>
              <a:t>Developers may evolve the code for some amount of time but wait until the end of an iteration, stage, or release before updating the models. In practice, teams may have good intentions of synchronizing at a milestone, yet defer it endlessly.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Sync at crisis. </a:t>
            </a:r>
            <a:r>
              <a:rPr lang="es-419"/>
              <a:t>While the name is amusing, it is common to see teams ignore models until they are in dire need, at which point they furiously update or recreate them. This dire need could be a design problem, a collaboration problem, or perhaps a design review. They may look for tools to recover or reverse-engineer the design and architecture of a system, but their effectiveness is limited because mainstream programming languages cannot express the high-level design intent found in architecture models, as discussed in the previous section.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Constant synchronization. </a:t>
            </a:r>
            <a:r>
              <a:rPr lang="es-419"/>
              <a:t>Some teams choose to keep their models and code synchronized at all times, but it requires a lot of effort. It can be appropriate if the project is following a process where coding and design strictly alternate, or if the project is the focus of great external attention. Because of the effort involved, it is relatively uncommon in practice unless only high-level architecture models are maintained, or a tool is used to render UML diagrams of the source code.</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f072eac0_0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f072eac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06b1f69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06b1f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74713c2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74713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74713c23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74713c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74713c23_0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74713c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3c36ed4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3c36e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3c36ed44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3c36ed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74713c23_0_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74713c2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Modelado y Documentación</a:t>
            </a:r>
            <a:endParaRPr/>
          </a:p>
          <a:p>
            <a:pPr indent="0" lvl="0" marL="0" rtl="0" algn="ctr">
              <a:spcBef>
                <a:spcPts val="0"/>
              </a:spcBef>
              <a:spcAft>
                <a:spcPts val="0"/>
              </a:spcAft>
              <a:buNone/>
            </a:pPr>
            <a:r>
              <a:rPr lang="es-419"/>
              <a:t>de Arquitectura</a:t>
            </a:r>
            <a:endParaRPr/>
          </a:p>
        </p:txBody>
      </p:sp>
      <p:sp>
        <p:nvSpPr>
          <p:cNvPr id="60" name="Google Shape;60;p13"/>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Curso Profesional de </a:t>
            </a:r>
            <a:endParaRPr/>
          </a:p>
          <a:p>
            <a:pPr indent="0" lvl="0" marL="0" rtl="0" algn="ctr">
              <a:spcBef>
                <a:spcPts val="0"/>
              </a:spcBef>
              <a:spcAft>
                <a:spcPts val="0"/>
              </a:spcAft>
              <a:buNone/>
            </a:pPr>
            <a:r>
              <a:rPr lang="es-419"/>
              <a:t>Arquitectura de Software - Platzi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p:nvPr/>
        </p:nvSpPr>
        <p:spPr>
          <a:xfrm>
            <a:off x="554475" y="710125"/>
            <a:ext cx="8073900" cy="1118700"/>
          </a:xfrm>
          <a:prstGeom prst="rightArrow">
            <a:avLst>
              <a:gd fmla="val 50000" name="adj1"/>
              <a:gd fmla="val 50000" name="adj2"/>
            </a:avLst>
          </a:prstGeom>
          <a:gradFill>
            <a:gsLst>
              <a:gs pos="0">
                <a:srgbClr val="EA9999"/>
              </a:gs>
              <a:gs pos="50000">
                <a:srgbClr val="FFE599"/>
              </a:gs>
              <a:gs pos="100000">
                <a:srgbClr val="B6D7A8"/>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Evolución del código</a:t>
            </a:r>
            <a:endParaRPr sz="2400">
              <a:solidFill>
                <a:schemeClr val="lt1"/>
              </a:solidFill>
              <a:latin typeface="Oswald"/>
              <a:ea typeface="Oswald"/>
              <a:cs typeface="Oswald"/>
              <a:sym typeface="Oswald"/>
            </a:endParaRPr>
          </a:p>
        </p:txBody>
      </p:sp>
      <p:sp>
        <p:nvSpPr>
          <p:cNvPr id="157" name="Google Shape;157;p22"/>
          <p:cNvSpPr/>
          <p:nvPr/>
        </p:nvSpPr>
        <p:spPr>
          <a:xfrm>
            <a:off x="3808275" y="4723621"/>
            <a:ext cx="1566300" cy="1916400"/>
          </a:xfrm>
          <a:prstGeom prst="foldedCorner">
            <a:avLst>
              <a:gd fmla="val 16667" name="adj"/>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Modelo de arquitectura</a:t>
            </a:r>
            <a:endParaRPr sz="2400">
              <a:solidFill>
                <a:schemeClr val="lt1"/>
              </a:solidFill>
              <a:latin typeface="Oswald"/>
              <a:ea typeface="Oswald"/>
              <a:cs typeface="Oswald"/>
              <a:sym typeface="Oswald"/>
            </a:endParaRPr>
          </a:p>
        </p:txBody>
      </p:sp>
      <p:grpSp>
        <p:nvGrpSpPr>
          <p:cNvPr id="158" name="Google Shape;158;p22"/>
          <p:cNvGrpSpPr/>
          <p:nvPr/>
        </p:nvGrpSpPr>
        <p:grpSpPr>
          <a:xfrm>
            <a:off x="301575" y="1955125"/>
            <a:ext cx="1507800" cy="2313495"/>
            <a:chOff x="301575" y="1955125"/>
            <a:chExt cx="1507800" cy="2313495"/>
          </a:xfrm>
        </p:grpSpPr>
        <p:sp>
          <p:nvSpPr>
            <p:cNvPr id="159" name="Google Shape;159;p22"/>
            <p:cNvSpPr/>
            <p:nvPr/>
          </p:nvSpPr>
          <p:spPr>
            <a:xfrm rot="10800000">
              <a:off x="418325" y="1955125"/>
              <a:ext cx="1159200" cy="1420500"/>
            </a:xfrm>
            <a:prstGeom prst="bentArrow">
              <a:avLst>
                <a:gd fmla="val 25000" name="adj1"/>
                <a:gd fmla="val 24841" name="adj2"/>
                <a:gd fmla="val 26414" name="adj3"/>
                <a:gd fmla="val 43750" name="adj4"/>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301575" y="3373720"/>
              <a:ext cx="1507800" cy="8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Ignorar divergencia</a:t>
              </a:r>
              <a:endParaRPr sz="2000">
                <a:solidFill>
                  <a:srgbClr val="FFFFFF"/>
                </a:solidFill>
                <a:latin typeface="Oswald"/>
                <a:ea typeface="Oswald"/>
                <a:cs typeface="Oswald"/>
                <a:sym typeface="Oswald"/>
              </a:endParaRPr>
            </a:p>
          </p:txBody>
        </p:sp>
      </p:grpSp>
      <p:grpSp>
        <p:nvGrpSpPr>
          <p:cNvPr id="161" name="Google Shape;161;p22"/>
          <p:cNvGrpSpPr/>
          <p:nvPr/>
        </p:nvGrpSpPr>
        <p:grpSpPr>
          <a:xfrm>
            <a:off x="7237375" y="2046700"/>
            <a:ext cx="1566300" cy="2221920"/>
            <a:chOff x="7237375" y="2046700"/>
            <a:chExt cx="1566300" cy="2221920"/>
          </a:xfrm>
        </p:grpSpPr>
        <p:sp>
          <p:nvSpPr>
            <p:cNvPr id="162" name="Google Shape;162;p22"/>
            <p:cNvSpPr/>
            <p:nvPr/>
          </p:nvSpPr>
          <p:spPr>
            <a:xfrm rot="498884">
              <a:off x="7477780" y="2100520"/>
              <a:ext cx="834213" cy="1235717"/>
            </a:xfrm>
            <a:prstGeom prst="lightningBol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7237375" y="3373720"/>
              <a:ext cx="1566300" cy="8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Sincronización constante</a:t>
              </a:r>
              <a:endParaRPr sz="2000">
                <a:solidFill>
                  <a:srgbClr val="FFFFFF"/>
                </a:solidFill>
                <a:latin typeface="Oswald"/>
                <a:ea typeface="Oswald"/>
                <a:cs typeface="Oswald"/>
                <a:sym typeface="Oswald"/>
              </a:endParaRPr>
            </a:p>
          </p:txBody>
        </p:sp>
      </p:grpSp>
      <p:grpSp>
        <p:nvGrpSpPr>
          <p:cNvPr id="164" name="Google Shape;164;p22"/>
          <p:cNvGrpSpPr/>
          <p:nvPr/>
        </p:nvGrpSpPr>
        <p:grpSpPr>
          <a:xfrm>
            <a:off x="5815115" y="2003900"/>
            <a:ext cx="1566300" cy="2264720"/>
            <a:chOff x="5713375" y="2003900"/>
            <a:chExt cx="1566300" cy="2264720"/>
          </a:xfrm>
        </p:grpSpPr>
        <p:sp>
          <p:nvSpPr>
            <p:cNvPr id="165" name="Google Shape;165;p22"/>
            <p:cNvSpPr/>
            <p:nvPr/>
          </p:nvSpPr>
          <p:spPr>
            <a:xfrm>
              <a:off x="5992250" y="2003900"/>
              <a:ext cx="1060290" cy="1429974"/>
            </a:xfrm>
            <a:prstGeom prst="irregularSeal1">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5713375" y="3373720"/>
              <a:ext cx="1566300" cy="8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Sincronización en crisis</a:t>
              </a:r>
              <a:endParaRPr sz="2000">
                <a:solidFill>
                  <a:srgbClr val="FFFFFF"/>
                </a:solidFill>
                <a:latin typeface="Oswald"/>
                <a:ea typeface="Oswald"/>
                <a:cs typeface="Oswald"/>
                <a:sym typeface="Oswald"/>
              </a:endParaRPr>
            </a:p>
          </p:txBody>
        </p:sp>
      </p:grpSp>
      <p:grpSp>
        <p:nvGrpSpPr>
          <p:cNvPr id="167" name="Google Shape;167;p22"/>
          <p:cNvGrpSpPr/>
          <p:nvPr/>
        </p:nvGrpSpPr>
        <p:grpSpPr>
          <a:xfrm>
            <a:off x="4392855" y="1851500"/>
            <a:ext cx="1566300" cy="2417120"/>
            <a:chOff x="4241125" y="1851500"/>
            <a:chExt cx="1566300" cy="2417120"/>
          </a:xfrm>
        </p:grpSpPr>
        <p:sp>
          <p:nvSpPr>
            <p:cNvPr id="168" name="Google Shape;168;p22"/>
            <p:cNvSpPr txBox="1"/>
            <p:nvPr/>
          </p:nvSpPr>
          <p:spPr>
            <a:xfrm>
              <a:off x="4370175" y="1851500"/>
              <a:ext cx="1254900" cy="14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9000">
                  <a:solidFill>
                    <a:srgbClr val="FFFFFF"/>
                  </a:solidFill>
                </a:rPr>
                <a:t>⟲</a:t>
              </a:r>
              <a:endParaRPr sz="9000">
                <a:solidFill>
                  <a:srgbClr val="FFFFFF"/>
                </a:solidFill>
              </a:endParaRPr>
            </a:p>
          </p:txBody>
        </p:sp>
        <p:sp>
          <p:nvSpPr>
            <p:cNvPr id="169" name="Google Shape;169;p22"/>
            <p:cNvSpPr txBox="1"/>
            <p:nvPr/>
          </p:nvSpPr>
          <p:spPr>
            <a:xfrm>
              <a:off x="4241125" y="3373720"/>
              <a:ext cx="1566300" cy="8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Sincronización en hitos del ciclo de vida</a:t>
              </a:r>
              <a:endParaRPr sz="2000">
                <a:solidFill>
                  <a:srgbClr val="FFFFFF"/>
                </a:solidFill>
                <a:latin typeface="Oswald"/>
                <a:ea typeface="Oswald"/>
                <a:cs typeface="Oswald"/>
                <a:sym typeface="Oswald"/>
              </a:endParaRPr>
            </a:p>
          </p:txBody>
        </p:sp>
      </p:grpSp>
      <p:grpSp>
        <p:nvGrpSpPr>
          <p:cNvPr id="170" name="Google Shape;170;p22"/>
          <p:cNvGrpSpPr/>
          <p:nvPr/>
        </p:nvGrpSpPr>
        <p:grpSpPr>
          <a:xfrm>
            <a:off x="1665335" y="1927700"/>
            <a:ext cx="1507800" cy="2340921"/>
            <a:chOff x="1596975" y="1927700"/>
            <a:chExt cx="1507800" cy="2340921"/>
          </a:xfrm>
        </p:grpSpPr>
        <p:sp>
          <p:nvSpPr>
            <p:cNvPr id="171" name="Google Shape;171;p22"/>
            <p:cNvSpPr/>
            <p:nvPr/>
          </p:nvSpPr>
          <p:spPr>
            <a:xfrm>
              <a:off x="2021725" y="2460740"/>
              <a:ext cx="744600" cy="767100"/>
            </a:xfrm>
            <a:prstGeom prst="smileyFace">
              <a:avLst>
                <a:gd fmla="val 2458"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2461272" y="1927700"/>
              <a:ext cx="618900" cy="464400"/>
            </a:xfrm>
            <a:prstGeom prst="cloudCallout">
              <a:avLst>
                <a:gd fmla="val -59502" name="adj1"/>
                <a:gd fmla="val 481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1596975" y="3373720"/>
              <a:ext cx="1507800" cy="8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Modelado </a:t>
              </a:r>
              <a:endParaRPr sz="2000">
                <a:solidFill>
                  <a:srgbClr val="FFFFFF"/>
                </a:solidFill>
                <a:latin typeface="Oswald"/>
                <a:ea typeface="Oswald"/>
                <a:cs typeface="Oswald"/>
                <a:sym typeface="Oswald"/>
              </a:endParaRPr>
            </a:p>
            <a:p>
              <a:pPr indent="0" lvl="0" marL="0" rtl="0" algn="ctr">
                <a:spcBef>
                  <a:spcPts val="0"/>
                </a:spcBef>
                <a:spcAft>
                  <a:spcPts val="0"/>
                </a:spcAft>
                <a:buNone/>
              </a:pPr>
              <a:r>
                <a:rPr i="1" lang="es-419" sz="2000">
                  <a:solidFill>
                    <a:srgbClr val="FFFFFF"/>
                  </a:solidFill>
                  <a:latin typeface="Oswald"/>
                  <a:ea typeface="Oswald"/>
                  <a:cs typeface="Oswald"/>
                  <a:sym typeface="Oswald"/>
                </a:rPr>
                <a:t>ad hoc</a:t>
              </a:r>
              <a:endParaRPr i="1" sz="2000">
                <a:solidFill>
                  <a:srgbClr val="FFFFFF"/>
                </a:solidFill>
                <a:latin typeface="Oswald"/>
                <a:ea typeface="Oswald"/>
                <a:cs typeface="Oswald"/>
                <a:sym typeface="Oswald"/>
              </a:endParaRPr>
            </a:p>
          </p:txBody>
        </p:sp>
      </p:grpSp>
      <p:grpSp>
        <p:nvGrpSpPr>
          <p:cNvPr id="174" name="Google Shape;174;p22"/>
          <p:cNvGrpSpPr/>
          <p:nvPr/>
        </p:nvGrpSpPr>
        <p:grpSpPr>
          <a:xfrm>
            <a:off x="3029095" y="2431925"/>
            <a:ext cx="1507800" cy="1845976"/>
            <a:chOff x="2816175" y="2431925"/>
            <a:chExt cx="1507800" cy="1845976"/>
          </a:xfrm>
        </p:grpSpPr>
        <p:sp>
          <p:nvSpPr>
            <p:cNvPr id="175" name="Google Shape;175;p22"/>
            <p:cNvSpPr/>
            <p:nvPr/>
          </p:nvSpPr>
          <p:spPr>
            <a:xfrm>
              <a:off x="3153389" y="2431925"/>
              <a:ext cx="826848" cy="894888"/>
            </a:xfrm>
            <a:prstGeom prst="cloud">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2816175" y="3383001"/>
              <a:ext cx="1507800" cy="8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Solo m</a:t>
              </a:r>
              <a:r>
                <a:rPr lang="es-419" sz="2000">
                  <a:solidFill>
                    <a:srgbClr val="FFFFFF"/>
                  </a:solidFill>
                  <a:latin typeface="Oswald"/>
                  <a:ea typeface="Oswald"/>
                  <a:cs typeface="Oswald"/>
                  <a:sym typeface="Oswald"/>
                </a:rPr>
                <a:t>odelos </a:t>
              </a:r>
              <a:endParaRPr sz="2000">
                <a:solidFill>
                  <a:srgbClr val="FFFFFF"/>
                </a:solidFill>
                <a:latin typeface="Oswald"/>
                <a:ea typeface="Oswald"/>
                <a:cs typeface="Oswald"/>
                <a:sym typeface="Oswald"/>
              </a:endParaRPr>
            </a:p>
            <a:p>
              <a:pPr indent="0" lvl="0" marL="0" rtl="0" algn="ctr">
                <a:spcBef>
                  <a:spcPts val="0"/>
                </a:spcBef>
                <a:spcAft>
                  <a:spcPts val="0"/>
                </a:spcAft>
                <a:buNone/>
              </a:pPr>
              <a:r>
                <a:rPr lang="es-419" sz="2000">
                  <a:solidFill>
                    <a:srgbClr val="FFFFFF"/>
                  </a:solidFill>
                  <a:latin typeface="Oswald"/>
                  <a:ea typeface="Oswald"/>
                  <a:cs typeface="Oswald"/>
                  <a:sym typeface="Oswald"/>
                </a:rPr>
                <a:t>de alto nivel</a:t>
              </a:r>
              <a:endParaRPr sz="2000">
                <a:solidFill>
                  <a:srgbClr val="FFFFFF"/>
                </a:solidFill>
                <a:latin typeface="Oswald"/>
                <a:ea typeface="Oswald"/>
                <a:cs typeface="Oswald"/>
                <a:sym typeface="Oswal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¿Cómo comunicar la arquitectura?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701800"/>
            <a:ext cx="8131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“Esencialmente, todo modelo es incorrecto. Pero algunos son útiles.”</a:t>
            </a:r>
            <a:endParaRPr/>
          </a:p>
        </p:txBody>
      </p:sp>
      <p:sp>
        <p:nvSpPr>
          <p:cNvPr id="71" name="Google Shape;71;p15"/>
          <p:cNvSpPr txBox="1"/>
          <p:nvPr/>
        </p:nvSpPr>
        <p:spPr>
          <a:xfrm>
            <a:off x="400475" y="4869525"/>
            <a:ext cx="8314500" cy="69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s-419" sz="2000">
                <a:solidFill>
                  <a:srgbClr val="37474F"/>
                </a:solidFill>
                <a:latin typeface="Average"/>
                <a:ea typeface="Average"/>
                <a:cs typeface="Average"/>
                <a:sym typeface="Average"/>
              </a:rPr>
              <a:t>Empirical Model-Building and Response Surfaces</a:t>
            </a:r>
            <a:r>
              <a:rPr i="1" lang="es-419" sz="2000">
                <a:solidFill>
                  <a:srgbClr val="37474F"/>
                </a:solidFill>
                <a:latin typeface="Average"/>
                <a:ea typeface="Average"/>
                <a:cs typeface="Average"/>
                <a:sym typeface="Average"/>
              </a:rPr>
              <a:t> </a:t>
            </a:r>
            <a:r>
              <a:rPr lang="es-419" sz="2000">
                <a:solidFill>
                  <a:srgbClr val="37474F"/>
                </a:solidFill>
                <a:latin typeface="Average"/>
                <a:ea typeface="Average"/>
                <a:cs typeface="Average"/>
                <a:sym typeface="Average"/>
              </a:rPr>
              <a:t>(</a:t>
            </a:r>
            <a:r>
              <a:rPr lang="es-419" sz="2000">
                <a:solidFill>
                  <a:srgbClr val="37474F"/>
                </a:solidFill>
                <a:latin typeface="Average"/>
                <a:ea typeface="Average"/>
                <a:cs typeface="Average"/>
                <a:sym typeface="Average"/>
              </a:rPr>
              <a:t>George Box</a:t>
            </a:r>
            <a:r>
              <a:rPr lang="es-419" sz="2000">
                <a:solidFill>
                  <a:srgbClr val="37474F"/>
                </a:solidFill>
                <a:latin typeface="Average"/>
                <a:ea typeface="Average"/>
                <a:cs typeface="Average"/>
                <a:sym typeface="Average"/>
              </a:rPr>
              <a:t>, 1987)</a:t>
            </a:r>
            <a:endParaRPr sz="2000">
              <a:solidFill>
                <a:srgbClr val="37474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Arquitectura restrictiva</a:t>
            </a:r>
            <a:endParaRPr/>
          </a:p>
        </p:txBody>
      </p:sp>
      <p:sp>
        <p:nvSpPr>
          <p:cNvPr id="77" name="Google Shape;77;p16"/>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Restringe las decisiones </a:t>
            </a:r>
            <a:endParaRPr/>
          </a:p>
          <a:p>
            <a:pPr indent="0" lvl="0" marL="0" rtl="0" algn="ctr">
              <a:spcBef>
                <a:spcPts val="0"/>
              </a:spcBef>
              <a:spcAft>
                <a:spcPts val="0"/>
              </a:spcAft>
              <a:buNone/>
            </a:pPr>
            <a:r>
              <a:rPr lang="es-419"/>
              <a:t>a tomar.</a:t>
            </a:r>
            <a:endParaRPr/>
          </a:p>
        </p:txBody>
      </p:sp>
      <p:sp>
        <p:nvSpPr>
          <p:cNvPr id="78" name="Google Shape;78;p16"/>
          <p:cNvSpPr txBox="1"/>
          <p:nvPr>
            <p:ph type="title"/>
          </p:nvPr>
        </p:nvSpPr>
        <p:spPr>
          <a:xfrm>
            <a:off x="4805075"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solidFill>
                  <a:schemeClr val="lt1"/>
                </a:solidFill>
              </a:rPr>
              <a:t>Arquitectura descriptiva</a:t>
            </a:r>
            <a:endParaRPr>
              <a:solidFill>
                <a:schemeClr val="lt1"/>
              </a:solidFill>
            </a:endParaRPr>
          </a:p>
        </p:txBody>
      </p:sp>
      <p:sp>
        <p:nvSpPr>
          <p:cNvPr id="79" name="Google Shape;79;p16"/>
          <p:cNvSpPr txBox="1"/>
          <p:nvPr>
            <p:ph idx="1" type="subTitle"/>
          </p:nvPr>
        </p:nvSpPr>
        <p:spPr>
          <a:xfrm>
            <a:off x="4805075"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chemeClr val="lt1"/>
                </a:solidFill>
              </a:rPr>
              <a:t>Documenta las decisiones tomadas.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1047481" y="707438"/>
            <a:ext cx="971400" cy="971400"/>
          </a:xfrm>
          <a:prstGeom prst="smileyFace">
            <a:avLst>
              <a:gd fmla="val 4653"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1152194" y="273263"/>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Arquitecto y</a:t>
            </a:r>
            <a:endParaRPr sz="2000">
              <a:solidFill>
                <a:srgbClr val="FFFFFF"/>
              </a:solidFill>
              <a:latin typeface="Oswald"/>
              <a:ea typeface="Oswald"/>
              <a:cs typeface="Oswald"/>
              <a:sym typeface="Oswald"/>
            </a:endParaRPr>
          </a:p>
        </p:txBody>
      </p:sp>
      <p:sp>
        <p:nvSpPr>
          <p:cNvPr id="86" name="Google Shape;86;p17"/>
          <p:cNvSpPr txBox="1"/>
          <p:nvPr/>
        </p:nvSpPr>
        <p:spPr>
          <a:xfrm>
            <a:off x="1152194" y="1622093"/>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Analista</a:t>
            </a:r>
            <a:endParaRPr sz="2000">
              <a:solidFill>
                <a:srgbClr val="FFFFFF"/>
              </a:solidFill>
              <a:latin typeface="Oswald"/>
              <a:ea typeface="Oswald"/>
              <a:cs typeface="Oswald"/>
              <a:sym typeface="Oswald"/>
            </a:endParaRPr>
          </a:p>
        </p:txBody>
      </p:sp>
      <p:sp>
        <p:nvSpPr>
          <p:cNvPr id="87" name="Google Shape;87;p17"/>
          <p:cNvSpPr/>
          <p:nvPr/>
        </p:nvSpPr>
        <p:spPr>
          <a:xfrm>
            <a:off x="1657081" y="707438"/>
            <a:ext cx="971400" cy="971400"/>
          </a:xfrm>
          <a:prstGeom prst="smileyFace">
            <a:avLst>
              <a:gd fmla="val 4653"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5492819" y="607838"/>
            <a:ext cx="2451300" cy="117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Negociación de requerimientos</a:t>
            </a:r>
            <a:endParaRPr sz="2400">
              <a:solidFill>
                <a:srgbClr val="FFFFFF"/>
              </a:solidFill>
              <a:latin typeface="Oswald"/>
              <a:ea typeface="Oswald"/>
              <a:cs typeface="Oswald"/>
              <a:sym typeface="Oswald"/>
            </a:endParaRPr>
          </a:p>
        </p:txBody>
      </p:sp>
      <p:sp>
        <p:nvSpPr>
          <p:cNvPr id="89" name="Google Shape;89;p17"/>
          <p:cNvSpPr/>
          <p:nvPr/>
        </p:nvSpPr>
        <p:spPr>
          <a:xfrm>
            <a:off x="1047481" y="2898300"/>
            <a:ext cx="971400" cy="971400"/>
          </a:xfrm>
          <a:prstGeom prst="smileyFace">
            <a:avLst>
              <a:gd fmla="val 4653"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1152194" y="2464125"/>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Arquitecto y</a:t>
            </a:r>
            <a:endParaRPr sz="2000">
              <a:solidFill>
                <a:srgbClr val="FFFFFF"/>
              </a:solidFill>
              <a:latin typeface="Oswald"/>
              <a:ea typeface="Oswald"/>
              <a:cs typeface="Oswald"/>
              <a:sym typeface="Oswald"/>
            </a:endParaRPr>
          </a:p>
        </p:txBody>
      </p:sp>
      <p:sp>
        <p:nvSpPr>
          <p:cNvPr id="91" name="Google Shape;91;p17"/>
          <p:cNvSpPr txBox="1"/>
          <p:nvPr/>
        </p:nvSpPr>
        <p:spPr>
          <a:xfrm>
            <a:off x="1152194" y="3812955"/>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Operaciones</a:t>
            </a:r>
            <a:endParaRPr sz="2000">
              <a:solidFill>
                <a:srgbClr val="FFFFFF"/>
              </a:solidFill>
              <a:latin typeface="Oswald"/>
              <a:ea typeface="Oswald"/>
              <a:cs typeface="Oswald"/>
              <a:sym typeface="Oswald"/>
            </a:endParaRPr>
          </a:p>
        </p:txBody>
      </p:sp>
      <p:sp>
        <p:nvSpPr>
          <p:cNvPr id="92" name="Google Shape;92;p17"/>
          <p:cNvSpPr/>
          <p:nvPr/>
        </p:nvSpPr>
        <p:spPr>
          <a:xfrm>
            <a:off x="1657081" y="2898300"/>
            <a:ext cx="971400" cy="971400"/>
          </a:xfrm>
          <a:prstGeom prst="smileyFace">
            <a:avLst>
              <a:gd fmla="val 4653"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5492819" y="2798700"/>
            <a:ext cx="2451300" cy="117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Cálculo de recursos</a:t>
            </a:r>
            <a:endParaRPr sz="2400">
              <a:solidFill>
                <a:srgbClr val="FFFFFF"/>
              </a:solidFill>
              <a:latin typeface="Oswald"/>
              <a:ea typeface="Oswald"/>
              <a:cs typeface="Oswald"/>
              <a:sym typeface="Oswald"/>
            </a:endParaRPr>
          </a:p>
        </p:txBody>
      </p:sp>
      <p:sp>
        <p:nvSpPr>
          <p:cNvPr id="94" name="Google Shape;94;p17"/>
          <p:cNvSpPr/>
          <p:nvPr/>
        </p:nvSpPr>
        <p:spPr>
          <a:xfrm>
            <a:off x="1047481" y="5127038"/>
            <a:ext cx="971400" cy="971400"/>
          </a:xfrm>
          <a:prstGeom prst="smileyFace">
            <a:avLst>
              <a:gd fmla="val 4653"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52194" y="4616663"/>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Equipo de</a:t>
            </a:r>
            <a:endParaRPr sz="2000">
              <a:solidFill>
                <a:srgbClr val="FFFFFF"/>
              </a:solidFill>
              <a:latin typeface="Oswald"/>
              <a:ea typeface="Oswald"/>
              <a:cs typeface="Oswald"/>
              <a:sym typeface="Oswald"/>
            </a:endParaRPr>
          </a:p>
        </p:txBody>
      </p:sp>
      <p:sp>
        <p:nvSpPr>
          <p:cNvPr id="96" name="Google Shape;96;p17"/>
          <p:cNvSpPr txBox="1"/>
          <p:nvPr/>
        </p:nvSpPr>
        <p:spPr>
          <a:xfrm>
            <a:off x="1152194" y="6174638"/>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Desarrollo</a:t>
            </a:r>
            <a:endParaRPr sz="2000">
              <a:solidFill>
                <a:srgbClr val="FFFFFF"/>
              </a:solidFill>
              <a:latin typeface="Oswald"/>
              <a:ea typeface="Oswald"/>
              <a:cs typeface="Oswald"/>
              <a:sym typeface="Oswald"/>
            </a:endParaRPr>
          </a:p>
        </p:txBody>
      </p:sp>
      <p:sp>
        <p:nvSpPr>
          <p:cNvPr id="97" name="Google Shape;97;p17"/>
          <p:cNvSpPr/>
          <p:nvPr/>
        </p:nvSpPr>
        <p:spPr>
          <a:xfrm>
            <a:off x="1657081" y="5127038"/>
            <a:ext cx="971400" cy="971400"/>
          </a:xfrm>
          <a:prstGeom prst="smileyFace">
            <a:avLst>
              <a:gd fmla="val 4653"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3332613" y="2425813"/>
            <a:ext cx="1477500" cy="1916400"/>
          </a:xfrm>
          <a:prstGeom prst="foldedCorner">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5492819" y="5027438"/>
            <a:ext cx="2451300" cy="117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Restricciones y libertades</a:t>
            </a:r>
            <a:endParaRPr sz="2400">
              <a:solidFill>
                <a:srgbClr val="FFFFFF"/>
              </a:solidFill>
              <a:latin typeface="Oswald"/>
              <a:ea typeface="Oswald"/>
              <a:cs typeface="Oswald"/>
              <a:sym typeface="Oswald"/>
            </a:endParaRPr>
          </a:p>
        </p:txBody>
      </p:sp>
      <p:sp>
        <p:nvSpPr>
          <p:cNvPr id="100" name="Google Shape;100;p17"/>
          <p:cNvSpPr/>
          <p:nvPr/>
        </p:nvSpPr>
        <p:spPr>
          <a:xfrm>
            <a:off x="3332613" y="234950"/>
            <a:ext cx="1477500" cy="1916400"/>
          </a:xfrm>
          <a:prstGeom prst="foldedCorner">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2851413" y="916025"/>
            <a:ext cx="2439900" cy="583800"/>
          </a:xfrm>
          <a:prstGeom prst="rightArrow">
            <a:avLst>
              <a:gd fmla="val 50000" name="adj1"/>
              <a:gd fmla="val 50000" name="adj2"/>
            </a:avLst>
          </a:prstGeom>
          <a:solidFill>
            <a:srgbClr val="37474F">
              <a:alpha val="86150"/>
            </a:srgbClr>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2840050" y="3092113"/>
            <a:ext cx="2439900" cy="583800"/>
          </a:xfrm>
          <a:prstGeom prst="rightArrow">
            <a:avLst>
              <a:gd fmla="val 50000" name="adj1"/>
              <a:gd fmla="val 50000" name="adj2"/>
            </a:avLst>
          </a:prstGeom>
          <a:solidFill>
            <a:srgbClr val="37474F">
              <a:alpha val="86150"/>
            </a:srgbClr>
          </a:solid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332613" y="4654550"/>
            <a:ext cx="1477500" cy="1916400"/>
          </a:xfrm>
          <a:prstGeom prst="foldedCorner">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840050" y="5320850"/>
            <a:ext cx="2439900" cy="583800"/>
          </a:xfrm>
          <a:prstGeom prst="rightArrow">
            <a:avLst>
              <a:gd fmla="val 50000" name="adj1"/>
              <a:gd fmla="val 50000" name="adj2"/>
            </a:avLst>
          </a:prstGeom>
          <a:solidFill>
            <a:srgbClr val="37474F">
              <a:alpha val="86150"/>
            </a:srgbClr>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7"/>
          <p:cNvCxnSpPr/>
          <p:nvPr/>
        </p:nvCxnSpPr>
        <p:spPr>
          <a:xfrm>
            <a:off x="19450" y="2313567"/>
            <a:ext cx="9105000" cy="0"/>
          </a:xfrm>
          <a:prstGeom prst="straightConnector1">
            <a:avLst/>
          </a:prstGeom>
          <a:noFill/>
          <a:ln cap="flat" cmpd="sng" w="9525">
            <a:solidFill>
              <a:srgbClr val="FFFFFF"/>
            </a:solidFill>
            <a:prstDash val="lgDash"/>
            <a:round/>
            <a:headEnd len="med" w="med" type="none"/>
            <a:tailEnd len="med" w="med" type="none"/>
          </a:ln>
        </p:spPr>
      </p:cxnSp>
      <p:cxnSp>
        <p:nvCxnSpPr>
          <p:cNvPr id="106" name="Google Shape;106;p17"/>
          <p:cNvCxnSpPr/>
          <p:nvPr/>
        </p:nvCxnSpPr>
        <p:spPr>
          <a:xfrm>
            <a:off x="0" y="4452033"/>
            <a:ext cx="9105000" cy="0"/>
          </a:xfrm>
          <a:prstGeom prst="straightConnector1">
            <a:avLst/>
          </a:prstGeom>
          <a:noFill/>
          <a:ln cap="flat" cmpd="sng" w="9525">
            <a:solidFill>
              <a:srgbClr val="FFFFFF"/>
            </a:solidFill>
            <a:prstDash val="lg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1047481" y="707438"/>
            <a:ext cx="971400" cy="971400"/>
          </a:xfrm>
          <a:prstGeom prst="smileyFace">
            <a:avLst>
              <a:gd fmla="val 4653"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1046300" y="273275"/>
            <a:ext cx="15822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Diseñadores de</a:t>
            </a:r>
            <a:endParaRPr sz="2000">
              <a:solidFill>
                <a:srgbClr val="FFFFFF"/>
              </a:solidFill>
              <a:latin typeface="Oswald"/>
              <a:ea typeface="Oswald"/>
              <a:cs typeface="Oswald"/>
              <a:sym typeface="Oswald"/>
            </a:endParaRPr>
          </a:p>
        </p:txBody>
      </p:sp>
      <p:sp>
        <p:nvSpPr>
          <p:cNvPr id="113" name="Google Shape;113;p18"/>
          <p:cNvSpPr txBox="1"/>
          <p:nvPr/>
        </p:nvSpPr>
        <p:spPr>
          <a:xfrm>
            <a:off x="972775" y="1639939"/>
            <a:ext cx="1656900" cy="71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productos dependientes</a:t>
            </a:r>
            <a:endParaRPr sz="2000">
              <a:solidFill>
                <a:srgbClr val="FFFFFF"/>
              </a:solidFill>
              <a:latin typeface="Oswald"/>
              <a:ea typeface="Oswald"/>
              <a:cs typeface="Oswald"/>
              <a:sym typeface="Oswald"/>
            </a:endParaRPr>
          </a:p>
        </p:txBody>
      </p:sp>
      <p:sp>
        <p:nvSpPr>
          <p:cNvPr id="114" name="Google Shape;114;p18"/>
          <p:cNvSpPr/>
          <p:nvPr/>
        </p:nvSpPr>
        <p:spPr>
          <a:xfrm>
            <a:off x="1657081" y="707438"/>
            <a:ext cx="971400" cy="971400"/>
          </a:xfrm>
          <a:prstGeom prst="smileyFace">
            <a:avLst>
              <a:gd fmla="val 4653"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5492819" y="607838"/>
            <a:ext cx="2451300" cy="117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Definición de interoperabilidad</a:t>
            </a:r>
            <a:endParaRPr sz="2400">
              <a:solidFill>
                <a:srgbClr val="FFFFFF"/>
              </a:solidFill>
              <a:latin typeface="Oswald"/>
              <a:ea typeface="Oswald"/>
              <a:cs typeface="Oswald"/>
              <a:sym typeface="Oswald"/>
            </a:endParaRPr>
          </a:p>
        </p:txBody>
      </p:sp>
      <p:sp>
        <p:nvSpPr>
          <p:cNvPr id="116" name="Google Shape;116;p18"/>
          <p:cNvSpPr/>
          <p:nvPr/>
        </p:nvSpPr>
        <p:spPr>
          <a:xfrm>
            <a:off x="1047481" y="2898300"/>
            <a:ext cx="971400" cy="971400"/>
          </a:xfrm>
          <a:prstGeom prst="smileyFace">
            <a:avLst>
              <a:gd fmla="val 4653"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1152194" y="2464125"/>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Gestores de</a:t>
            </a:r>
            <a:endParaRPr sz="2000">
              <a:solidFill>
                <a:srgbClr val="FFFFFF"/>
              </a:solidFill>
              <a:latin typeface="Oswald"/>
              <a:ea typeface="Oswald"/>
              <a:cs typeface="Oswald"/>
              <a:sym typeface="Oswald"/>
            </a:endParaRPr>
          </a:p>
        </p:txBody>
      </p:sp>
      <p:sp>
        <p:nvSpPr>
          <p:cNvPr id="118" name="Google Shape;118;p18"/>
          <p:cNvSpPr txBox="1"/>
          <p:nvPr/>
        </p:nvSpPr>
        <p:spPr>
          <a:xfrm>
            <a:off x="1152194" y="3793500"/>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proyecto</a:t>
            </a:r>
            <a:endParaRPr sz="2000">
              <a:solidFill>
                <a:srgbClr val="FFFFFF"/>
              </a:solidFill>
              <a:latin typeface="Oswald"/>
              <a:ea typeface="Oswald"/>
              <a:cs typeface="Oswald"/>
              <a:sym typeface="Oswald"/>
            </a:endParaRPr>
          </a:p>
        </p:txBody>
      </p:sp>
      <p:sp>
        <p:nvSpPr>
          <p:cNvPr id="119" name="Google Shape;119;p18"/>
          <p:cNvSpPr/>
          <p:nvPr/>
        </p:nvSpPr>
        <p:spPr>
          <a:xfrm>
            <a:off x="1657081" y="2898300"/>
            <a:ext cx="971400" cy="971400"/>
          </a:xfrm>
          <a:prstGeom prst="smileyFace">
            <a:avLst>
              <a:gd fmla="val 4653"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5492819" y="2798700"/>
            <a:ext cx="2451300" cy="117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Gestión de equipos y recursos</a:t>
            </a:r>
            <a:endParaRPr sz="2400">
              <a:solidFill>
                <a:srgbClr val="FFFFFF"/>
              </a:solidFill>
              <a:latin typeface="Oswald"/>
              <a:ea typeface="Oswald"/>
              <a:cs typeface="Oswald"/>
              <a:sym typeface="Oswald"/>
            </a:endParaRPr>
          </a:p>
        </p:txBody>
      </p:sp>
      <p:sp>
        <p:nvSpPr>
          <p:cNvPr id="121" name="Google Shape;121;p18"/>
          <p:cNvSpPr/>
          <p:nvPr/>
        </p:nvSpPr>
        <p:spPr>
          <a:xfrm>
            <a:off x="1047481" y="5127038"/>
            <a:ext cx="971400" cy="971400"/>
          </a:xfrm>
          <a:prstGeom prst="smileyFace">
            <a:avLst>
              <a:gd fmla="val 4653"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1152194" y="4616663"/>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Equipo de</a:t>
            </a:r>
            <a:endParaRPr sz="2000">
              <a:solidFill>
                <a:srgbClr val="FFFFFF"/>
              </a:solidFill>
              <a:latin typeface="Oswald"/>
              <a:ea typeface="Oswald"/>
              <a:cs typeface="Oswald"/>
              <a:sym typeface="Oswald"/>
            </a:endParaRPr>
          </a:p>
        </p:txBody>
      </p:sp>
      <p:sp>
        <p:nvSpPr>
          <p:cNvPr id="123" name="Google Shape;123;p18"/>
          <p:cNvSpPr txBox="1"/>
          <p:nvPr/>
        </p:nvSpPr>
        <p:spPr>
          <a:xfrm>
            <a:off x="1152194" y="6174638"/>
            <a:ext cx="1371600" cy="4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rgbClr val="FFFFFF"/>
                </a:solidFill>
                <a:latin typeface="Oswald"/>
                <a:ea typeface="Oswald"/>
                <a:cs typeface="Oswald"/>
                <a:sym typeface="Oswald"/>
              </a:rPr>
              <a:t>calidad</a:t>
            </a:r>
            <a:endParaRPr sz="2000">
              <a:solidFill>
                <a:srgbClr val="FFFFFF"/>
              </a:solidFill>
              <a:latin typeface="Oswald"/>
              <a:ea typeface="Oswald"/>
              <a:cs typeface="Oswald"/>
              <a:sym typeface="Oswald"/>
            </a:endParaRPr>
          </a:p>
        </p:txBody>
      </p:sp>
      <p:sp>
        <p:nvSpPr>
          <p:cNvPr id="124" name="Google Shape;124;p18"/>
          <p:cNvSpPr/>
          <p:nvPr/>
        </p:nvSpPr>
        <p:spPr>
          <a:xfrm>
            <a:off x="1657081" y="5127038"/>
            <a:ext cx="971400" cy="971400"/>
          </a:xfrm>
          <a:prstGeom prst="smileyFace">
            <a:avLst>
              <a:gd fmla="val 4653" name="adj"/>
            </a:avLst>
          </a:prstGeom>
          <a:solidFill>
            <a:schemeClr val="l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332613" y="2425813"/>
            <a:ext cx="1477500" cy="1916400"/>
          </a:xfrm>
          <a:prstGeom prst="foldedCorner">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492819" y="5027438"/>
            <a:ext cx="2451300" cy="117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Métricas y conformidad</a:t>
            </a:r>
            <a:endParaRPr sz="2400">
              <a:solidFill>
                <a:srgbClr val="FFFFFF"/>
              </a:solidFill>
              <a:latin typeface="Oswald"/>
              <a:ea typeface="Oswald"/>
              <a:cs typeface="Oswald"/>
              <a:sym typeface="Oswald"/>
            </a:endParaRPr>
          </a:p>
        </p:txBody>
      </p:sp>
      <p:sp>
        <p:nvSpPr>
          <p:cNvPr id="127" name="Google Shape;127;p18"/>
          <p:cNvSpPr/>
          <p:nvPr/>
        </p:nvSpPr>
        <p:spPr>
          <a:xfrm>
            <a:off x="3332613" y="234950"/>
            <a:ext cx="1477500" cy="1916400"/>
          </a:xfrm>
          <a:prstGeom prst="foldedCorner">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851413" y="916025"/>
            <a:ext cx="2439900" cy="583800"/>
          </a:xfrm>
          <a:prstGeom prst="rightArrow">
            <a:avLst>
              <a:gd fmla="val 50000" name="adj1"/>
              <a:gd fmla="val 50000" name="adj2"/>
            </a:avLst>
          </a:prstGeom>
          <a:solidFill>
            <a:srgbClr val="37474F">
              <a:alpha val="86150"/>
            </a:srgbClr>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840050" y="3092113"/>
            <a:ext cx="2439900" cy="583800"/>
          </a:xfrm>
          <a:prstGeom prst="rightArrow">
            <a:avLst>
              <a:gd fmla="val 50000" name="adj1"/>
              <a:gd fmla="val 50000" name="adj2"/>
            </a:avLst>
          </a:prstGeom>
          <a:solidFill>
            <a:srgbClr val="37474F">
              <a:alpha val="86150"/>
            </a:srgbClr>
          </a:solid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332613" y="4654550"/>
            <a:ext cx="1477500" cy="1916400"/>
          </a:xfrm>
          <a:prstGeom prst="foldedCorner">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840050" y="5320850"/>
            <a:ext cx="2439900" cy="583800"/>
          </a:xfrm>
          <a:prstGeom prst="rightArrow">
            <a:avLst>
              <a:gd fmla="val 50000" name="adj1"/>
              <a:gd fmla="val 50000" name="adj2"/>
            </a:avLst>
          </a:prstGeom>
          <a:solidFill>
            <a:srgbClr val="37474F">
              <a:alpha val="86150"/>
            </a:srgbClr>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8"/>
          <p:cNvCxnSpPr/>
          <p:nvPr/>
        </p:nvCxnSpPr>
        <p:spPr>
          <a:xfrm>
            <a:off x="19450" y="2313567"/>
            <a:ext cx="9105000" cy="0"/>
          </a:xfrm>
          <a:prstGeom prst="straightConnector1">
            <a:avLst/>
          </a:prstGeom>
          <a:noFill/>
          <a:ln cap="flat" cmpd="sng" w="9525">
            <a:solidFill>
              <a:srgbClr val="FFFFFF"/>
            </a:solidFill>
            <a:prstDash val="lgDash"/>
            <a:round/>
            <a:headEnd len="med" w="med" type="none"/>
            <a:tailEnd len="med" w="med" type="none"/>
          </a:ln>
        </p:spPr>
      </p:cxnSp>
      <p:cxnSp>
        <p:nvCxnSpPr>
          <p:cNvPr id="133" name="Google Shape;133;p18"/>
          <p:cNvCxnSpPr/>
          <p:nvPr/>
        </p:nvCxnSpPr>
        <p:spPr>
          <a:xfrm>
            <a:off x="0" y="4452033"/>
            <a:ext cx="9105000" cy="0"/>
          </a:xfrm>
          <a:prstGeom prst="straightConnector1">
            <a:avLst/>
          </a:prstGeom>
          <a:noFill/>
          <a:ln cap="flat" cmpd="sng" w="9525">
            <a:solidFill>
              <a:srgbClr val="FFFFFF"/>
            </a:solidFill>
            <a:prstDash val="lgDash"/>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Vistas de Arquitectura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Documentación vs implementación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Modelo de arquitectura</a:t>
            </a:r>
            <a:endParaRPr/>
          </a:p>
        </p:txBody>
      </p:sp>
      <p:sp>
        <p:nvSpPr>
          <p:cNvPr id="149" name="Google Shape;149;p21"/>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Módulos, componentes, conectores, restricciones, estilo, patrones, atributos de calidad.</a:t>
            </a:r>
            <a:endParaRPr/>
          </a:p>
        </p:txBody>
      </p:sp>
      <p:sp>
        <p:nvSpPr>
          <p:cNvPr id="150" name="Google Shape;150;p21"/>
          <p:cNvSpPr txBox="1"/>
          <p:nvPr>
            <p:ph type="title"/>
          </p:nvPr>
        </p:nvSpPr>
        <p:spPr>
          <a:xfrm>
            <a:off x="484235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solidFill>
                  <a:schemeClr val="lt1"/>
                </a:solidFill>
              </a:rPr>
              <a:t>Código</a:t>
            </a:r>
            <a:endParaRPr>
              <a:solidFill>
                <a:schemeClr val="lt1"/>
              </a:solidFill>
            </a:endParaRPr>
          </a:p>
          <a:p>
            <a:pPr indent="0" lvl="0" marL="0" rtl="0" algn="ctr">
              <a:spcBef>
                <a:spcPts val="0"/>
              </a:spcBef>
              <a:spcAft>
                <a:spcPts val="0"/>
              </a:spcAft>
              <a:buNone/>
            </a:pPr>
            <a:r>
              <a:rPr lang="es-419">
                <a:solidFill>
                  <a:schemeClr val="lt1"/>
                </a:solidFill>
              </a:rPr>
              <a:t>fuente</a:t>
            </a:r>
            <a:endParaRPr>
              <a:solidFill>
                <a:schemeClr val="lt1"/>
              </a:solidFill>
            </a:endParaRPr>
          </a:p>
        </p:txBody>
      </p:sp>
      <p:sp>
        <p:nvSpPr>
          <p:cNvPr id="151" name="Google Shape;151;p21"/>
          <p:cNvSpPr txBox="1"/>
          <p:nvPr>
            <p:ph idx="1" type="subTitle"/>
          </p:nvPr>
        </p:nvSpPr>
        <p:spPr>
          <a:xfrm>
            <a:off x="484235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chemeClr val="lt1"/>
                </a:solidFill>
              </a:rPr>
              <a:t>Paquetes, clases, interfaces, métodos, funciones, parámetros, tipos.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