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20"/>
  </p:notesMasterIdLst>
  <p:handoutMasterIdLst>
    <p:handoutMasterId r:id="rId21"/>
  </p:handoutMasterIdLst>
  <p:sldIdLst>
    <p:sldId id="256" r:id="rId3"/>
    <p:sldId id="490" r:id="rId4"/>
    <p:sldId id="484" r:id="rId5"/>
    <p:sldId id="491" r:id="rId6"/>
    <p:sldId id="493" r:id="rId7"/>
    <p:sldId id="488" r:id="rId8"/>
    <p:sldId id="298" r:id="rId9"/>
    <p:sldId id="342" r:id="rId10"/>
    <p:sldId id="300" r:id="rId11"/>
    <p:sldId id="375" r:id="rId12"/>
    <p:sldId id="302" r:id="rId13"/>
    <p:sldId id="306" r:id="rId14"/>
    <p:sldId id="347" r:id="rId15"/>
    <p:sldId id="352" r:id="rId16"/>
    <p:sldId id="492" r:id="rId17"/>
    <p:sldId id="351" r:id="rId18"/>
    <p:sldId id="489" r:id="rId19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" initials="M" lastIdx="1" clrIdx="0">
    <p:extLst>
      <p:ext uri="{19B8F6BF-5375-455C-9EA6-DF929625EA0E}">
        <p15:presenceInfo xmlns:p15="http://schemas.microsoft.com/office/powerpoint/2012/main" userId="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0000FF"/>
    <a:srgbClr val="D60093"/>
    <a:srgbClr val="66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1" autoAdjust="0"/>
    <p:restoredTop sz="86576" autoAdjust="0"/>
  </p:normalViewPr>
  <p:slideViewPr>
    <p:cSldViewPr>
      <p:cViewPr varScale="1">
        <p:scale>
          <a:sx n="76" d="100"/>
          <a:sy n="76" d="100"/>
        </p:scale>
        <p:origin x="10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32450F-F943-4929-AC76-8355EE0F4879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60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32450F-F943-4929-AC76-8355EE0F4879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73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32450F-F943-4929-AC76-8355EE0F4879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下面的代码实现采用了双向链表的形式实现三地址码，因为虽然双向链表增加了一点的实现复杂度，但却也换来了极大的灵活性，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可以进行高效的插入、删除以及调换位置操作，并且不存在代码最大行数的限制。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57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32450F-F943-4929-AC76-8355EE0F4879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625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尽管中间代码在编译器的内部存储形式为三地址码（线形中间代码），但是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打印出来的中间代码并不是完全按照“（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OP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DST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SRC1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SRC2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）”的格式，而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是一种更为接近汇编语言或者是伪代码的形式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90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64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else </a:t>
            </a:r>
            <a:r>
              <a:rPr lang="zh-CN" altLang="en-US" dirty="0" smtClean="0"/>
              <a:t>中间代码实现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59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007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编译原理课程组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75456" y="1920533"/>
            <a:ext cx="861059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实验六　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4000" b="1" ker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中间代码生成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524000" y="4189906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2021年6月1日星期二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62EBB64-603E-44D8-9A89-430DF9C7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4"/>
          <p:cNvSpPr>
            <a:spLocks noChangeArrowheads="1"/>
          </p:cNvSpPr>
          <p:nvPr/>
        </p:nvSpPr>
        <p:spPr bwMode="auto">
          <a:xfrm>
            <a:off x="304800" y="4572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说明语句的翻译模式</a:t>
            </a:r>
          </a:p>
        </p:txBody>
      </p:sp>
      <p:sp>
        <p:nvSpPr>
          <p:cNvPr id="4" name="Text Box 383"/>
          <p:cNvSpPr txBox="1">
            <a:spLocks noChangeArrowheads="1"/>
          </p:cNvSpPr>
          <p:nvPr/>
        </p:nvSpPr>
        <p:spPr bwMode="auto">
          <a:xfrm>
            <a:off x="228600" y="106680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V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T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L.type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L.offset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L.width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make_product_3 (V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L.num);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.width + L.num 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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&lt;&gt;;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boolean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1 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de-DE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integer 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T.type := int ; T.width := 4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real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real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8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array [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array(1..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.lexval,T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 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 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^T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T.type := pointer(T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; T.width := 4 }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type := L. type ;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offset := L. offset ;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width := L. width ; }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enter 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L. type, L. offset +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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 width) ;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L.num :=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 +1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enter 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L. type, L. offset)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1}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10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28"/>
          <p:cNvSpPr>
            <a:spLocks noChangeArrowheads="1"/>
          </p:cNvSpPr>
          <p:nvPr/>
        </p:nvSpPr>
        <p:spPr bwMode="auto">
          <a:xfrm>
            <a:off x="381000" y="1072515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数组说明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数据说明中要能够计算出数组的存储地址（起始地址，内部偏移量）</a:t>
            </a:r>
            <a:endParaRPr lang="en-US" altLang="zh-CN" sz="2000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5844" name="Text Box 233"/>
          <p:cNvSpPr txBox="1">
            <a:spLocks noChangeArrowheads="1"/>
          </p:cNvSpPr>
          <p:nvPr/>
        </p:nvSpPr>
        <p:spPr bwMode="auto">
          <a:xfrm>
            <a:off x="152400" y="3048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6.2.3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数组说明和数组元素引用的语法制导翻译</a:t>
            </a:r>
          </a:p>
        </p:txBody>
      </p:sp>
      <p:sp>
        <p:nvSpPr>
          <p:cNvPr id="462060" name="Text Box 236"/>
          <p:cNvSpPr txBox="1">
            <a:spLocks noChangeArrowheads="1"/>
          </p:cNvSpPr>
          <p:nvPr/>
        </p:nvSpPr>
        <p:spPr bwMode="auto">
          <a:xfrm>
            <a:off x="457556" y="2286000"/>
            <a:ext cx="8342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17763" indent="-2417763"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array [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array(1.. </a:t>
            </a:r>
            <a:r>
              <a:rPr lang="en-US" altLang="zh-CN" sz="2000" b="1" u="sng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.val  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228"/>
          <p:cNvSpPr>
            <a:spLocks noChangeArrowheads="1"/>
          </p:cNvSpPr>
          <p:nvPr/>
        </p:nvSpPr>
        <p:spPr bwMode="auto">
          <a:xfrm>
            <a:off x="533400" y="3048000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数组引用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457200" y="3931384"/>
            <a:ext cx="8991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||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‘[’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‘]’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.place) }</a:t>
            </a:r>
          </a:p>
          <a:p>
            <a:pPr algn="l">
              <a:buFont typeface="Wingdings" pitchFamily="2" charset="2"/>
              <a:buNone/>
            </a:pP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     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fr-F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‘[’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‘]’)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3220760"/>
            <a:ext cx="2114550" cy="533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37011"/>
            <a:ext cx="1295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26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60" grpId="0" autoUpdateAnimBg="0"/>
      <p:bldP spid="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1"/>
          <p:cNvSpPr>
            <a:spLocks noChangeArrowheads="1"/>
          </p:cNvSpPr>
          <p:nvPr/>
        </p:nvSpPr>
        <p:spPr bwMode="auto">
          <a:xfrm>
            <a:off x="228600" y="1066800"/>
            <a:ext cx="83058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直接对布尔表达式求值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例如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可以用数值“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true;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用数值“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false;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采用与算术表达式类似的方法对布尔表达式进行求值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通过控制流体现布尔表达式的语义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方法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：通过转移到程序中的某个位置来表示布尔表达式的求值结果 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优点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：方便实现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控制流语句中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布尔表达式的翻译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常可以得到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短路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short-circuit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）代码，而避免不必要的求值，如：在已知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为真时，不必再对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中的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进行求值；同样，在已知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为假时，不必再对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中的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进行求值</a:t>
            </a:r>
          </a:p>
        </p:txBody>
      </p:sp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4572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6.2.4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布尔表达式的语法制导翻译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458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388E1F4-FA35-4E15-BBCB-FE3DFFC058C7}"/>
              </a:ext>
            </a:extLst>
          </p:cNvPr>
          <p:cNvSpPr/>
          <p:nvPr/>
        </p:nvSpPr>
        <p:spPr bwMode="auto">
          <a:xfrm>
            <a:off x="304800" y="2003704"/>
            <a:ext cx="8382000" cy="1101923"/>
          </a:xfrm>
          <a:prstGeom prst="rect">
            <a:avLst/>
          </a:prstGeom>
          <a:solidFill>
            <a:schemeClr val="accent1">
              <a:alpha val="96001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翻译布尔表达式至短路代码（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L-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81000" y="3085445"/>
            <a:ext cx="8763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E1.true := E.false; E1.false := E.true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E1.true := E.true; E1.false := E.false } 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gen (‘if‘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||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true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false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}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13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57200" y="825817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43000" y="811887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  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828800" y="811887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095500" y="802699"/>
            <a:ext cx="5829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E1.true := E.true; E1.false := newlabel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524000" y="1227774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E2.true := E.true; E2.false := E.false  } 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04800" y="157388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gen (E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‘:’) ||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7200" y="1949707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143000" y="1935777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   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828800" y="1935777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240280" y="1956197"/>
            <a:ext cx="5913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E1.true := newlabel; E1.false := E.false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4800" y="237023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E2.true := E.true;   E2.false := E.false } 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822960" y="270551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gen (E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‘:’) ||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F28076-CC0B-43CA-A0A8-984AC17B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0408"/>
            <a:ext cx="9144000" cy="3115203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 bwMode="auto">
          <a:xfrm flipH="1">
            <a:off x="1447800" y="2335887"/>
            <a:ext cx="2057400" cy="162651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 flipH="1">
            <a:off x="6096000" y="2428036"/>
            <a:ext cx="76200" cy="17629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 bwMode="auto">
          <a:xfrm>
            <a:off x="685800" y="4267200"/>
            <a:ext cx="6858000" cy="2286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85800" y="4648200"/>
            <a:ext cx="8458200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H="1">
            <a:off x="6324600" y="2705517"/>
            <a:ext cx="228600" cy="194268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685800" y="4876800"/>
            <a:ext cx="4419600" cy="990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>
            <a:off x="3657600" y="3085445"/>
            <a:ext cx="381000" cy="20961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2514600" y="2057400"/>
            <a:ext cx="2667000" cy="2784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334000" y="2057400"/>
            <a:ext cx="2438400" cy="3068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914400" y="2428036"/>
            <a:ext cx="5867400" cy="34231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3" grpId="1" animBg="1"/>
      <p:bldP spid="25" grpId="0" animBg="1"/>
      <p:bldP spid="25" grpId="1" animBg="1"/>
      <p:bldP spid="28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1235363"/>
            <a:ext cx="86106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 D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                                         			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gen(E. true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14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C13D5CE7-363F-4294-A4E0-F5D34621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6.2.5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控制语句的翻译（含</a:t>
            </a: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1235363"/>
            <a:ext cx="8610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15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C13D5CE7-363F-4294-A4E0-F5D34621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6.2.5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控制语句的翻译（含</a:t>
            </a: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39" y="998053"/>
            <a:ext cx="7663601" cy="59364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4" y="1013293"/>
            <a:ext cx="8329382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3400" y="1066800"/>
            <a:ext cx="81534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while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E do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 ||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.next) }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u="sng" baseline="-250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u="sng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:= </a:t>
            </a:r>
            <a:r>
              <a:rPr lang="en-US" altLang="zh-CN" sz="2000" b="1" u="sng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break ;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16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70E69C3-C2EA-4CCC-B81D-76AD966A4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6.2.5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控制语句的翻译（含</a:t>
            </a: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C33D33-AA4D-4D8C-A508-819F6B60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17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5E159431-E7F8-437F-AD81-D97E11942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附录</a:t>
            </a: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TAC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数据结构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5B00A9-95CF-4E1C-BB75-477B502D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09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5124" name="Rectangle 31"/>
          <p:cNvSpPr>
            <a:spLocks noChangeArrowheads="1"/>
          </p:cNvSpPr>
          <p:nvPr/>
        </p:nvSpPr>
        <p:spPr bwMode="auto">
          <a:xfrm>
            <a:off x="755650" y="2422525"/>
            <a:ext cx="709295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17538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</a:rPr>
              <a:t>1.</a:t>
            </a:r>
            <a:r>
              <a:rPr lang="zh-CN" altLang="en-US" sz="2400" b="1" dirty="0">
                <a:latin typeface="Times New Roman" pitchFamily="18" charset="0"/>
              </a:rPr>
              <a:t>定义中间代码的形式</a:t>
            </a:r>
            <a:endParaRPr lang="en-US" altLang="zh-CN" sz="2400" b="1" dirty="0">
              <a:latin typeface="Times New Roman" pitchFamily="18" charset="0"/>
            </a:endParaRPr>
          </a:p>
          <a:p>
            <a:pPr indent="617538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  <a:r>
              <a:rPr lang="zh-CN" altLang="en-US" sz="2400" b="1" dirty="0">
                <a:latin typeface="Times New Roman" pitchFamily="18" charset="0"/>
              </a:rPr>
              <a:t>生成中间代码并</a:t>
            </a:r>
            <a:r>
              <a:rPr lang="zh-CN" altLang="en-US" sz="2400" b="1" dirty="0" smtClean="0">
                <a:latin typeface="Times New Roman" pitchFamily="18" charset="0"/>
              </a:rPr>
              <a:t>显示</a:t>
            </a:r>
            <a:endParaRPr lang="en-US" altLang="zh-CN" sz="2400" b="1" dirty="0">
              <a:latin typeface="Times New Roman" pitchFamily="18" charset="0"/>
            </a:endParaRPr>
          </a:p>
          <a:p>
            <a:pPr indent="617538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		      </a:t>
            </a:r>
            <a:r>
              <a:rPr lang="en-US" altLang="zh-CN" sz="2400" b="1" dirty="0" smtClean="0">
                <a:latin typeface="Times New Roman" pitchFamily="18" charset="0"/>
              </a:rPr>
              <a:t>3.</a:t>
            </a:r>
            <a:r>
              <a:rPr lang="zh-CN" altLang="en-US" sz="2400" b="1" dirty="0" smtClean="0">
                <a:latin typeface="Times New Roman" pitchFamily="18" charset="0"/>
              </a:rPr>
              <a:t>重难点：数组的定义和访问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5125" name="Text Box 34"/>
          <p:cNvSpPr txBox="1">
            <a:spLocks noChangeArrowheads="1"/>
          </p:cNvSpPr>
          <p:nvPr/>
        </p:nvSpPr>
        <p:spPr bwMode="auto">
          <a:xfrm>
            <a:off x="3708400" y="1554163"/>
            <a:ext cx="1654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内容摘要</a:t>
            </a:r>
          </a:p>
        </p:txBody>
      </p:sp>
    </p:spTree>
    <p:extLst>
      <p:ext uri="{BB962C8B-B14F-4D97-AF65-F5344CB8AC3E}">
        <p14:creationId xmlns:p14="http://schemas.microsoft.com/office/powerpoint/2010/main" val="362030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AD1A3EC-DB2A-4046-B134-AD9DA55FBC2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46482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en-US" altLang="zh-CN" sz="2800" b="1" kern="0" dirty="0">
                <a:latin typeface="Times New Roman" pitchFamily="18" charset="0"/>
                <a:ea typeface="黑体" pitchFamily="2" charset="-122"/>
              </a:rPr>
              <a:t>6.1</a:t>
            </a:r>
            <a:r>
              <a:rPr lang="zh-CN" altLang="en-US" sz="2800" b="1" kern="0" dirty="0">
                <a:latin typeface="Times New Roman" pitchFamily="18" charset="0"/>
                <a:ea typeface="黑体" pitchFamily="2" charset="-122"/>
              </a:rPr>
              <a:t>定义中间代码的形式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618068-7029-4AA7-8192-A2D5CCC38A4E}"/>
              </a:ext>
            </a:extLst>
          </p:cNvPr>
          <p:cNvSpPr/>
          <p:nvPr/>
        </p:nvSpPr>
        <p:spPr>
          <a:xfrm>
            <a:off x="360680" y="1154668"/>
            <a:ext cx="8478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本实验选用三地址码作为中间代码，这种结构最大的优点是表示简单、处理高效。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447040" y="2226186"/>
            <a:ext cx="8305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三地址码也称“四元式”，具体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的格式为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：（</a:t>
            </a:r>
            <a:r>
              <a:rPr lang="en-US" altLang="zh-CN" b="1" dirty="0">
                <a:latin typeface="TimesNewRomanPSMT"/>
                <a:ea typeface="宋体" panose="02010600030101010101" pitchFamily="2" charset="-122"/>
              </a:rPr>
              <a:t>OP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NewRomanPSMT"/>
                <a:ea typeface="宋体" panose="02010600030101010101" pitchFamily="2" charset="-122"/>
              </a:rPr>
              <a:t>DST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NewRomanPSMT"/>
                <a:ea typeface="宋体" panose="02010600030101010101" pitchFamily="2" charset="-122"/>
              </a:rPr>
              <a:t>SRC1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NewRomanPSMT"/>
                <a:ea typeface="宋体" panose="02010600030101010101" pitchFamily="2" charset="-122"/>
              </a:rPr>
              <a:t>SRC2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NewRomanPSMT"/>
                <a:ea typeface="宋体" panose="02010600030101010101" pitchFamily="2" charset="-122"/>
              </a:rPr>
              <a:t>OP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为操作名称，例如加</a:t>
            </a:r>
            <a:r>
              <a:rPr lang="en-US" altLang="zh-CN" b="1" dirty="0">
                <a:latin typeface="TimesNewRomanPSMT"/>
                <a:ea typeface="宋体" panose="02010600030101010101" pitchFamily="2" charset="-122"/>
              </a:rPr>
              <a:t>Add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、减</a:t>
            </a:r>
            <a:r>
              <a:rPr lang="en-US" altLang="zh-CN" b="1" dirty="0">
                <a:latin typeface="TimesNewRomanPSMT"/>
                <a:ea typeface="宋体" panose="02010600030101010101" pitchFamily="2" charset="-122"/>
              </a:rPr>
              <a:t>Sub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、乘</a:t>
            </a:r>
            <a:r>
              <a:rPr lang="en-US" altLang="zh-CN" b="1" dirty="0" err="1">
                <a:latin typeface="TimesNewRomanPSMT"/>
                <a:ea typeface="宋体" panose="02010600030101010101" pitchFamily="2" charset="-122"/>
              </a:rPr>
              <a:t>Mul</a:t>
            </a:r>
            <a:r>
              <a:rPr lang="en-US" altLang="zh-CN" b="1" dirty="0">
                <a:latin typeface="TimesNewRomanPSMT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等等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TimesNewRomanPSMT"/>
                <a:ea typeface="宋体" panose="02010600030101010101" pitchFamily="2" charset="-122"/>
              </a:rPr>
              <a:t>DST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NewRomanPSMT"/>
                <a:ea typeface="宋体" panose="02010600030101010101" pitchFamily="2" charset="-122"/>
              </a:rPr>
              <a:t>SRC1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TimesNewRomanPSMT"/>
                <a:ea typeface="宋体" panose="02010600030101010101" pitchFamily="2" charset="-122"/>
              </a:rPr>
              <a:t>SRC2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分别为目的操作数、源操作数</a:t>
            </a:r>
            <a:r>
              <a:rPr lang="en-US" altLang="zh-CN" b="1" dirty="0">
                <a:latin typeface="TimesNewRomanPSMT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、源操作数</a:t>
            </a:r>
            <a:r>
              <a:rPr lang="en-US" altLang="zh-CN" b="1" dirty="0">
                <a:latin typeface="TimesNewRomanPSMT"/>
                <a:ea typeface="宋体" panose="02010600030101010101" pitchFamily="2" charset="-122"/>
              </a:rPr>
              <a:t>2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447040" y="42672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实现上述三地址码的方式也有很多种，可以采用不同的数据结构来实现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静态数组、单链表、双向链表等。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AD1A3EC-DB2A-4046-B134-AD9DA55FBC2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46482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en-US" altLang="zh-CN" sz="2800" b="1" kern="0" dirty="0">
                <a:latin typeface="Times New Roman" pitchFamily="18" charset="0"/>
                <a:ea typeface="黑体" pitchFamily="2" charset="-122"/>
              </a:rPr>
              <a:t>6.1</a:t>
            </a:r>
            <a:r>
              <a:rPr lang="zh-CN" altLang="en-US" sz="2800" b="1" kern="0" dirty="0">
                <a:latin typeface="Times New Roman" pitchFamily="18" charset="0"/>
                <a:ea typeface="黑体" pitchFamily="2" charset="-122"/>
              </a:rPr>
              <a:t>定义中间代码的形式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5111DD-AEE5-4ED9-83BC-20DDFC37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10262"/>
            <a:ext cx="7458075" cy="43880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618068-7029-4AA7-8192-A2D5CCC38A4E}"/>
              </a:ext>
            </a:extLst>
          </p:cNvPr>
          <p:cNvSpPr/>
          <p:nvPr/>
        </p:nvSpPr>
        <p:spPr>
          <a:xfrm>
            <a:off x="360680" y="1154668"/>
            <a:ext cx="669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三地址码（</a:t>
            </a:r>
            <a:r>
              <a:rPr lang="en-US" altLang="zh-CN" b="1" dirty="0">
                <a:latin typeface="TimesNewRomanPSMT"/>
                <a:ea typeface="宋体" panose="02010600030101010101" pitchFamily="2" charset="-122"/>
              </a:rPr>
              <a:t>TAC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）和三地址码双向链表（</a:t>
            </a:r>
            <a:r>
              <a:rPr lang="en-US" altLang="zh-CN" b="1" dirty="0" err="1">
                <a:latin typeface="TimesNewRomanPSMT"/>
                <a:ea typeface="宋体" panose="02010600030101010101" pitchFamily="2" charset="-122"/>
              </a:rPr>
              <a:t>TACCode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）数据结构：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09603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5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AD1A3EC-DB2A-4046-B134-AD9DA55FBC2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46482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en-US" altLang="zh-CN" sz="2800" b="1" kern="0" dirty="0">
                <a:latin typeface="Times New Roman" pitchFamily="18" charset="0"/>
                <a:ea typeface="黑体" pitchFamily="2" charset="-122"/>
              </a:rPr>
              <a:t>6.1</a:t>
            </a:r>
            <a:r>
              <a:rPr lang="zh-CN" altLang="en-US" sz="2800" b="1" kern="0" dirty="0">
                <a:latin typeface="Times New Roman" pitchFamily="18" charset="0"/>
                <a:ea typeface="黑体" pitchFamily="2" charset="-122"/>
              </a:rPr>
              <a:t>定义中间代码的形式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618068-7029-4AA7-8192-A2D5CCC38A4E}"/>
              </a:ext>
            </a:extLst>
          </p:cNvPr>
          <p:cNvSpPr/>
          <p:nvPr/>
        </p:nvSpPr>
        <p:spPr>
          <a:xfrm>
            <a:off x="360680" y="1056167"/>
            <a:ext cx="669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方法声明：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1389185"/>
            <a:ext cx="8565622" cy="45114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457200" y="1795584"/>
            <a:ext cx="7666444" cy="609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054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46482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</a:rPr>
              <a:t>6.2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生成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</a:rPr>
              <a:t>中间代码规则</a:t>
            </a:r>
            <a:endParaRPr lang="zh-CN" altLang="en-US" sz="2800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6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6A98DF3-571A-4AD3-9234-D73D47A5D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8534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lnSpc>
                <a:spcPts val="3360"/>
              </a:lnSpc>
            </a:pP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中间代码打印形式：</a:t>
            </a:r>
            <a:endParaRPr lang="en-US" altLang="zh-CN" sz="2000" b="1" dirty="0" smtClean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</a:pPr>
            <a:r>
              <a:rPr lang="zh-CN" altLang="en-US" sz="2000" b="1" dirty="0" smtClean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赋值语句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 op z</a:t>
            </a:r>
            <a:r>
              <a:rPr kumimoji="0"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op </a:t>
            </a:r>
            <a:r>
              <a:rPr kumimoji="0" lang="zh-CN" altLang="en-US" sz="2000" b="1" dirty="0">
                <a:latin typeface="+mn-ea"/>
                <a:ea typeface="+mn-ea"/>
              </a:rPr>
              <a:t>代表二元算术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逻辑运算）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赋值语句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op y</a:t>
            </a:r>
            <a:r>
              <a:rPr kumimoji="0"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op </a:t>
            </a:r>
            <a:r>
              <a:rPr kumimoji="0" lang="zh-CN" altLang="en-US" sz="2000" b="1" dirty="0">
                <a:latin typeface="+mn-ea"/>
                <a:ea typeface="+mn-ea"/>
              </a:rPr>
              <a:t>代表一元运算）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复写语句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的值赋值给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无条件跳转语句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L</a:t>
            </a:r>
            <a:r>
              <a:rPr kumimoji="0"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（无条件跳转至标号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条件跳转语句 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if  x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rop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y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L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 err="1">
                <a:latin typeface="+mn-ea"/>
                <a:ea typeface="+mn-ea"/>
              </a:rPr>
              <a:t>rop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代表关系运算）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标号语句</a:t>
            </a:r>
            <a:r>
              <a:rPr kumimoji="0" lang="zh-CN" altLang="en-US" sz="2000" b="1" dirty="0">
                <a:latin typeface="+mn-ea"/>
                <a:ea typeface="+mn-ea"/>
              </a:rPr>
              <a:t> </a:t>
            </a:r>
            <a:r>
              <a:rPr kumimoji="0" lang="en-US" altLang="zh-CN" sz="2000" b="1" dirty="0">
                <a:latin typeface="+mn-ea"/>
                <a:ea typeface="+mn-ea"/>
              </a:rPr>
              <a:t>L 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（定义标号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过程调用语句序列  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x</a:t>
            </a:r>
            <a:r>
              <a:rPr lang="en-US" altLang="zh-CN" sz="2000" b="1" baseline="-25000" dirty="0">
                <a:solidFill>
                  <a:srgbClr val="800080"/>
                </a:solidFill>
                <a:latin typeface="+mn-ea"/>
                <a:ea typeface="+mn-ea"/>
              </a:rPr>
              <a:t>1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…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x</a:t>
            </a:r>
            <a:r>
              <a:rPr lang="en-US" altLang="zh-CN" sz="2000" b="1" baseline="-25000" dirty="0" err="1">
                <a:solidFill>
                  <a:srgbClr val="800080"/>
                </a:solidFill>
                <a:latin typeface="+mn-ea"/>
                <a:ea typeface="+mn-ea"/>
              </a:rPr>
              <a:t>n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call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p,n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过程返回语句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return y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可选，存放返回值）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下标赋值语句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y[i]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和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x[i] := y </a:t>
            </a:r>
            <a:r>
              <a:rPr kumimoji="0" lang="zh-CN" altLang="en-US" sz="2000" b="1" dirty="0">
                <a:latin typeface="+mn-ea"/>
                <a:ea typeface="+mn-ea"/>
              </a:rPr>
              <a:t>（前者表示将地址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起第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kumimoji="0" lang="zh-CN" altLang="en-US" sz="2000" b="1" dirty="0">
                <a:latin typeface="+mn-ea"/>
                <a:ea typeface="+mn-ea"/>
              </a:rPr>
              <a:t>个存储单元的值赋给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kumimoji="0" lang="zh-CN" altLang="en-US" sz="2000" b="1" dirty="0">
                <a:latin typeface="+mn-ea"/>
                <a:ea typeface="+mn-ea"/>
              </a:rPr>
              <a:t>后者类似）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指针赋值语句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*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y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和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*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</a:t>
            </a:r>
          </a:p>
        </p:txBody>
      </p:sp>
    </p:spTree>
    <p:extLst>
      <p:ext uri="{BB962C8B-B14F-4D97-AF65-F5344CB8AC3E}">
        <p14:creationId xmlns:p14="http://schemas.microsoft.com/office/powerpoint/2010/main" val="1073576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457200" y="1143774"/>
            <a:ext cx="8229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对应的存储位置     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用来存放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的值的存储位置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求值的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S.code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对应于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S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语义函数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gen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生成一条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在符号表中新建一个从未使用过的名字，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                并返回该名字的存储位置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     ||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语句序列之间的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链接运算 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0" y="31498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6.2.1 </a:t>
            </a:r>
            <a:r>
              <a:rPr lang="zh-CN" altLang="en-US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赋值语句及算术表达式的语法制导翻译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977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4224A0B-8F58-40D2-9764-0D17B898C4DB}"/>
              </a:ext>
            </a:extLst>
          </p:cNvPr>
          <p:cNvSpPr/>
          <p:nvPr/>
        </p:nvSpPr>
        <p:spPr bwMode="auto">
          <a:xfrm>
            <a:off x="228600" y="2133600"/>
            <a:ext cx="7696200" cy="685800"/>
          </a:xfrm>
          <a:prstGeom prst="rect">
            <a:avLst/>
          </a:prstGeom>
          <a:solidFill>
            <a:schemeClr val="accent1">
              <a:alpha val="96001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3810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赋值语句和算术表达式的翻译模式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298053" y="811887"/>
            <a:ext cx="8395494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  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  <a:endParaRPr lang="en-US" altLang="zh-CN" sz="20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gen(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‘:=’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{ 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E.code :=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fr-FR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.val)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E.code :=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pt-BR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+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E.code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||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‘+’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E.code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gen (E.place ‘:=’ ‘uminus’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; E.code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8</a:t>
            </a:fld>
            <a:endParaRPr lang="en-US" altLang="zh-CN" sz="1800" dirty="0">
              <a:ea typeface="宋体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374999"/>
            <a:ext cx="8390057" cy="2526092"/>
            <a:chOff x="137255" y="2476500"/>
            <a:chExt cx="8390057" cy="252609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255" y="2819400"/>
              <a:ext cx="8390057" cy="2183192"/>
            </a:xfrm>
            <a:prstGeom prst="rect">
              <a:avLst/>
            </a:prstGeom>
          </p:spPr>
        </p:pic>
        <p:cxnSp>
          <p:nvCxnSpPr>
            <p:cNvPr id="15" name="直接箭头连接符 14"/>
            <p:cNvCxnSpPr/>
            <p:nvPr/>
          </p:nvCxnSpPr>
          <p:spPr bwMode="auto">
            <a:xfrm flipH="1">
              <a:off x="1143000" y="2476500"/>
              <a:ext cx="1600200" cy="136168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2362200" y="2795203"/>
              <a:ext cx="609600" cy="177679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0" y="2374999"/>
            <a:ext cx="9144000" cy="2999620"/>
            <a:chOff x="0" y="2378038"/>
            <a:chExt cx="9144000" cy="299962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7E2DBE9-1E1C-474E-8E5A-67622C050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19400"/>
              <a:ext cx="9144000" cy="2558258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>
              <a:off x="457200" y="2378038"/>
              <a:ext cx="6781800" cy="2781300"/>
              <a:chOff x="533400" y="2476500"/>
              <a:chExt cx="6781800" cy="27813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3505200" y="2476500"/>
                <a:ext cx="3810000" cy="31870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533400" y="3657600"/>
                <a:ext cx="5410200" cy="16002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微软雅黑" pitchFamily="34" charset="-122"/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 bwMode="auto">
              <a:xfrm flipH="1">
                <a:off x="4648200" y="2819400"/>
                <a:ext cx="457200" cy="762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226384" y="1219200"/>
            <a:ext cx="8308016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.name :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的词法名字（符号表中的名字）    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T.type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类型属性   （综合属性）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T.width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V.width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数据宽度（字节数）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L.offset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列表中第一个变量的偏移地址 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L.type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变量列表被申明的类型 （继承属性）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变量列表中变量的个数 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语义函数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enter (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.name, t, o)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：将符号表中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.name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所对应表项的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域置为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offset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域置为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o</a:t>
            </a: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44665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6.2.2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说明语句的语法制导翻译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24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29211</TotalTime>
  <Words>1836</Words>
  <Application>Microsoft Office PowerPoint</Application>
  <PresentationFormat>全屏显示(4:3)</PresentationFormat>
  <Paragraphs>190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TimesNewRomanPSMT</vt:lpstr>
      <vt:lpstr>黑体</vt:lpstr>
      <vt:lpstr>华文隶书</vt:lpstr>
      <vt:lpstr>楷体_GB2312</vt:lpstr>
      <vt:lpstr>宋体</vt:lpstr>
      <vt:lpstr>微软雅黑</vt:lpstr>
      <vt:lpstr>Arial</vt:lpstr>
      <vt:lpstr>Symbol</vt:lpstr>
      <vt:lpstr>Times New Roman</vt:lpstr>
      <vt:lpstr>Wingdings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6.2生成中间代码规则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冷 喵</cp:lastModifiedBy>
  <cp:revision>700</cp:revision>
  <cp:lastPrinted>1601-01-01T00:00:00Z</cp:lastPrinted>
  <dcterms:created xsi:type="dcterms:W3CDTF">1601-01-01T00:00:00Z</dcterms:created>
  <dcterms:modified xsi:type="dcterms:W3CDTF">2021-06-01T03:11:42Z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