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66"/>
  </p:notesMasterIdLst>
  <p:handoutMasterIdLst>
    <p:handoutMasterId r:id="rId67"/>
  </p:handoutMasterIdLst>
  <p:sldIdLst>
    <p:sldId id="256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529" r:id="rId11"/>
    <p:sldId id="491" r:id="rId12"/>
    <p:sldId id="492" r:id="rId13"/>
    <p:sldId id="493" r:id="rId14"/>
    <p:sldId id="494" r:id="rId15"/>
    <p:sldId id="495" r:id="rId16"/>
    <p:sldId id="496" r:id="rId17"/>
    <p:sldId id="535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31" r:id="rId29"/>
    <p:sldId id="508" r:id="rId30"/>
    <p:sldId id="509" r:id="rId31"/>
    <p:sldId id="532" r:id="rId32"/>
    <p:sldId id="539" r:id="rId33"/>
    <p:sldId id="533" r:id="rId34"/>
    <p:sldId id="510" r:id="rId35"/>
    <p:sldId id="534" r:id="rId36"/>
    <p:sldId id="512" r:id="rId37"/>
    <p:sldId id="538" r:id="rId38"/>
    <p:sldId id="513" r:id="rId39"/>
    <p:sldId id="514" r:id="rId40"/>
    <p:sldId id="515" r:id="rId41"/>
    <p:sldId id="541" r:id="rId42"/>
    <p:sldId id="540" r:id="rId43"/>
    <p:sldId id="516" r:id="rId44"/>
    <p:sldId id="542" r:id="rId45"/>
    <p:sldId id="517" r:id="rId46"/>
    <p:sldId id="518" r:id="rId47"/>
    <p:sldId id="543" r:id="rId48"/>
    <p:sldId id="544" r:id="rId49"/>
    <p:sldId id="520" r:id="rId50"/>
    <p:sldId id="545" r:id="rId51"/>
    <p:sldId id="521" r:id="rId52"/>
    <p:sldId id="522" r:id="rId53"/>
    <p:sldId id="546" r:id="rId54"/>
    <p:sldId id="548" r:id="rId55"/>
    <p:sldId id="549" r:id="rId56"/>
    <p:sldId id="547" r:id="rId57"/>
    <p:sldId id="550" r:id="rId58"/>
    <p:sldId id="551" r:id="rId59"/>
    <p:sldId id="523" r:id="rId60"/>
    <p:sldId id="524" r:id="rId61"/>
    <p:sldId id="525" r:id="rId62"/>
    <p:sldId id="526" r:id="rId63"/>
    <p:sldId id="527" r:id="rId64"/>
    <p:sldId id="528" r:id="rId65"/>
  </p:sldIdLst>
  <p:sldSz cx="9144000" cy="6858000" type="screen4x3"/>
  <p:notesSz cx="6858000" cy="9144000"/>
  <p:custDataLst>
    <p:tags r:id="rId68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" initials="M" lastIdx="1" clrIdx="0">
    <p:extLst>
      <p:ext uri="{19B8F6BF-5375-455C-9EA6-DF929625EA0E}">
        <p15:presenceInfo xmlns:p15="http://schemas.microsoft.com/office/powerpoint/2012/main" userId="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D60093"/>
    <a:srgbClr val="66FFFF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7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32450F-F943-4929-AC76-8355EE0F4879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D16F0A-E713-40C7-AA3F-80832C4E9D09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8F7513-E931-4DE3-81D8-D7B3C4A943C1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D1DE70-4552-4C8F-B557-2897FA0A3D73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255951-2189-47FF-98D3-5EC9D1571492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8D94E2-F634-4392-8EFE-42041FB44EA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8D94E2-F634-4392-8EFE-42041FB44EA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425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95C1CD-43A9-4D51-87B4-4E7506E53624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1A3D09-1F75-41E6-9F64-8B6016002FF6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004C61-87B3-4085-844F-6761466C5F22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B97734-D793-469E-B682-F51C7DEAB925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E61334-C360-479D-96D2-4BCE8C245EEC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4D6595-65CE-4B75-A2AA-3719E4BD242F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208CBB-8256-4E04-8E00-4D759D0ACF1A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26F322-1575-4E83-A90D-A366FB65E17B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EE39EB-619D-47A7-97A0-424163AA86BA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34A256-2B4B-4129-B90D-184E1B44B353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22CBBD-60A2-49AD-A5D9-1B178A97816C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22CBBD-60A2-49AD-A5D9-1B178A97816C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912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F84301-6F2F-4D49-BEC2-C63555720F4F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26F094-9798-46B4-A4A0-6858EF9145FD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FC3FA7-059B-4F4D-92A5-EE671CBFBE2B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83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FC3FA7-059B-4F4D-92A5-EE671CBFBE2B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D17022-1766-48B2-937D-893E5D3D201D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D17022-1766-48B2-937D-893E5D3D201D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650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D75A60-D7AF-40B2-A379-1937F7664400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180910-1444-41AE-8704-C103F295C546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292136-EF09-4F9B-80D6-95E6C4DD0E5A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2DA1E6-C59B-46EB-9F17-5A605681FC8A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8DE922-E68D-48F5-A058-20FB8AA9B4D7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5CEA1B-78D6-432E-9E44-61CD11BA803F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5CEA1B-78D6-432E-9E44-61CD11BA803F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17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EFF053-4131-4F18-8848-BA1DD090E76B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777991-94CE-4C33-BD91-7AAC5292C7FC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777991-94CE-4C33-BD91-7AAC5292C7FC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7360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E3FEF2-A56D-48A9-920B-3A45094926FF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5F670C-D6A3-4A79-A0F1-18DBB2A4FF35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FD46BF-0E40-45A2-B9E1-D36D6F142D24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4E81B4-D766-4564-AA4D-8520733607C4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B225D1-AB2B-49CA-93BC-E3B82E6B5D7F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BB1DA8-D648-4A07-9F2E-196EF0D8D360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766A0D-9987-45CF-803F-0202034EC29A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294EB8-C835-4D01-8757-571A06010A5E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37538C-B449-4156-A7A9-2D2B5C89FC6B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236C43-EFFE-4674-8381-2BC16505647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B3DDE9-B6F5-489E-8DA1-57054EFD173D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B3DDE9-B6F5-489E-8DA1-57054EFD173D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6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FEA25F-8939-49AA-BA97-A9617D049A5A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07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hyperlink" Target="05.swf" TargetMode="External"/><Relationship Id="rId4" Type="http://schemas.openxmlformats.org/officeDocument/2006/relationships/hyperlink" Target="04.sw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04.sw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05.sw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08.sw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06.swf" TargetMode="External"/><Relationship Id="rId4" Type="http://schemas.openxmlformats.org/officeDocument/2006/relationships/hyperlink" Target="07.sw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Relationship Id="rId1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10.sw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4.xml"/><Relationship Id="rId7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slide" Target="slide15.xml"/><Relationship Id="rId4" Type="http://schemas.openxmlformats.org/officeDocument/2006/relationships/slide" Target="slide6.xml"/><Relationship Id="rId9" Type="http://schemas.openxmlformats.org/officeDocument/2006/relationships/slide" Target="slide5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11.sw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13.sw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16.sw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../source/C/pl0/pl0.sln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编译原理课程组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52600" y="25146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第</a:t>
            </a:r>
            <a:r>
              <a:rPr lang="en-US" altLang="zh-CN" sz="4000" b="1" kern="0" noProof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3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章　词法分析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 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524000" y="4189906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2021年4月12日星期一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D60093"/>
                </a:solidFill>
                <a:latin typeface="黑体" pitchFamily="49" charset="-122"/>
                <a:ea typeface="黑体" pitchFamily="49" charset="-122"/>
              </a:rPr>
              <a:t>正规式应用举例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1" y="1175079"/>
            <a:ext cx="7801232" cy="236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(1)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描述“标识符”单词的正规式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a(</a:t>
            </a:r>
            <a:r>
              <a:rPr lang="en-US" altLang="zh-CN" sz="24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a︱d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*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 其中，∑＝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a,d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a ——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字母，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d ——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数字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L(a(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a︱d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4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 =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{a}{</a:t>
            </a:r>
            <a:r>
              <a:rPr lang="en-US" altLang="zh-CN" sz="24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a,d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}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381000" y="3747364"/>
            <a:ext cx="7924800" cy="21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(2)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描述“整数”单词的正规式</a:t>
            </a:r>
          </a:p>
          <a:p>
            <a:pPr algn="ctr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︱+dd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︱-dd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*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其中，∑＝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{+,-,d}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d ——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数字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L(dd*︱+dd*︱-dd*) =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{+,-,ε}{d}{d}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877443"/>
            <a:ext cx="8191500" cy="85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3.2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L(r)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L(G)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则称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和文法</a:t>
            </a:r>
            <a:r>
              <a:rPr lang="en-US" altLang="zh-CN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是等价的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8039100" cy="135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设∑上正规式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，则等价文法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200" b="1" baseline="-3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,P,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。其中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200" b="1" baseline="-3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＝∑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；从产生式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S→r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开始，按表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规则进行转换， 直到全部形如产生式， 符合正规文法之规则形式为止，可得到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1778913"/>
            <a:ext cx="350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r→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295400" y="3648540"/>
            <a:ext cx="5943600" cy="2359025"/>
            <a:chOff x="-2" y="-2"/>
            <a:chExt cx="2235" cy="1828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0" y="0"/>
              <a:ext cx="2231" cy="1824"/>
              <a:chOff x="0" y="0"/>
              <a:chExt cx="2231" cy="1824"/>
            </a:xfrm>
          </p:grpSpPr>
          <p:grpSp>
            <p:nvGrpSpPr>
              <p:cNvPr id="4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513" cy="480"/>
                <a:chOff x="0" y="0"/>
                <a:chExt cx="513" cy="480"/>
              </a:xfrm>
            </p:grpSpPr>
            <p:sp>
              <p:nvSpPr>
                <p:cNvPr id="13350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335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52"/>
              <p:cNvGrpSpPr>
                <a:grpSpLocks/>
              </p:cNvGrpSpPr>
              <p:nvPr/>
            </p:nvGrpSpPr>
            <p:grpSpPr bwMode="auto">
              <a:xfrm>
                <a:off x="513" y="0"/>
                <a:ext cx="782" cy="480"/>
                <a:chOff x="513" y="0"/>
                <a:chExt cx="782" cy="480"/>
              </a:xfrm>
            </p:grpSpPr>
            <p:sp>
              <p:nvSpPr>
                <p:cNvPr id="13348" name="Rectangle 40"/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A→xy</a:t>
                  </a:r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9" name="Rectangle 51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1295" y="0"/>
                <a:ext cx="936" cy="480"/>
                <a:chOff x="1295" y="0"/>
                <a:chExt cx="936" cy="480"/>
              </a:xfrm>
            </p:grpSpPr>
            <p:sp>
              <p:nvSpPr>
                <p:cNvPr id="13346" name="Rectangle 41"/>
                <p:cNvSpPr>
                  <a:spLocks noChangeArrowheads="1"/>
                </p:cNvSpPr>
                <p:nvPr/>
              </p:nvSpPr>
              <p:spPr bwMode="auto">
                <a:xfrm>
                  <a:off x="1338" y="0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A→xB,B→y</a:t>
                  </a:r>
                </a:p>
              </p:txBody>
            </p:sp>
            <p:sp>
              <p:nvSpPr>
                <p:cNvPr id="13347" name="Rectangle 53"/>
                <p:cNvSpPr>
                  <a:spLocks noChangeArrowheads="1"/>
                </p:cNvSpPr>
                <p:nvPr/>
              </p:nvSpPr>
              <p:spPr bwMode="auto">
                <a:xfrm>
                  <a:off x="1295" y="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>
                <a:off x="0" y="480"/>
                <a:ext cx="513" cy="480"/>
                <a:chOff x="0" y="480"/>
                <a:chExt cx="513" cy="480"/>
              </a:xfrm>
            </p:grpSpPr>
            <p:sp>
              <p:nvSpPr>
                <p:cNvPr id="13344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2</a:t>
                  </a:r>
                </a:p>
                <a:p>
                  <a:pPr algn="ctr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513" y="480"/>
                <a:ext cx="782" cy="1067"/>
                <a:chOff x="513" y="480"/>
                <a:chExt cx="782" cy="1067"/>
              </a:xfrm>
            </p:grpSpPr>
            <p:sp>
              <p:nvSpPr>
                <p:cNvPr id="13342" name="Rectangle 43"/>
                <p:cNvSpPr>
                  <a:spLocks noChangeArrowheads="1"/>
                </p:cNvSpPr>
                <p:nvPr/>
              </p:nvSpPr>
              <p:spPr bwMode="auto">
                <a:xfrm>
                  <a:off x="556" y="1067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A→x︱y</a:t>
                  </a:r>
                </a:p>
                <a:p>
                  <a:pPr algn="just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3" name="Rectangle 57"/>
                <p:cNvSpPr>
                  <a:spLocks noChangeArrowheads="1"/>
                </p:cNvSpPr>
                <p:nvPr/>
              </p:nvSpPr>
              <p:spPr bwMode="auto">
                <a:xfrm>
                  <a:off x="513" y="48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1295" y="480"/>
                <a:ext cx="936" cy="1067"/>
                <a:chOff x="1295" y="480"/>
                <a:chExt cx="936" cy="1067"/>
              </a:xfrm>
            </p:grpSpPr>
            <p:sp>
              <p:nvSpPr>
                <p:cNvPr id="13340" name="Rectangle 44"/>
                <p:cNvSpPr>
                  <a:spLocks noChangeArrowheads="1"/>
                </p:cNvSpPr>
                <p:nvPr/>
              </p:nvSpPr>
              <p:spPr bwMode="auto">
                <a:xfrm>
                  <a:off x="1338" y="1067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A→x, A→ y</a:t>
                  </a:r>
                </a:p>
                <a:p>
                  <a:pPr algn="just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1" name="Rectangle 59"/>
                <p:cNvSpPr>
                  <a:spLocks noChangeArrowheads="1"/>
                </p:cNvSpPr>
                <p:nvPr/>
              </p:nvSpPr>
              <p:spPr bwMode="auto">
                <a:xfrm>
                  <a:off x="1295" y="48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0" y="960"/>
                <a:ext cx="513" cy="566"/>
                <a:chOff x="0" y="960"/>
                <a:chExt cx="513" cy="566"/>
              </a:xfrm>
            </p:grpSpPr>
            <p:sp>
              <p:nvSpPr>
                <p:cNvPr id="13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37" y="1046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 dirty="0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3</a:t>
                  </a:r>
                </a:p>
                <a:p>
                  <a:pPr algn="ctr"/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9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513" y="487"/>
                <a:ext cx="782" cy="953"/>
                <a:chOff x="513" y="487"/>
                <a:chExt cx="782" cy="953"/>
              </a:xfrm>
            </p:grpSpPr>
            <p:sp>
              <p:nvSpPr>
                <p:cNvPr id="13336" name="Rectangle 46"/>
                <p:cNvSpPr>
                  <a:spLocks noChangeArrowheads="1"/>
                </p:cNvSpPr>
                <p:nvPr/>
              </p:nvSpPr>
              <p:spPr bwMode="auto">
                <a:xfrm>
                  <a:off x="556" y="487"/>
                  <a:ext cx="71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A→x</a:t>
                  </a:r>
                  <a:r>
                    <a:rPr lang="en-US" altLang="zh-CN" sz="2000" b="1" baseline="3000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  <a:p>
                  <a:pPr algn="just"/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7" name="Rectangle 63"/>
                <p:cNvSpPr>
                  <a:spLocks noChangeArrowheads="1"/>
                </p:cNvSpPr>
                <p:nvPr/>
              </p:nvSpPr>
              <p:spPr bwMode="auto">
                <a:xfrm>
                  <a:off x="513" y="96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66"/>
              <p:cNvGrpSpPr>
                <a:grpSpLocks/>
              </p:cNvGrpSpPr>
              <p:nvPr/>
            </p:nvGrpSpPr>
            <p:grpSpPr bwMode="auto">
              <a:xfrm>
                <a:off x="1295" y="431"/>
                <a:ext cx="936" cy="1009"/>
                <a:chOff x="1295" y="431"/>
                <a:chExt cx="936" cy="1009"/>
              </a:xfrm>
            </p:grpSpPr>
            <p:sp>
              <p:nvSpPr>
                <p:cNvPr id="13334" name="Rectangle 47"/>
                <p:cNvSpPr>
                  <a:spLocks noChangeArrowheads="1"/>
                </p:cNvSpPr>
                <p:nvPr/>
              </p:nvSpPr>
              <p:spPr bwMode="auto">
                <a:xfrm>
                  <a:off x="1354" y="431"/>
                  <a:ext cx="850" cy="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A→xB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, </a:t>
                  </a:r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A→y</a:t>
                  </a:r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  <a:p>
                  <a:pPr algn="just" eaLnBrk="1" hangingPunct="1"/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B→xB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, </a:t>
                  </a:r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B→y</a:t>
                  </a:r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  <a:p>
                  <a:pPr algn="just"/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5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5" y="96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0" y="1440"/>
                <a:ext cx="2231" cy="384"/>
                <a:chOff x="0" y="1440"/>
                <a:chExt cx="2231" cy="384"/>
              </a:xfrm>
            </p:grpSpPr>
            <p:sp>
              <p:nvSpPr>
                <p:cNvPr id="13332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14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注：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B∈V</a:t>
                  </a:r>
                  <a:r>
                    <a:rPr lang="en-US" altLang="zh-CN" sz="2000" b="1" baseline="-30000">
                      <a:latin typeface="宋体" pitchFamily="2" charset="-122"/>
                      <a:ea typeface="宋体" pitchFamily="2" charset="-122"/>
                    </a:rPr>
                    <a:t>N 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000" b="1">
                      <a:solidFill>
                        <a:schemeClr val="hlink"/>
                      </a:solidFill>
                      <a:latin typeface="宋体" pitchFamily="2" charset="-122"/>
                      <a:ea typeface="宋体" pitchFamily="2" charset="-122"/>
                    </a:rPr>
                    <a:t>B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为新增非终结符 </a:t>
                  </a:r>
                </a:p>
                <a:p>
                  <a:pPr algn="just"/>
                  <a:endParaRPr lang="zh-CN" altLang="en-US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3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2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3321" name="Rectangle 70"/>
            <p:cNvSpPr>
              <a:spLocks noChangeArrowheads="1"/>
            </p:cNvSpPr>
            <p:nvPr/>
          </p:nvSpPr>
          <p:spPr bwMode="auto">
            <a:xfrm>
              <a:off x="-2" y="-2"/>
              <a:ext cx="2235" cy="182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3319" name="Rectangle 7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1722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3.2.3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正规式和正规文法之间转换</a:t>
            </a:r>
          </a:p>
        </p:txBody>
      </p:sp>
      <p:sp>
        <p:nvSpPr>
          <p:cNvPr id="4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-101030" y="890587"/>
            <a:ext cx="8534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3.2  </a:t>
            </a:r>
            <a:r>
              <a:rPr lang="zh-CN" altLang="en-US" sz="2000" b="1" dirty="0">
                <a:latin typeface="Times New Roman" pitchFamily="18" charset="0"/>
              </a:rPr>
              <a:t>将</a:t>
            </a:r>
            <a:r>
              <a:rPr lang="en-US" altLang="zh-CN" sz="2000" b="1" dirty="0">
                <a:latin typeface="Times New Roman" pitchFamily="18" charset="0"/>
              </a:rPr>
              <a:t>{</a:t>
            </a:r>
            <a:r>
              <a:rPr lang="en-US" altLang="zh-CN" sz="2000" b="1" dirty="0" err="1">
                <a:latin typeface="Times New Roman" pitchFamily="18" charset="0"/>
              </a:rPr>
              <a:t>a,d</a:t>
            </a:r>
            <a:r>
              <a:rPr lang="en-US" altLang="zh-CN" sz="2000" b="1" dirty="0">
                <a:latin typeface="Times New Roman" pitchFamily="18" charset="0"/>
              </a:rPr>
              <a:t>}</a:t>
            </a:r>
            <a:r>
              <a:rPr lang="zh-CN" altLang="en-US" sz="2000" b="1" dirty="0">
                <a:latin typeface="Times New Roman" pitchFamily="18" charset="0"/>
              </a:rPr>
              <a:t>上的正规式</a:t>
            </a:r>
            <a:r>
              <a:rPr lang="en-US" altLang="zh-CN" sz="2000" b="1" dirty="0">
                <a:latin typeface="Times New Roman" pitchFamily="18" charset="0"/>
              </a:rPr>
              <a:t>a(</a:t>
            </a:r>
            <a:r>
              <a:rPr lang="en-US" altLang="zh-CN" sz="2000" b="1" dirty="0" err="1">
                <a:latin typeface="Times New Roman" pitchFamily="18" charset="0"/>
              </a:rPr>
              <a:t>a︱d</a:t>
            </a:r>
            <a:r>
              <a:rPr lang="en-US" altLang="zh-CN" sz="2000" b="1" dirty="0">
                <a:latin typeface="Times New Roman" pitchFamily="18" charset="0"/>
              </a:rPr>
              <a:t>)*</a:t>
            </a:r>
            <a:r>
              <a:rPr lang="zh-CN" altLang="en-US" sz="2000" b="1" dirty="0">
                <a:latin typeface="Times New Roman" pitchFamily="18" charset="0"/>
              </a:rPr>
              <a:t>，转换成等价的 正规文法</a:t>
            </a:r>
            <a:r>
              <a:rPr lang="en-US" altLang="zh-CN" sz="2000" b="1" dirty="0">
                <a:latin typeface="Times New Roman" pitchFamily="18" charset="0"/>
              </a:rPr>
              <a:t>G[S]</a:t>
            </a:r>
            <a:r>
              <a:rPr lang="zh-CN" altLang="en-US" sz="20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1000" y="1352550"/>
            <a:ext cx="8152990" cy="2425700"/>
            <a:chOff x="43" y="0"/>
            <a:chExt cx="2187" cy="2112"/>
          </a:xfrm>
        </p:grpSpPr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43" y="0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 dirty="0">
                  <a:latin typeface="Times New Roman" pitchFamily="18" charset="0"/>
                </a:rPr>
                <a:t> </a:t>
              </a:r>
              <a:r>
                <a:rPr lang="en-US" altLang="zh-CN" sz="2000" b="1" dirty="0">
                  <a:latin typeface="Times New Roman" pitchFamily="18" charset="0"/>
                </a:rPr>
                <a:t>S→</a:t>
              </a:r>
              <a:r>
                <a:rPr lang="en-US" altLang="zh-CN" sz="2000" b="1" dirty="0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a </a:t>
              </a:r>
              <a:r>
                <a:rPr lang="en-US" altLang="zh-CN" sz="2000" b="1" u="wavyHeavy" dirty="0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(</a:t>
              </a:r>
              <a:r>
                <a:rPr lang="en-US" altLang="zh-CN" sz="2000" b="1" u="wavyHeavy" dirty="0" err="1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a︱d</a:t>
              </a:r>
              <a:r>
                <a:rPr lang="en-US" altLang="zh-CN" sz="2000" b="1" u="wavyHeavy" dirty="0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)*</a:t>
              </a: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1649" y="0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</a:t>
              </a:r>
              <a:r>
                <a:rPr lang="en-US" altLang="zh-CN" sz="2000" b="1">
                  <a:latin typeface="Times New Roman" pitchFamily="18" charset="0"/>
                </a:rPr>
                <a:t>S→r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43" y="384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 dirty="0">
                  <a:latin typeface="Times New Roman" pitchFamily="18" charset="0"/>
                </a:rPr>
                <a:t> </a:t>
              </a:r>
              <a:r>
                <a:rPr lang="en-US" altLang="zh-CN" sz="2000" b="1" dirty="0" err="1">
                  <a:latin typeface="Times New Roman" pitchFamily="18" charset="0"/>
                </a:rPr>
                <a:t>S→aA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</a:rPr>
                <a:t>A→</a:t>
              </a:r>
              <a:r>
                <a:rPr lang="en-US" altLang="zh-CN" sz="2000" b="1" u="wavyHeavy" dirty="0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(</a:t>
              </a:r>
              <a:r>
                <a:rPr lang="en-US" altLang="zh-CN" sz="2000" b="1" u="wavyHeavy" dirty="0" err="1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a︱d</a:t>
              </a:r>
              <a:r>
                <a:rPr lang="en-US" altLang="zh-CN" sz="2000" b="1" u="wavyHeavy" dirty="0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)*</a:t>
              </a: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1649" y="384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（规则</a:t>
              </a:r>
              <a:r>
                <a:rPr lang="en-US" altLang="zh-CN" sz="2000" b="1">
                  <a:latin typeface="Times New Roman" pitchFamily="18" charset="0"/>
                </a:rPr>
                <a:t>1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43" y="768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 dirty="0" err="1">
                  <a:latin typeface="Times New Roman" pitchFamily="18" charset="0"/>
                </a:rPr>
                <a:t>S→aA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</a:rPr>
                <a:t>A→</a:t>
              </a:r>
              <a:r>
                <a:rPr lang="en-US" altLang="zh-CN" sz="2000" b="1" u="wavyHeavy" dirty="0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(</a:t>
              </a:r>
              <a:r>
                <a:rPr lang="en-US" altLang="zh-CN" sz="2000" b="1" u="wavyHeavy" dirty="0" err="1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a︱d</a:t>
              </a:r>
              <a:r>
                <a:rPr lang="en-US" altLang="zh-CN" sz="2000" b="1" u="wavyHeavy" dirty="0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)</a:t>
              </a:r>
              <a:r>
                <a:rPr lang="en-US" altLang="zh-CN" sz="2000" b="1" dirty="0">
                  <a:latin typeface="Times New Roman" pitchFamily="18" charset="0"/>
                </a:rPr>
                <a:t>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A→ε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</a:rPr>
                <a:t> B→</a:t>
              </a:r>
              <a:r>
                <a:rPr lang="en-US" altLang="zh-CN" sz="2000" b="1" u="wavyHeavy" dirty="0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(</a:t>
              </a:r>
              <a:r>
                <a:rPr lang="en-US" altLang="zh-CN" sz="2000" b="1" u="wavyHeavy" dirty="0" err="1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a︱d</a:t>
              </a:r>
              <a:r>
                <a:rPr lang="en-US" altLang="zh-CN" sz="2000" b="1" u="wavyHeavy" dirty="0">
                  <a:uFill>
                    <a:solidFill>
                      <a:srgbClr val="0000FF"/>
                    </a:solidFill>
                  </a:uFill>
                  <a:latin typeface="Times New Roman" pitchFamily="18" charset="0"/>
                </a:rPr>
                <a:t>)</a:t>
              </a:r>
              <a:r>
                <a:rPr lang="en-US" altLang="zh-CN" sz="2000" b="1" dirty="0">
                  <a:latin typeface="Times New Roman" pitchFamily="18" charset="0"/>
                </a:rPr>
                <a:t>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B→ε</a:t>
              </a:r>
              <a:endParaRPr lang="en-US" altLang="zh-CN" sz="2000" b="1" dirty="0">
                <a:latin typeface="Times New Roman" pitchFamily="18" charset="0"/>
              </a:endParaRP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1649" y="768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（规则</a:t>
              </a:r>
              <a:r>
                <a:rPr lang="en-US" altLang="zh-CN" sz="2000" b="1">
                  <a:latin typeface="Times New Roman" pitchFamily="18" charset="0"/>
                </a:rPr>
                <a:t>2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43" y="1152"/>
              <a:ext cx="160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 dirty="0" err="1">
                  <a:latin typeface="Times New Roman" pitchFamily="18" charset="0"/>
                </a:rPr>
                <a:t>S→aA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A→aB︱dB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A→ε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B→aB︱dB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B→ε</a:t>
              </a:r>
              <a:endParaRPr lang="en-US" altLang="zh-CN" sz="2000" b="1" dirty="0">
                <a:latin typeface="Times New Roman" pitchFamily="18" charset="0"/>
              </a:endParaRP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1649" y="1152"/>
              <a:ext cx="57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（分配律）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43" y="1632"/>
              <a:ext cx="2187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 dirty="0" err="1">
                  <a:latin typeface="Times New Roman" pitchFamily="18" charset="0"/>
                </a:rPr>
                <a:t>S→aA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A→aB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</a:rPr>
                <a:t> </a:t>
              </a:r>
              <a:r>
                <a:rPr lang="en-US" altLang="zh-CN" sz="2000" b="1" dirty="0" err="1">
                  <a:latin typeface="Times New Roman" pitchFamily="18" charset="0"/>
                </a:rPr>
                <a:t>A→dB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A→ε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B→aB</a:t>
              </a:r>
              <a:r>
                <a:rPr lang="en-US" altLang="zh-CN" sz="2000" b="1" dirty="0">
                  <a:latin typeface="Times New Roman" pitchFamily="18" charset="0"/>
                </a:rPr>
                <a:t>, B→ dB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B→ε</a:t>
              </a:r>
              <a:endParaRPr lang="en-US" altLang="zh-CN" sz="2000" b="1" dirty="0">
                <a:latin typeface="Times New Roman" pitchFamily="18" charset="0"/>
              </a:endParaRPr>
            </a:p>
            <a:p>
              <a:pPr algn="just" eaLnBrk="1" hangingPunct="1"/>
              <a:endParaRPr lang="en-US" altLang="zh-CN" sz="2000" b="1" dirty="0">
                <a:latin typeface="Times New Roman" pitchFamily="18" charset="0"/>
              </a:endParaRP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</p:grpSp>
      <p:sp>
        <p:nvSpPr>
          <p:cNvPr id="14341" name="Text Box 25"/>
          <p:cNvSpPr txBox="1">
            <a:spLocks noChangeArrowheads="1"/>
          </p:cNvSpPr>
          <p:nvPr/>
        </p:nvSpPr>
        <p:spPr bwMode="auto">
          <a:xfrm>
            <a:off x="304800" y="37338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最后得到正规文法</a:t>
            </a:r>
            <a:r>
              <a:rPr lang="en-US" altLang="zh-CN" sz="2000" b="1" dirty="0">
                <a:latin typeface="Times New Roman" pitchFamily="18" charset="0"/>
              </a:rPr>
              <a:t>G[S]</a:t>
            </a:r>
            <a:r>
              <a:rPr lang="zh-CN" altLang="en-US" sz="2000" b="1" dirty="0">
                <a:latin typeface="Times New Roman" pitchFamily="18" charset="0"/>
              </a:rPr>
              <a:t>如下：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" y="4114800"/>
            <a:ext cx="8229600" cy="1897062"/>
            <a:chOff x="-2" y="-2"/>
            <a:chExt cx="2191" cy="680"/>
          </a:xfrm>
        </p:grpSpPr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0" y="0"/>
              <a:ext cx="2187" cy="678"/>
              <a:chOff x="0" y="0"/>
              <a:chExt cx="2187" cy="678"/>
            </a:xfrm>
          </p:grpSpPr>
          <p:sp>
            <p:nvSpPr>
              <p:cNvPr id="14345" name="Rectangle 26"/>
              <p:cNvSpPr>
                <a:spLocks noChangeArrowheads="1"/>
              </p:cNvSpPr>
              <p:nvPr/>
            </p:nvSpPr>
            <p:spPr bwMode="auto">
              <a:xfrm>
                <a:off x="43" y="6"/>
                <a:ext cx="2101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666750" algn="l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G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(V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N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T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P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S)</a:t>
                </a:r>
                <a:r>
                  <a:rPr lang="zh-CN" altLang="en-US" sz="2000" b="1" dirty="0">
                    <a:latin typeface="Times New Roman" pitchFamily="18" charset="0"/>
                  </a:rPr>
                  <a:t>，其中，</a:t>
                </a:r>
              </a:p>
              <a:p>
                <a:pPr indent="666750" algn="l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N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{S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A</a:t>
                </a:r>
                <a:r>
                  <a:rPr lang="zh-CN" altLang="en-US" sz="2000" b="1" dirty="0">
                    <a:latin typeface="Times New Roman" pitchFamily="18" charset="0"/>
                  </a:rPr>
                  <a:t> ，</a:t>
                </a:r>
                <a:r>
                  <a:rPr lang="en-US" altLang="zh-CN" sz="2000" b="1" dirty="0">
                    <a:latin typeface="Times New Roman" pitchFamily="18" charset="0"/>
                  </a:rPr>
                  <a:t>B}</a:t>
                </a:r>
              </a:p>
              <a:p>
                <a:pPr indent="666750" algn="l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T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{a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d}</a:t>
                </a:r>
              </a:p>
              <a:p>
                <a:pPr indent="666750" algn="l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 P 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{</a:t>
                </a:r>
                <a:r>
                  <a:rPr lang="en-US" altLang="zh-CN" sz="2000" b="1" dirty="0" err="1">
                    <a:latin typeface="Times New Roman" pitchFamily="18" charset="0"/>
                  </a:rPr>
                  <a:t>S→aA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itchFamily="18" charset="0"/>
                  </a:rPr>
                  <a:t>A→aB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 </a:t>
                </a:r>
                <a:r>
                  <a:rPr lang="en-US" altLang="zh-CN" sz="2000" b="1" dirty="0" err="1">
                    <a:latin typeface="Times New Roman" pitchFamily="18" charset="0"/>
                  </a:rPr>
                  <a:t>A→dB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itchFamily="18" charset="0"/>
                  </a:rPr>
                  <a:t>A→ε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endParaRPr lang="en-US" altLang="zh-CN" sz="2000" b="1" dirty="0">
                  <a:latin typeface="Times New Roman" pitchFamily="18" charset="0"/>
                </a:endParaRPr>
              </a:p>
              <a:p>
                <a:pPr indent="666750" algn="l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          </a:t>
                </a:r>
                <a:r>
                  <a:rPr lang="en-US" altLang="zh-CN" sz="2000" b="1" dirty="0" err="1">
                    <a:latin typeface="Times New Roman" pitchFamily="18" charset="0"/>
                  </a:rPr>
                  <a:t>B→aB</a:t>
                </a:r>
                <a:r>
                  <a:rPr lang="en-US" altLang="zh-CN" sz="2000" b="1" dirty="0">
                    <a:latin typeface="Times New Roman" pitchFamily="18" charset="0"/>
                  </a:rPr>
                  <a:t>, B→ dB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itchFamily="18" charset="0"/>
                  </a:rPr>
                  <a:t>B→ε</a:t>
                </a:r>
                <a:r>
                  <a:rPr lang="en-US" altLang="zh-CN" sz="2000" b="1" dirty="0">
                    <a:latin typeface="Times New Roman" pitchFamily="18" charset="0"/>
                  </a:rPr>
                  <a:t>     }</a:t>
                </a:r>
              </a:p>
            </p:txBody>
          </p:sp>
          <p:sp>
            <p:nvSpPr>
              <p:cNvPr id="14346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87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 eaLnBrk="1" hangingPunct="1"/>
                <a:endParaRPr lang="en-CA" altLang="zh-CN"/>
              </a:p>
            </p:txBody>
          </p:sp>
        </p:grpSp>
        <p:sp>
          <p:nvSpPr>
            <p:cNvPr id="14344" name="Rectangle 29"/>
            <p:cNvSpPr>
              <a:spLocks noChangeArrowheads="1"/>
            </p:cNvSpPr>
            <p:nvPr/>
          </p:nvSpPr>
          <p:spPr bwMode="auto">
            <a:xfrm>
              <a:off x="-2" y="-2"/>
              <a:ext cx="2191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 eaLnBrk="1" hangingPunct="1"/>
              <a:endParaRPr lang="en-CA" altLang="zh-CN"/>
            </a:p>
          </p:txBody>
        </p:sp>
      </p:grpSp>
      <p:sp>
        <p:nvSpPr>
          <p:cNvPr id="21" name="Rectangle 72"/>
          <p:cNvSpPr txBox="1">
            <a:spLocks noChangeArrowheads="1"/>
          </p:cNvSpPr>
          <p:nvPr/>
        </p:nvSpPr>
        <p:spPr>
          <a:xfrm>
            <a:off x="457200" y="304800"/>
            <a:ext cx="6172200" cy="457200"/>
          </a:xfrm>
          <a:prstGeom prst="rect">
            <a:avLst/>
          </a:prstGeom>
        </p:spPr>
        <p:txBody>
          <a:bodyPr/>
          <a:lstStyle/>
          <a:p>
            <a:pPr lvl="0" algn="l" eaLnBrk="1" hangingPunct="1"/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正规式</a:t>
            </a:r>
            <a:r>
              <a:rPr lang="zh-CN" altLang="en-US" sz="2800" b="1" kern="0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转换成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正规文法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73167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基本上是正规式到正规文法的逆过程，按下列规则将文法处理成只剩下一个开始符号定义的正规式。</a:t>
            </a:r>
          </a:p>
        </p:txBody>
      </p:sp>
      <p:sp>
        <p:nvSpPr>
          <p:cNvPr id="15365" name="Rectangle 72"/>
          <p:cNvSpPr>
            <a:spLocks noGrp="1" noChangeArrowheads="1"/>
          </p:cNvSpPr>
          <p:nvPr>
            <p:ph type="title"/>
          </p:nvPr>
        </p:nvSpPr>
        <p:spPr>
          <a:xfrm>
            <a:off x="228600" y="235483"/>
            <a:ext cx="5791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正规文法转换成正规式</a:t>
            </a:r>
          </a:p>
        </p:txBody>
      </p:sp>
      <p:sp>
        <p:nvSpPr>
          <p:cNvPr id="3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C002C785-D98F-469B-A39F-4C04BE299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46799"/>
              </p:ext>
            </p:extLst>
          </p:nvPr>
        </p:nvGraphicFramePr>
        <p:xfrm>
          <a:off x="1067594" y="2319565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806">
                  <a:extLst>
                    <a:ext uri="{9D8B030D-6E8A-4147-A177-3AD203B41FA5}">
                      <a16:colId xmlns:a16="http://schemas.microsoft.com/office/drawing/2014/main" val="365862084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4827130"/>
                    </a:ext>
                  </a:extLst>
                </a:gridCol>
                <a:gridCol w="2134394">
                  <a:extLst>
                    <a:ext uri="{9D8B030D-6E8A-4147-A177-3AD203B41FA5}">
                      <a16:colId xmlns:a16="http://schemas.microsoft.com/office/drawing/2014/main" val="1798833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文法产生式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正规式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规则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latin typeface="+mn-ea"/>
                          <a:ea typeface="+mn-ea"/>
                        </a:rPr>
                        <a:t>A→xB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2400" b="1" dirty="0" err="1">
                          <a:latin typeface="+mn-ea"/>
                          <a:ea typeface="+mn-ea"/>
                        </a:rPr>
                        <a:t>B→y</a:t>
                      </a:r>
                      <a:endParaRPr lang="en-US" altLang="zh-CN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latin typeface="+mn-ea"/>
                          <a:ea typeface="+mn-ea"/>
                        </a:rPr>
                        <a:t>A→xy</a:t>
                      </a:r>
                      <a:endParaRPr lang="en-US" altLang="zh-CN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规则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latin typeface="+mn-ea"/>
                          <a:ea typeface="+mn-ea"/>
                        </a:rPr>
                        <a:t>A→xA︱y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latin typeface="+mn-ea"/>
                          <a:ea typeface="+mn-ea"/>
                        </a:rPr>
                        <a:t>A→x</a:t>
                      </a:r>
                      <a:r>
                        <a:rPr lang="en-US" altLang="zh-CN" sz="2400" b="1" baseline="3000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y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8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规则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latin typeface="+mn-ea"/>
                          <a:ea typeface="+mn-ea"/>
                        </a:rPr>
                        <a:t>A→x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A→ y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latin typeface="+mn-ea"/>
                          <a:ea typeface="+mn-ea"/>
                        </a:rPr>
                        <a:t>A→x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 | y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030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B40856FC-1547-4C48-A1DF-58D56CDB4476}"/>
              </a:ext>
            </a:extLst>
          </p:cNvPr>
          <p:cNvSpPr txBox="1"/>
          <p:nvPr/>
        </p:nvSpPr>
        <p:spPr>
          <a:xfrm>
            <a:off x="1091040" y="4790950"/>
            <a:ext cx="65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注意此处规则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与前面的区别。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533400" y="1095038"/>
            <a:ext cx="2743200" cy="17851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正规文法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S→aA</a:t>
            </a:r>
            <a:r>
              <a:rPr lang="en-US" altLang="zh-CN" sz="2000" b="1" dirty="0">
                <a:latin typeface="+mn-ea"/>
                <a:ea typeface="+mn-ea"/>
              </a:rPr>
              <a:t>,    </a:t>
            </a:r>
            <a:r>
              <a:rPr lang="en-US" altLang="zh-CN" sz="2000" b="1" dirty="0" err="1">
                <a:latin typeface="+mn-ea"/>
                <a:ea typeface="+mn-ea"/>
              </a:rPr>
              <a:t>S→a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A→aA</a:t>
            </a:r>
            <a:r>
              <a:rPr lang="en-US" altLang="zh-CN" sz="2000" b="1" dirty="0">
                <a:latin typeface="+mn-ea"/>
                <a:ea typeface="+mn-ea"/>
              </a:rPr>
              <a:t>,    </a:t>
            </a:r>
            <a:r>
              <a:rPr lang="en-US" altLang="zh-CN" sz="2000" b="1" dirty="0" err="1">
                <a:latin typeface="+mn-ea"/>
                <a:ea typeface="+mn-ea"/>
              </a:rPr>
              <a:t>A→dA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A→a</a:t>
            </a:r>
            <a:r>
              <a:rPr lang="en-US" altLang="zh-CN" sz="2000" b="1" dirty="0">
                <a:latin typeface="+mn-ea"/>
                <a:ea typeface="+mn-ea"/>
              </a:rPr>
              <a:t>,     </a:t>
            </a:r>
            <a:r>
              <a:rPr lang="en-US" altLang="zh-CN" sz="2000" b="1" dirty="0" err="1">
                <a:latin typeface="+mn-ea"/>
                <a:ea typeface="+mn-ea"/>
              </a:rPr>
              <a:t>A→d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549812" y="3258547"/>
            <a:ext cx="2743200" cy="86177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S→aA</a:t>
            </a:r>
            <a:r>
              <a:rPr lang="en-US" altLang="zh-CN" sz="2000" b="1" dirty="0">
                <a:latin typeface="+mn-ea"/>
                <a:ea typeface="+mn-ea"/>
              </a:rPr>
              <a:t> | a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A→aA</a:t>
            </a:r>
            <a:r>
              <a:rPr lang="en-US" altLang="zh-CN" sz="2000" b="1" dirty="0">
                <a:latin typeface="+mn-ea"/>
                <a:ea typeface="+mn-ea"/>
              </a:rPr>
              <a:t> | </a:t>
            </a:r>
            <a:r>
              <a:rPr lang="en-US" altLang="zh-CN" sz="2000" b="1" dirty="0" err="1">
                <a:latin typeface="+mn-ea"/>
                <a:ea typeface="+mn-ea"/>
              </a:rPr>
              <a:t>dA</a:t>
            </a:r>
            <a:r>
              <a:rPr lang="en-US" altLang="zh-CN" sz="2000" b="1" dirty="0">
                <a:latin typeface="+mn-ea"/>
                <a:ea typeface="+mn-ea"/>
              </a:rPr>
              <a:t> | a | d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4267200" y="2770659"/>
            <a:ext cx="327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A→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  <a:ea typeface="+mn-ea"/>
              </a:rPr>
              <a:t>(a | d)</a:t>
            </a:r>
            <a:r>
              <a:rPr lang="en-US" altLang="zh-CN" sz="2000" b="1" dirty="0">
                <a:latin typeface="+mn-ea"/>
                <a:ea typeface="+mn-ea"/>
              </a:rPr>
              <a:t>A | 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  <a:ea typeface="+mn-ea"/>
              </a:rPr>
              <a:t>(a | d)</a:t>
            </a:r>
            <a:endParaRPr lang="zh-CN" altLang="en-US" sz="20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267200" y="3212685"/>
            <a:ext cx="273384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A→ </a:t>
            </a:r>
            <a:r>
              <a:rPr lang="en-US" altLang="zh-CN" sz="2000" b="1" u="wavyHeavy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(a | d)</a:t>
            </a:r>
            <a:r>
              <a:rPr lang="en-US" altLang="zh-CN" sz="2000" b="1" u="wavyHeavy" baseline="30000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*</a:t>
            </a:r>
            <a:r>
              <a:rPr lang="en-US" altLang="zh-CN" sz="2000" b="1" u="wavyHeavy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(a | d)</a:t>
            </a:r>
            <a:endParaRPr lang="zh-CN" altLang="en-US" sz="2000" b="1" u="wavyHeavy" dirty="0">
              <a:uFill>
                <a:solidFill>
                  <a:srgbClr val="0000FF"/>
                </a:solidFill>
              </a:uFill>
              <a:latin typeface="+mn-ea"/>
              <a:ea typeface="+mn-ea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4231517" y="3704831"/>
            <a:ext cx="3798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S = a </a:t>
            </a:r>
            <a:r>
              <a:rPr lang="en-US" altLang="zh-CN" sz="2000" b="1" u="wavyHeavy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(a | d)</a:t>
            </a:r>
            <a:r>
              <a:rPr lang="en-US" altLang="zh-CN" sz="2000" b="1" u="wavyHeavy" baseline="30000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*</a:t>
            </a:r>
            <a:r>
              <a:rPr lang="en-US" altLang="zh-CN" sz="2000" b="1" u="wavyHeavy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(a | d)</a:t>
            </a:r>
            <a:r>
              <a:rPr lang="en-US" altLang="zh-CN" sz="2000" b="1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| a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417343" y="4403932"/>
            <a:ext cx="3798934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代数变换：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S=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u="wavyHeavy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a | d)</a:t>
            </a:r>
            <a:r>
              <a:rPr lang="en-US" altLang="zh-CN" sz="2000" b="1" u="wavyHeavy" baseline="30000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*</a:t>
            </a:r>
            <a:r>
              <a:rPr lang="en-US" altLang="zh-CN" sz="2000" b="1" u="wavyHeavy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(a | d)</a:t>
            </a:r>
            <a:r>
              <a:rPr lang="en-US" altLang="zh-CN" sz="2000" b="1" dirty="0">
                <a:latin typeface="+mn-ea"/>
                <a:ea typeface="+mn-ea"/>
              </a:rPr>
              <a:t> |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zh-CN" sz="2000" b="1" dirty="0">
                <a:latin typeface="+mn-ea"/>
                <a:ea typeface="+mn-ea"/>
              </a:rPr>
              <a:t>( </a:t>
            </a:r>
            <a:r>
              <a:rPr lang="en-US" altLang="zh-CN" sz="2000" b="1" u="wavyHeavy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(a | d)</a:t>
            </a:r>
            <a:r>
              <a:rPr lang="en-US" altLang="zh-CN" sz="2000" b="1" u="wavyHeavy" baseline="30000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*</a:t>
            </a:r>
            <a:r>
              <a:rPr lang="en-US" altLang="zh-CN" sz="2000" b="1" u="wavyHeavy" dirty="0">
                <a:uFill>
                  <a:solidFill>
                    <a:srgbClr val="0000FF"/>
                  </a:solidFill>
                </a:uFill>
                <a:latin typeface="+mn-ea"/>
                <a:ea typeface="+mn-ea"/>
              </a:rPr>
              <a:t>(a | d)</a:t>
            </a:r>
            <a:r>
              <a:rPr lang="en-US" altLang="zh-CN" sz="2000" b="1" dirty="0">
                <a:latin typeface="+mn-ea"/>
                <a:ea typeface="+mn-ea"/>
              </a:rPr>
              <a:t> | ε 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=a(a | d)</a:t>
            </a:r>
            <a:r>
              <a:rPr lang="en-US" altLang="zh-CN" sz="2000" b="1" baseline="30000" dirty="0">
                <a:latin typeface="+mn-ea"/>
                <a:ea typeface="+mn-ea"/>
              </a:rPr>
              <a:t>*</a:t>
            </a:r>
            <a:endParaRPr lang="zh-CN" altLang="en-US" sz="2000" b="1" baseline="30000" dirty="0">
              <a:latin typeface="+mn-ea"/>
              <a:ea typeface="+mn-ea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4709674" y="4484810"/>
            <a:ext cx="3798933" cy="1446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如何使用规则处理正规文法</a:t>
            </a:r>
            <a:r>
              <a:rPr lang="en-US" altLang="zh-CN" sz="2200" b="1" dirty="0">
                <a:latin typeface="+mn-ea"/>
                <a:ea typeface="+mn-ea"/>
              </a:rPr>
              <a:t>G[A]</a:t>
            </a:r>
            <a:r>
              <a:rPr lang="zh-CN" altLang="en-US" sz="2200" b="1" dirty="0">
                <a:latin typeface="+mn-ea"/>
                <a:ea typeface="+mn-ea"/>
              </a:rPr>
              <a:t>？</a:t>
            </a:r>
            <a:endParaRPr lang="en-US" altLang="zh-CN" sz="2200" b="1" dirty="0">
              <a:latin typeface="+mn-ea"/>
              <a:ea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 err="1">
                <a:latin typeface="+mn-ea"/>
                <a:ea typeface="+mn-ea"/>
              </a:rPr>
              <a:t>A→aB</a:t>
            </a:r>
            <a:r>
              <a:rPr lang="en-US" altLang="zh-CN" sz="2200" b="1" dirty="0">
                <a:latin typeface="+mn-ea"/>
                <a:ea typeface="+mn-ea"/>
              </a:rPr>
              <a:t>,    </a:t>
            </a:r>
            <a:r>
              <a:rPr lang="en-US" altLang="zh-CN" sz="2200" b="1" dirty="0" err="1">
                <a:latin typeface="+mn-ea"/>
                <a:ea typeface="+mn-ea"/>
              </a:rPr>
              <a:t>A→b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200" b="1" dirty="0" err="1">
                <a:latin typeface="+mn-ea"/>
                <a:ea typeface="+mn-ea"/>
              </a:rPr>
              <a:t>B→cA</a:t>
            </a:r>
            <a:r>
              <a:rPr lang="en-US" altLang="zh-CN" sz="2200" b="1" dirty="0">
                <a:latin typeface="+mn-ea"/>
                <a:ea typeface="+mn-ea"/>
              </a:rPr>
              <a:t>,    </a:t>
            </a:r>
            <a:r>
              <a:rPr lang="en-US" altLang="zh-CN" sz="2200" b="1" dirty="0" err="1">
                <a:latin typeface="+mn-ea"/>
                <a:ea typeface="+mn-ea"/>
              </a:rPr>
              <a:t>B→d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2" name="Rectangle 7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正规文法转换成正规式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87CCDDB5-AAE9-4033-9CCF-405923316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54932"/>
              </p:ext>
            </p:extLst>
          </p:nvPr>
        </p:nvGraphicFramePr>
        <p:xfrm>
          <a:off x="4267200" y="998485"/>
          <a:ext cx="424140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58620841"/>
                    </a:ext>
                  </a:extLst>
                </a:gridCol>
                <a:gridCol w="1883627">
                  <a:extLst>
                    <a:ext uri="{9D8B030D-6E8A-4147-A177-3AD203B41FA5}">
                      <a16:colId xmlns:a16="http://schemas.microsoft.com/office/drawing/2014/main" val="274827130"/>
                    </a:ext>
                  </a:extLst>
                </a:gridCol>
                <a:gridCol w="1748181">
                  <a:extLst>
                    <a:ext uri="{9D8B030D-6E8A-4147-A177-3AD203B41FA5}">
                      <a16:colId xmlns:a16="http://schemas.microsoft.com/office/drawing/2014/main" val="1798833029"/>
                    </a:ext>
                  </a:extLst>
                </a:gridCol>
              </a:tblGrid>
              <a:tr h="383637"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文法产生式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正规式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04664"/>
                  </a:ext>
                </a:extLst>
              </a:tr>
              <a:tr h="383637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+mn-ea"/>
                          <a:ea typeface="+mn-ea"/>
                        </a:rPr>
                        <a:t>A→xB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2000" b="1" dirty="0" err="1">
                          <a:latin typeface="+mn-ea"/>
                          <a:ea typeface="+mn-ea"/>
                        </a:rPr>
                        <a:t>B→y</a:t>
                      </a:r>
                      <a:endParaRPr lang="en-US" altLang="zh-CN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+mn-ea"/>
                          <a:ea typeface="+mn-ea"/>
                        </a:rPr>
                        <a:t>A→xy</a:t>
                      </a:r>
                      <a:endParaRPr lang="en-US" altLang="zh-CN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04205"/>
                  </a:ext>
                </a:extLst>
              </a:tr>
              <a:tr h="383637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+mn-ea"/>
                          <a:ea typeface="+mn-ea"/>
                        </a:rPr>
                        <a:t>A→xA︱y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+mn-ea"/>
                          <a:ea typeface="+mn-ea"/>
                        </a:rPr>
                        <a:t>A→x</a:t>
                      </a:r>
                      <a:r>
                        <a:rPr lang="en-US" altLang="zh-CN" sz="2000" b="1" baseline="3000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y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86132"/>
                  </a:ext>
                </a:extLst>
              </a:tr>
              <a:tr h="383637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+mn-ea"/>
                          <a:ea typeface="+mn-ea"/>
                        </a:rPr>
                        <a:t>A→x</a:t>
                      </a: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A→ y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+mn-ea"/>
                          <a:ea typeface="+mn-ea"/>
                        </a:rPr>
                        <a:t>A→x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 | y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03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55F706E-9126-4156-835A-0750E72E9BFD}"/>
              </a:ext>
            </a:extLst>
          </p:cNvPr>
          <p:cNvSpPr txBox="1"/>
          <p:nvPr/>
        </p:nvSpPr>
        <p:spPr>
          <a:xfrm>
            <a:off x="7239000" y="2821259"/>
            <a:ext cx="6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BAEF8BC0-B3EE-4D3C-BC6D-A5DB1ACD036E}"/>
              </a:ext>
            </a:extLst>
          </p:cNvPr>
          <p:cNvSpPr/>
          <p:nvPr/>
        </p:nvSpPr>
        <p:spPr bwMode="auto">
          <a:xfrm>
            <a:off x="1634197" y="2922376"/>
            <a:ext cx="304800" cy="293937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712E052-B8B1-4ED1-98E7-AB96CA922A7C}"/>
              </a:ext>
            </a:extLst>
          </p:cNvPr>
          <p:cNvSpPr/>
          <p:nvPr/>
        </p:nvSpPr>
        <p:spPr bwMode="auto">
          <a:xfrm>
            <a:off x="3581400" y="3429000"/>
            <a:ext cx="304800" cy="283564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71ED76-2AC4-4948-9292-CFC823702AB4}"/>
              </a:ext>
            </a:extLst>
          </p:cNvPr>
          <p:cNvSpPr txBox="1"/>
          <p:nvPr/>
        </p:nvSpPr>
        <p:spPr>
          <a:xfrm>
            <a:off x="7812328" y="3750989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D0288F-8834-4782-9E22-65F6AEFD4613}"/>
              </a:ext>
            </a:extLst>
          </p:cNvPr>
          <p:cNvSpPr txBox="1"/>
          <p:nvPr/>
        </p:nvSpPr>
        <p:spPr>
          <a:xfrm>
            <a:off x="8117128" y="3750989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82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24" y="2152862"/>
            <a:ext cx="5237164" cy="245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84"/>
          <p:cNvSpPr txBox="1">
            <a:spLocks noChangeArrowheads="1"/>
          </p:cNvSpPr>
          <p:nvPr/>
        </p:nvSpPr>
        <p:spPr bwMode="auto">
          <a:xfrm>
            <a:off x="1645310" y="526436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hlinkClick r:id="rId4"/>
              </a:rPr>
              <a:t>M</a:t>
            </a:r>
            <a:r>
              <a:rPr lang="zh-CN" altLang="en-US" sz="2000" b="1" dirty="0">
                <a:latin typeface="Times New Roman" pitchFamily="18" charset="0"/>
                <a:hlinkClick r:id="rId4"/>
              </a:rPr>
              <a:t>接受的</a:t>
            </a:r>
            <a:r>
              <a:rPr lang="en-US" altLang="zh-CN" sz="2000" b="1" dirty="0" err="1">
                <a:latin typeface="Times New Roman" pitchFamily="18" charset="0"/>
                <a:hlinkClick r:id="rId4"/>
              </a:rPr>
              <a:t>aaa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  <a:hlinkClick r:id="rId5"/>
              </a:rPr>
              <a:t>M</a:t>
            </a:r>
            <a:r>
              <a:rPr lang="zh-CN" altLang="en-US" sz="2000" b="1" dirty="0">
                <a:latin typeface="Times New Roman" pitchFamily="18" charset="0"/>
                <a:hlinkClick r:id="rId5"/>
              </a:rPr>
              <a:t>不接受的</a:t>
            </a:r>
            <a:r>
              <a:rPr lang="en-US" altLang="zh-CN" sz="2000" b="1" dirty="0">
                <a:latin typeface="Times New Roman" pitchFamily="18" charset="0"/>
                <a:hlinkClick r:id="rId5"/>
              </a:rPr>
              <a:t>aba</a:t>
            </a:r>
            <a:r>
              <a:rPr lang="zh-CN" altLang="en-US" sz="2000" b="1" dirty="0">
                <a:latin typeface="Times New Roman" pitchFamily="18" charset="0"/>
              </a:rPr>
              <a:t>的识别过程。</a:t>
            </a:r>
          </a:p>
        </p:txBody>
      </p:sp>
      <p:sp>
        <p:nvSpPr>
          <p:cNvPr id="17415" name="Rectangle 8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0400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有穷自动机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58EB071-12BA-41AC-9AEC-F35546B1D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05881"/>
              </p:ext>
            </p:extLst>
          </p:nvPr>
        </p:nvGraphicFramePr>
        <p:xfrm>
          <a:off x="5943600" y="1905000"/>
          <a:ext cx="2631831" cy="230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987">
                  <a:extLst>
                    <a:ext uri="{9D8B030D-6E8A-4147-A177-3AD203B41FA5}">
                      <a16:colId xmlns:a16="http://schemas.microsoft.com/office/drawing/2014/main" val="32796819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1665723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91487672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566690878"/>
                    </a:ext>
                  </a:extLst>
                </a:gridCol>
              </a:tblGrid>
              <a:tr h="460249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bg1"/>
                          </a:solidFill>
                        </a:rPr>
                        <a:t>         符号</a:t>
                      </a:r>
                      <a:endParaRPr lang="en-US" altLang="zh-CN" sz="1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zh-CN" altLang="en-US" sz="1000" dirty="0">
                          <a:solidFill>
                            <a:schemeClr val="bg1"/>
                          </a:solidFill>
                        </a:rPr>
                        <a:t>状态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623154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80388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83458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407586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62349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77B69C9-0A87-401B-8C48-43A05737CC7F}"/>
              </a:ext>
            </a:extLst>
          </p:cNvPr>
          <p:cNvSpPr txBox="1"/>
          <p:nvPr/>
        </p:nvSpPr>
        <p:spPr>
          <a:xfrm>
            <a:off x="457200" y="1085937"/>
            <a:ext cx="807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K={S,U,V,Q},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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={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a,b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Z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F72403-2221-4D3B-92B9-443D9ED2C86A}"/>
              </a:ext>
            </a:extLst>
          </p:cNvPr>
          <p:cNvSpPr txBox="1"/>
          <p:nvPr/>
        </p:nvSpPr>
        <p:spPr>
          <a:xfrm>
            <a:off x="2514600" y="4680527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3.3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FE511B-6C50-49FB-9A3B-1443B0512BB3}"/>
                  </a:ext>
                </a:extLst>
              </p:cNvPr>
              <p:cNvSpPr txBox="1"/>
              <p:nvPr/>
            </p:nvSpPr>
            <p:spPr>
              <a:xfrm>
                <a:off x="5582602" y="2307510"/>
                <a:ext cx="59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FE511B-6C50-49FB-9A3B-1443B0512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602" y="2307510"/>
                <a:ext cx="5950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3FE1D7-A712-486F-9278-0C85C43243FF}"/>
                  </a:ext>
                </a:extLst>
              </p:cNvPr>
              <p:cNvSpPr txBox="1"/>
              <p:nvPr/>
            </p:nvSpPr>
            <p:spPr>
              <a:xfrm>
                <a:off x="228600" y="2065274"/>
                <a:ext cx="138505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3FE1D7-A712-486F-9278-0C85C432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65274"/>
                <a:ext cx="1385058" cy="369332"/>
              </a:xfrm>
              <a:prstGeom prst="rect">
                <a:avLst/>
              </a:prstGeom>
              <a:blipFill>
                <a:blip r:embed="rId7"/>
                <a:stretch>
                  <a:fillRect l="-873" b="-1290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1063FD0-A017-4A2B-9B1E-9D79BDA140D6}"/>
                  </a:ext>
                </a:extLst>
              </p:cNvPr>
              <p:cNvSpPr txBox="1"/>
              <p:nvPr/>
            </p:nvSpPr>
            <p:spPr>
              <a:xfrm>
                <a:off x="5902569" y="1049340"/>
                <a:ext cx="2631831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(K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𝒌</m:t>
                    </m:r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,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  </a:t>
                </a:r>
                <a14:m>
                  <m:oMath xmlns:m="http://schemas.openxmlformats.org/officeDocument/2006/math">
                    <m:r>
                      <a:rPr lang="zh-CN" altLang="el-GR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𝝈</m:t>
                    </m:r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1063FD0-A017-4A2B-9B1E-9D79BDA14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69" y="1049340"/>
                <a:ext cx="2631831" cy="461665"/>
              </a:xfrm>
              <a:prstGeom prst="rect">
                <a:avLst/>
              </a:prstGeom>
              <a:blipFill>
                <a:blip r:embed="rId8"/>
                <a:stretch>
                  <a:fillRect l="-3226" t="-12821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8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0400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有穷自动机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F14276-1645-49C5-A79F-79CBFEC99748}"/>
              </a:ext>
            </a:extLst>
          </p:cNvPr>
          <p:cNvSpPr txBox="1"/>
          <p:nvPr/>
        </p:nvSpPr>
        <p:spPr>
          <a:xfrm>
            <a:off x="3543147" y="53817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龙书 </a:t>
            </a:r>
            <a:r>
              <a:rPr lang="en-US" altLang="zh-CN" dirty="0"/>
              <a:t>Fig 3.13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5E04907-9906-4051-B754-325C949D8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65" y="937778"/>
            <a:ext cx="6409045" cy="43921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AE5D6E7-D76C-4EA2-A49C-FEEFE68A33CD}"/>
              </a:ext>
            </a:extLst>
          </p:cNvPr>
          <p:cNvSpPr txBox="1"/>
          <p:nvPr/>
        </p:nvSpPr>
        <p:spPr>
          <a:xfrm>
            <a:off x="4785762" y="4114241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35526F-2219-42D0-AEE6-4E47032A9F43}"/>
              </a:ext>
            </a:extLst>
          </p:cNvPr>
          <p:cNvSpPr txBox="1"/>
          <p:nvPr/>
        </p:nvSpPr>
        <p:spPr>
          <a:xfrm>
            <a:off x="4940564" y="1975529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E0B1E-DBA1-4598-B11E-6AB6D9D86308}"/>
              </a:ext>
            </a:extLst>
          </p:cNvPr>
          <p:cNvSpPr txBox="1"/>
          <p:nvPr/>
        </p:nvSpPr>
        <p:spPr>
          <a:xfrm>
            <a:off x="6517916" y="2191847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4518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4099"/>
              <p:cNvSpPr>
                <a:spLocks noChangeArrowheads="1"/>
              </p:cNvSpPr>
              <p:nvPr/>
            </p:nvSpPr>
            <p:spPr bwMode="auto">
              <a:xfrm>
                <a:off x="228600" y="916257"/>
                <a:ext cx="8229600" cy="3342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indent="627063"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一个确定的有穷自动机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DFA M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是一个五元组：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M=(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K,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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,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f,S,Z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。  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其中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:</a:t>
                </a:r>
                <a:endPara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endParaRPr>
              </a:p>
              <a:p>
                <a:pPr indent="627063"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K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是非空有穷集，每个元素称为状态；</a:t>
                </a:r>
              </a:p>
              <a:p>
                <a:pPr indent="627063"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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是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有穷字母表；</a:t>
                </a:r>
                <a14:m>
                  <m:oMath xmlns:m="http://schemas.openxmlformats.org/officeDocument/2006/math">
                    <m:r>
                      <a:rPr lang="zh-CN" altLang="en-US" sz="22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𝜺</m:t>
                    </m:r>
                    <m:r>
                      <a:rPr lang="zh-CN" altLang="en-US" sz="22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∉</m:t>
                    </m:r>
                    <m:r>
                      <a:rPr lang="zh-CN" altLang="en-US" sz="22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𝚺</m:t>
                    </m:r>
                  </m:oMath>
                </a14:m>
                <a:endPara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endParaRPr>
              </a:p>
              <a:p>
                <a:pPr indent="627063"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是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K×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→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K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映射，称为状态转换函数；</a:t>
                </a:r>
              </a:p>
              <a:p>
                <a:pPr indent="627063"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S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K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，称为开始状态；</a:t>
                </a:r>
                <a:endPara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endParaRPr>
              </a:p>
              <a:p>
                <a:pPr indent="627063"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Z 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K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，称为结束状态集，或接受状态集。 </a:t>
                </a:r>
              </a:p>
            </p:txBody>
          </p:sp>
        </mc:Choice>
        <mc:Fallback xmlns="">
          <p:sp>
            <p:nvSpPr>
              <p:cNvPr id="18435" name="Rectangle 40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16257"/>
                <a:ext cx="8229600" cy="3342453"/>
              </a:xfrm>
              <a:prstGeom prst="rect">
                <a:avLst/>
              </a:prstGeom>
              <a:blipFill>
                <a:blip r:embed="rId3"/>
                <a:stretch>
                  <a:fillRect l="-963" t="-729" r="-42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4104"/>
          <p:cNvSpPr>
            <a:spLocks noChangeArrowheads="1"/>
          </p:cNvSpPr>
          <p:nvPr/>
        </p:nvSpPr>
        <p:spPr bwMode="auto">
          <a:xfrm>
            <a:off x="3339940" y="4114800"/>
            <a:ext cx="4965860" cy="192049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8437" name="Picture 4105" descr="图4_1DFA M的状态图表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3796" y="4191000"/>
            <a:ext cx="487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3.3  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确定有穷自动机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381000" y="838200"/>
            <a:ext cx="7924800" cy="10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可以扩充为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: K×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映射，并以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替代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使用。设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，即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0" y="2016125"/>
            <a:ext cx="6324600" cy="1108075"/>
            <a:chOff x="1296" y="1940"/>
            <a:chExt cx="3984" cy="698"/>
          </a:xfrm>
        </p:grpSpPr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1296" y="1940"/>
              <a:ext cx="3984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200" dirty="0">
                  <a:latin typeface="宋体" pitchFamily="2" charset="-122"/>
                  <a:ea typeface="宋体" pitchFamily="2" charset="-122"/>
                </a:rPr>
                <a:t>          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a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）       （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β=ε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）</a:t>
              </a:r>
            </a:p>
            <a:p>
              <a:pPr algn="l" eaLnBrk="1" hangingPunct="1"/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f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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</a:rPr>
                <a:t>a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  <a:sym typeface="Symbol" pitchFamily="18" charset="2"/>
                </a:rPr>
                <a:t>β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</a:p>
            <a:p>
              <a:pPr algn="l"/>
              <a:r>
                <a:rPr lang="zh-CN" altLang="en-US" sz="2200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   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f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a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β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）（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  <a:sym typeface="Symbol" pitchFamily="18" charset="2"/>
                </a:rPr>
                <a:t>β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</a:rPr>
                <a:t>ε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</a:t>
              </a:r>
              <a:endParaRPr lang="zh-CN" altLang="en-US" sz="22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465" name="AutoShape 10"/>
            <p:cNvSpPr>
              <a:spLocks/>
            </p:cNvSpPr>
            <p:nvPr/>
          </p:nvSpPr>
          <p:spPr bwMode="auto">
            <a:xfrm>
              <a:off x="2400" y="2090"/>
              <a:ext cx="132" cy="460"/>
            </a:xfrm>
            <a:prstGeom prst="leftBrace">
              <a:avLst>
                <a:gd name="adj1" fmla="val 290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463" name="Text Box 13"/>
          <p:cNvSpPr txBox="1">
            <a:spLocks noChangeArrowheads="1"/>
          </p:cNvSpPr>
          <p:nvPr/>
        </p:nvSpPr>
        <p:spPr bwMode="auto">
          <a:xfrm>
            <a:off x="4849838" y="4304756"/>
            <a:ext cx="3962398" cy="150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S,a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 = 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(f(</a:t>
            </a:r>
            <a:r>
              <a:rPr lang="en-US" altLang="zh-CN" sz="2200" b="1" dirty="0" err="1">
                <a:latin typeface="Times New Roman" pitchFamily="18" charset="0"/>
              </a:rPr>
              <a:t>S,a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200" b="1" dirty="0">
                <a:latin typeface="Times New Roman" pitchFamily="18" charset="0"/>
              </a:rPr>
              <a:t>,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aa)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U,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 = 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(f(</a:t>
            </a:r>
            <a:r>
              <a:rPr lang="en-US" altLang="zh-CN" sz="2200" b="1" dirty="0" err="1">
                <a:latin typeface="Times New Roman" pitchFamily="18" charset="0"/>
              </a:rPr>
              <a:t>U,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200" b="1" dirty="0">
                <a:latin typeface="Times New Roman" pitchFamily="18" charset="0"/>
              </a:rPr>
              <a:t>,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a)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Q,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 =  </a:t>
            </a:r>
            <a:r>
              <a:rPr lang="en-US" altLang="zh-CN" sz="2200" b="1" dirty="0">
                <a:latin typeface="Times New Roman" pitchFamily="18" charset="0"/>
              </a:rPr>
              <a:t>f(</a:t>
            </a:r>
            <a:r>
              <a:rPr lang="en-US" altLang="zh-CN" sz="2200" b="1" dirty="0" err="1">
                <a:latin typeface="Times New Roman" pitchFamily="18" charset="0"/>
              </a:rPr>
              <a:t>Q,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 = Q </a:t>
            </a:r>
            <a:r>
              <a:rPr lang="en-US" altLang="zh-CN" sz="2200" b="1" dirty="0">
                <a:latin typeface="Times New Roman" pitchFamily="18" charset="0"/>
              </a:rPr>
              <a:t>Z</a:t>
            </a:r>
          </a:p>
        </p:txBody>
      </p:sp>
      <p:pic>
        <p:nvPicPr>
          <p:cNvPr id="11" name="Picture 4105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886199"/>
            <a:ext cx="4299824" cy="207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确定有穷自动机转换函数的扩充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363C88-154A-41B4-815A-0C91686CB81E}"/>
                  </a:ext>
                </a:extLst>
              </p:cNvPr>
              <p:cNvSpPr txBox="1"/>
              <p:nvPr/>
            </p:nvSpPr>
            <p:spPr>
              <a:xfrm>
                <a:off x="197147" y="3321050"/>
                <a:ext cx="41462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363C88-154A-41B4-815A-0C91686CB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7" y="3321050"/>
                <a:ext cx="41462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07E2EC3-C01E-4C3A-A7E7-C5E7011941D0}"/>
                  </a:ext>
                </a:extLst>
              </p:cNvPr>
              <p:cNvSpPr txBox="1"/>
              <p:nvPr/>
            </p:nvSpPr>
            <p:spPr>
              <a:xfrm>
                <a:off x="4159547" y="3342015"/>
                <a:ext cx="4146253" cy="990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07E2EC3-C01E-4C3A-A7E7-C5E701194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547" y="3342015"/>
                <a:ext cx="4146253" cy="9909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609600" y="2831940"/>
            <a:ext cx="8077200" cy="26828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CA" altLang="zh-CN" sz="22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Text Box 3"/>
              <p:cNvSpPr txBox="1">
                <a:spLocks noChangeArrowheads="1"/>
              </p:cNvSpPr>
              <p:nvPr/>
            </p:nvSpPr>
            <p:spPr bwMode="auto">
              <a:xfrm>
                <a:off x="609600" y="990600"/>
                <a:ext cx="7772400" cy="17598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2200" b="1" dirty="0">
                    <a:latin typeface="+mn-ea"/>
                    <a:ea typeface="+mn-ea"/>
                  </a:rPr>
                  <a:t>　　设</a:t>
                </a:r>
                <a:r>
                  <a:rPr lang="en-US" altLang="zh-CN" sz="2200" b="1" dirty="0">
                    <a:latin typeface="+mn-ea"/>
                    <a:ea typeface="+mn-ea"/>
                  </a:rPr>
                  <a:t>DFA M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＝</a:t>
                </a:r>
                <a:r>
                  <a:rPr lang="en-US" altLang="zh-CN" sz="2200" b="1" dirty="0">
                    <a:latin typeface="+mn-ea"/>
                    <a:ea typeface="+mn-ea"/>
                  </a:rPr>
                  <a:t>(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K,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itchFamily="18" charset="2"/>
                  </a:rPr>
                  <a:t>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,f,S,Z</a:t>
                </a:r>
                <a:r>
                  <a:rPr lang="en-US" altLang="zh-CN" sz="2200" b="1" dirty="0">
                    <a:latin typeface="+mn-ea"/>
                    <a:ea typeface="+mn-ea"/>
                  </a:rPr>
                  <a:t>)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，如果</a:t>
                </a:r>
                <a:r>
                  <a:rPr lang="en-US" altLang="zh-CN" sz="2200" b="1" dirty="0">
                    <a:latin typeface="+mn-ea"/>
                    <a:ea typeface="+mn-ea"/>
                  </a:rPr>
                  <a:t>α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</a:t>
                </a:r>
                <a:r>
                  <a:rPr lang="en-US" altLang="zh-CN" sz="2200" b="1" baseline="30000" dirty="0">
                    <a:latin typeface="+mn-ea"/>
                    <a:ea typeface="+mn-ea"/>
                  </a:rPr>
                  <a:t>*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</a:rPr>
                  <a:t>f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S,α</a:t>
                </a:r>
                <a:r>
                  <a:rPr lang="en-US" altLang="zh-CN" sz="2200" b="1" dirty="0">
                    <a:latin typeface="+mn-ea"/>
                    <a:ea typeface="+mn-ea"/>
                  </a:rPr>
                  <a:t>)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</a:t>
                </a:r>
                <a:r>
                  <a:rPr lang="en-US" altLang="zh-CN" sz="2200" b="1" dirty="0">
                    <a:latin typeface="+mn-ea"/>
                    <a:ea typeface="+mn-ea"/>
                  </a:rPr>
                  <a:t>Z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，则称符号串</a:t>
                </a:r>
                <a:r>
                  <a:rPr lang="en-US" altLang="zh-CN" sz="2200" b="1" dirty="0">
                    <a:latin typeface="+mn-ea"/>
                    <a:ea typeface="+mn-ea"/>
                  </a:rPr>
                  <a:t>α</a:t>
                </a:r>
                <a:r>
                  <a:rPr lang="zh-CN" altLang="en-US" sz="2200" b="1" dirty="0">
                    <a:latin typeface="+mn-ea"/>
                    <a:ea typeface="+mn-ea"/>
                  </a:rPr>
                  <a:t>是</a:t>
                </a:r>
                <a:r>
                  <a:rPr lang="en-US" altLang="zh-CN" sz="2200" b="1" dirty="0">
                    <a:latin typeface="+mn-ea"/>
                    <a:ea typeface="+mn-ea"/>
                  </a:rPr>
                  <a:t>DFA M</a:t>
                </a:r>
                <a:r>
                  <a:rPr lang="zh-CN" altLang="en-US" sz="2200" b="1" dirty="0">
                    <a:latin typeface="+mn-ea"/>
                    <a:ea typeface="+mn-ea"/>
                  </a:rPr>
                  <a:t>所接受</a:t>
                </a:r>
                <a:r>
                  <a:rPr lang="en-US" altLang="zh-CN" sz="2200" b="1" dirty="0">
                    <a:latin typeface="+mn-ea"/>
                    <a:ea typeface="+mn-ea"/>
                  </a:rPr>
                  <a:t>(</a:t>
                </a:r>
                <a:r>
                  <a:rPr lang="zh-CN" altLang="en-US" sz="2200" b="1" dirty="0">
                    <a:latin typeface="+mn-ea"/>
                    <a:ea typeface="+mn-ea"/>
                  </a:rPr>
                  <a:t>或识别</a:t>
                </a:r>
                <a:r>
                  <a:rPr lang="en-US" altLang="zh-CN" sz="2200" b="1" dirty="0">
                    <a:latin typeface="+mn-ea"/>
                    <a:ea typeface="+mn-ea"/>
                  </a:rPr>
                  <a:t>)</a:t>
                </a:r>
                <a:r>
                  <a:rPr lang="zh-CN" altLang="en-US" sz="2200" b="1" dirty="0">
                    <a:latin typeface="+mn-ea"/>
                    <a:ea typeface="+mn-ea"/>
                  </a:rPr>
                  <a:t>的。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DFA M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所接受的符号串的集合记为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L(M)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，即</a:t>
                </a:r>
              </a:p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L(M)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＝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{</a:t>
                </a:r>
                <a14:m>
                  <m:oMath xmlns:m="http://schemas.openxmlformats.org/officeDocument/2006/math">
                    <m:r>
                      <a:rPr lang="zh-CN" alt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</m:oMath>
                </a14:m>
                <a:r>
                  <a:rPr lang="en-US" altLang="zh-CN" sz="2200" b="1" dirty="0" err="1">
                    <a:solidFill>
                      <a:srgbClr val="FF0000"/>
                    </a:solidFill>
                    <a:latin typeface="+mn-ea"/>
                    <a:ea typeface="+mn-ea"/>
                  </a:rPr>
                  <a:t>︱</a:t>
                </a:r>
                <a14:m>
                  <m:oMath xmlns:m="http://schemas.openxmlformats.org/officeDocument/2006/math">
                    <m:r>
                      <a:rPr lang="zh-CN" alt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𝜶𝝐</m:t>
                    </m:r>
                    <m:sSup>
                      <m:sSup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𝚺</m:t>
                        </m:r>
                      </m:e>
                      <m:sup>
                        <m:r>
                          <a:rPr lang="zh-CN" altLang="en-US" sz="2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p>
                      <m:sSup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𝒇</m:t>
                        </m:r>
                      </m:e>
                      <m:sup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′</m:t>
                        </m:r>
                      </m:sup>
                    </m:sSup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𝑺</m:t>
                    </m:r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zh-CN" alt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zh-CN" alt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𝝐</m:t>
                    </m:r>
                    <m:r>
                      <a:rPr lang="zh-CN" alt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𝚭</m:t>
                    </m:r>
                  </m:oMath>
                </a14:m>
                <a:r>
                  <a:rPr lang="en-US" altLang="zh-CN" sz="2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}</a:t>
                </a:r>
                <a:r>
                  <a:rPr lang="zh-CN" altLang="en-US" sz="2200" b="1" dirty="0">
                    <a:latin typeface="+mn-ea"/>
                    <a:ea typeface="+mn-ea"/>
                  </a:rPr>
                  <a:t>。 </a:t>
                </a:r>
              </a:p>
            </p:txBody>
          </p:sp>
        </mc:Choice>
        <mc:Fallback xmlns="">
          <p:sp>
            <p:nvSpPr>
              <p:cNvPr id="2048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90600"/>
                <a:ext cx="7772400" cy="1759841"/>
              </a:xfrm>
              <a:prstGeom prst="rect">
                <a:avLst/>
              </a:prstGeom>
              <a:blipFill>
                <a:blip r:embed="rId3"/>
                <a:stretch>
                  <a:fillRect l="-1020" t="-1736" r="-314" b="-52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" y="2771616"/>
            <a:ext cx="8001000" cy="8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一个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(K,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</a:rPr>
              <a:t>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，以带权有向图</a:t>
            </a:r>
            <a:r>
              <a:rPr lang="en-US" altLang="zh-CN" sz="2200" b="1" dirty="0">
                <a:latin typeface="+mn-ea"/>
                <a:ea typeface="+mn-ea"/>
              </a:rPr>
              <a:t>G=(V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E)</a:t>
            </a:r>
            <a:r>
              <a:rPr lang="zh-CN" altLang="en-US" sz="2200" b="1" dirty="0">
                <a:latin typeface="+mn-ea"/>
                <a:ea typeface="+mn-ea"/>
              </a:rPr>
              <a:t>观点，还可采用图形直观描述：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838200" y="3517741"/>
            <a:ext cx="6553200" cy="198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顶点表示状态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即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K)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加上粗箭头的顶点表示开始状态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双圈顶点表示接受状态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权为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的弧</a:t>
            </a:r>
            <a:r>
              <a:rPr lang="en-US" altLang="zh-CN" sz="2200" b="1" dirty="0">
                <a:latin typeface="+mn-ea"/>
                <a:ea typeface="+mn-ea"/>
              </a:rPr>
              <a:t>&lt;A,B&gt;(∈E)</a:t>
            </a:r>
            <a:r>
              <a:rPr lang="zh-CN" altLang="en-US" sz="2200" b="1" dirty="0">
                <a:latin typeface="+mn-ea"/>
                <a:ea typeface="+mn-ea"/>
              </a:rPr>
              <a:t>表示</a:t>
            </a:r>
            <a:r>
              <a:rPr lang="en-US" altLang="zh-CN" sz="2200" b="1" dirty="0">
                <a:latin typeface="+mn-ea"/>
                <a:ea typeface="+mn-ea"/>
              </a:rPr>
              <a:t>f(</a:t>
            </a:r>
            <a:r>
              <a:rPr lang="en-US" altLang="zh-CN" sz="2200" b="1" dirty="0" err="1">
                <a:latin typeface="+mn-ea"/>
                <a:ea typeface="+mn-ea"/>
              </a:rPr>
              <a:t>A,a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057400" y="5591016"/>
            <a:ext cx="6172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f(A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a)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＝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B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也读作“状态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经过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转换到状态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B”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确定有穷自动机识别的语言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5124" name="Rectangle 31"/>
          <p:cNvSpPr>
            <a:spLocks noChangeArrowheads="1"/>
          </p:cNvSpPr>
          <p:nvPr/>
        </p:nvSpPr>
        <p:spPr bwMode="auto">
          <a:xfrm>
            <a:off x="755650" y="2422525"/>
            <a:ext cx="77041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本章介绍词法分析阶段的基本原理和技术，主要内容是词法的</a:t>
            </a:r>
            <a:r>
              <a:rPr lang="en-US" altLang="zh-CN" sz="2000" b="1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种形式描述工具及其相互转换、构造词法分析程序的技术线路。</a:t>
            </a:r>
          </a:p>
        </p:txBody>
      </p:sp>
      <p:sp>
        <p:nvSpPr>
          <p:cNvPr id="5125" name="Text Box 34"/>
          <p:cNvSpPr txBox="1">
            <a:spLocks noChangeArrowheads="1"/>
          </p:cNvSpPr>
          <p:nvPr/>
        </p:nvSpPr>
        <p:spPr bwMode="auto">
          <a:xfrm>
            <a:off x="3708400" y="1554163"/>
            <a:ext cx="1654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90"/>
          <p:cNvSpPr>
            <a:spLocks noChangeArrowheads="1"/>
          </p:cNvSpPr>
          <p:nvPr/>
        </p:nvSpPr>
        <p:spPr bwMode="auto">
          <a:xfrm>
            <a:off x="1524000" y="4229100"/>
            <a:ext cx="5715000" cy="14097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1508" name="Rectangle 189"/>
          <p:cNvSpPr>
            <a:spLocks noChangeArrowheads="1"/>
          </p:cNvSpPr>
          <p:nvPr/>
        </p:nvSpPr>
        <p:spPr bwMode="auto">
          <a:xfrm>
            <a:off x="533400" y="3848100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eaLnBrk="1" hangingPunct="1"/>
            <a:r>
              <a:rPr lang="en-US" altLang="zh-CN" sz="2000" b="1">
                <a:latin typeface="Times New Roman" pitchFamily="18" charset="0"/>
              </a:rPr>
              <a:t>DFA M</a:t>
            </a:r>
            <a:r>
              <a:rPr lang="zh-CN" altLang="en-US" sz="2000" b="1">
                <a:latin typeface="Times New Roman" pitchFamily="18" charset="0"/>
              </a:rPr>
              <a:t>的状态图表示如下。 </a:t>
            </a: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3200400" y="1371600"/>
            <a:ext cx="5105400" cy="2492375"/>
            <a:chOff x="-2" y="382"/>
            <a:chExt cx="2298" cy="926"/>
          </a:xfrm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0" y="384"/>
              <a:ext cx="2294" cy="922"/>
              <a:chOff x="0" y="384"/>
              <a:chExt cx="2294" cy="922"/>
            </a:xfrm>
          </p:grpSpPr>
          <p:sp>
            <p:nvSpPr>
              <p:cNvPr id="21516" name="Rectangle 193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2208" cy="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193675" algn="just" eaLnBrk="1" hangingPunct="1"/>
                <a:r>
                  <a:rPr lang="en-US" altLang="zh-CN" sz="2000" b="1" dirty="0">
                    <a:latin typeface="Times New Roman" pitchFamily="18" charset="0"/>
                  </a:rPr>
                  <a:t>M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(</a:t>
                </a:r>
                <a:r>
                  <a:rPr lang="en-US" altLang="zh-CN" sz="2000" b="1" dirty="0" err="1">
                    <a:latin typeface="Times New Roman" pitchFamily="18" charset="0"/>
                  </a:rPr>
                  <a:t>K,</a:t>
                </a:r>
                <a:r>
                  <a:rPr lang="en-US" altLang="zh-CN" sz="2000" b="1" dirty="0" err="1">
                    <a:latin typeface="Times New Roman" pitchFamily="18" charset="0"/>
                    <a:sym typeface="Symbol" pitchFamily="18" charset="2"/>
                  </a:rPr>
                  <a:t></a:t>
                </a:r>
                <a:r>
                  <a:rPr lang="en-US" altLang="zh-CN" sz="2000" b="1" dirty="0" err="1">
                    <a:latin typeface="Times New Roman" pitchFamily="18" charset="0"/>
                  </a:rPr>
                  <a:t>,</a:t>
                </a:r>
                <a:r>
                  <a:rPr lang="en-US" altLang="zh-CN" sz="2000" b="1" dirty="0" err="1">
                    <a:latin typeface="Times New Roman" pitchFamily="18" charset="0"/>
                    <a:sym typeface="Symbol" pitchFamily="18" charset="2"/>
                  </a:rPr>
                  <a:t>f,S,Z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  <a:p>
                <a:pPr indent="193675" algn="just" eaLnBrk="1" hangingPunct="1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其中  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K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{S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V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Q}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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{a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b}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f:   f(S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U   f(S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V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  f(U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   f(U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V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  f(V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U   f(V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  f(Q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   f(Q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Z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{Q}</a:t>
                </a:r>
              </a:p>
            </p:txBody>
          </p:sp>
          <p:sp>
            <p:nvSpPr>
              <p:cNvPr id="21517" name="Rectangle 194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294" cy="9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21515" name="Rectangle 195"/>
            <p:cNvSpPr>
              <a:spLocks noChangeArrowheads="1"/>
            </p:cNvSpPr>
            <p:nvPr/>
          </p:nvSpPr>
          <p:spPr bwMode="auto">
            <a:xfrm>
              <a:off x="-2" y="382"/>
              <a:ext cx="2298" cy="92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21510" name="Text Box 196"/>
          <p:cNvSpPr txBox="1">
            <a:spLocks noChangeArrowheads="1"/>
          </p:cNvSpPr>
          <p:nvPr/>
        </p:nvSpPr>
        <p:spPr bwMode="auto">
          <a:xfrm>
            <a:off x="609600" y="865241"/>
            <a:ext cx="7848600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76250"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3.3  DFA M</a:t>
            </a:r>
            <a:r>
              <a:rPr lang="zh-CN" altLang="en-US" sz="2000" b="1" dirty="0">
                <a:latin typeface="Times New Roman" pitchFamily="18" charset="0"/>
              </a:rPr>
              <a:t>定义如下，并转换直观状态图表示，讨论所接受的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符号串</a:t>
            </a:r>
            <a:r>
              <a:rPr lang="zh-CN" altLang="en-US" sz="2000" b="1" dirty="0">
                <a:latin typeface="Times New Roman" pitchFamily="18" charset="0"/>
              </a:rPr>
              <a:t>情况。</a:t>
            </a:r>
          </a:p>
        </p:txBody>
      </p:sp>
      <p:sp>
        <p:nvSpPr>
          <p:cNvPr id="21511" name="Text Box 197"/>
          <p:cNvSpPr txBox="1">
            <a:spLocks noChangeArrowheads="1"/>
          </p:cNvSpPr>
          <p:nvPr/>
        </p:nvSpPr>
        <p:spPr bwMode="auto">
          <a:xfrm>
            <a:off x="2057400" y="56388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hlinkClick r:id="rId3"/>
              </a:rPr>
              <a:t>M</a:t>
            </a:r>
            <a:r>
              <a:rPr lang="zh-CN" altLang="en-US" sz="2000" b="1" dirty="0">
                <a:latin typeface="Times New Roman" pitchFamily="18" charset="0"/>
                <a:hlinkClick r:id="rId3"/>
              </a:rPr>
              <a:t>接受的</a:t>
            </a:r>
            <a:r>
              <a:rPr lang="en-US" altLang="zh-CN" sz="2000" b="1" dirty="0" err="1">
                <a:latin typeface="Times New Roman" pitchFamily="18" charset="0"/>
                <a:hlinkClick r:id="rId3"/>
              </a:rPr>
              <a:t>aaa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  <a:hlinkClick r:id="rId4"/>
              </a:rPr>
              <a:t>M</a:t>
            </a:r>
            <a:r>
              <a:rPr lang="zh-CN" altLang="en-US" sz="2000" b="1" dirty="0">
                <a:latin typeface="Times New Roman" pitchFamily="18" charset="0"/>
                <a:hlinkClick r:id="rId4"/>
              </a:rPr>
              <a:t>不接受的</a:t>
            </a:r>
            <a:r>
              <a:rPr lang="en-US" altLang="zh-CN" sz="2000" b="1" dirty="0" err="1">
                <a:latin typeface="Times New Roman" pitchFamily="18" charset="0"/>
                <a:hlinkClick r:id="rId4"/>
              </a:rPr>
              <a:t>aba</a:t>
            </a:r>
            <a:r>
              <a:rPr lang="zh-CN" altLang="en-US" sz="2000" b="1" dirty="0">
                <a:latin typeface="Times New Roman" pitchFamily="18" charset="0"/>
              </a:rPr>
              <a:t>的识别过程</a:t>
            </a:r>
          </a:p>
        </p:txBody>
      </p:sp>
      <p:sp>
        <p:nvSpPr>
          <p:cNvPr id="21512" name="Rectangle 224"/>
          <p:cNvSpPr>
            <a:spLocks noChangeArrowheads="1"/>
          </p:cNvSpPr>
          <p:nvPr/>
        </p:nvSpPr>
        <p:spPr bwMode="auto">
          <a:xfrm>
            <a:off x="4446588" y="2613025"/>
            <a:ext cx="32178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pic>
        <p:nvPicPr>
          <p:cNvPr id="21513" name="Picture 238" descr="图4_1DFA M的状态图表示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3706" y="4267200"/>
            <a:ext cx="5638800" cy="12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4"/>
          <p:cNvSpPr>
            <a:spLocks noChangeArrowheads="1"/>
          </p:cNvSpPr>
          <p:nvPr/>
        </p:nvSpPr>
        <p:spPr bwMode="auto">
          <a:xfrm>
            <a:off x="1066800" y="4410075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228600" y="960423"/>
            <a:ext cx="8305800" cy="338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一个不确定的有穷自动机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是一个五元组：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M=(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。其中：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是非空有穷集，每个元素称为状态；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是有穷字母表；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{ε}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ρ(K)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映射；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称为状态转换函数，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ρ(K)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之幂集。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，称为开始状态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集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，称为结束状态集，或接受状态集。 </a:t>
            </a:r>
          </a:p>
        </p:txBody>
      </p:sp>
      <p:pic>
        <p:nvPicPr>
          <p:cNvPr id="22533" name="Picture 23" descr="图4_4N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075" y="4486275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3.5  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不确定有穷自动机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027"/>
          <p:cNvSpPr>
            <a:spLocks noChangeArrowheads="1"/>
          </p:cNvSpPr>
          <p:nvPr/>
        </p:nvSpPr>
        <p:spPr bwMode="auto">
          <a:xfrm>
            <a:off x="685800" y="836910"/>
            <a:ext cx="777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3.4  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定义如下，并讨论所接受的符号串情况。 </a:t>
            </a:r>
          </a:p>
        </p:txBody>
      </p:sp>
      <p:grpSp>
        <p:nvGrpSpPr>
          <p:cNvPr id="3" name="Group 1029"/>
          <p:cNvGrpSpPr>
            <a:grpSpLocks/>
          </p:cNvGrpSpPr>
          <p:nvPr/>
        </p:nvGrpSpPr>
        <p:grpSpPr bwMode="auto">
          <a:xfrm>
            <a:off x="685800" y="1173996"/>
            <a:ext cx="7533194" cy="2940580"/>
            <a:chOff x="0" y="0"/>
            <a:chExt cx="2841" cy="946"/>
          </a:xfrm>
        </p:grpSpPr>
        <p:sp>
          <p:nvSpPr>
            <p:cNvPr id="23562" name="Rectangle 1030"/>
            <p:cNvSpPr>
              <a:spLocks noChangeArrowheads="1"/>
            </p:cNvSpPr>
            <p:nvPr/>
          </p:nvSpPr>
          <p:spPr bwMode="auto">
            <a:xfrm>
              <a:off x="43" y="39"/>
              <a:ext cx="2755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193675" algn="l" eaLnBrk="1" hangingPunct="1"/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M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(K,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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S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Z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），其中，</a:t>
              </a:r>
            </a:p>
            <a:p>
              <a:pPr indent="193675" algn="l"/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K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{B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Q}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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{0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2}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f:  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f(B</a:t>
              </a:r>
              <a:r>
                <a:rPr lang="zh-CN" altLang="en-US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0)</a:t>
              </a:r>
              <a:r>
                <a:rPr lang="zh-CN" altLang="en-US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{S</a:t>
              </a:r>
              <a:r>
                <a:rPr lang="zh-CN" altLang="en-US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U</a:t>
              </a:r>
              <a:r>
                <a:rPr lang="zh-CN" altLang="en-US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Q}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f(B</a:t>
              </a:r>
              <a:r>
                <a:rPr lang="zh-CN" altLang="en-US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1)</a:t>
              </a:r>
              <a:r>
                <a:rPr lang="zh-CN" altLang="en-US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{U</a:t>
              </a:r>
              <a:r>
                <a:rPr lang="zh-CN" altLang="en-US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Q}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f(B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{Q}    f(U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0)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Φ   f(U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{U}           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f(U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{Q}    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0)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Φ  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Φ    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{Q}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S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{B}        Z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{Q}</a:t>
              </a:r>
            </a:p>
          </p:txBody>
        </p:sp>
        <p:sp>
          <p:nvSpPr>
            <p:cNvPr id="23563" name="Rectangle 1031"/>
            <p:cNvSpPr>
              <a:spLocks noChangeArrowheads="1"/>
            </p:cNvSpPr>
            <p:nvPr/>
          </p:nvSpPr>
          <p:spPr bwMode="auto">
            <a:xfrm>
              <a:off x="0" y="0"/>
              <a:ext cx="2841" cy="92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3559" name="Text Box 1033"/>
          <p:cNvSpPr txBox="1">
            <a:spLocks noChangeArrowheads="1"/>
          </p:cNvSpPr>
          <p:nvPr/>
        </p:nvSpPr>
        <p:spPr bwMode="auto">
          <a:xfrm>
            <a:off x="1905000" y="5700792"/>
            <a:ext cx="60198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接受的</a:t>
            </a:r>
            <a:r>
              <a:rPr lang="en-US" altLang="zh-CN" sz="2000" b="1" dirty="0">
                <a:latin typeface="Times New Roman" pitchFamily="18" charset="0"/>
                <a:hlinkClick r:id="rId3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  <a:hlinkClick r:id="rId4"/>
              </a:rPr>
              <a:t>012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不接受的</a:t>
            </a:r>
            <a:r>
              <a:rPr lang="en-US" altLang="zh-CN" sz="2000" b="1" dirty="0">
                <a:latin typeface="Times New Roman" pitchFamily="18" charset="0"/>
                <a:hlinkClick r:id="rId5"/>
              </a:rPr>
              <a:t>11</a:t>
            </a:r>
            <a:r>
              <a:rPr lang="zh-CN" altLang="en-US" sz="2000" b="1" dirty="0">
                <a:latin typeface="Times New Roman" pitchFamily="18" charset="0"/>
              </a:rPr>
              <a:t>的识别过程 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914400" y="4197845"/>
            <a:ext cx="7239000" cy="15029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3" name="Picture 23" descr="图4_4NFA M的状态图表示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5675" y="4267199"/>
            <a:ext cx="7143750" cy="140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30275"/>
            <a:ext cx="8305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>
                <a:latin typeface="+mn-ea"/>
                <a:ea typeface="+mn-ea"/>
              </a:rPr>
              <a:t>NFA</a:t>
            </a:r>
            <a:r>
              <a:rPr lang="zh-CN" altLang="en-US" sz="2200" b="1">
                <a:latin typeface="+mn-ea"/>
                <a:ea typeface="+mn-ea"/>
              </a:rPr>
              <a:t>转换函数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zh-CN" altLang="en-US" sz="2200" b="1">
                <a:latin typeface="+mn-ea"/>
                <a:ea typeface="+mn-ea"/>
              </a:rPr>
              <a:t>也可以扩充为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>
                <a:latin typeface="+mn-ea"/>
                <a:ea typeface="+mn-ea"/>
              </a:rPr>
              <a:t>:</a:t>
            </a:r>
            <a:r>
              <a:rPr lang="en-US" altLang="zh-CN" sz="2200" b="1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 b="1">
                <a:latin typeface="+mn-ea"/>
                <a:ea typeface="+mn-ea"/>
              </a:rPr>
              <a:t>ρ(K)×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baseline="30000">
                <a:latin typeface="+mn-ea"/>
                <a:ea typeface="+mn-ea"/>
              </a:rPr>
              <a:t>*</a:t>
            </a:r>
            <a:r>
              <a:rPr lang="en-US" altLang="zh-CN" sz="2200" b="1">
                <a:latin typeface="+mn-ea"/>
                <a:ea typeface="+mn-ea"/>
              </a:rPr>
              <a:t>→ρ(K)</a:t>
            </a:r>
            <a:r>
              <a:rPr lang="zh-CN" altLang="en-US" sz="2200" b="1">
                <a:latin typeface="+mn-ea"/>
                <a:ea typeface="+mn-ea"/>
              </a:rPr>
              <a:t>映射，并以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zh-CN" altLang="en-US" sz="2200" b="1">
                <a:latin typeface="+mn-ea"/>
                <a:ea typeface="+mn-ea"/>
              </a:rPr>
              <a:t>替代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>
                <a:latin typeface="+mn-ea"/>
                <a:ea typeface="+mn-ea"/>
              </a:rPr>
              <a:t>使用。设 </a:t>
            </a:r>
            <a:r>
              <a:rPr lang="en-US" altLang="zh-CN" sz="2200" b="1">
                <a:latin typeface="+mn-ea"/>
                <a:ea typeface="+mn-ea"/>
              </a:rPr>
              <a:t>a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zh-CN" altLang="en-US" sz="2200" b="1">
                <a:latin typeface="+mn-ea"/>
                <a:ea typeface="+mn-ea"/>
              </a:rPr>
              <a:t>，</a:t>
            </a:r>
            <a:r>
              <a:rPr lang="en-US" altLang="zh-CN" sz="2200" b="1">
                <a:latin typeface="+mn-ea"/>
                <a:ea typeface="+mn-ea"/>
              </a:rPr>
              <a:t>β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>
                <a:latin typeface="+mn-ea"/>
                <a:ea typeface="+mn-ea"/>
              </a:rPr>
              <a:t>*</a:t>
            </a:r>
            <a:r>
              <a:rPr lang="zh-CN" altLang="en-US" sz="2200" b="1">
                <a:latin typeface="+mn-ea"/>
                <a:ea typeface="+mn-ea"/>
              </a:rPr>
              <a:t>，</a:t>
            </a:r>
            <a:r>
              <a:rPr lang="en-US" altLang="zh-CN" sz="2200" b="1">
                <a:latin typeface="+mn-ea"/>
                <a:ea typeface="+mn-ea"/>
              </a:rPr>
              <a:t>I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200" b="1">
                <a:latin typeface="+mn-ea"/>
                <a:ea typeface="+mn-ea"/>
              </a:rPr>
              <a:t>K</a:t>
            </a:r>
            <a:r>
              <a:rPr lang="zh-CN" altLang="en-US" sz="2200" b="1">
                <a:latin typeface="+mn-ea"/>
                <a:ea typeface="+mn-ea"/>
              </a:rPr>
              <a:t>，即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09738" y="1698625"/>
            <a:ext cx="6748462" cy="1577975"/>
            <a:chOff x="1077" y="798"/>
            <a:chExt cx="3984" cy="99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77" y="798"/>
              <a:ext cx="3984" cy="698"/>
              <a:chOff x="1296" y="1940"/>
              <a:chExt cx="3984" cy="698"/>
            </a:xfrm>
          </p:grpSpPr>
          <p:sp>
            <p:nvSpPr>
              <p:cNvPr id="24587" name="Text Box 6"/>
              <p:cNvSpPr txBox="1">
                <a:spLocks noChangeArrowheads="1"/>
              </p:cNvSpPr>
              <p:nvPr/>
            </p:nvSpPr>
            <p:spPr bwMode="auto">
              <a:xfrm>
                <a:off x="1296" y="1940"/>
                <a:ext cx="3984" cy="6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200" b="1" dirty="0">
                    <a:latin typeface="+mn-ea"/>
                    <a:ea typeface="+mn-ea"/>
                  </a:rPr>
                  <a:t>              M(I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</a:rPr>
                  <a:t>a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）        </a:t>
                </a:r>
                <a:r>
                  <a:rPr lang="en-US" altLang="zh-CN" sz="2200" b="1" dirty="0">
                    <a:latin typeface="+mn-ea"/>
                    <a:ea typeface="+mn-ea"/>
                  </a:rPr>
                  <a:t>(β=ε)</a:t>
                </a:r>
              </a:p>
              <a:p>
                <a:pPr algn="l" eaLnBrk="1" hangingPunct="1"/>
                <a:r>
                  <a:rPr lang="en-US" altLang="zh-CN" sz="2200" b="1" dirty="0">
                    <a:latin typeface="+mn-ea"/>
                    <a:ea typeface="+mn-ea"/>
                  </a:rPr>
                  <a:t>f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(I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a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itchFamily="18" charset="2"/>
                  </a:rPr>
                  <a:t>β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)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＝</a:t>
                </a:r>
              </a:p>
              <a:p>
                <a:pPr algn="l" eaLnBrk="1" hangingPunct="1"/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              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f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M(I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a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），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β)  (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itchFamily="18" charset="2"/>
                  </a:rPr>
                  <a:t>β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ε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)</a:t>
                </a:r>
                <a:endParaRPr lang="en-US" altLang="zh-CN" sz="2200" b="1" dirty="0">
                  <a:latin typeface="+mn-ea"/>
                  <a:ea typeface="+mn-ea"/>
                </a:endParaRPr>
              </a:p>
            </p:txBody>
          </p:sp>
          <p:sp>
            <p:nvSpPr>
              <p:cNvPr id="24588" name="AutoShape 7"/>
              <p:cNvSpPr>
                <a:spLocks/>
              </p:cNvSpPr>
              <p:nvPr/>
            </p:nvSpPr>
            <p:spPr bwMode="auto">
              <a:xfrm>
                <a:off x="2311" y="2090"/>
                <a:ext cx="132" cy="460"/>
              </a:xfrm>
              <a:prstGeom prst="leftBrace">
                <a:avLst>
                  <a:gd name="adj1" fmla="val 290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CA" altLang="zh-CN" sz="2200" b="1">
                  <a:latin typeface="+mn-ea"/>
                  <a:ea typeface="+mn-ea"/>
                </a:endParaRPr>
              </a:p>
            </p:txBody>
          </p:sp>
        </p:grp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1440" y="1456"/>
              <a:ext cx="28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b="1" dirty="0">
                  <a:latin typeface="+mn-ea"/>
                  <a:ea typeface="+mn-ea"/>
                </a:rPr>
                <a:t>其中，</a:t>
              </a:r>
              <a:r>
                <a:rPr lang="en-US" altLang="zh-CN" sz="2200" b="1" dirty="0">
                  <a:latin typeface="+mn-ea"/>
                  <a:ea typeface="+mn-ea"/>
                </a:rPr>
                <a:t>M(I</a:t>
              </a:r>
              <a:r>
                <a:rPr lang="zh-CN" altLang="en-US" sz="2200" b="1" dirty="0">
                  <a:latin typeface="+mn-ea"/>
                  <a:ea typeface="+mn-ea"/>
                </a:rPr>
                <a:t>，</a:t>
              </a:r>
              <a:r>
                <a:rPr lang="en-US" altLang="zh-CN" sz="2200" b="1" dirty="0">
                  <a:latin typeface="+mn-ea"/>
                  <a:ea typeface="+mn-ea"/>
                </a:rPr>
                <a:t>a)</a:t>
              </a:r>
              <a:r>
                <a:rPr lang="zh-CN" altLang="en-US" sz="2200" b="1" dirty="0">
                  <a:latin typeface="+mn-ea"/>
                  <a:ea typeface="+mn-ea"/>
                </a:rPr>
                <a:t>＝ ∪ </a:t>
              </a:r>
              <a:r>
                <a:rPr lang="en-US" altLang="zh-CN" sz="2200" b="1" dirty="0">
                  <a:latin typeface="+mn-ea"/>
                  <a:ea typeface="+mn-ea"/>
                </a:rPr>
                <a:t>f(q</a:t>
              </a:r>
              <a:r>
                <a:rPr lang="zh-CN" altLang="en-US" sz="2200" b="1" dirty="0">
                  <a:latin typeface="+mn-ea"/>
                  <a:ea typeface="+mn-ea"/>
                </a:rPr>
                <a:t>，</a:t>
              </a:r>
              <a:r>
                <a:rPr lang="en-US" altLang="zh-CN" sz="2200" b="1" dirty="0">
                  <a:latin typeface="+mn-ea"/>
                  <a:ea typeface="+mn-ea"/>
                </a:rPr>
                <a:t>a) 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2600" y="1596"/>
              <a:ext cx="58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kumimoji="0" lang="en-US" altLang="zh-CN" sz="2200" b="1">
                  <a:latin typeface="+mn-ea"/>
                  <a:ea typeface="+mn-ea"/>
                </a:rPr>
                <a:t>q</a:t>
              </a:r>
              <a:r>
                <a:rPr kumimoji="0" lang="en-US" altLang="zh-CN" sz="2200" b="1">
                  <a:latin typeface="+mn-ea"/>
                  <a:ea typeface="+mn-ea"/>
                  <a:sym typeface="Symbol" pitchFamily="18" charset="2"/>
                </a:rPr>
                <a:t></a:t>
              </a:r>
              <a:r>
                <a:rPr kumimoji="0" lang="en-US" altLang="zh-CN" sz="2200" b="1">
                  <a:latin typeface="+mn-ea"/>
                  <a:ea typeface="+mn-ea"/>
                </a:rPr>
                <a:t> I</a:t>
              </a:r>
            </a:p>
          </p:txBody>
        </p:sp>
      </p:grp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1066800" y="5181600"/>
            <a:ext cx="6858000" cy="892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({B},012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(M({B},0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12)=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({B,U,Q},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12)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                 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(M({B,U,Q},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1)</a:t>
            </a:r>
            <a:r>
              <a:rPr lang="en-US" altLang="zh-CN" sz="2000" b="1" dirty="0">
                <a:latin typeface="Times New Roman" pitchFamily="18" charset="0"/>
              </a:rPr>
              <a:t>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</a:t>
            </a:r>
            <a:r>
              <a:rPr lang="en-US" altLang="zh-CN" sz="2000" b="1" dirty="0">
                <a:latin typeface="Times New Roman" pitchFamily="18" charset="0"/>
              </a:rPr>
              <a:t>M({U,Q},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2)={Q}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914400" y="3581400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4" name="Picture 23" descr="图4_4N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675" y="3657600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不确定有穷自动机转换函数的扩充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31"/>
          <p:cNvSpPr>
            <a:spLocks noChangeArrowheads="1"/>
          </p:cNvSpPr>
          <p:nvPr/>
        </p:nvSpPr>
        <p:spPr bwMode="auto">
          <a:xfrm>
            <a:off x="457200" y="927100"/>
            <a:ext cx="8229600" cy="180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　　设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f,S,Z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，如果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α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f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)∩Z≠Φ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，则称符号串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α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是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或识别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的。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所接受的符号串的集合亦记为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L(M)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，即</a:t>
            </a: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          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L(M)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＝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</a:t>
            </a:r>
            <a:r>
              <a:rPr lang="en-US" altLang="zh-CN" sz="2200" b="1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α︱α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f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solidFill>
                  <a:srgbClr val="FF0000"/>
                </a:solidFill>
                <a:latin typeface="+mn-ea"/>
                <a:ea typeface="+mn-ea"/>
              </a:rPr>
              <a:t>S,</a:t>
            </a:r>
            <a:r>
              <a:rPr lang="en-US" altLang="zh-CN" sz="2200" b="1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α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)∩Z≠Φ}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。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 </a:t>
            </a:r>
          </a:p>
        </p:txBody>
      </p:sp>
      <p:sp>
        <p:nvSpPr>
          <p:cNvPr id="25606" name="Text Box 1042"/>
          <p:cNvSpPr txBox="1">
            <a:spLocks noChangeArrowheads="1"/>
          </p:cNvSpPr>
          <p:nvPr/>
        </p:nvSpPr>
        <p:spPr bwMode="auto">
          <a:xfrm>
            <a:off x="990600" y="4343400"/>
            <a:ext cx="7696200" cy="17173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∵ 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({B},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012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(M({B},0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12)=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({B,U,Q},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12)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   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(M({B,U,Q},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1)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2)=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2)=</a:t>
            </a:r>
            <a:r>
              <a:rPr lang="en-US" altLang="zh-CN" sz="2200" b="1" dirty="0">
                <a:latin typeface="+mn-ea"/>
                <a:ea typeface="+mn-ea"/>
              </a:rPr>
              <a:t>M({U,Q},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2)={Q}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({B},012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)∩</a:t>
            </a:r>
            <a:r>
              <a:rPr lang="en-US" altLang="zh-CN" sz="2200" b="1" dirty="0">
                <a:latin typeface="+mn-ea"/>
                <a:ea typeface="+mn-ea"/>
              </a:rPr>
              <a:t>Z≠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Φ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∴ </a:t>
            </a:r>
            <a:r>
              <a:rPr lang="en-US" altLang="zh-CN" sz="2200" b="1" dirty="0">
                <a:latin typeface="+mn-ea"/>
                <a:ea typeface="+mn-ea"/>
              </a:rPr>
              <a:t>012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或识别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的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914400" y="2733675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8" name="Picture 23" descr="图4_4N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675" y="2763381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3.6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不确定有穷自动机识别的语言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8"/>
          <p:cNvSpPr>
            <a:spLocks noChangeArrowheads="1"/>
          </p:cNvSpPr>
          <p:nvPr/>
        </p:nvSpPr>
        <p:spPr bwMode="auto">
          <a:xfrm>
            <a:off x="1219200" y="2026404"/>
            <a:ext cx="7010400" cy="3124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772400" cy="8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接受相同的符号串的集合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即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baseline="-3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baseline="-3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200" b="1" baseline="-2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200" b="1" baseline="-2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等价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的。</a:t>
            </a:r>
          </a:p>
        </p:txBody>
      </p:sp>
      <p:pic>
        <p:nvPicPr>
          <p:cNvPr id="26631" name="Picture 16" descr="图4_8含εNFA M′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6858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17" descr="图4_8DFA M的状态图表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133600"/>
            <a:ext cx="685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Text Box 19"/>
          <p:cNvSpPr txBox="1">
            <a:spLocks noChangeArrowheads="1"/>
          </p:cNvSpPr>
          <p:nvPr/>
        </p:nvSpPr>
        <p:spPr bwMode="auto">
          <a:xfrm>
            <a:off x="1143000" y="5104110"/>
            <a:ext cx="71628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∵L(M)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{0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︱n,m,k≥0}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{0}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{1}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{2}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∴ 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是等价的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3.7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自动机的等价性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026"/>
          <p:cNvSpPr txBox="1">
            <a:spLocks noChangeArrowheads="1"/>
          </p:cNvSpPr>
          <p:nvPr/>
        </p:nvSpPr>
        <p:spPr bwMode="auto">
          <a:xfrm>
            <a:off x="685800" y="975856"/>
            <a:ext cx="79248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　　</a:t>
            </a:r>
            <a:r>
              <a:rPr lang="zh-CN" altLang="en-US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3.8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(K,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a∈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∪{ε}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Move(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I,a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定义如下： 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状态集合的映射和闭包运算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4225F0-9DE9-49BE-9C86-5E0C0EC303A0}"/>
              </a:ext>
            </a:extLst>
          </p:cNvPr>
          <p:cNvGrpSpPr/>
          <p:nvPr/>
        </p:nvGrpSpPr>
        <p:grpSpPr>
          <a:xfrm>
            <a:off x="2498349" y="2029185"/>
            <a:ext cx="3733800" cy="640794"/>
            <a:chOff x="2462432" y="2251629"/>
            <a:chExt cx="3733800" cy="640794"/>
          </a:xfrm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2462432" y="2251629"/>
              <a:ext cx="3733800" cy="542924"/>
              <a:chOff x="0" y="281"/>
              <a:chExt cx="1210" cy="342"/>
            </a:xfrm>
          </p:grpSpPr>
          <p:sp>
            <p:nvSpPr>
              <p:cNvPr id="27656" name="Rectangle 1030"/>
              <p:cNvSpPr>
                <a:spLocks noChangeArrowheads="1"/>
              </p:cNvSpPr>
              <p:nvPr/>
            </p:nvSpPr>
            <p:spPr bwMode="auto">
              <a:xfrm>
                <a:off x="0" y="352"/>
                <a:ext cx="121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endParaRPr lang="en-CA" altLang="zh-CN" sz="220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7657" name="Rectangle 1031"/>
              <p:cNvSpPr>
                <a:spLocks noChangeArrowheads="1"/>
              </p:cNvSpPr>
              <p:nvPr/>
            </p:nvSpPr>
            <p:spPr bwMode="auto">
              <a:xfrm>
                <a:off x="0" y="281"/>
                <a:ext cx="12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Move(</a:t>
                </a:r>
                <a:r>
                  <a:rPr lang="en-US" altLang="zh-CN" sz="2200" b="1" dirty="0" err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I,a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＝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∪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f(</a:t>
                </a:r>
                <a:r>
                  <a:rPr lang="en-US" altLang="zh-CN" sz="2200" b="1" dirty="0" err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q,a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）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1F70868-AF63-4C87-B2E7-C630C9247571}"/>
                    </a:ext>
                  </a:extLst>
                </p:cNvPr>
                <p:cNvSpPr txBox="1"/>
                <p:nvPr/>
              </p:nvSpPr>
              <p:spPr>
                <a:xfrm>
                  <a:off x="4067823" y="2523091"/>
                  <a:ext cx="7434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1F70868-AF63-4C87-B2E7-C630C9247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823" y="2523091"/>
                  <a:ext cx="74340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7910C4D-0F3C-4D85-8B85-9CC7C34876A2}"/>
              </a:ext>
            </a:extLst>
          </p:cNvPr>
          <p:cNvSpPr txBox="1"/>
          <p:nvPr/>
        </p:nvSpPr>
        <p:spPr>
          <a:xfrm>
            <a:off x="817806" y="2950680"/>
            <a:ext cx="453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Move</a:t>
            </a:r>
            <a:r>
              <a:rPr lang="en-US" altLang="zh-CN" sz="2400" dirty="0">
                <a:solidFill>
                  <a:srgbClr val="D60093"/>
                </a:solidFill>
              </a:rPr>
              <a:t>({0,1,2,4,7},</a:t>
            </a:r>
            <a:r>
              <a:rPr lang="en-US" altLang="zh-CN" sz="2400" dirty="0">
                <a:solidFill>
                  <a:srgbClr val="0000FF"/>
                </a:solidFill>
              </a:rPr>
              <a:t>a) = {3, 8}</a:t>
            </a:r>
          </a:p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Move(</a:t>
            </a:r>
            <a:r>
              <a:rPr lang="en-US" altLang="zh-CN" sz="2400" dirty="0">
                <a:solidFill>
                  <a:srgbClr val="D60093"/>
                </a:solidFill>
              </a:rPr>
              <a:t>{6}</a:t>
            </a:r>
            <a:r>
              <a:rPr lang="en-US" altLang="zh-CN" sz="2400" dirty="0">
                <a:solidFill>
                  <a:srgbClr val="0000FF"/>
                </a:solidFill>
              </a:rPr>
              <a:t>,</a:t>
            </a:r>
            <a:r>
              <a:rPr lang="el-GR" altLang="zh-CN" sz="2400" dirty="0">
                <a:solidFill>
                  <a:srgbClr val="0000FF"/>
                </a:solidFill>
              </a:rPr>
              <a:t> ε</a:t>
            </a:r>
            <a:r>
              <a:rPr lang="en-US" altLang="zh-CN" sz="2400" dirty="0">
                <a:solidFill>
                  <a:srgbClr val="0000FF"/>
                </a:solidFill>
              </a:rPr>
              <a:t>) = {1, 7}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9474612-57D0-495B-A740-EE416FC4A9F4}"/>
              </a:ext>
            </a:extLst>
          </p:cNvPr>
          <p:cNvGrpSpPr/>
          <p:nvPr/>
        </p:nvGrpSpPr>
        <p:grpSpPr>
          <a:xfrm>
            <a:off x="728997" y="3754854"/>
            <a:ext cx="6660220" cy="2294181"/>
            <a:chOff x="1109417" y="3657600"/>
            <a:chExt cx="6660220" cy="22941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E5E270F-DDFE-4AB6-B815-16FCCC5957D2}"/>
                </a:ext>
              </a:extLst>
            </p:cNvPr>
            <p:cNvSpPr/>
            <p:nvPr/>
          </p:nvSpPr>
          <p:spPr bwMode="auto">
            <a:xfrm>
              <a:off x="2228725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681697D-6A0A-423B-989F-C41A32DB445E}"/>
                </a:ext>
              </a:extLst>
            </p:cNvPr>
            <p:cNvSpPr/>
            <p:nvPr/>
          </p:nvSpPr>
          <p:spPr bwMode="auto">
            <a:xfrm>
              <a:off x="7404523" y="4797562"/>
              <a:ext cx="351046" cy="351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0B371C0-331B-4F39-826A-75417E81D39A}"/>
                </a:ext>
              </a:extLst>
            </p:cNvPr>
            <p:cNvSpPr/>
            <p:nvPr/>
          </p:nvSpPr>
          <p:spPr bwMode="auto">
            <a:xfrm>
              <a:off x="2878769" y="420842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039720-A3B4-4FF1-AE2E-8048BF6D1E5F}"/>
                </a:ext>
              </a:extLst>
            </p:cNvPr>
            <p:cNvSpPr/>
            <p:nvPr/>
          </p:nvSpPr>
          <p:spPr bwMode="auto">
            <a:xfrm>
              <a:off x="3766206" y="420842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141F95C-797C-4CBC-94DA-4C22F3523205}"/>
                </a:ext>
              </a:extLst>
            </p:cNvPr>
            <p:cNvSpPr/>
            <p:nvPr/>
          </p:nvSpPr>
          <p:spPr bwMode="auto">
            <a:xfrm>
              <a:off x="2878769" y="5403989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7644E3-590C-4559-8EDF-03E2DE197AE7}"/>
                </a:ext>
              </a:extLst>
            </p:cNvPr>
            <p:cNvSpPr/>
            <p:nvPr/>
          </p:nvSpPr>
          <p:spPr bwMode="auto">
            <a:xfrm>
              <a:off x="3766206" y="5403989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5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CB8A3F4-2DAB-46CE-AF22-739231BB30AF}"/>
                </a:ext>
              </a:extLst>
            </p:cNvPr>
            <p:cNvSpPr/>
            <p:nvPr/>
          </p:nvSpPr>
          <p:spPr bwMode="auto">
            <a:xfrm>
              <a:off x="4382547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6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6B26BA6-CBC2-45C4-9110-7524B382D4B5}"/>
                </a:ext>
              </a:extLst>
            </p:cNvPr>
            <p:cNvSpPr/>
            <p:nvPr/>
          </p:nvSpPr>
          <p:spPr bwMode="auto">
            <a:xfrm>
              <a:off x="5164769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7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676F462-84DA-4AC6-BAEE-D9DA6CE16B95}"/>
                </a:ext>
              </a:extLst>
            </p:cNvPr>
            <p:cNvSpPr/>
            <p:nvPr/>
          </p:nvSpPr>
          <p:spPr bwMode="auto">
            <a:xfrm>
              <a:off x="5874311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8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01E9A8D-70F0-4804-A5F1-858E3A7330F9}"/>
                </a:ext>
              </a:extLst>
            </p:cNvPr>
            <p:cNvSpPr/>
            <p:nvPr/>
          </p:nvSpPr>
          <p:spPr bwMode="auto">
            <a:xfrm>
              <a:off x="6638402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9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3508B47-0A6B-4D0D-9EA1-D2B5156A2F20}"/>
                </a:ext>
              </a:extLst>
            </p:cNvPr>
            <p:cNvSpPr/>
            <p:nvPr/>
          </p:nvSpPr>
          <p:spPr bwMode="auto">
            <a:xfrm>
              <a:off x="1449722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AB8AFDB-0222-48AF-A2FF-4483E44DEC3B}"/>
                </a:ext>
              </a:extLst>
            </p:cNvPr>
            <p:cNvCxnSpPr>
              <a:stCxn id="21" idx="6"/>
              <a:endCxn id="4" idx="2"/>
            </p:cNvCxnSpPr>
            <p:nvPr/>
          </p:nvCxnSpPr>
          <p:spPr bwMode="auto">
            <a:xfrm>
              <a:off x="1754522" y="4949962"/>
              <a:ext cx="474203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3953957-0F81-432C-9E4B-04F40BF05D17}"/>
                </a:ext>
              </a:extLst>
            </p:cNvPr>
            <p:cNvCxnSpPr>
              <a:stCxn id="4" idx="0"/>
              <a:endCxn id="13" idx="3"/>
            </p:cNvCxnSpPr>
            <p:nvPr/>
          </p:nvCxnSpPr>
          <p:spPr bwMode="auto">
            <a:xfrm flipV="1">
              <a:off x="2381125" y="4468585"/>
              <a:ext cx="542281" cy="328977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AD690EB-D673-41F8-9A49-29C9514528D7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 bwMode="auto">
            <a:xfrm>
              <a:off x="3183569" y="4360822"/>
              <a:ext cx="582637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4B76502-761A-43B2-8390-853FFEDC2C78}"/>
                </a:ext>
              </a:extLst>
            </p:cNvPr>
            <p:cNvCxnSpPr>
              <a:stCxn id="14" idx="5"/>
              <a:endCxn id="17" idx="1"/>
            </p:cNvCxnSpPr>
            <p:nvPr/>
          </p:nvCxnSpPr>
          <p:spPr bwMode="auto">
            <a:xfrm>
              <a:off x="4026369" y="4468585"/>
              <a:ext cx="400815" cy="373614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817F94E-997C-4C46-BD3D-8385D84343D3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 bwMode="auto">
            <a:xfrm>
              <a:off x="4687347" y="4949962"/>
              <a:ext cx="477422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822BF94-0257-4160-A93D-CDB01140100C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 bwMode="auto">
            <a:xfrm>
              <a:off x="5469569" y="4949962"/>
              <a:ext cx="404742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4180E13-5D62-456D-A345-A787DF820A1E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 bwMode="auto">
            <a:xfrm>
              <a:off x="6179111" y="4949962"/>
              <a:ext cx="459291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C6AB5E7-0EAF-46AF-A6E0-5F3456A7AD14}"/>
                </a:ext>
              </a:extLst>
            </p:cNvPr>
            <p:cNvCxnSpPr>
              <a:cxnSpLocks/>
              <a:stCxn id="20" idx="6"/>
              <a:endCxn id="12" idx="2"/>
            </p:cNvCxnSpPr>
            <p:nvPr/>
          </p:nvCxnSpPr>
          <p:spPr bwMode="auto">
            <a:xfrm>
              <a:off x="6943202" y="4949962"/>
              <a:ext cx="461321" cy="23123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4015356-AE64-4B66-A6D6-F7F65547FD4C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 bwMode="auto">
            <a:xfrm>
              <a:off x="2488888" y="5057725"/>
              <a:ext cx="434518" cy="39090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0ED7940-3A49-4F15-AB8E-0C74F9468070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 bwMode="auto">
            <a:xfrm>
              <a:off x="3183569" y="5556389"/>
              <a:ext cx="582637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A2BE6C7-EBB2-4C54-9F42-1C5744A601BB}"/>
                </a:ext>
              </a:extLst>
            </p:cNvPr>
            <p:cNvCxnSpPr>
              <a:stCxn id="16" idx="7"/>
              <a:endCxn id="17" idx="3"/>
            </p:cNvCxnSpPr>
            <p:nvPr/>
          </p:nvCxnSpPr>
          <p:spPr bwMode="auto">
            <a:xfrm flipV="1">
              <a:off x="4026369" y="5057725"/>
              <a:ext cx="400815" cy="39090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连接符: 曲线 44">
              <a:extLst>
                <a:ext uri="{FF2B5EF4-FFF2-40B4-BE49-F238E27FC236}">
                  <a16:creationId xmlns:a16="http://schemas.microsoft.com/office/drawing/2014/main" id="{D3972607-23A9-4803-8743-A353F0507595}"/>
                </a:ext>
              </a:extLst>
            </p:cNvPr>
            <p:cNvCxnSpPr>
              <a:stCxn id="21" idx="4"/>
              <a:endCxn id="18" idx="4"/>
            </p:cNvCxnSpPr>
            <p:nvPr/>
          </p:nvCxnSpPr>
          <p:spPr bwMode="auto">
            <a:xfrm rot="16200000" flipH="1">
              <a:off x="3459645" y="3244838"/>
              <a:ext cx="12700" cy="3715047"/>
            </a:xfrm>
            <a:prstGeom prst="curvedConnector3">
              <a:avLst>
                <a:gd name="adj1" fmla="val 612000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00A5B229-575F-46EF-A5FD-DCF0487DF092}"/>
                </a:ext>
              </a:extLst>
            </p:cNvPr>
            <p:cNvCxnSpPr>
              <a:stCxn id="17" idx="0"/>
              <a:endCxn id="4" idx="0"/>
            </p:cNvCxnSpPr>
            <p:nvPr/>
          </p:nvCxnSpPr>
          <p:spPr bwMode="auto">
            <a:xfrm rot="16200000" flipV="1">
              <a:off x="3458036" y="3720651"/>
              <a:ext cx="12700" cy="2153822"/>
            </a:xfrm>
            <a:prstGeom prst="curvedConnector3">
              <a:avLst>
                <a:gd name="adj1" fmla="val 6341543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CC5B0A-FD4C-4416-9886-384BFBC0EC3D}"/>
                    </a:ext>
                  </a:extLst>
                </p:cNvPr>
                <p:cNvSpPr txBox="1"/>
                <p:nvPr/>
              </p:nvSpPr>
              <p:spPr>
                <a:xfrm>
                  <a:off x="1821420" y="4612896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CC5B0A-FD4C-4416-9886-384BFBC0E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420" y="4612896"/>
                  <a:ext cx="3618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E5C9091-D7C7-43FD-87B7-C831F5975118}"/>
                    </a:ext>
                  </a:extLst>
                </p:cNvPr>
                <p:cNvSpPr txBox="1"/>
                <p:nvPr/>
              </p:nvSpPr>
              <p:spPr>
                <a:xfrm>
                  <a:off x="2550389" y="4498513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E5C9091-D7C7-43FD-87B7-C831F5975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89" y="4498513"/>
                  <a:ext cx="3618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55C31FF-28DC-41F3-A9ED-9208DFCB1CB5}"/>
                    </a:ext>
                  </a:extLst>
                </p:cNvPr>
                <p:cNvSpPr txBox="1"/>
                <p:nvPr/>
              </p:nvSpPr>
              <p:spPr>
                <a:xfrm>
                  <a:off x="3293940" y="3657600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55C31FF-28DC-41F3-A9ED-9208DFCB1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940" y="3657600"/>
                  <a:ext cx="3618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BA0543E-5BC2-4FC1-A998-7FAB4D6512DF}"/>
                    </a:ext>
                  </a:extLst>
                </p:cNvPr>
                <p:cNvSpPr txBox="1"/>
                <p:nvPr/>
              </p:nvSpPr>
              <p:spPr>
                <a:xfrm>
                  <a:off x="2436792" y="5062007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BA0543E-5BC2-4FC1-A998-7FAB4D651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792" y="5062007"/>
                  <a:ext cx="36189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98D6A89-1359-4558-962F-65DB708EC106}"/>
                    </a:ext>
                  </a:extLst>
                </p:cNvPr>
                <p:cNvSpPr txBox="1"/>
                <p:nvPr/>
              </p:nvSpPr>
              <p:spPr>
                <a:xfrm>
                  <a:off x="3985518" y="4513222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98D6A89-1359-4558-962F-65DB708EC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18" y="4513222"/>
                  <a:ext cx="36189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0C84911-318B-4908-BEFB-8E3558DF07B5}"/>
                    </a:ext>
                  </a:extLst>
                </p:cNvPr>
                <p:cNvSpPr txBox="1"/>
                <p:nvPr/>
              </p:nvSpPr>
              <p:spPr>
                <a:xfrm>
                  <a:off x="3971955" y="5002688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0C84911-318B-4908-BEFB-8E3558DF0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955" y="5002688"/>
                  <a:ext cx="36189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45EA704-012A-4C93-A867-DFF8D5265233}"/>
                    </a:ext>
                  </a:extLst>
                </p:cNvPr>
                <p:cNvSpPr txBox="1"/>
                <p:nvPr/>
              </p:nvSpPr>
              <p:spPr>
                <a:xfrm>
                  <a:off x="4773889" y="4655347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45EA704-012A-4C93-A867-DFF8D5265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889" y="4655347"/>
                  <a:ext cx="36189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AF87873B-307E-4F0A-AA4A-52B1AB55DC06}"/>
                    </a:ext>
                  </a:extLst>
                </p:cNvPr>
                <p:cNvSpPr txBox="1"/>
                <p:nvPr/>
              </p:nvSpPr>
              <p:spPr>
                <a:xfrm>
                  <a:off x="3283552" y="4056159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AF87873B-307E-4F0A-AA4A-52B1AB55D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552" y="4056159"/>
                  <a:ext cx="3826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5BB66227-D1AD-4F03-A4B0-53C4341B06FC}"/>
                    </a:ext>
                  </a:extLst>
                </p:cNvPr>
                <p:cNvSpPr txBox="1"/>
                <p:nvPr/>
              </p:nvSpPr>
              <p:spPr>
                <a:xfrm>
                  <a:off x="5504423" y="4629297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5BB66227-D1AD-4F03-A4B0-53C4341B0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423" y="4629297"/>
                  <a:ext cx="3826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A75A12F3-7B50-47D4-9F15-5CBD90E46B64}"/>
                    </a:ext>
                  </a:extLst>
                </p:cNvPr>
                <p:cNvSpPr txBox="1"/>
                <p:nvPr/>
              </p:nvSpPr>
              <p:spPr>
                <a:xfrm>
                  <a:off x="6179111" y="4612896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A75A12F3-7B50-47D4-9F15-5CBD90E46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111" y="4612896"/>
                  <a:ext cx="3826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7CBAD310-929F-4623-92EC-5001695A1858}"/>
                    </a:ext>
                  </a:extLst>
                </p:cNvPr>
                <p:cNvSpPr txBox="1"/>
                <p:nvPr/>
              </p:nvSpPr>
              <p:spPr>
                <a:xfrm>
                  <a:off x="6974921" y="4580630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7CBAD310-929F-4623-92EC-5001695A1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4921" y="4580630"/>
                  <a:ext cx="3826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3FBB2FE-63AB-481F-AEE9-403263CFCC3A}"/>
                    </a:ext>
                  </a:extLst>
                </p:cNvPr>
                <p:cNvSpPr txBox="1"/>
                <p:nvPr/>
              </p:nvSpPr>
              <p:spPr>
                <a:xfrm>
                  <a:off x="3275623" y="5244769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3FBB2FE-63AB-481F-AEE9-403263CFC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623" y="5244769"/>
                  <a:ext cx="3826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8AE15AE-62A1-4CF2-9CF9-7C9AE2CC83CF}"/>
                </a:ext>
              </a:extLst>
            </p:cNvPr>
            <p:cNvSpPr txBox="1"/>
            <p:nvPr/>
          </p:nvSpPr>
          <p:spPr>
            <a:xfrm>
              <a:off x="1109417" y="4736175"/>
              <a:ext cx="3618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58ADBA9-4413-4A47-863E-535CEA12A0B8}"/>
                </a:ext>
              </a:extLst>
            </p:cNvPr>
            <p:cNvSpPr/>
            <p:nvPr/>
          </p:nvSpPr>
          <p:spPr bwMode="auto">
            <a:xfrm>
              <a:off x="7375004" y="4768489"/>
              <a:ext cx="394633" cy="4078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ADDD44A-2A95-441F-B9C7-AB603E7A4612}"/>
                    </a:ext>
                  </a:extLst>
                </p:cNvPr>
                <p:cNvSpPr txBox="1"/>
                <p:nvPr/>
              </p:nvSpPr>
              <p:spPr>
                <a:xfrm>
                  <a:off x="2150752" y="5582449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ADDD44A-2A95-441F-B9C7-AB603E7A4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752" y="5582449"/>
                  <a:ext cx="36189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37D0E830-9F0D-46CC-98C7-75205BAB6922}"/>
              </a:ext>
            </a:extLst>
          </p:cNvPr>
          <p:cNvSpPr txBox="1"/>
          <p:nvPr/>
        </p:nvSpPr>
        <p:spPr>
          <a:xfrm>
            <a:off x="4463534" y="4086942"/>
            <a:ext cx="389369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图</a:t>
            </a:r>
            <a:r>
              <a:rPr lang="en-US" altLang="zh-CN" sz="2400" dirty="0"/>
              <a:t>3.6 NFA N=(K,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,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f,S,Z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DBE7B506-9C56-45DE-A98C-EBCE1326C8C6}"/>
              </a:ext>
            </a:extLst>
          </p:cNvPr>
          <p:cNvSpPr/>
          <p:nvPr/>
        </p:nvSpPr>
        <p:spPr bwMode="auto">
          <a:xfrm>
            <a:off x="2447778" y="2676999"/>
            <a:ext cx="1561514" cy="361623"/>
          </a:xfrm>
          <a:custGeom>
            <a:avLst/>
            <a:gdLst>
              <a:gd name="connsiteX0" fmla="*/ 0 w 1561514"/>
              <a:gd name="connsiteY0" fmla="*/ 277216 h 361623"/>
              <a:gd name="connsiteX1" fmla="*/ 478302 w 1561514"/>
              <a:gd name="connsiteY1" fmla="*/ 52133 h 361623"/>
              <a:gd name="connsiteX2" fmla="*/ 1083213 w 1561514"/>
              <a:gd name="connsiteY2" fmla="*/ 23998 h 361623"/>
              <a:gd name="connsiteX3" fmla="*/ 1547447 w 1561514"/>
              <a:gd name="connsiteY3" fmla="*/ 347555 h 361623"/>
              <a:gd name="connsiteX4" fmla="*/ 1547447 w 1561514"/>
              <a:gd name="connsiteY4" fmla="*/ 347555 h 361623"/>
              <a:gd name="connsiteX5" fmla="*/ 1561514 w 1561514"/>
              <a:gd name="connsiteY5" fmla="*/ 361623 h 36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514" h="361623">
                <a:moveTo>
                  <a:pt x="0" y="277216"/>
                </a:moveTo>
                <a:cubicBezTo>
                  <a:pt x="148883" y="185776"/>
                  <a:pt x="297767" y="94336"/>
                  <a:pt x="478302" y="52133"/>
                </a:cubicBezTo>
                <a:cubicBezTo>
                  <a:pt x="658837" y="9930"/>
                  <a:pt x="905022" y="-25239"/>
                  <a:pt x="1083213" y="23998"/>
                </a:cubicBezTo>
                <a:cubicBezTo>
                  <a:pt x="1261404" y="73235"/>
                  <a:pt x="1547447" y="347555"/>
                  <a:pt x="1547447" y="347555"/>
                </a:cubicBezTo>
                <a:lnTo>
                  <a:pt x="1547447" y="347555"/>
                </a:lnTo>
                <a:lnTo>
                  <a:pt x="1561514" y="36162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B607020-0A07-4526-9BDD-B7E4B261CA44}"/>
              </a:ext>
            </a:extLst>
          </p:cNvPr>
          <p:cNvSpPr/>
          <p:nvPr/>
        </p:nvSpPr>
        <p:spPr bwMode="auto">
          <a:xfrm>
            <a:off x="2968283" y="2714794"/>
            <a:ext cx="1392702" cy="323828"/>
          </a:xfrm>
          <a:custGeom>
            <a:avLst/>
            <a:gdLst>
              <a:gd name="connsiteX0" fmla="*/ 0 w 1392702"/>
              <a:gd name="connsiteY0" fmla="*/ 295692 h 323828"/>
              <a:gd name="connsiteX1" fmla="*/ 872197 w 1392702"/>
              <a:gd name="connsiteY1" fmla="*/ 14338 h 323828"/>
              <a:gd name="connsiteX2" fmla="*/ 1280160 w 1392702"/>
              <a:gd name="connsiteY2" fmla="*/ 70609 h 323828"/>
              <a:gd name="connsiteX3" fmla="*/ 1392702 w 1392702"/>
              <a:gd name="connsiteY3" fmla="*/ 323828 h 32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702" h="323828">
                <a:moveTo>
                  <a:pt x="0" y="295692"/>
                </a:moveTo>
                <a:cubicBezTo>
                  <a:pt x="329418" y="173772"/>
                  <a:pt x="658837" y="51852"/>
                  <a:pt x="872197" y="14338"/>
                </a:cubicBezTo>
                <a:cubicBezTo>
                  <a:pt x="1085557" y="-23176"/>
                  <a:pt x="1193409" y="19027"/>
                  <a:pt x="1280160" y="70609"/>
                </a:cubicBezTo>
                <a:cubicBezTo>
                  <a:pt x="1366911" y="122191"/>
                  <a:pt x="1379806" y="223009"/>
                  <a:pt x="1392702" y="32382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BD59542-2038-4570-AC24-01B2683E0F7F}"/>
              </a:ext>
            </a:extLst>
          </p:cNvPr>
          <p:cNvSpPr txBox="1"/>
          <p:nvPr/>
        </p:nvSpPr>
        <p:spPr>
          <a:xfrm>
            <a:off x="5855301" y="5565960"/>
            <a:ext cx="1414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a|b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baseline="30000" dirty="0">
                <a:solidFill>
                  <a:srgbClr val="0000FF"/>
                </a:solidFill>
              </a:rPr>
              <a:t>*</a:t>
            </a:r>
            <a:r>
              <a:rPr lang="en-US" altLang="zh-CN" sz="2400" dirty="0">
                <a:solidFill>
                  <a:srgbClr val="0000FF"/>
                </a:solidFill>
              </a:rPr>
              <a:t>abb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Text Box 1032"/>
              <p:cNvSpPr txBox="1">
                <a:spLocks noChangeArrowheads="1"/>
              </p:cNvSpPr>
              <p:nvPr/>
            </p:nvSpPr>
            <p:spPr bwMode="auto">
              <a:xfrm>
                <a:off x="152400" y="990600"/>
                <a:ext cx="8839200" cy="1733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indent="584200" algn="l" eaLnBrk="1" hangingPunct="1">
                  <a:lnSpc>
                    <a:spcPts val="2800"/>
                  </a:lnSpc>
                  <a:spcBef>
                    <a:spcPts val="0"/>
                  </a:spcBef>
                </a:pPr>
                <a:r>
                  <a:rPr lang="zh-CN" altLang="en-US" sz="2200" b="1" dirty="0">
                    <a:solidFill>
                      <a:srgbClr val="D60093"/>
                    </a:solidFill>
                    <a:latin typeface="宋体" pitchFamily="2" charset="-122"/>
                    <a:ea typeface="宋体" pitchFamily="2" charset="-122"/>
                  </a:rPr>
                  <a:t>定义 </a:t>
                </a:r>
                <a:r>
                  <a:rPr lang="en-US" altLang="zh-CN" sz="2200" b="1" dirty="0">
                    <a:solidFill>
                      <a:srgbClr val="D60093"/>
                    </a:solidFill>
                    <a:latin typeface="宋体" pitchFamily="2" charset="-122"/>
                    <a:ea typeface="宋体" pitchFamily="2" charset="-122"/>
                  </a:rPr>
                  <a:t>3.9  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设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NFA M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＝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K,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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,f,S,Z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I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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K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𝑪𝒍𝒐𝒔𝒖𝒓𝒆</m:t>
                    </m:r>
                    <m:d>
                      <m:d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定义如下：</a:t>
                </a:r>
              </a:p>
              <a:p>
                <a:pPr marL="457200" indent="-457200" algn="l" eaLnBrk="1" hangingPunct="1">
                  <a:lnSpc>
                    <a:spcPts val="24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𝑪𝒍𝒐𝒔𝒖𝒓𝒆</m:t>
                    </m:r>
                    <m:d>
                      <m:dPr>
                        <m:ctrlP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altLang="zh-CN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CN" sz="2200" b="1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                        </a:t>
                </a:r>
              </a:p>
              <a:p>
                <a:pPr marL="457200" indent="-457200" algn="l" eaLnBrk="1" hangingPunct="1">
                  <a:lnSpc>
                    <a:spcPts val="24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𝑪𝒍𝒐𝒔𝒖𝒓𝒆</m:t>
                    </m:r>
                    <m:d>
                      <m:dPr>
                        <m:ctrlP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altLang="zh-CN" sz="2200" b="1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 = </a:t>
                </a:r>
                <a14:m>
                  <m:oMath xmlns:m="http://schemas.openxmlformats.org/officeDocument/2006/math">
                    <m:r>
                      <a:rPr lang="zh-CN" alt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𝑪𝒍𝒐𝒔𝒖𝒓𝒆</m:t>
                    </m:r>
                    <m:d>
                      <m:dPr>
                        <m:ctrlP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 </m:t>
                    </m:r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𝑴𝒐𝒗𝒆</m:t>
                    </m:r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𝑪𝒍𝒐𝒔𝒖𝒓𝒆</m:t>
                    </m:r>
                    <m:d>
                      <m:dPr>
                        <m:ctrlP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b="1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marL="457200" indent="-457200" algn="l" eaLnBrk="1" hangingPunct="1">
                  <a:lnSpc>
                    <a:spcPts val="24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CN" altLang="en-US" sz="2200" b="1" i="1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重复</a:t>
                </a:r>
                <a:r>
                  <a:rPr lang="en-US" altLang="zh-CN" sz="2200" b="1" i="1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2</a:t>
                </a:r>
                <a:r>
                  <a:rPr lang="zh-CN" altLang="en-US" sz="2200" b="1" i="1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，直到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𝑪𝒍𝒐𝒔𝒖𝒓𝒆</m:t>
                    </m:r>
                    <m:d>
                      <m:dPr>
                        <m:ctrlP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altLang="zh-CN" sz="2200" b="1" i="1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zh-CN" altLang="en-US" sz="2200" b="1" i="1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，不再扩大为止。 </a:t>
                </a:r>
              </a:p>
            </p:txBody>
          </p:sp>
        </mc:Choice>
        <mc:Fallback xmlns="">
          <p:sp>
            <p:nvSpPr>
              <p:cNvPr id="27653" name="Text Box 10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990600"/>
                <a:ext cx="8839200" cy="1733808"/>
              </a:xfrm>
              <a:prstGeom prst="rect">
                <a:avLst/>
              </a:prstGeom>
              <a:blipFill>
                <a:blip r:embed="rId3"/>
                <a:stretch>
                  <a:fillRect l="-897" t="-3873" b="-52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状态集合的映射和闭包运算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1214F8-5CFB-411A-92A9-4663C4BFC552}"/>
              </a:ext>
            </a:extLst>
          </p:cNvPr>
          <p:cNvGrpSpPr/>
          <p:nvPr/>
        </p:nvGrpSpPr>
        <p:grpSpPr>
          <a:xfrm>
            <a:off x="990600" y="3733800"/>
            <a:ext cx="6660220" cy="2294181"/>
            <a:chOff x="1109417" y="3657600"/>
            <a:chExt cx="6660220" cy="2294181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9C27943-241E-4B14-8264-D4DD4A4E8BC1}"/>
                </a:ext>
              </a:extLst>
            </p:cNvPr>
            <p:cNvSpPr/>
            <p:nvPr/>
          </p:nvSpPr>
          <p:spPr bwMode="auto">
            <a:xfrm>
              <a:off x="2228725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6B132E0-B650-400C-98CC-9100A191FCF8}"/>
                </a:ext>
              </a:extLst>
            </p:cNvPr>
            <p:cNvSpPr/>
            <p:nvPr/>
          </p:nvSpPr>
          <p:spPr bwMode="auto">
            <a:xfrm>
              <a:off x="7404523" y="4797562"/>
              <a:ext cx="351046" cy="351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453FFB3-4B1B-4452-AA2D-1100C31182E0}"/>
                </a:ext>
              </a:extLst>
            </p:cNvPr>
            <p:cNvSpPr/>
            <p:nvPr/>
          </p:nvSpPr>
          <p:spPr bwMode="auto">
            <a:xfrm>
              <a:off x="2878769" y="420842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81B56B9-BA52-4864-BCCC-D8D02C8A9387}"/>
                </a:ext>
              </a:extLst>
            </p:cNvPr>
            <p:cNvSpPr/>
            <p:nvPr/>
          </p:nvSpPr>
          <p:spPr bwMode="auto">
            <a:xfrm>
              <a:off x="3766206" y="420842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6B6E802-1676-476E-9C1B-795B150F6873}"/>
                </a:ext>
              </a:extLst>
            </p:cNvPr>
            <p:cNvSpPr/>
            <p:nvPr/>
          </p:nvSpPr>
          <p:spPr bwMode="auto">
            <a:xfrm>
              <a:off x="2878769" y="5403989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0ECDEA-FF1F-4E77-9573-F26DBCBE5FF5}"/>
                </a:ext>
              </a:extLst>
            </p:cNvPr>
            <p:cNvSpPr/>
            <p:nvPr/>
          </p:nvSpPr>
          <p:spPr bwMode="auto">
            <a:xfrm>
              <a:off x="3766206" y="5403989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5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2409B54-F33F-457B-BE22-4B175C3A673F}"/>
                </a:ext>
              </a:extLst>
            </p:cNvPr>
            <p:cNvSpPr/>
            <p:nvPr/>
          </p:nvSpPr>
          <p:spPr bwMode="auto">
            <a:xfrm>
              <a:off x="4382547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6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8B652D8-9A47-4F37-99F1-A19AFD8816AE}"/>
                </a:ext>
              </a:extLst>
            </p:cNvPr>
            <p:cNvSpPr/>
            <p:nvPr/>
          </p:nvSpPr>
          <p:spPr bwMode="auto">
            <a:xfrm>
              <a:off x="5164769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7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72D9998-8E73-4A43-A37C-693A7B9D76CC}"/>
                </a:ext>
              </a:extLst>
            </p:cNvPr>
            <p:cNvSpPr/>
            <p:nvPr/>
          </p:nvSpPr>
          <p:spPr bwMode="auto">
            <a:xfrm>
              <a:off x="5874311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8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935926B-F91A-490B-87F0-2512940FC1E4}"/>
                </a:ext>
              </a:extLst>
            </p:cNvPr>
            <p:cNvSpPr/>
            <p:nvPr/>
          </p:nvSpPr>
          <p:spPr bwMode="auto">
            <a:xfrm>
              <a:off x="6638402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9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D0DBF58-A94C-4F62-A980-9F2CFE81EC76}"/>
                </a:ext>
              </a:extLst>
            </p:cNvPr>
            <p:cNvSpPr/>
            <p:nvPr/>
          </p:nvSpPr>
          <p:spPr bwMode="auto">
            <a:xfrm>
              <a:off x="1449722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1A965D3-BFE5-4CA9-B509-0B4AA850E942}"/>
                </a:ext>
              </a:extLst>
            </p:cNvPr>
            <p:cNvCxnSpPr>
              <a:stCxn id="23" idx="6"/>
              <a:endCxn id="13" idx="2"/>
            </p:cNvCxnSpPr>
            <p:nvPr/>
          </p:nvCxnSpPr>
          <p:spPr bwMode="auto">
            <a:xfrm>
              <a:off x="1754522" y="4949962"/>
              <a:ext cx="474203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0E045F-BEE9-4A93-8EF8-B073DCB5DE1D}"/>
                </a:ext>
              </a:extLst>
            </p:cNvPr>
            <p:cNvCxnSpPr>
              <a:stCxn id="13" idx="0"/>
              <a:endCxn id="15" idx="3"/>
            </p:cNvCxnSpPr>
            <p:nvPr/>
          </p:nvCxnSpPr>
          <p:spPr bwMode="auto">
            <a:xfrm flipV="1">
              <a:off x="2381125" y="4468585"/>
              <a:ext cx="542281" cy="328977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C51D0AD-4F01-4E6E-B068-6F4FE29F0C6C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 bwMode="auto">
            <a:xfrm>
              <a:off x="3183569" y="4360822"/>
              <a:ext cx="582637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6D44B7C-64AB-4672-95FB-21CAF3E37C6C}"/>
                </a:ext>
              </a:extLst>
            </p:cNvPr>
            <p:cNvCxnSpPr>
              <a:stCxn id="16" idx="5"/>
              <a:endCxn id="19" idx="1"/>
            </p:cNvCxnSpPr>
            <p:nvPr/>
          </p:nvCxnSpPr>
          <p:spPr bwMode="auto">
            <a:xfrm>
              <a:off x="4026369" y="4468585"/>
              <a:ext cx="400815" cy="373614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D8060DC-1F02-4AF1-B005-FD21DB86E0AE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 bwMode="auto">
            <a:xfrm>
              <a:off x="4687347" y="4949962"/>
              <a:ext cx="477422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26ECDD7-8EA1-4FE5-9F79-C2DC99A3187D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 bwMode="auto">
            <a:xfrm>
              <a:off x="5469569" y="4949962"/>
              <a:ext cx="404742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AF351F5-8F0D-46C8-BB64-3A6E1B38895D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 bwMode="auto">
            <a:xfrm>
              <a:off x="6179111" y="4949962"/>
              <a:ext cx="459291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7D5957A-FC99-4C40-BA32-EC54982A4212}"/>
                </a:ext>
              </a:extLst>
            </p:cNvPr>
            <p:cNvCxnSpPr>
              <a:cxnSpLocks/>
              <a:stCxn id="22" idx="6"/>
              <a:endCxn id="14" idx="2"/>
            </p:cNvCxnSpPr>
            <p:nvPr/>
          </p:nvCxnSpPr>
          <p:spPr bwMode="auto">
            <a:xfrm>
              <a:off x="6943202" y="4949962"/>
              <a:ext cx="461321" cy="23123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48370C3-B8D6-414D-9872-D765DCFC30EC}"/>
                </a:ext>
              </a:extLst>
            </p:cNvPr>
            <p:cNvCxnSpPr>
              <a:stCxn id="13" idx="5"/>
              <a:endCxn id="17" idx="1"/>
            </p:cNvCxnSpPr>
            <p:nvPr/>
          </p:nvCxnSpPr>
          <p:spPr bwMode="auto">
            <a:xfrm>
              <a:off x="2488888" y="5057725"/>
              <a:ext cx="434518" cy="39090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3BB7017-28CA-4FC0-AF7B-680E56E45B0F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 bwMode="auto">
            <a:xfrm>
              <a:off x="3183569" y="5556389"/>
              <a:ext cx="582637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14F76E6-0DED-4ED0-B42A-A0B6D5736DC1}"/>
                </a:ext>
              </a:extLst>
            </p:cNvPr>
            <p:cNvCxnSpPr>
              <a:stCxn id="18" idx="7"/>
              <a:endCxn id="19" idx="3"/>
            </p:cNvCxnSpPr>
            <p:nvPr/>
          </p:nvCxnSpPr>
          <p:spPr bwMode="auto">
            <a:xfrm flipV="1">
              <a:off x="4026369" y="5057725"/>
              <a:ext cx="400815" cy="39090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44F95543-8C79-4CD4-87EE-095F405E4C23}"/>
                </a:ext>
              </a:extLst>
            </p:cNvPr>
            <p:cNvCxnSpPr>
              <a:stCxn id="23" idx="4"/>
              <a:endCxn id="20" idx="4"/>
            </p:cNvCxnSpPr>
            <p:nvPr/>
          </p:nvCxnSpPr>
          <p:spPr bwMode="auto">
            <a:xfrm rot="16200000" flipH="1">
              <a:off x="3459645" y="3244838"/>
              <a:ext cx="12700" cy="3715047"/>
            </a:xfrm>
            <a:prstGeom prst="curvedConnector3">
              <a:avLst>
                <a:gd name="adj1" fmla="val 612000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E63AC045-BCF2-4D0C-AC6A-02A7FA8BB0EB}"/>
                </a:ext>
              </a:extLst>
            </p:cNvPr>
            <p:cNvCxnSpPr>
              <a:stCxn id="19" idx="0"/>
              <a:endCxn id="13" idx="0"/>
            </p:cNvCxnSpPr>
            <p:nvPr/>
          </p:nvCxnSpPr>
          <p:spPr bwMode="auto">
            <a:xfrm rot="16200000" flipV="1">
              <a:off x="3458036" y="3720651"/>
              <a:ext cx="12700" cy="2153822"/>
            </a:xfrm>
            <a:prstGeom prst="curvedConnector3">
              <a:avLst>
                <a:gd name="adj1" fmla="val 6341543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ACFF2A0-6727-46AA-8038-A6687A8C696D}"/>
                    </a:ext>
                  </a:extLst>
                </p:cNvPr>
                <p:cNvSpPr txBox="1"/>
                <p:nvPr/>
              </p:nvSpPr>
              <p:spPr>
                <a:xfrm>
                  <a:off x="1821420" y="4612896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ACFF2A0-6727-46AA-8038-A6687A8C6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420" y="4612896"/>
                  <a:ext cx="3618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88FAAF6-1523-4B03-8482-58DCE0008810}"/>
                    </a:ext>
                  </a:extLst>
                </p:cNvPr>
                <p:cNvSpPr txBox="1"/>
                <p:nvPr/>
              </p:nvSpPr>
              <p:spPr>
                <a:xfrm>
                  <a:off x="2550389" y="4498513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88FAAF6-1523-4B03-8482-58DCE0008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89" y="4498513"/>
                  <a:ext cx="3618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0AD790D-7991-4E87-B628-5F2188E66826}"/>
                    </a:ext>
                  </a:extLst>
                </p:cNvPr>
                <p:cNvSpPr txBox="1"/>
                <p:nvPr/>
              </p:nvSpPr>
              <p:spPr>
                <a:xfrm>
                  <a:off x="3293940" y="3657600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0AD790D-7991-4E87-B628-5F2188E66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940" y="3657600"/>
                  <a:ext cx="3618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904BD1D-37BC-44E9-AA82-2AB0B11DFBF4}"/>
                    </a:ext>
                  </a:extLst>
                </p:cNvPr>
                <p:cNvSpPr txBox="1"/>
                <p:nvPr/>
              </p:nvSpPr>
              <p:spPr>
                <a:xfrm>
                  <a:off x="2436792" y="5062007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904BD1D-37BC-44E9-AA82-2AB0B11DF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792" y="5062007"/>
                  <a:ext cx="36189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48460C3-877D-4868-8B3D-02781ACB0D4B}"/>
                    </a:ext>
                  </a:extLst>
                </p:cNvPr>
                <p:cNvSpPr txBox="1"/>
                <p:nvPr/>
              </p:nvSpPr>
              <p:spPr>
                <a:xfrm>
                  <a:off x="3985518" y="4513222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48460C3-877D-4868-8B3D-02781ACB0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18" y="4513222"/>
                  <a:ext cx="36189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E4D36E0-124F-41F0-8A2B-C455DF795BF5}"/>
                    </a:ext>
                  </a:extLst>
                </p:cNvPr>
                <p:cNvSpPr txBox="1"/>
                <p:nvPr/>
              </p:nvSpPr>
              <p:spPr>
                <a:xfrm>
                  <a:off x="3971955" y="5002688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E4D36E0-124F-41F0-8A2B-C455DF795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955" y="5002688"/>
                  <a:ext cx="36189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61986318-7267-4A3E-BB9E-73374E136A71}"/>
                    </a:ext>
                  </a:extLst>
                </p:cNvPr>
                <p:cNvSpPr txBox="1"/>
                <p:nvPr/>
              </p:nvSpPr>
              <p:spPr>
                <a:xfrm>
                  <a:off x="4773889" y="4655347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61986318-7267-4A3E-BB9E-73374E136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889" y="4655347"/>
                  <a:ext cx="36189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534C44A2-64EC-4A5E-8658-8ACD657DF470}"/>
                    </a:ext>
                  </a:extLst>
                </p:cNvPr>
                <p:cNvSpPr txBox="1"/>
                <p:nvPr/>
              </p:nvSpPr>
              <p:spPr>
                <a:xfrm>
                  <a:off x="3283552" y="4056159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534C44A2-64EC-4A5E-8658-8ACD657DF4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552" y="4056159"/>
                  <a:ext cx="3826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61FF1B0-0D66-45E3-B90B-7C4ADD1A2D73}"/>
                    </a:ext>
                  </a:extLst>
                </p:cNvPr>
                <p:cNvSpPr txBox="1"/>
                <p:nvPr/>
              </p:nvSpPr>
              <p:spPr>
                <a:xfrm>
                  <a:off x="5504423" y="4629297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61FF1B0-0D66-45E3-B90B-7C4ADD1A2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423" y="4629297"/>
                  <a:ext cx="3826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612F8120-C959-449B-B578-6EC108F7AB3B}"/>
                    </a:ext>
                  </a:extLst>
                </p:cNvPr>
                <p:cNvSpPr txBox="1"/>
                <p:nvPr/>
              </p:nvSpPr>
              <p:spPr>
                <a:xfrm>
                  <a:off x="6179111" y="4612896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612F8120-C959-449B-B578-6EC108F7A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111" y="4612896"/>
                  <a:ext cx="3826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4F1C61C-AA58-41EB-AF7D-FA4F67A29008}"/>
                    </a:ext>
                  </a:extLst>
                </p:cNvPr>
                <p:cNvSpPr txBox="1"/>
                <p:nvPr/>
              </p:nvSpPr>
              <p:spPr>
                <a:xfrm>
                  <a:off x="6974921" y="4580630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4F1C61C-AA58-41EB-AF7D-FA4F67A29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4921" y="4580630"/>
                  <a:ext cx="3826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27850ECB-AAA7-459E-8C3C-A4474FF267CB}"/>
                    </a:ext>
                  </a:extLst>
                </p:cNvPr>
                <p:cNvSpPr txBox="1"/>
                <p:nvPr/>
              </p:nvSpPr>
              <p:spPr>
                <a:xfrm>
                  <a:off x="3275623" y="5244769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27850ECB-AAA7-459E-8C3C-A4474FF26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623" y="5244769"/>
                  <a:ext cx="3826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23DA77F-C218-44F0-AC54-20CEAF7F7010}"/>
                </a:ext>
              </a:extLst>
            </p:cNvPr>
            <p:cNvSpPr txBox="1"/>
            <p:nvPr/>
          </p:nvSpPr>
          <p:spPr>
            <a:xfrm>
              <a:off x="1109417" y="4736175"/>
              <a:ext cx="3618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BDD2EE9-E3DD-4962-901B-73D792ECA7DF}"/>
                </a:ext>
              </a:extLst>
            </p:cNvPr>
            <p:cNvSpPr/>
            <p:nvPr/>
          </p:nvSpPr>
          <p:spPr bwMode="auto">
            <a:xfrm>
              <a:off x="7375004" y="4768489"/>
              <a:ext cx="394633" cy="4078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8DFC49E-BC2B-497F-99C3-4EFB5837866D}"/>
                    </a:ext>
                  </a:extLst>
                </p:cNvPr>
                <p:cNvSpPr txBox="1"/>
                <p:nvPr/>
              </p:nvSpPr>
              <p:spPr>
                <a:xfrm>
                  <a:off x="2150752" y="5582449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8DFC49E-BC2B-497F-99C3-4EFB58378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752" y="5582449"/>
                  <a:ext cx="36189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406A16B-C94D-49CA-86EF-CB7521DF62AE}"/>
                  </a:ext>
                </a:extLst>
              </p:cNvPr>
              <p:cNvSpPr txBox="1"/>
              <p:nvPr/>
            </p:nvSpPr>
            <p:spPr>
              <a:xfrm>
                <a:off x="677191" y="2747997"/>
                <a:ext cx="55052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𝑪𝒍𝒐𝒔𝒖𝒓𝒆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{0}</a:t>
                </a:r>
                <a:r>
                  <a:rPr lang="en-US" altLang="zh-CN" sz="24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= {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,1,7,2,4}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𝑪𝒍𝒐𝒔𝒖𝒓𝒆</m:t>
                    </m:r>
                  </m:oMath>
                </a14:m>
                <a:r>
                  <a:rPr lang="en-US" altLang="zh-CN" sz="2400" b="1" dirty="0"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{6}</a:t>
                </a:r>
                <a:r>
                  <a:rPr lang="en-US" altLang="zh-CN" sz="24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= {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6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,1,7,2,4}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𝑪𝒍𝒐𝒔𝒖𝒓𝒆</m:t>
                    </m:r>
                  </m:oMath>
                </a14:m>
                <a:r>
                  <a:rPr lang="en-US" altLang="zh-CN" sz="2400" b="1" dirty="0"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{3,8}</a:t>
                </a:r>
                <a:r>
                  <a:rPr lang="en-US" altLang="zh-CN" sz="24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= {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3,8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,6,1,7,2,4}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406A16B-C94D-49CA-86EF-CB7521DF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1" y="2747997"/>
                <a:ext cx="5505274" cy="1200329"/>
              </a:xfrm>
              <a:prstGeom prst="rect">
                <a:avLst/>
              </a:prstGeom>
              <a:blipFill>
                <a:blip r:embed="rId17"/>
                <a:stretch>
                  <a:fillRect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3F896186-627B-4D81-A5FF-2897DA5A7029}"/>
              </a:ext>
            </a:extLst>
          </p:cNvPr>
          <p:cNvSpPr txBox="1"/>
          <p:nvPr/>
        </p:nvSpPr>
        <p:spPr>
          <a:xfrm>
            <a:off x="6071367" y="5566316"/>
            <a:ext cx="1414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a|b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baseline="30000" dirty="0">
                <a:solidFill>
                  <a:srgbClr val="0000FF"/>
                </a:solidFill>
              </a:rPr>
              <a:t>*</a:t>
            </a:r>
            <a:r>
              <a:rPr lang="en-US" altLang="zh-CN" sz="2400" dirty="0">
                <a:solidFill>
                  <a:srgbClr val="0000FF"/>
                </a:solidFill>
              </a:rPr>
              <a:t>abb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3003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29"/>
          <p:cNvSpPr>
            <a:spLocks noChangeArrowheads="1"/>
          </p:cNvSpPr>
          <p:nvPr/>
        </p:nvSpPr>
        <p:spPr bwMode="auto">
          <a:xfrm>
            <a:off x="1069975" y="5030788"/>
            <a:ext cx="1295400" cy="7032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9700" name="Text Box 1026"/>
          <p:cNvSpPr txBox="1">
            <a:spLocks noChangeArrowheads="1"/>
          </p:cNvSpPr>
          <p:nvPr/>
        </p:nvSpPr>
        <p:spPr bwMode="auto">
          <a:xfrm>
            <a:off x="228600" y="914400"/>
            <a:ext cx="8458200" cy="3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则与之等价的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,S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，其中，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ρ(K)(ρ(K)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全部子集之集合称为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之幂集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⑵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ε-closure(M(q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⑷ S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ε-closure(S)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⑸ 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q︱q∈K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q∩Z≠Φ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9701" name="Text Box 1028"/>
          <p:cNvSpPr txBox="1">
            <a:spLocks noChangeArrowheads="1"/>
          </p:cNvSpPr>
          <p:nvPr/>
        </p:nvSpPr>
        <p:spPr bwMode="auto">
          <a:xfrm>
            <a:off x="838200" y="4313694"/>
            <a:ext cx="7543800" cy="181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注解：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①从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FA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开始状态不存在路径到达的状态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称为不可达状态。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②考虑舍弃不可达状态的转换状态之计算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子集法可以简化从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ε-closure(S)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开始计算。</a:t>
            </a:r>
          </a:p>
        </p:txBody>
      </p:sp>
      <p:sp>
        <p:nvSpPr>
          <p:cNvPr id="29702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) 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762000" y="4923294"/>
            <a:ext cx="7239000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57200" y="866674"/>
            <a:ext cx="79184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 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，子集法得到与其等价的</a:t>
            </a:r>
            <a:r>
              <a:rPr lang="en-US" altLang="zh-CN" sz="2200" b="1" dirty="0">
                <a:latin typeface="+mn-ea"/>
                <a:ea typeface="+mn-ea"/>
              </a:rPr>
              <a:t>DFA 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,S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之具体计算步骤可以是：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① 置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为空集；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② 计算</a:t>
            </a:r>
            <a:r>
              <a:rPr lang="en-US" altLang="zh-CN" sz="2200" b="1" dirty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的开始状态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ε-closure(S)</a:t>
            </a:r>
            <a:r>
              <a:rPr lang="zh-CN" altLang="en-US" sz="2200" b="1" dirty="0">
                <a:latin typeface="+mn-ea"/>
                <a:ea typeface="+mn-ea"/>
              </a:rPr>
              <a:t>， 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作为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新增状态；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③ 对于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每一新增状态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，计算出每个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zh-CN" altLang="en-US" sz="2200" b="1" dirty="0">
                <a:latin typeface="+mn-ea"/>
                <a:ea typeface="+mn-ea"/>
              </a:rPr>
              <a:t>的转换状态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(q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 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ε-closure(M(</a:t>
            </a:r>
            <a:r>
              <a:rPr lang="en-US" altLang="zh-CN" sz="2200" b="1" dirty="0" err="1">
                <a:latin typeface="+mn-ea"/>
                <a:ea typeface="+mn-ea"/>
              </a:rPr>
              <a:t>q,a</a:t>
            </a:r>
            <a:r>
              <a:rPr lang="en-US" altLang="zh-CN" sz="2200" b="1" dirty="0">
                <a:latin typeface="+mn-ea"/>
                <a:ea typeface="+mn-ea"/>
              </a:rPr>
              <a:t>))</a:t>
            </a:r>
            <a:r>
              <a:rPr lang="zh-CN" altLang="en-US" sz="2200" b="1" dirty="0">
                <a:latin typeface="+mn-ea"/>
                <a:ea typeface="+mn-ea"/>
              </a:rPr>
              <a:t>。如果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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作为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新增状态；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④ 重复③，直到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不再出现新增状态为止；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⑤ 计算接受状态集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</a:t>
            </a:r>
            <a:r>
              <a:rPr lang="en-US" altLang="zh-CN" sz="2200" b="1" dirty="0" err="1">
                <a:latin typeface="+mn-ea"/>
                <a:ea typeface="+mn-ea"/>
              </a:rPr>
              <a:t>q︱q∈K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,q∩Z≠Φ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55750" y="4989969"/>
            <a:ext cx="6019800" cy="9747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例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3.7 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将例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3.6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NFA M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</a:rPr>
              <a:t>K,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,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</a:rPr>
              <a:t>f,S,Z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确定化。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NFA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到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DFA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转换过程演示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)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29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3600" y="1915751"/>
            <a:ext cx="5334000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3.1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词法分析程序设计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3.2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单词的描述工具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5" action="ppaction://hlinksldjump"/>
              </a:rPr>
              <a:t>3.3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　有穷自动机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6" action="ppaction://hlinksldjump"/>
              </a:rPr>
              <a:t>3.4</a:t>
            </a:r>
            <a:r>
              <a:rPr lang="zh-CN" altLang="en-US" sz="2400" b="1" dirty="0">
                <a:latin typeface="+mn-ea"/>
                <a:ea typeface="+mn-ea"/>
                <a:hlinkClick r:id="rId6" action="ppaction://hlinksldjump"/>
              </a:rPr>
              <a:t>　正规式和有穷自动机的等价性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7" action="ppaction://hlinksldjump"/>
              </a:rPr>
              <a:t>3.5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　正规文法和有穷自动机间的转换</a:t>
            </a:r>
            <a:endParaRPr lang="en-US" altLang="zh-CN" sz="2400" b="1" dirty="0">
              <a:latin typeface="+mn-ea"/>
              <a:ea typeface="+mn-ea"/>
              <a:hlinkClick r:id="rId8" action="ppaction://hlinksldjump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9" action="ppaction://hlinksldjump"/>
              </a:rPr>
              <a:t>3.6</a:t>
            </a:r>
            <a:r>
              <a:rPr lang="zh-CN" altLang="en-US" sz="2400" b="1" dirty="0">
                <a:latin typeface="+mn-ea"/>
                <a:ea typeface="+mn-ea"/>
                <a:hlinkClick r:id="rId9" action="ppaction://hlinksldjump"/>
              </a:rPr>
              <a:t>　词法分析程序的自动构造工具</a:t>
            </a:r>
            <a:endParaRPr lang="en-US" altLang="zh-CN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194050" y="11636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重点讲解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A10EED-D1D9-43B7-80D3-AFC69B85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30</a:t>
            </a:fld>
            <a:endParaRPr lang="en-US" altLang="zh-CN"/>
          </a:p>
          <a:p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867253-6432-403A-95A5-F3B24D300B6E}"/>
              </a:ext>
            </a:extLst>
          </p:cNvPr>
          <p:cNvGrpSpPr/>
          <p:nvPr/>
        </p:nvGrpSpPr>
        <p:grpSpPr>
          <a:xfrm>
            <a:off x="491790" y="812111"/>
            <a:ext cx="6660220" cy="2294181"/>
            <a:chOff x="1109417" y="3657600"/>
            <a:chExt cx="6660220" cy="22941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4CE1830-7F11-4A21-B158-458A250A2B67}"/>
                </a:ext>
              </a:extLst>
            </p:cNvPr>
            <p:cNvSpPr/>
            <p:nvPr/>
          </p:nvSpPr>
          <p:spPr bwMode="auto">
            <a:xfrm>
              <a:off x="2228725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E251EEF-E80B-4A5A-BE4E-EBC13691456B}"/>
                </a:ext>
              </a:extLst>
            </p:cNvPr>
            <p:cNvSpPr/>
            <p:nvPr/>
          </p:nvSpPr>
          <p:spPr bwMode="auto">
            <a:xfrm>
              <a:off x="7404523" y="4797562"/>
              <a:ext cx="351046" cy="351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A180ABB-64BB-4B0A-9529-1F4169662A44}"/>
                </a:ext>
              </a:extLst>
            </p:cNvPr>
            <p:cNvSpPr/>
            <p:nvPr/>
          </p:nvSpPr>
          <p:spPr bwMode="auto">
            <a:xfrm>
              <a:off x="2878769" y="420842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3AF74BD-CBB4-44DA-8053-28546C38A9BD}"/>
                </a:ext>
              </a:extLst>
            </p:cNvPr>
            <p:cNvSpPr/>
            <p:nvPr/>
          </p:nvSpPr>
          <p:spPr bwMode="auto">
            <a:xfrm>
              <a:off x="3766206" y="420842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784DB6-DBD6-4DBD-BF56-3F0D9687087F}"/>
                </a:ext>
              </a:extLst>
            </p:cNvPr>
            <p:cNvSpPr/>
            <p:nvPr/>
          </p:nvSpPr>
          <p:spPr bwMode="auto">
            <a:xfrm>
              <a:off x="2878769" y="5403989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60473AF-6B5F-4981-90D8-63EC4B8BBB21}"/>
                </a:ext>
              </a:extLst>
            </p:cNvPr>
            <p:cNvSpPr/>
            <p:nvPr/>
          </p:nvSpPr>
          <p:spPr bwMode="auto">
            <a:xfrm>
              <a:off x="3766206" y="5403989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5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3004A62-0ACB-4AEF-9B80-97F470726770}"/>
                </a:ext>
              </a:extLst>
            </p:cNvPr>
            <p:cNvSpPr/>
            <p:nvPr/>
          </p:nvSpPr>
          <p:spPr bwMode="auto">
            <a:xfrm>
              <a:off x="4382547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6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DB0437-5942-4581-A928-53810D4C0AEA}"/>
                </a:ext>
              </a:extLst>
            </p:cNvPr>
            <p:cNvSpPr/>
            <p:nvPr/>
          </p:nvSpPr>
          <p:spPr bwMode="auto">
            <a:xfrm>
              <a:off x="5164769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7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6E5DFC0-35EF-4072-981C-F5B091852C34}"/>
                </a:ext>
              </a:extLst>
            </p:cNvPr>
            <p:cNvSpPr/>
            <p:nvPr/>
          </p:nvSpPr>
          <p:spPr bwMode="auto">
            <a:xfrm>
              <a:off x="5874311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8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A9A7B6F-AA53-412A-9B89-234A8780E848}"/>
                </a:ext>
              </a:extLst>
            </p:cNvPr>
            <p:cNvSpPr/>
            <p:nvPr/>
          </p:nvSpPr>
          <p:spPr bwMode="auto">
            <a:xfrm>
              <a:off x="6638402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9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97ACA54-541B-43A9-A021-35BC5D477AB1}"/>
                </a:ext>
              </a:extLst>
            </p:cNvPr>
            <p:cNvSpPr/>
            <p:nvPr/>
          </p:nvSpPr>
          <p:spPr bwMode="auto">
            <a:xfrm>
              <a:off x="1449722" y="4797562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1E44726-DA41-4823-8AD6-8AE90966FED2}"/>
                </a:ext>
              </a:extLst>
            </p:cNvPr>
            <p:cNvCxnSpPr>
              <a:stCxn id="14" idx="6"/>
              <a:endCxn id="4" idx="2"/>
            </p:cNvCxnSpPr>
            <p:nvPr/>
          </p:nvCxnSpPr>
          <p:spPr bwMode="auto">
            <a:xfrm>
              <a:off x="1754522" y="4949962"/>
              <a:ext cx="474203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1D1C5A0-8B4E-476B-9CEC-0E8FB4C13A88}"/>
                </a:ext>
              </a:extLst>
            </p:cNvPr>
            <p:cNvCxnSpPr>
              <a:stCxn id="4" idx="0"/>
              <a:endCxn id="6" idx="3"/>
            </p:cNvCxnSpPr>
            <p:nvPr/>
          </p:nvCxnSpPr>
          <p:spPr bwMode="auto">
            <a:xfrm flipV="1">
              <a:off x="2381125" y="4468585"/>
              <a:ext cx="542281" cy="328977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C24E59D-F9B4-4A92-B0DC-9D9A1743EEE1}"/>
                </a:ext>
              </a:extLst>
            </p:cNvPr>
            <p:cNvCxnSpPr>
              <a:stCxn id="6" idx="6"/>
              <a:endCxn id="7" idx="2"/>
            </p:cNvCxnSpPr>
            <p:nvPr/>
          </p:nvCxnSpPr>
          <p:spPr bwMode="auto">
            <a:xfrm>
              <a:off x="3183569" y="4360822"/>
              <a:ext cx="582637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2D87F56-4072-4BFD-88CA-A3F12FC0514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 bwMode="auto">
            <a:xfrm>
              <a:off x="4026369" y="4468585"/>
              <a:ext cx="400815" cy="373614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EEF23DB-7508-4EB3-855D-FAF0DD041578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4687347" y="4949962"/>
              <a:ext cx="477422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48C4522-B00A-4B31-A4AA-AFE358308C8B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 bwMode="auto">
            <a:xfrm>
              <a:off x="5469569" y="4949962"/>
              <a:ext cx="404742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DEA5FB6-700B-4A47-A688-071A29C9AA3D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 bwMode="auto">
            <a:xfrm>
              <a:off x="6179111" y="4949962"/>
              <a:ext cx="459291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29BDAA8-7D1A-4554-9517-65347B5334A0}"/>
                </a:ext>
              </a:extLst>
            </p:cNvPr>
            <p:cNvCxnSpPr>
              <a:cxnSpLocks/>
              <a:stCxn id="13" idx="6"/>
              <a:endCxn id="5" idx="2"/>
            </p:cNvCxnSpPr>
            <p:nvPr/>
          </p:nvCxnSpPr>
          <p:spPr bwMode="auto">
            <a:xfrm>
              <a:off x="6943202" y="4949962"/>
              <a:ext cx="461321" cy="23123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CE1DCB8-544F-45D1-A87E-A92983837D89}"/>
                </a:ext>
              </a:extLst>
            </p:cNvPr>
            <p:cNvCxnSpPr>
              <a:stCxn id="4" idx="5"/>
              <a:endCxn id="8" idx="1"/>
            </p:cNvCxnSpPr>
            <p:nvPr/>
          </p:nvCxnSpPr>
          <p:spPr bwMode="auto">
            <a:xfrm>
              <a:off x="2488888" y="5057725"/>
              <a:ext cx="434518" cy="39090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02F2E04-11E9-48D1-A50E-5DFF4851B18D}"/>
                </a:ext>
              </a:extLst>
            </p:cNvPr>
            <p:cNvCxnSpPr>
              <a:stCxn id="8" idx="6"/>
              <a:endCxn id="9" idx="2"/>
            </p:cNvCxnSpPr>
            <p:nvPr/>
          </p:nvCxnSpPr>
          <p:spPr bwMode="auto">
            <a:xfrm>
              <a:off x="3183569" y="5556389"/>
              <a:ext cx="582637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B986B7F-A3A8-476E-B718-F35E72F0A72B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 bwMode="auto">
            <a:xfrm flipV="1">
              <a:off x="4026369" y="5057725"/>
              <a:ext cx="400815" cy="39090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2AA5BF1F-AD76-4FF1-A0E4-B6038BD62597}"/>
                </a:ext>
              </a:extLst>
            </p:cNvPr>
            <p:cNvCxnSpPr>
              <a:stCxn id="14" idx="4"/>
              <a:endCxn id="11" idx="4"/>
            </p:cNvCxnSpPr>
            <p:nvPr/>
          </p:nvCxnSpPr>
          <p:spPr bwMode="auto">
            <a:xfrm rot="16200000" flipH="1">
              <a:off x="3459645" y="3244838"/>
              <a:ext cx="12700" cy="3715047"/>
            </a:xfrm>
            <a:prstGeom prst="curvedConnector3">
              <a:avLst>
                <a:gd name="adj1" fmla="val 612000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77299859-4DB2-4DA6-8964-36065A5D59F3}"/>
                </a:ext>
              </a:extLst>
            </p:cNvPr>
            <p:cNvCxnSpPr>
              <a:stCxn id="10" idx="0"/>
              <a:endCxn id="4" idx="0"/>
            </p:cNvCxnSpPr>
            <p:nvPr/>
          </p:nvCxnSpPr>
          <p:spPr bwMode="auto">
            <a:xfrm rot="16200000" flipV="1">
              <a:off x="3458036" y="3720651"/>
              <a:ext cx="12700" cy="2153822"/>
            </a:xfrm>
            <a:prstGeom prst="curvedConnector3">
              <a:avLst>
                <a:gd name="adj1" fmla="val 6341543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C103C841-78B1-4035-9E50-E9BB0AEA1655}"/>
                    </a:ext>
                  </a:extLst>
                </p:cNvPr>
                <p:cNvSpPr txBox="1"/>
                <p:nvPr/>
              </p:nvSpPr>
              <p:spPr>
                <a:xfrm>
                  <a:off x="1821420" y="4612896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C103C841-78B1-4035-9E50-E9BB0AEA1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420" y="4612896"/>
                  <a:ext cx="36189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C87682F-ED80-4605-8516-1E0C8D36AFE8}"/>
                    </a:ext>
                  </a:extLst>
                </p:cNvPr>
                <p:cNvSpPr txBox="1"/>
                <p:nvPr/>
              </p:nvSpPr>
              <p:spPr>
                <a:xfrm>
                  <a:off x="2550389" y="4498513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C87682F-ED80-4605-8516-1E0C8D36A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89" y="4498513"/>
                  <a:ext cx="3618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67040F46-D232-47C8-82E0-6B8820341312}"/>
                    </a:ext>
                  </a:extLst>
                </p:cNvPr>
                <p:cNvSpPr txBox="1"/>
                <p:nvPr/>
              </p:nvSpPr>
              <p:spPr>
                <a:xfrm>
                  <a:off x="3293940" y="3657600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67040F46-D232-47C8-82E0-6B8820341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940" y="3657600"/>
                  <a:ext cx="3618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08F95A1-C9C1-41C1-8545-2FA9BA3ED054}"/>
                    </a:ext>
                  </a:extLst>
                </p:cNvPr>
                <p:cNvSpPr txBox="1"/>
                <p:nvPr/>
              </p:nvSpPr>
              <p:spPr>
                <a:xfrm>
                  <a:off x="2436792" y="5062007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08F95A1-C9C1-41C1-8545-2FA9BA3ED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792" y="5062007"/>
                  <a:ext cx="3618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9549620-C0AA-42E4-8ED8-85E50272C0D8}"/>
                    </a:ext>
                  </a:extLst>
                </p:cNvPr>
                <p:cNvSpPr txBox="1"/>
                <p:nvPr/>
              </p:nvSpPr>
              <p:spPr>
                <a:xfrm>
                  <a:off x="3985518" y="4513222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9549620-C0AA-42E4-8ED8-85E50272C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18" y="4513222"/>
                  <a:ext cx="3618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DD77C32-69F6-4798-9778-0919AF8FBFC3}"/>
                    </a:ext>
                  </a:extLst>
                </p:cNvPr>
                <p:cNvSpPr txBox="1"/>
                <p:nvPr/>
              </p:nvSpPr>
              <p:spPr>
                <a:xfrm>
                  <a:off x="3971955" y="5002688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DD77C32-69F6-4798-9778-0919AF8FB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955" y="5002688"/>
                  <a:ext cx="36189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B513064-EB4B-4F45-B115-8BEBD137DB1F}"/>
                    </a:ext>
                  </a:extLst>
                </p:cNvPr>
                <p:cNvSpPr txBox="1"/>
                <p:nvPr/>
              </p:nvSpPr>
              <p:spPr>
                <a:xfrm>
                  <a:off x="4773889" y="4655347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B513064-EB4B-4F45-B115-8BEBD137D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889" y="4655347"/>
                  <a:ext cx="36189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5B102BD-0277-4B4A-9FBA-088CFE29BA8B}"/>
                    </a:ext>
                  </a:extLst>
                </p:cNvPr>
                <p:cNvSpPr txBox="1"/>
                <p:nvPr/>
              </p:nvSpPr>
              <p:spPr>
                <a:xfrm>
                  <a:off x="3283552" y="4056159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5B102BD-0277-4B4A-9FBA-088CFE29B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552" y="4056159"/>
                  <a:ext cx="38266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658CD8E-AD03-49E9-B1F1-E350D27A426D}"/>
                    </a:ext>
                  </a:extLst>
                </p:cNvPr>
                <p:cNvSpPr txBox="1"/>
                <p:nvPr/>
              </p:nvSpPr>
              <p:spPr>
                <a:xfrm>
                  <a:off x="5504423" y="4629297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658CD8E-AD03-49E9-B1F1-E350D27A4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423" y="4629297"/>
                  <a:ext cx="3826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01E8196-8FE9-465B-9D26-7392B8E0971B}"/>
                    </a:ext>
                  </a:extLst>
                </p:cNvPr>
                <p:cNvSpPr txBox="1"/>
                <p:nvPr/>
              </p:nvSpPr>
              <p:spPr>
                <a:xfrm>
                  <a:off x="6179111" y="4612896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01E8196-8FE9-465B-9D26-7392B8E09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111" y="4612896"/>
                  <a:ext cx="3826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B95CBEA-E12F-4F03-ABCA-D40AC4697FF2}"/>
                    </a:ext>
                  </a:extLst>
                </p:cNvPr>
                <p:cNvSpPr txBox="1"/>
                <p:nvPr/>
              </p:nvSpPr>
              <p:spPr>
                <a:xfrm>
                  <a:off x="6974921" y="4580630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B95CBEA-E12F-4F03-ABCA-D40AC4697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4921" y="4580630"/>
                  <a:ext cx="3826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0F37EE-F5DB-45E7-B3F1-9B5E4E77744E}"/>
                    </a:ext>
                  </a:extLst>
                </p:cNvPr>
                <p:cNvSpPr txBox="1"/>
                <p:nvPr/>
              </p:nvSpPr>
              <p:spPr>
                <a:xfrm>
                  <a:off x="3275623" y="5244769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0F37EE-F5DB-45E7-B3F1-9B5E4E777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623" y="5244769"/>
                  <a:ext cx="3826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D8B2A93-7FAF-4D62-8F42-3671623E34C4}"/>
                </a:ext>
              </a:extLst>
            </p:cNvPr>
            <p:cNvSpPr txBox="1"/>
            <p:nvPr/>
          </p:nvSpPr>
          <p:spPr>
            <a:xfrm>
              <a:off x="1109417" y="4736175"/>
              <a:ext cx="3618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FF40CF2-28C7-41FB-A9E0-B2AFEA179C52}"/>
                </a:ext>
              </a:extLst>
            </p:cNvPr>
            <p:cNvSpPr/>
            <p:nvPr/>
          </p:nvSpPr>
          <p:spPr bwMode="auto">
            <a:xfrm>
              <a:off x="7375004" y="4768489"/>
              <a:ext cx="394633" cy="4078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801DA88-D184-4DD3-9B0D-8E7B8334AAA6}"/>
                    </a:ext>
                  </a:extLst>
                </p:cNvPr>
                <p:cNvSpPr txBox="1"/>
                <p:nvPr/>
              </p:nvSpPr>
              <p:spPr>
                <a:xfrm>
                  <a:off x="2150752" y="5582449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801DA88-D184-4DD3-9B0D-8E7B8334A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752" y="5582449"/>
                  <a:ext cx="36189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E7F882E8-50AC-4E5E-AE3A-10C28F290B6C}"/>
              </a:ext>
            </a:extLst>
          </p:cNvPr>
          <p:cNvSpPr txBox="1"/>
          <p:nvPr/>
        </p:nvSpPr>
        <p:spPr>
          <a:xfrm>
            <a:off x="4525041" y="1063765"/>
            <a:ext cx="389369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图</a:t>
            </a:r>
            <a:r>
              <a:rPr lang="en-US" altLang="zh-CN" sz="2400" dirty="0"/>
              <a:t>3.6 NFA N=(K,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,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f,S,Z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3B14A07-7AB3-4D71-B2F0-BB549BFC109D}"/>
              </a:ext>
            </a:extLst>
          </p:cNvPr>
          <p:cNvGrpSpPr/>
          <p:nvPr/>
        </p:nvGrpSpPr>
        <p:grpSpPr>
          <a:xfrm>
            <a:off x="430280" y="2935296"/>
            <a:ext cx="8242902" cy="2932104"/>
            <a:chOff x="430280" y="2935296"/>
            <a:chExt cx="8242902" cy="293210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95B774C-D283-4525-8F96-36D763F4BE18}"/>
                </a:ext>
              </a:extLst>
            </p:cNvPr>
            <p:cNvSpPr/>
            <p:nvPr/>
          </p:nvSpPr>
          <p:spPr bwMode="auto">
            <a:xfrm>
              <a:off x="807754" y="4562714"/>
              <a:ext cx="1083803" cy="79249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0,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微软雅黑" pitchFamily="34" charset="-122"/>
                </a:rPr>
                <a:t>1,7,2,4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B99B6DA-FA1A-4FBD-9B30-8F69A3C005C4}"/>
                </a:ext>
              </a:extLst>
            </p:cNvPr>
            <p:cNvSpPr/>
            <p:nvPr/>
          </p:nvSpPr>
          <p:spPr bwMode="auto">
            <a:xfrm>
              <a:off x="2681660" y="4718766"/>
              <a:ext cx="1723198" cy="48039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3,8,</a:t>
              </a:r>
              <a:r>
                <a:rPr lang="en-US" altLang="zh-CN" dirty="0">
                  <a:solidFill>
                    <a:srgbClr val="FF0000"/>
                  </a:solidFill>
                </a:rPr>
                <a:t>6,1,7,2,4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3668B97-D672-4C16-B889-D8CE41505B1D}"/>
                </a:ext>
              </a:extLst>
            </p:cNvPr>
            <p:cNvSpPr/>
            <p:nvPr/>
          </p:nvSpPr>
          <p:spPr bwMode="auto">
            <a:xfrm>
              <a:off x="5017859" y="4684675"/>
              <a:ext cx="1454030" cy="5426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9,5,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微软雅黑" pitchFamily="34" charset="-122"/>
                </a:rPr>
                <a:t>6,1,7,2,4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23FF853-8513-423F-AC54-D071C802A711}"/>
                </a:ext>
              </a:extLst>
            </p:cNvPr>
            <p:cNvSpPr/>
            <p:nvPr/>
          </p:nvSpPr>
          <p:spPr bwMode="auto">
            <a:xfrm>
              <a:off x="7156570" y="4698743"/>
              <a:ext cx="1454030" cy="5036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10,5,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微软雅黑" pitchFamily="34" charset="-122"/>
                </a:rPr>
                <a:t>6,1,7,2,4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224B101-D5F8-4830-B8E5-0102D4F09F7C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 bwMode="auto">
            <a:xfrm>
              <a:off x="1891557" y="4958962"/>
              <a:ext cx="790103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A710D3A-33D9-4D35-8CE0-B171B894A20E}"/>
                </a:ext>
              </a:extLst>
            </p:cNvPr>
            <p:cNvSpPr txBox="1"/>
            <p:nvPr/>
          </p:nvSpPr>
          <p:spPr>
            <a:xfrm>
              <a:off x="2065917" y="495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DCD834-B3EC-48D1-86B8-4ECEB83C9CBA}"/>
                </a:ext>
              </a:extLst>
            </p:cNvPr>
            <p:cNvSpPr txBox="1"/>
            <p:nvPr/>
          </p:nvSpPr>
          <p:spPr>
            <a:xfrm>
              <a:off x="5886276" y="378937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32C576-803F-478D-8CCE-4DD656BBA570}"/>
                </a:ext>
              </a:extLst>
            </p:cNvPr>
            <p:cNvSpPr/>
            <p:nvPr/>
          </p:nvSpPr>
          <p:spPr bwMode="auto">
            <a:xfrm>
              <a:off x="2885821" y="3408357"/>
              <a:ext cx="1415933" cy="44431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5,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微软雅黑" pitchFamily="34" charset="-122"/>
                </a:rPr>
                <a:t>6,1,7,2,4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CB046A1-4F3B-4D3A-905A-4E968C22AE25}"/>
                </a:ext>
              </a:extLst>
            </p:cNvPr>
            <p:cNvCxnSpPr>
              <a:cxnSpLocks/>
              <a:stCxn id="43" idx="3"/>
              <a:endCxn id="52" idx="2"/>
            </p:cNvCxnSpPr>
            <p:nvPr/>
          </p:nvCxnSpPr>
          <p:spPr bwMode="auto">
            <a:xfrm flipV="1">
              <a:off x="1891557" y="3852675"/>
              <a:ext cx="1702231" cy="1106287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34CC4C5-D016-4263-A903-E6B9608DB3DA}"/>
                </a:ext>
              </a:extLst>
            </p:cNvPr>
            <p:cNvSpPr txBox="1"/>
            <p:nvPr/>
          </p:nvSpPr>
          <p:spPr>
            <a:xfrm>
              <a:off x="2503186" y="404433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2AA5A62-F4DC-423F-BB27-B9E4CF542749}"/>
                </a:ext>
              </a:extLst>
            </p:cNvPr>
            <p:cNvSpPr txBox="1"/>
            <p:nvPr/>
          </p:nvSpPr>
          <p:spPr>
            <a:xfrm>
              <a:off x="2947515" y="5410739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816E3B3F-BD90-48E0-A418-4CB8DA886CD2}"/>
                </a:ext>
              </a:extLst>
            </p:cNvPr>
            <p:cNvCxnSpPr>
              <a:stCxn id="44" idx="3"/>
              <a:endCxn id="45" idx="1"/>
            </p:cNvCxnSpPr>
            <p:nvPr/>
          </p:nvCxnSpPr>
          <p:spPr bwMode="auto">
            <a:xfrm flipV="1">
              <a:off x="4404858" y="4955984"/>
              <a:ext cx="613001" cy="2978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25B6723-02CD-4CC7-B859-CC217C854BEC}"/>
                </a:ext>
              </a:extLst>
            </p:cNvPr>
            <p:cNvSpPr txBox="1"/>
            <p:nvPr/>
          </p:nvSpPr>
          <p:spPr>
            <a:xfrm>
              <a:off x="4496128" y="4603281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100" name="连接符: 曲线 99">
              <a:extLst>
                <a:ext uri="{FF2B5EF4-FFF2-40B4-BE49-F238E27FC236}">
                  <a16:creationId xmlns:a16="http://schemas.microsoft.com/office/drawing/2014/main" id="{AFCD0DC5-4E3D-4BD6-9727-99E0D0C63FF1}"/>
                </a:ext>
              </a:extLst>
            </p:cNvPr>
            <p:cNvCxnSpPr/>
            <p:nvPr/>
          </p:nvCxnSpPr>
          <p:spPr bwMode="auto">
            <a:xfrm rot="5400000" flipH="1">
              <a:off x="4792941" y="4112418"/>
              <a:ext cx="28135" cy="2201615"/>
            </a:xfrm>
            <a:prstGeom prst="curvedConnector3">
              <a:avLst>
                <a:gd name="adj1" fmla="val -812511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71D472E-3531-41FC-B249-AECA14D45B24}"/>
                </a:ext>
              </a:extLst>
            </p:cNvPr>
            <p:cNvSpPr txBox="1"/>
            <p:nvPr/>
          </p:nvSpPr>
          <p:spPr>
            <a:xfrm>
              <a:off x="4872374" y="5382537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76D7827-5BB4-4B41-874F-035E6C61E7FB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 bwMode="auto">
            <a:xfrm flipV="1">
              <a:off x="6471889" y="4950543"/>
              <a:ext cx="684681" cy="544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B6DEFB0-F955-4A70-B5E3-4B79C1032328}"/>
                </a:ext>
              </a:extLst>
            </p:cNvPr>
            <p:cNvSpPr txBox="1"/>
            <p:nvPr/>
          </p:nvSpPr>
          <p:spPr>
            <a:xfrm>
              <a:off x="6639504" y="4630313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112" name="连接符: 曲线 111">
              <a:extLst>
                <a:ext uri="{FF2B5EF4-FFF2-40B4-BE49-F238E27FC236}">
                  <a16:creationId xmlns:a16="http://schemas.microsoft.com/office/drawing/2014/main" id="{831C04F3-6057-4096-8DB6-FB9BA34E9B94}"/>
                </a:ext>
              </a:extLst>
            </p:cNvPr>
            <p:cNvCxnSpPr/>
            <p:nvPr/>
          </p:nvCxnSpPr>
          <p:spPr bwMode="auto">
            <a:xfrm rot="5400000" flipH="1">
              <a:off x="5793460" y="3030587"/>
              <a:ext cx="3186" cy="4340326"/>
            </a:xfrm>
            <a:prstGeom prst="curvedConnector3">
              <a:avLst>
                <a:gd name="adj1" fmla="val -20421532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B9A328D-4BFA-4267-9240-9C140F79E765}"/>
                </a:ext>
              </a:extLst>
            </p:cNvPr>
            <p:cNvSpPr txBox="1"/>
            <p:nvPr/>
          </p:nvSpPr>
          <p:spPr>
            <a:xfrm>
              <a:off x="7449298" y="5498068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0EA65958-B0D1-47B5-8117-312DDD8E2472}"/>
                </a:ext>
              </a:extLst>
            </p:cNvPr>
            <p:cNvCxnSpPr>
              <a:stCxn id="46" idx="0"/>
              <a:endCxn id="52" idx="3"/>
            </p:cNvCxnSpPr>
            <p:nvPr/>
          </p:nvCxnSpPr>
          <p:spPr bwMode="auto">
            <a:xfrm flipH="1" flipV="1">
              <a:off x="4301754" y="3630516"/>
              <a:ext cx="3581831" cy="1068227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7928940D-8433-4542-B159-4CE7C3E6F9BE}"/>
                </a:ext>
              </a:extLst>
            </p:cNvPr>
            <p:cNvSpPr txBox="1"/>
            <p:nvPr/>
          </p:nvSpPr>
          <p:spPr>
            <a:xfrm>
              <a:off x="430280" y="4732968"/>
              <a:ext cx="4467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06B5B91-CC36-4DEB-8737-ED11F0ABAC4E}"/>
                </a:ext>
              </a:extLst>
            </p:cNvPr>
            <p:cNvSpPr/>
            <p:nvPr/>
          </p:nvSpPr>
          <p:spPr bwMode="auto">
            <a:xfrm>
              <a:off x="7092151" y="4658448"/>
              <a:ext cx="1581031" cy="606856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CDA10E32-6421-43CB-A22D-A8958E9BFF4A}"/>
                </a:ext>
              </a:extLst>
            </p:cNvPr>
            <p:cNvSpPr/>
            <p:nvPr/>
          </p:nvSpPr>
          <p:spPr bwMode="auto">
            <a:xfrm>
              <a:off x="1144951" y="4239646"/>
              <a:ext cx="304800" cy="3048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微软雅黑" pitchFamily="34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8FE0583C-DCB5-4F08-8377-8D07EA1B59D8}"/>
                </a:ext>
              </a:extLst>
            </p:cNvPr>
            <p:cNvSpPr/>
            <p:nvPr/>
          </p:nvSpPr>
          <p:spPr bwMode="auto">
            <a:xfrm>
              <a:off x="3010467" y="4367898"/>
              <a:ext cx="304800" cy="3048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微软雅黑" pitchFamily="34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89BC9DD-A190-484D-9AC8-BA439C8E09A1}"/>
                </a:ext>
              </a:extLst>
            </p:cNvPr>
            <p:cNvSpPr/>
            <p:nvPr/>
          </p:nvSpPr>
          <p:spPr bwMode="auto">
            <a:xfrm>
              <a:off x="2540668" y="3462699"/>
              <a:ext cx="304800" cy="3048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微软雅黑" pitchFamily="34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4A30F7C0-1F97-4F7A-AF51-DD36639C08AC}"/>
                </a:ext>
              </a:extLst>
            </p:cNvPr>
            <p:cNvSpPr/>
            <p:nvPr/>
          </p:nvSpPr>
          <p:spPr bwMode="auto">
            <a:xfrm>
              <a:off x="5545754" y="4307060"/>
              <a:ext cx="304800" cy="3048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微软雅黑" pitchFamily="34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ED5E607A-B588-4C3B-90D7-A7C5E724908D}"/>
                </a:ext>
              </a:extLst>
            </p:cNvPr>
            <p:cNvSpPr/>
            <p:nvPr/>
          </p:nvSpPr>
          <p:spPr bwMode="auto">
            <a:xfrm>
              <a:off x="7846649" y="4276559"/>
              <a:ext cx="304800" cy="3048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微软雅黑" pitchFamily="34" charset="-122"/>
                </a:rPr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4232A6F1-D33F-4100-AECB-FEF001E8D317}"/>
                </a:ext>
              </a:extLst>
            </p:cNvPr>
            <p:cNvCxnSpPr>
              <a:stCxn id="52" idx="2"/>
              <a:endCxn id="44" idx="0"/>
            </p:cNvCxnSpPr>
            <p:nvPr/>
          </p:nvCxnSpPr>
          <p:spPr bwMode="auto">
            <a:xfrm flipH="1">
              <a:off x="3543259" y="3852675"/>
              <a:ext cx="50529" cy="86609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5A7D5E3D-DA3C-48A6-AE98-3525875EAA90}"/>
                </a:ext>
              </a:extLst>
            </p:cNvPr>
            <p:cNvSpPr txBox="1"/>
            <p:nvPr/>
          </p:nvSpPr>
          <p:spPr>
            <a:xfrm>
              <a:off x="3529038" y="408342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CF7A51E2-43AD-4A59-A113-55DE1F6F92E2}"/>
                </a:ext>
              </a:extLst>
            </p:cNvPr>
            <p:cNvSpPr txBox="1"/>
            <p:nvPr/>
          </p:nvSpPr>
          <p:spPr>
            <a:xfrm>
              <a:off x="3827292" y="2935296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65" name="连接符: 曲线 64">
              <a:extLst>
                <a:ext uri="{FF2B5EF4-FFF2-40B4-BE49-F238E27FC236}">
                  <a16:creationId xmlns:a16="http://schemas.microsoft.com/office/drawing/2014/main" id="{85999932-4D74-4ECE-915A-6E3393574687}"/>
                </a:ext>
              </a:extLst>
            </p:cNvPr>
            <p:cNvCxnSpPr/>
            <p:nvPr/>
          </p:nvCxnSpPr>
          <p:spPr bwMode="auto">
            <a:xfrm rot="5400000" flipH="1" flipV="1">
              <a:off x="3078226" y="4902029"/>
              <a:ext cx="42080" cy="588587"/>
            </a:xfrm>
            <a:prstGeom prst="curvedConnector3">
              <a:avLst>
                <a:gd name="adj1" fmla="val -543251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连接符: 曲线 68">
              <a:extLst>
                <a:ext uri="{FF2B5EF4-FFF2-40B4-BE49-F238E27FC236}">
                  <a16:creationId xmlns:a16="http://schemas.microsoft.com/office/drawing/2014/main" id="{021D463F-0901-4272-947B-549DE6A5D4BC}"/>
                </a:ext>
              </a:extLst>
            </p:cNvPr>
            <p:cNvCxnSpPr/>
            <p:nvPr/>
          </p:nvCxnSpPr>
          <p:spPr bwMode="auto">
            <a:xfrm rot="16200000" flipH="1" flipV="1">
              <a:off x="3701422" y="3082289"/>
              <a:ext cx="23647" cy="639372"/>
            </a:xfrm>
            <a:prstGeom prst="curvedConnector3">
              <a:avLst>
                <a:gd name="adj1" fmla="val -966719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E3F98C-0392-428C-80E6-AAA72F25050F}"/>
                  </a:ext>
                </a:extLst>
              </p:cNvPr>
              <p:cNvSpPr txBox="1"/>
              <p:nvPr/>
            </p:nvSpPr>
            <p:spPr>
              <a:xfrm>
                <a:off x="4794929" y="3009263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dirty="0">
                    <a:solidFill>
                      <a:srgbClr val="0000FF"/>
                    </a:solidFill>
                  </a:rPr>
                  <a:t>Move</a:t>
                </a:r>
                <a:r>
                  <a:rPr lang="en-US" altLang="zh-CN" sz="2400" dirty="0">
                    <a:solidFill>
                      <a:srgbClr val="D60093"/>
                    </a:solidFill>
                  </a:rPr>
                  <a:t>({0,1,2,4,7},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a) = {3, 8}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𝑪𝒍𝒐𝒔𝒖𝒓𝒆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()</a:t>
                </a: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E3F98C-0392-428C-80E6-AAA72F25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29" y="3009263"/>
                <a:ext cx="4038600" cy="830997"/>
              </a:xfrm>
              <a:prstGeom prst="rect">
                <a:avLst/>
              </a:prstGeom>
              <a:blipFill>
                <a:blip r:embed="rId15"/>
                <a:stretch>
                  <a:fillRect l="-2417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9B0F68CB-E532-4670-B557-088D23C8D92F}"/>
              </a:ext>
            </a:extLst>
          </p:cNvPr>
          <p:cNvSpPr/>
          <p:nvPr/>
        </p:nvSpPr>
        <p:spPr bwMode="auto">
          <a:xfrm>
            <a:off x="6471888" y="2667000"/>
            <a:ext cx="1446919" cy="394276"/>
          </a:xfrm>
          <a:custGeom>
            <a:avLst/>
            <a:gdLst>
              <a:gd name="connsiteX0" fmla="*/ 0 w 1561514"/>
              <a:gd name="connsiteY0" fmla="*/ 277216 h 361623"/>
              <a:gd name="connsiteX1" fmla="*/ 478302 w 1561514"/>
              <a:gd name="connsiteY1" fmla="*/ 52133 h 361623"/>
              <a:gd name="connsiteX2" fmla="*/ 1083213 w 1561514"/>
              <a:gd name="connsiteY2" fmla="*/ 23998 h 361623"/>
              <a:gd name="connsiteX3" fmla="*/ 1547447 w 1561514"/>
              <a:gd name="connsiteY3" fmla="*/ 347555 h 361623"/>
              <a:gd name="connsiteX4" fmla="*/ 1547447 w 1561514"/>
              <a:gd name="connsiteY4" fmla="*/ 347555 h 361623"/>
              <a:gd name="connsiteX5" fmla="*/ 1561514 w 1561514"/>
              <a:gd name="connsiteY5" fmla="*/ 361623 h 36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514" h="361623">
                <a:moveTo>
                  <a:pt x="0" y="277216"/>
                </a:moveTo>
                <a:cubicBezTo>
                  <a:pt x="148883" y="185776"/>
                  <a:pt x="297767" y="94336"/>
                  <a:pt x="478302" y="52133"/>
                </a:cubicBezTo>
                <a:cubicBezTo>
                  <a:pt x="658837" y="9930"/>
                  <a:pt x="905022" y="-25239"/>
                  <a:pt x="1083213" y="23998"/>
                </a:cubicBezTo>
                <a:cubicBezTo>
                  <a:pt x="1261404" y="73235"/>
                  <a:pt x="1547447" y="347555"/>
                  <a:pt x="1547447" y="347555"/>
                </a:cubicBezTo>
                <a:lnTo>
                  <a:pt x="1547447" y="347555"/>
                </a:lnTo>
                <a:lnTo>
                  <a:pt x="1561514" y="36162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C454D6C1-86E5-4291-9054-D38D644DB9A9}"/>
              </a:ext>
            </a:extLst>
          </p:cNvPr>
          <p:cNvSpPr/>
          <p:nvPr/>
        </p:nvSpPr>
        <p:spPr bwMode="auto">
          <a:xfrm>
            <a:off x="6905165" y="2772033"/>
            <a:ext cx="1392702" cy="323828"/>
          </a:xfrm>
          <a:custGeom>
            <a:avLst/>
            <a:gdLst>
              <a:gd name="connsiteX0" fmla="*/ 0 w 1392702"/>
              <a:gd name="connsiteY0" fmla="*/ 295692 h 323828"/>
              <a:gd name="connsiteX1" fmla="*/ 872197 w 1392702"/>
              <a:gd name="connsiteY1" fmla="*/ 14338 h 323828"/>
              <a:gd name="connsiteX2" fmla="*/ 1280160 w 1392702"/>
              <a:gd name="connsiteY2" fmla="*/ 70609 h 323828"/>
              <a:gd name="connsiteX3" fmla="*/ 1392702 w 1392702"/>
              <a:gd name="connsiteY3" fmla="*/ 323828 h 32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702" h="323828">
                <a:moveTo>
                  <a:pt x="0" y="295692"/>
                </a:moveTo>
                <a:cubicBezTo>
                  <a:pt x="329418" y="173772"/>
                  <a:pt x="658837" y="51852"/>
                  <a:pt x="872197" y="14338"/>
                </a:cubicBezTo>
                <a:cubicBezTo>
                  <a:pt x="1085557" y="-23176"/>
                  <a:pt x="1193409" y="19027"/>
                  <a:pt x="1280160" y="70609"/>
                </a:cubicBezTo>
                <a:cubicBezTo>
                  <a:pt x="1366911" y="122191"/>
                  <a:pt x="1379806" y="223009"/>
                  <a:pt x="1392702" y="32382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393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A264D1-49C0-4792-8BA8-F66B3814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31</a:t>
            </a:fld>
            <a:endParaRPr lang="en-US" altLang="zh-CN"/>
          </a:p>
          <a:p>
            <a:endParaRPr lang="en-US" altLang="zh-CN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1042C64-B12C-47C7-8382-260B33A3FB8C}"/>
              </a:ext>
            </a:extLst>
          </p:cNvPr>
          <p:cNvGrpSpPr/>
          <p:nvPr/>
        </p:nvGrpSpPr>
        <p:grpSpPr>
          <a:xfrm>
            <a:off x="2133600" y="1798976"/>
            <a:ext cx="3106947" cy="1450098"/>
            <a:chOff x="1828800" y="1588150"/>
            <a:chExt cx="3106947" cy="145009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483BFC8-EF11-4AB1-B14F-391F211EE8AB}"/>
                </a:ext>
              </a:extLst>
            </p:cNvPr>
            <p:cNvSpPr/>
            <p:nvPr/>
          </p:nvSpPr>
          <p:spPr bwMode="auto">
            <a:xfrm>
              <a:off x="1828800" y="2161291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5E6F05A-DD82-47F4-AFD6-D2485E960FA2}"/>
                </a:ext>
              </a:extLst>
            </p:cNvPr>
            <p:cNvGrpSpPr/>
            <p:nvPr/>
          </p:nvGrpSpPr>
          <p:grpSpPr>
            <a:xfrm>
              <a:off x="4572000" y="2133600"/>
              <a:ext cx="363747" cy="360182"/>
              <a:chOff x="4752536" y="4112194"/>
              <a:chExt cx="363747" cy="360182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DE735C5-82F3-47A1-ACBE-18E0554BD6C7}"/>
                  </a:ext>
                </a:extLst>
              </p:cNvPr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微软雅黑" pitchFamily="34" charset="-122"/>
                  </a:rPr>
                  <a:t>3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F3A30B-8497-416C-ABCE-43971F460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869A32C-D788-4BCF-BFAF-0EC1897017B3}"/>
                </a:ext>
              </a:extLst>
            </p:cNvPr>
            <p:cNvSpPr/>
            <p:nvPr/>
          </p:nvSpPr>
          <p:spPr bwMode="auto">
            <a:xfrm>
              <a:off x="2667000" y="2161291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084E38A-5BC9-4C17-8392-BD4C9484F9FC}"/>
                </a:ext>
              </a:extLst>
            </p:cNvPr>
            <p:cNvSpPr/>
            <p:nvPr/>
          </p:nvSpPr>
          <p:spPr bwMode="auto">
            <a:xfrm>
              <a:off x="3505200" y="2161291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F1F4EDC-0431-4566-9CD3-EDA7F2C0963E}"/>
                </a:ext>
              </a:extLst>
            </p:cNvPr>
            <p:cNvCxnSpPr>
              <a:stCxn id="3" idx="6"/>
              <a:endCxn id="10" idx="2"/>
            </p:cNvCxnSpPr>
            <p:nvPr/>
          </p:nvCxnSpPr>
          <p:spPr bwMode="auto">
            <a:xfrm>
              <a:off x="2133600" y="2313691"/>
              <a:ext cx="533400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3BEE318-868E-4E6C-9884-4EEB73496D4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2971800" y="2313691"/>
              <a:ext cx="533400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456694B-E8F7-4CF3-AC79-D7D33E8D84C7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 bwMode="auto">
            <a:xfrm>
              <a:off x="3810000" y="2313691"/>
              <a:ext cx="762000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4C69E4B2-7952-4589-B007-7B06A9B4B951}"/>
                </a:ext>
              </a:extLst>
            </p:cNvPr>
            <p:cNvCxnSpPr>
              <a:stCxn id="3" idx="1"/>
              <a:endCxn id="3" idx="7"/>
            </p:cNvCxnSpPr>
            <p:nvPr/>
          </p:nvCxnSpPr>
          <p:spPr bwMode="auto">
            <a:xfrm rot="5400000" flipH="1" flipV="1">
              <a:off x="1981200" y="2098165"/>
              <a:ext cx="12700" cy="215526"/>
            </a:xfrm>
            <a:prstGeom prst="curvedConnector3">
              <a:avLst>
                <a:gd name="adj1" fmla="val 2151472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C2348591-BF9C-49D3-A59F-357EDF6A610B}"/>
                </a:ext>
              </a:extLst>
            </p:cNvPr>
            <p:cNvCxnSpPr>
              <a:stCxn id="3" idx="3"/>
              <a:endCxn id="3" idx="5"/>
            </p:cNvCxnSpPr>
            <p:nvPr/>
          </p:nvCxnSpPr>
          <p:spPr bwMode="auto">
            <a:xfrm rot="16200000" flipH="1">
              <a:off x="1981200" y="2313691"/>
              <a:ext cx="12700" cy="215526"/>
            </a:xfrm>
            <a:prstGeom prst="curvedConnector3">
              <a:avLst>
                <a:gd name="adj1" fmla="val 2151472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5EC03A9-F81F-4DE0-9CCA-681B2D057375}"/>
                </a:ext>
              </a:extLst>
            </p:cNvPr>
            <p:cNvSpPr txBox="1"/>
            <p:nvPr/>
          </p:nvSpPr>
          <p:spPr>
            <a:xfrm>
              <a:off x="1831096" y="158815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5522E68-4817-4C56-A85D-1F21DA803D20}"/>
                </a:ext>
              </a:extLst>
            </p:cNvPr>
            <p:cNvSpPr txBox="1"/>
            <p:nvPr/>
          </p:nvSpPr>
          <p:spPr>
            <a:xfrm>
              <a:off x="2243659" y="197662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F9D123F-95B6-46C6-825B-5FEA59E810AE}"/>
                </a:ext>
              </a:extLst>
            </p:cNvPr>
            <p:cNvSpPr txBox="1"/>
            <p:nvPr/>
          </p:nvSpPr>
          <p:spPr>
            <a:xfrm>
              <a:off x="3039892" y="1948934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8D9E498-51B3-438D-8F68-3CC29ADB6A89}"/>
                </a:ext>
              </a:extLst>
            </p:cNvPr>
            <p:cNvSpPr txBox="1"/>
            <p:nvPr/>
          </p:nvSpPr>
          <p:spPr>
            <a:xfrm>
              <a:off x="3988526" y="1944359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44AB2E2-88C7-4702-BDB0-890B615B8051}"/>
                </a:ext>
              </a:extLst>
            </p:cNvPr>
            <p:cNvSpPr txBox="1"/>
            <p:nvPr/>
          </p:nvSpPr>
          <p:spPr>
            <a:xfrm>
              <a:off x="1831096" y="2668916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B44BAB1-73D5-47E9-9350-C4B7AC10431F}"/>
              </a:ext>
            </a:extLst>
          </p:cNvPr>
          <p:cNvSpPr txBox="1"/>
          <p:nvPr/>
        </p:nvSpPr>
        <p:spPr>
          <a:xfrm>
            <a:off x="446244" y="1238182"/>
            <a:ext cx="724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a|b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baseline="30000" dirty="0">
                <a:solidFill>
                  <a:srgbClr val="0000FF"/>
                </a:solidFill>
              </a:rPr>
              <a:t>*</a:t>
            </a:r>
            <a:r>
              <a:rPr lang="en-US" altLang="zh-CN" sz="2400" dirty="0">
                <a:solidFill>
                  <a:srgbClr val="0000FF"/>
                </a:solidFill>
              </a:rPr>
              <a:t>abb</a:t>
            </a:r>
            <a:r>
              <a:rPr lang="zh-CN" altLang="en-US" sz="2400" dirty="0"/>
              <a:t>的另一个</a:t>
            </a:r>
            <a:r>
              <a:rPr lang="en-US" altLang="zh-CN" sz="2400" dirty="0"/>
              <a:t>NFA M,  </a:t>
            </a:r>
            <a:r>
              <a:rPr lang="zh-CN" altLang="en-US" sz="2400" dirty="0"/>
              <a:t>试着转成等价的</a:t>
            </a:r>
            <a:r>
              <a:rPr lang="en-US" altLang="zh-CN" sz="2400" dirty="0"/>
              <a:t>DFA</a:t>
            </a:r>
            <a:r>
              <a:rPr lang="zh-CN" altLang="en-US" sz="2400" dirty="0"/>
              <a:t>？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B9DA8F2-BF4B-4253-A4F4-F38B5BFEF84B}"/>
              </a:ext>
            </a:extLst>
          </p:cNvPr>
          <p:cNvGrpSpPr/>
          <p:nvPr/>
        </p:nvGrpSpPr>
        <p:grpSpPr>
          <a:xfrm>
            <a:off x="1432419" y="3591403"/>
            <a:ext cx="4450359" cy="1987630"/>
            <a:chOff x="869573" y="3302436"/>
            <a:chExt cx="4450359" cy="198763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E666592-315C-4031-8B6E-3B06ECA0477C}"/>
                </a:ext>
              </a:extLst>
            </p:cNvPr>
            <p:cNvSpPr txBox="1"/>
            <p:nvPr/>
          </p:nvSpPr>
          <p:spPr>
            <a:xfrm>
              <a:off x="869573" y="4284466"/>
              <a:ext cx="4467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2026BB48-9288-4238-9AB6-5D90F7BB5107}"/>
                </a:ext>
              </a:extLst>
            </p:cNvPr>
            <p:cNvSpPr/>
            <p:nvPr/>
          </p:nvSpPr>
          <p:spPr bwMode="auto">
            <a:xfrm>
              <a:off x="1279732" y="4284472"/>
              <a:ext cx="533400" cy="3693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E86272C-2774-4D3C-B762-DD4FDAFB1F24}"/>
                </a:ext>
              </a:extLst>
            </p:cNvPr>
            <p:cNvSpPr/>
            <p:nvPr/>
          </p:nvSpPr>
          <p:spPr bwMode="auto">
            <a:xfrm>
              <a:off x="2400113" y="4284472"/>
              <a:ext cx="533400" cy="3693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0,1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A46C2818-B544-43D4-B978-DB6F4D4D9C4B}"/>
                </a:ext>
              </a:extLst>
            </p:cNvPr>
            <p:cNvSpPr/>
            <p:nvPr/>
          </p:nvSpPr>
          <p:spPr bwMode="auto">
            <a:xfrm>
              <a:off x="3501500" y="4284472"/>
              <a:ext cx="533400" cy="3693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0,2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4B78ECC3-B99B-4D2C-B1D9-00F11F14CF24}"/>
                </a:ext>
              </a:extLst>
            </p:cNvPr>
            <p:cNvSpPr/>
            <p:nvPr/>
          </p:nvSpPr>
          <p:spPr bwMode="auto">
            <a:xfrm>
              <a:off x="4754975" y="4284472"/>
              <a:ext cx="533400" cy="3693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0,3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45AD9D57-917A-446F-A831-81A5A2AD78FA}"/>
                </a:ext>
              </a:extLst>
            </p:cNvPr>
            <p:cNvSpPr/>
            <p:nvPr/>
          </p:nvSpPr>
          <p:spPr bwMode="auto">
            <a:xfrm>
              <a:off x="4707932" y="4253132"/>
              <a:ext cx="612000" cy="432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629DB79-6FEB-4F42-A211-59DE6673E83B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 bwMode="auto">
            <a:xfrm>
              <a:off x="1813132" y="4469132"/>
              <a:ext cx="586981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3BD3FB6-C618-4908-90FA-2C6CA7E9A082}"/>
                </a:ext>
              </a:extLst>
            </p:cNvPr>
            <p:cNvCxnSpPr>
              <a:stCxn id="41" idx="3"/>
              <a:endCxn id="42" idx="1"/>
            </p:cNvCxnSpPr>
            <p:nvPr/>
          </p:nvCxnSpPr>
          <p:spPr bwMode="auto">
            <a:xfrm>
              <a:off x="2933513" y="4469132"/>
              <a:ext cx="567987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97C09A8-9E6F-4258-BE5D-BEC1F108F735}"/>
                </a:ext>
              </a:extLst>
            </p:cNvPr>
            <p:cNvCxnSpPr>
              <a:stCxn id="42" idx="3"/>
              <a:endCxn id="45" idx="1"/>
            </p:cNvCxnSpPr>
            <p:nvPr/>
          </p:nvCxnSpPr>
          <p:spPr bwMode="auto">
            <a:xfrm>
              <a:off x="4034900" y="4469132"/>
              <a:ext cx="673032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77BD5D15-B7C6-476E-B497-D5994094F5E8}"/>
                </a:ext>
              </a:extLst>
            </p:cNvPr>
            <p:cNvCxnSpPr/>
            <p:nvPr/>
          </p:nvCxnSpPr>
          <p:spPr bwMode="auto">
            <a:xfrm rot="16200000" flipH="1">
              <a:off x="1535239" y="4499636"/>
              <a:ext cx="12700" cy="308317"/>
            </a:xfrm>
            <a:prstGeom prst="curvedConnector3">
              <a:avLst>
                <a:gd name="adj1" fmla="val 180000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EF607BD-49DB-4719-9762-AE4086EB1935}"/>
                </a:ext>
              </a:extLst>
            </p:cNvPr>
            <p:cNvSpPr txBox="1"/>
            <p:nvPr/>
          </p:nvSpPr>
          <p:spPr>
            <a:xfrm>
              <a:off x="1387430" y="4828398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80F734E-44B0-4976-BA74-8A050EE43558}"/>
                </a:ext>
              </a:extLst>
            </p:cNvPr>
            <p:cNvSpPr txBox="1"/>
            <p:nvPr/>
          </p:nvSpPr>
          <p:spPr>
            <a:xfrm>
              <a:off x="3031785" y="4181084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9786C56-4C89-449B-99D8-733DBE0EF110}"/>
                </a:ext>
              </a:extLst>
            </p:cNvPr>
            <p:cNvSpPr txBox="1"/>
            <p:nvPr/>
          </p:nvSpPr>
          <p:spPr>
            <a:xfrm>
              <a:off x="4182893" y="4148817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F203291-FBC8-4D82-8D0E-F2E6008B2BC5}"/>
                </a:ext>
              </a:extLst>
            </p:cNvPr>
            <p:cNvSpPr txBox="1"/>
            <p:nvPr/>
          </p:nvSpPr>
          <p:spPr>
            <a:xfrm>
              <a:off x="1938858" y="4148817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63" name="连接符: 曲线 62">
              <a:extLst>
                <a:ext uri="{FF2B5EF4-FFF2-40B4-BE49-F238E27FC236}">
                  <a16:creationId xmlns:a16="http://schemas.microsoft.com/office/drawing/2014/main" id="{30631A0A-3BB0-4A5E-A910-6A447E24345B}"/>
                </a:ext>
              </a:extLst>
            </p:cNvPr>
            <p:cNvCxnSpPr/>
            <p:nvPr/>
          </p:nvCxnSpPr>
          <p:spPr bwMode="auto">
            <a:xfrm rot="16200000" flipH="1" flipV="1">
              <a:off x="2671939" y="4161384"/>
              <a:ext cx="22318" cy="254435"/>
            </a:xfrm>
            <a:prstGeom prst="curvedConnector3">
              <a:avLst>
                <a:gd name="adj1" fmla="val -1024285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99CFC36-4CDA-4C7C-B383-2C65F463BC99}"/>
                </a:ext>
              </a:extLst>
            </p:cNvPr>
            <p:cNvSpPr txBox="1"/>
            <p:nvPr/>
          </p:nvSpPr>
          <p:spPr>
            <a:xfrm>
              <a:off x="2511084" y="3685364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67" name="连接符: 曲线 66">
              <a:extLst>
                <a:ext uri="{FF2B5EF4-FFF2-40B4-BE49-F238E27FC236}">
                  <a16:creationId xmlns:a16="http://schemas.microsoft.com/office/drawing/2014/main" id="{A1ED628E-6957-46DD-85A8-440CCA4B0024}"/>
                </a:ext>
              </a:extLst>
            </p:cNvPr>
            <p:cNvCxnSpPr>
              <a:stCxn id="42" idx="2"/>
              <a:endCxn id="41" idx="2"/>
            </p:cNvCxnSpPr>
            <p:nvPr/>
          </p:nvCxnSpPr>
          <p:spPr bwMode="auto">
            <a:xfrm rot="5400000">
              <a:off x="3217507" y="4103099"/>
              <a:ext cx="12700" cy="1101387"/>
            </a:xfrm>
            <a:prstGeom prst="curvedConnector3">
              <a:avLst>
                <a:gd name="adj1" fmla="val 180000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184698-AF94-4C0C-A042-C07D95FE6265}"/>
                </a:ext>
              </a:extLst>
            </p:cNvPr>
            <p:cNvSpPr txBox="1"/>
            <p:nvPr/>
          </p:nvSpPr>
          <p:spPr>
            <a:xfrm>
              <a:off x="3031785" y="4823158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70" name="连接符: 曲线 69">
              <a:extLst>
                <a:ext uri="{FF2B5EF4-FFF2-40B4-BE49-F238E27FC236}">
                  <a16:creationId xmlns:a16="http://schemas.microsoft.com/office/drawing/2014/main" id="{7B2FE009-7C7F-4D15-9A36-16FC0EECA867}"/>
                </a:ext>
              </a:extLst>
            </p:cNvPr>
            <p:cNvCxnSpPr>
              <a:stCxn id="45" idx="2"/>
              <a:endCxn id="41" idx="2"/>
            </p:cNvCxnSpPr>
            <p:nvPr/>
          </p:nvCxnSpPr>
          <p:spPr bwMode="auto">
            <a:xfrm rot="5400000" flipH="1">
              <a:off x="3824703" y="3495903"/>
              <a:ext cx="31340" cy="2347119"/>
            </a:xfrm>
            <a:prstGeom prst="curvedConnector3">
              <a:avLst>
                <a:gd name="adj1" fmla="val -2255593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EB3534A-8C14-46E2-8E9B-1B840360454B}"/>
                </a:ext>
              </a:extLst>
            </p:cNvPr>
            <p:cNvSpPr txBox="1"/>
            <p:nvPr/>
          </p:nvSpPr>
          <p:spPr>
            <a:xfrm>
              <a:off x="4293325" y="4920734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74" name="连接符: 曲线 73">
              <a:extLst>
                <a:ext uri="{FF2B5EF4-FFF2-40B4-BE49-F238E27FC236}">
                  <a16:creationId xmlns:a16="http://schemas.microsoft.com/office/drawing/2014/main" id="{160DB7FC-51E3-448C-BD21-25C172ED1019}"/>
                </a:ext>
              </a:extLst>
            </p:cNvPr>
            <p:cNvCxnSpPr>
              <a:stCxn id="45" idx="0"/>
              <a:endCxn id="40" idx="0"/>
            </p:cNvCxnSpPr>
            <p:nvPr/>
          </p:nvCxnSpPr>
          <p:spPr bwMode="auto">
            <a:xfrm rot="16200000" flipH="1" flipV="1">
              <a:off x="3264512" y="2535052"/>
              <a:ext cx="31340" cy="3467500"/>
            </a:xfrm>
            <a:prstGeom prst="curvedConnector3">
              <a:avLst>
                <a:gd name="adj1" fmla="val -207604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B4E7465-0C72-43FF-854C-20AB1EA47383}"/>
                </a:ext>
              </a:extLst>
            </p:cNvPr>
            <p:cNvSpPr txBox="1"/>
            <p:nvPr/>
          </p:nvSpPr>
          <p:spPr>
            <a:xfrm>
              <a:off x="3344691" y="3302436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78" name="箭头: 下 77">
            <a:extLst>
              <a:ext uri="{FF2B5EF4-FFF2-40B4-BE49-F238E27FC236}">
                <a16:creationId xmlns:a16="http://schemas.microsoft.com/office/drawing/2014/main" id="{EE9003FE-DF6E-4EB9-AF29-18BBBDED2377}"/>
              </a:ext>
            </a:extLst>
          </p:cNvPr>
          <p:cNvSpPr/>
          <p:nvPr/>
        </p:nvSpPr>
        <p:spPr bwMode="auto">
          <a:xfrm>
            <a:off x="3657599" y="3064408"/>
            <a:ext cx="312907" cy="388970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732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623668" y="942095"/>
            <a:ext cx="23622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+mn-ea"/>
                <a:ea typeface="+mn-ea"/>
              </a:rPr>
              <a:t>消除无用状态</a:t>
            </a:r>
            <a:br>
              <a:rPr lang="en-US" altLang="zh-CN" sz="2200" b="1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zh-CN" altLang="en-US" sz="2200" b="1" dirty="0">
                <a:solidFill>
                  <a:srgbClr val="0000FF"/>
                </a:solidFill>
                <a:latin typeface="+mn-ea"/>
                <a:ea typeface="+mn-ea"/>
              </a:rPr>
              <a:t>合并等价状态</a:t>
            </a:r>
            <a:endParaRPr lang="en-US" altLang="zh-CN" sz="22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的最小化</a:t>
            </a:r>
            <a:endParaRPr lang="en-US" altLang="zh-CN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图示, 工程绘图&#10;&#10;描述已自动生成">
            <a:extLst>
              <a:ext uri="{FF2B5EF4-FFF2-40B4-BE49-F238E27FC236}">
                <a16:creationId xmlns:a16="http://schemas.microsoft.com/office/drawing/2014/main" id="{2969F0E1-8687-4C09-A067-191F3C7C84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4670"/>
            <a:ext cx="6705600" cy="40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77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" y="1374848"/>
            <a:ext cx="8382000" cy="12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状态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p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和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q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等价的二个条件：</a:t>
            </a:r>
            <a:endParaRPr lang="en-US" altLang="zh-CN" sz="2200" b="1" dirty="0">
              <a:latin typeface="+mn-ea"/>
              <a:ea typeface="+mn-ea"/>
              <a:sym typeface="Wingdings" pitchFamily="2" charset="2"/>
            </a:endParaRP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(1)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一致性条件：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p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和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q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同时是可接受状态或不可接受状态。</a:t>
            </a:r>
            <a:endParaRPr lang="en-US" altLang="zh-CN" sz="2200" b="1" dirty="0">
              <a:latin typeface="+mn-ea"/>
              <a:ea typeface="+mn-ea"/>
              <a:sym typeface="Wingdings" pitchFamily="2" charset="2"/>
            </a:endParaRP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(2)</a:t>
            </a:r>
            <a:r>
              <a:rPr lang="zh-CN" altLang="en-US" sz="2200" b="1" dirty="0">
                <a:latin typeface="+mn-ea"/>
                <a:ea typeface="+mn-ea"/>
              </a:rPr>
              <a:t>蔓延性条件：对所有输入符号，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必须转换到等价的状态中。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28600" y="2831696"/>
            <a:ext cx="7924800" cy="10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06425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化简基本思想是：计算 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的等价状态，然后将等价状态合并，得到最小化的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28600" y="4282823"/>
            <a:ext cx="449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zh-CN" altLang="en-US" sz="2000" b="1" dirty="0">
                <a:latin typeface="Times New Roman" pitchFamily="18" charset="0"/>
              </a:rPr>
              <a:t>计算 </a:t>
            </a:r>
            <a:r>
              <a:rPr lang="en-US" altLang="zh-CN" sz="2000" b="1" dirty="0">
                <a:latin typeface="Times New Roman" pitchFamily="18" charset="0"/>
              </a:rPr>
              <a:t>DFA M</a:t>
            </a:r>
            <a:r>
              <a:rPr lang="zh-CN" altLang="en-US" sz="2000" b="1" dirty="0">
                <a:latin typeface="Times New Roman" pitchFamily="18" charset="0"/>
              </a:rPr>
              <a:t>的等价状态方法有两类：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000" b="1" dirty="0">
                <a:latin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分割法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zh-CN" altLang="en-US" sz="2000" b="1" dirty="0">
                <a:latin typeface="Times New Roman" pitchFamily="18" charset="0"/>
              </a:rPr>
              <a:t>教材采用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          </a:t>
            </a:r>
            <a:r>
              <a:rPr lang="zh-CN" altLang="en-US" sz="2000" b="1" dirty="0">
                <a:latin typeface="Times New Roman" pitchFamily="18" charset="0"/>
              </a:rPr>
              <a:t>合并法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的最小化</a:t>
            </a:r>
            <a:endParaRPr lang="en-US" altLang="zh-CN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4387B0-F961-4434-8742-9C0670D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34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C5C346-DA8B-4EE1-B422-7D32557EB638}"/>
              </a:ext>
            </a:extLst>
          </p:cNvPr>
          <p:cNvSpPr/>
          <p:nvPr/>
        </p:nvSpPr>
        <p:spPr bwMode="auto">
          <a:xfrm>
            <a:off x="512733" y="2602157"/>
            <a:ext cx="1083803" cy="7924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0,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rPr>
              <a:t>1,2,4,7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9DFF0B-C7A3-4BAA-BE10-7291F5E8CDA2}"/>
              </a:ext>
            </a:extLst>
          </p:cNvPr>
          <p:cNvSpPr/>
          <p:nvPr/>
        </p:nvSpPr>
        <p:spPr bwMode="auto">
          <a:xfrm>
            <a:off x="2386639" y="2758209"/>
            <a:ext cx="1723198" cy="4803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3,8,</a:t>
            </a:r>
            <a:r>
              <a:rPr lang="en-US" altLang="zh-CN" dirty="0">
                <a:solidFill>
                  <a:srgbClr val="FF0000"/>
                </a:solidFill>
              </a:rPr>
              <a:t>6,1,7,2,4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E672CE-5F02-481E-9981-AC56C8444E86}"/>
              </a:ext>
            </a:extLst>
          </p:cNvPr>
          <p:cNvSpPr/>
          <p:nvPr/>
        </p:nvSpPr>
        <p:spPr bwMode="auto">
          <a:xfrm>
            <a:off x="4722838" y="2724118"/>
            <a:ext cx="1454030" cy="5426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9,5,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rPr>
              <a:t>6,1,7,2,4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AF94BA-5EAF-4687-AF10-8A18A10E7829}"/>
              </a:ext>
            </a:extLst>
          </p:cNvPr>
          <p:cNvSpPr/>
          <p:nvPr/>
        </p:nvSpPr>
        <p:spPr bwMode="auto">
          <a:xfrm>
            <a:off x="6861549" y="2738186"/>
            <a:ext cx="1454030" cy="503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10,5,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rPr>
              <a:t>6,1,7,2,4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414AFB5-31AD-4C96-811A-B9D6C7AA1CB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 bwMode="auto">
          <a:xfrm>
            <a:off x="1596536" y="2998405"/>
            <a:ext cx="790103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DE78C50-B88B-4794-9FF1-953A6BE609F7}"/>
              </a:ext>
            </a:extLst>
          </p:cNvPr>
          <p:cNvSpPr txBox="1"/>
          <p:nvPr/>
        </p:nvSpPr>
        <p:spPr>
          <a:xfrm>
            <a:off x="1770896" y="299840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674101-DFA5-4518-9B6B-A916FC2D725A}"/>
              </a:ext>
            </a:extLst>
          </p:cNvPr>
          <p:cNvSpPr txBox="1"/>
          <p:nvPr/>
        </p:nvSpPr>
        <p:spPr>
          <a:xfrm>
            <a:off x="5591255" y="182881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8FE1DB-7FB1-4BCF-BC46-B7C217834AC5}"/>
              </a:ext>
            </a:extLst>
          </p:cNvPr>
          <p:cNvSpPr/>
          <p:nvPr/>
        </p:nvSpPr>
        <p:spPr bwMode="auto">
          <a:xfrm>
            <a:off x="2590800" y="1447800"/>
            <a:ext cx="1415933" cy="444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5,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rPr>
              <a:t>6,1,7,2,4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5425EC4-46E4-46F2-88A9-DE54412E37AA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 bwMode="auto">
          <a:xfrm flipV="1">
            <a:off x="1596536" y="1892118"/>
            <a:ext cx="1702231" cy="1106287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C4C6E7B-7237-4A91-8AD8-F783D41B7D86}"/>
              </a:ext>
            </a:extLst>
          </p:cNvPr>
          <p:cNvSpPr txBox="1"/>
          <p:nvPr/>
        </p:nvSpPr>
        <p:spPr>
          <a:xfrm>
            <a:off x="2208165" y="208377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0C5D6B-E155-41A6-97B5-C2762E717C22}"/>
              </a:ext>
            </a:extLst>
          </p:cNvPr>
          <p:cNvSpPr txBox="1"/>
          <p:nvPr/>
        </p:nvSpPr>
        <p:spPr>
          <a:xfrm>
            <a:off x="2806389" y="336773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968DE88-B6DB-43DB-8983-971EC068E83C}"/>
              </a:ext>
            </a:extLst>
          </p:cNvPr>
          <p:cNvCxnSpPr>
            <a:stCxn id="4" idx="1"/>
            <a:endCxn id="4" idx="2"/>
          </p:cNvCxnSpPr>
          <p:nvPr/>
        </p:nvCxnSpPr>
        <p:spPr bwMode="auto">
          <a:xfrm rot="10800000" flipH="1" flipV="1">
            <a:off x="2386638" y="2998404"/>
            <a:ext cx="861599" cy="240195"/>
          </a:xfrm>
          <a:prstGeom prst="curvedConnector4">
            <a:avLst>
              <a:gd name="adj1" fmla="val -26532"/>
              <a:gd name="adj2" fmla="val 195173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A12537-BE57-4074-A938-F3FEC5A9ECF2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 flipV="1">
            <a:off x="4109837" y="2995427"/>
            <a:ext cx="613001" cy="2978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AEEBDBC-C855-4AC4-89BE-DE4EBE9EB390}"/>
              </a:ext>
            </a:extLst>
          </p:cNvPr>
          <p:cNvSpPr txBox="1"/>
          <p:nvPr/>
        </p:nvSpPr>
        <p:spPr>
          <a:xfrm>
            <a:off x="4201107" y="264272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214AEFC-8C12-421A-898B-1AFB14A0FB4D}"/>
              </a:ext>
            </a:extLst>
          </p:cNvPr>
          <p:cNvCxnSpPr/>
          <p:nvPr/>
        </p:nvCxnSpPr>
        <p:spPr bwMode="auto">
          <a:xfrm rot="5400000" flipH="1">
            <a:off x="4497920" y="2151861"/>
            <a:ext cx="28135" cy="2201615"/>
          </a:xfrm>
          <a:prstGeom prst="curvedConnector3">
            <a:avLst>
              <a:gd name="adj1" fmla="val -812511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E1B6D19-23D1-43FE-A5E3-607F7CDBE896}"/>
              </a:ext>
            </a:extLst>
          </p:cNvPr>
          <p:cNvSpPr txBox="1"/>
          <p:nvPr/>
        </p:nvSpPr>
        <p:spPr>
          <a:xfrm>
            <a:off x="4577353" y="342198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F629FFF-7BF2-48D4-8F41-6848F2E732D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6176868" y="2989986"/>
            <a:ext cx="684681" cy="544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D9B3758-427C-438D-97C9-03B3CAA05285}"/>
              </a:ext>
            </a:extLst>
          </p:cNvPr>
          <p:cNvSpPr txBox="1"/>
          <p:nvPr/>
        </p:nvSpPr>
        <p:spPr>
          <a:xfrm>
            <a:off x="6344483" y="266975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2C486E26-788F-4D52-AFB4-5C70975B7610}"/>
              </a:ext>
            </a:extLst>
          </p:cNvPr>
          <p:cNvCxnSpPr/>
          <p:nvPr/>
        </p:nvCxnSpPr>
        <p:spPr bwMode="auto">
          <a:xfrm rot="5400000" flipH="1">
            <a:off x="5498439" y="1070030"/>
            <a:ext cx="3186" cy="4340326"/>
          </a:xfrm>
          <a:prstGeom prst="curvedConnector3">
            <a:avLst>
              <a:gd name="adj1" fmla="val -20421532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EB8F8E3-13FD-4423-9C77-00469AE5D979}"/>
              </a:ext>
            </a:extLst>
          </p:cNvPr>
          <p:cNvSpPr txBox="1"/>
          <p:nvPr/>
        </p:nvSpPr>
        <p:spPr>
          <a:xfrm>
            <a:off x="7154277" y="353751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90BBA0-424F-4A46-88E3-15ACC62412BB}"/>
              </a:ext>
            </a:extLst>
          </p:cNvPr>
          <p:cNvCxnSpPr>
            <a:stCxn id="6" idx="0"/>
            <a:endCxn id="10" idx="3"/>
          </p:cNvCxnSpPr>
          <p:nvPr/>
        </p:nvCxnSpPr>
        <p:spPr bwMode="auto">
          <a:xfrm flipH="1" flipV="1">
            <a:off x="4006733" y="1669959"/>
            <a:ext cx="3581831" cy="1068227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2E7A77A-653B-48E4-B6F6-98566C70165C}"/>
              </a:ext>
            </a:extLst>
          </p:cNvPr>
          <p:cNvSpPr txBox="1"/>
          <p:nvPr/>
        </p:nvSpPr>
        <p:spPr>
          <a:xfrm>
            <a:off x="135259" y="2772411"/>
            <a:ext cx="446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</a:t>
            </a:r>
            <a:endParaRPr lang="en-US" altLang="zh-CN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6EADA45-821C-4241-B528-A590DCBC3174}"/>
              </a:ext>
            </a:extLst>
          </p:cNvPr>
          <p:cNvSpPr/>
          <p:nvPr/>
        </p:nvSpPr>
        <p:spPr bwMode="auto">
          <a:xfrm>
            <a:off x="6797130" y="2697891"/>
            <a:ext cx="1581031" cy="606856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05EFB8F-2F87-41B1-A311-8B4A7A1272B5}"/>
              </a:ext>
            </a:extLst>
          </p:cNvPr>
          <p:cNvSpPr/>
          <p:nvPr/>
        </p:nvSpPr>
        <p:spPr bwMode="auto">
          <a:xfrm>
            <a:off x="849930" y="2279089"/>
            <a:ext cx="3048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B598CF8-700B-4EF9-B13C-53CFF101FD0F}"/>
              </a:ext>
            </a:extLst>
          </p:cNvPr>
          <p:cNvSpPr/>
          <p:nvPr/>
        </p:nvSpPr>
        <p:spPr bwMode="auto">
          <a:xfrm>
            <a:off x="2715446" y="2407341"/>
            <a:ext cx="3048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B97DCAB-2E98-4BB9-B565-7D80039C3321}"/>
              </a:ext>
            </a:extLst>
          </p:cNvPr>
          <p:cNvSpPr/>
          <p:nvPr/>
        </p:nvSpPr>
        <p:spPr bwMode="auto">
          <a:xfrm>
            <a:off x="2245647" y="1502142"/>
            <a:ext cx="3048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86D57D7-C1B5-480A-A73D-7F086CEC7C0C}"/>
              </a:ext>
            </a:extLst>
          </p:cNvPr>
          <p:cNvSpPr/>
          <p:nvPr/>
        </p:nvSpPr>
        <p:spPr bwMode="auto">
          <a:xfrm>
            <a:off x="5250733" y="2346503"/>
            <a:ext cx="3048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8E6A1B7-D6AD-42EF-9EC1-11EA453D8C7A}"/>
              </a:ext>
            </a:extLst>
          </p:cNvPr>
          <p:cNvSpPr/>
          <p:nvPr/>
        </p:nvSpPr>
        <p:spPr bwMode="auto">
          <a:xfrm>
            <a:off x="7551628" y="2316002"/>
            <a:ext cx="3048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AFA970-89BD-4BF8-AC38-8BE2904B6C97}"/>
              </a:ext>
            </a:extLst>
          </p:cNvPr>
          <p:cNvCxnSpPr>
            <a:stCxn id="10" idx="2"/>
            <a:endCxn id="4" idx="0"/>
          </p:cNvCxnSpPr>
          <p:nvPr/>
        </p:nvCxnSpPr>
        <p:spPr bwMode="auto">
          <a:xfrm flipH="1">
            <a:off x="3248238" y="1892118"/>
            <a:ext cx="50529" cy="86609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1291113-FE86-4B9C-A794-864DA1A6A8A7}"/>
              </a:ext>
            </a:extLst>
          </p:cNvPr>
          <p:cNvSpPr txBox="1"/>
          <p:nvPr/>
        </p:nvSpPr>
        <p:spPr>
          <a:xfrm>
            <a:off x="3234017" y="212286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3D4C0737-59BE-4106-95F5-37BB7E80442B}"/>
              </a:ext>
            </a:extLst>
          </p:cNvPr>
          <p:cNvCxnSpPr>
            <a:stCxn id="10" idx="3"/>
            <a:endCxn id="10" idx="0"/>
          </p:cNvCxnSpPr>
          <p:nvPr/>
        </p:nvCxnSpPr>
        <p:spPr bwMode="auto">
          <a:xfrm flipH="1" flipV="1">
            <a:off x="3298767" y="1447800"/>
            <a:ext cx="707966" cy="222159"/>
          </a:xfrm>
          <a:prstGeom prst="curvedConnector4">
            <a:avLst>
              <a:gd name="adj1" fmla="val -32290"/>
              <a:gd name="adj2" fmla="val 202899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3FF8B69-E89B-4D35-9CFB-6BD70934DCBC}"/>
              </a:ext>
            </a:extLst>
          </p:cNvPr>
          <p:cNvSpPr txBox="1"/>
          <p:nvPr/>
        </p:nvSpPr>
        <p:spPr>
          <a:xfrm>
            <a:off x="3796930" y="88606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BA55F4F-9623-4187-A195-A97C330C36B7}"/>
              </a:ext>
            </a:extLst>
          </p:cNvPr>
          <p:cNvSpPr txBox="1"/>
          <p:nvPr/>
        </p:nvSpPr>
        <p:spPr>
          <a:xfrm>
            <a:off x="403785" y="4039275"/>
            <a:ext cx="27494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1.{0,1,2,3} {4}</a:t>
            </a:r>
          </a:p>
          <a:p>
            <a:pPr algn="l"/>
            <a:r>
              <a:rPr lang="en-US" altLang="zh-CN" sz="2400" dirty="0"/>
              <a:t>2.{0,1,2} {3} {4}</a:t>
            </a:r>
          </a:p>
          <a:p>
            <a:pPr algn="l"/>
            <a:r>
              <a:rPr lang="en-US" altLang="zh-CN" sz="2400" dirty="0"/>
              <a:t>3.{0,2} {1} {3} {4}</a:t>
            </a:r>
          </a:p>
          <a:p>
            <a:pPr algn="l"/>
            <a:r>
              <a:rPr lang="en-US" altLang="zh-CN" sz="2400" dirty="0"/>
              <a:t>4.f(0,a)=1 f(0,b)=2</a:t>
            </a:r>
          </a:p>
          <a:p>
            <a:pPr algn="l"/>
            <a:r>
              <a:rPr lang="en-US" altLang="zh-CN" sz="2400" dirty="0"/>
              <a:t>   f(2,a)=1 f(2,b)=2 </a:t>
            </a:r>
            <a:endParaRPr lang="zh-CN" altLang="en-US" sz="2400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8156387-0BF5-4FC7-94FB-7B685A7223AF}"/>
              </a:ext>
            </a:extLst>
          </p:cNvPr>
          <p:cNvGrpSpPr/>
          <p:nvPr/>
        </p:nvGrpSpPr>
        <p:grpSpPr>
          <a:xfrm>
            <a:off x="4054990" y="4093247"/>
            <a:ext cx="3747034" cy="1992142"/>
            <a:chOff x="4054990" y="4093247"/>
            <a:chExt cx="3747034" cy="199214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62CC19-7A51-45A2-A7E1-323D563517A3}"/>
                </a:ext>
              </a:extLst>
            </p:cNvPr>
            <p:cNvGrpSpPr/>
            <p:nvPr/>
          </p:nvGrpSpPr>
          <p:grpSpPr>
            <a:xfrm>
              <a:off x="4054990" y="4093247"/>
              <a:ext cx="3718897" cy="1992142"/>
              <a:chOff x="768531" y="2097305"/>
              <a:chExt cx="3718897" cy="1992142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294E2AD-2897-4263-91F1-510E9D447203}"/>
                  </a:ext>
                </a:extLst>
              </p:cNvPr>
              <p:cNvCxnSpPr>
                <a:cxnSpLocks/>
                <a:endCxn id="51" idx="2"/>
              </p:cNvCxnSpPr>
              <p:nvPr/>
            </p:nvCxnSpPr>
            <p:spPr bwMode="auto">
              <a:xfrm flipV="1">
                <a:off x="1596536" y="2966102"/>
                <a:ext cx="815930" cy="32303"/>
              </a:xfrm>
              <a:prstGeom prst="straightConnector1">
                <a:avLst/>
              </a:prstGeom>
              <a:solidFill>
                <a:srgbClr val="993366">
                  <a:alpha val="96001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7795E95-D143-4F67-94BD-F5EDC6FC00C6}"/>
                  </a:ext>
                </a:extLst>
              </p:cNvPr>
              <p:cNvSpPr txBox="1"/>
              <p:nvPr/>
            </p:nvSpPr>
            <p:spPr>
              <a:xfrm>
                <a:off x="1737263" y="2642724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8EDC283-41EA-45F8-9677-04738168A70D}"/>
                  </a:ext>
                </a:extLst>
              </p:cNvPr>
              <p:cNvSpPr txBox="1"/>
              <p:nvPr/>
            </p:nvSpPr>
            <p:spPr>
              <a:xfrm>
                <a:off x="2790382" y="2097305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F45EBA5-3696-4E6B-B43E-18602644DD1F}"/>
                  </a:ext>
                </a:extLst>
              </p:cNvPr>
              <p:cNvSpPr txBox="1"/>
              <p:nvPr/>
            </p:nvSpPr>
            <p:spPr>
              <a:xfrm>
                <a:off x="2313336" y="3252668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5F128285-8FC3-4EC0-8A55-34E440C7CA0B}"/>
                  </a:ext>
                </a:extLst>
              </p:cNvPr>
              <p:cNvCxnSpPr>
                <a:cxnSpLocks/>
                <a:stCxn id="51" idx="6"/>
                <a:endCxn id="52" idx="2"/>
              </p:cNvCxnSpPr>
              <p:nvPr/>
            </p:nvCxnSpPr>
            <p:spPr bwMode="auto">
              <a:xfrm>
                <a:off x="2717266" y="2966102"/>
                <a:ext cx="623352" cy="19384"/>
              </a:xfrm>
              <a:prstGeom prst="straightConnector1">
                <a:avLst/>
              </a:prstGeom>
              <a:solidFill>
                <a:srgbClr val="993366">
                  <a:alpha val="96001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920CC7A-037A-4D76-AFE3-EB941605C9BA}"/>
                  </a:ext>
                </a:extLst>
              </p:cNvPr>
              <p:cNvSpPr txBox="1"/>
              <p:nvPr/>
            </p:nvSpPr>
            <p:spPr>
              <a:xfrm>
                <a:off x="2905831" y="2616154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BDB11A59-1C85-421A-A0E1-5C31065A1EDC}"/>
                  </a:ext>
                </a:extLst>
              </p:cNvPr>
              <p:cNvCxnSpPr>
                <a:stCxn id="52" idx="4"/>
              </p:cNvCxnSpPr>
              <p:nvPr/>
            </p:nvCxnSpPr>
            <p:spPr bwMode="auto">
              <a:xfrm rot="5400000" flipH="1">
                <a:off x="3039389" y="2684257"/>
                <a:ext cx="40484" cy="866774"/>
              </a:xfrm>
              <a:prstGeom prst="curvedConnector4">
                <a:avLst>
                  <a:gd name="adj1" fmla="val -564668"/>
                  <a:gd name="adj2" fmla="val 94497"/>
                </a:avLst>
              </a:prstGeom>
              <a:solidFill>
                <a:srgbClr val="993366">
                  <a:alpha val="96001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3CC0D9-C36C-4763-895A-184141867709}"/>
                  </a:ext>
                </a:extLst>
              </p:cNvPr>
              <p:cNvSpPr txBox="1"/>
              <p:nvPr/>
            </p:nvSpPr>
            <p:spPr>
              <a:xfrm>
                <a:off x="2903177" y="3252668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95BF9E1C-84F2-4DAB-A7C4-A928E3053D91}"/>
                  </a:ext>
                </a:extLst>
              </p:cNvPr>
              <p:cNvCxnSpPr>
                <a:cxnSpLocks/>
                <a:stCxn id="52" idx="6"/>
                <a:endCxn id="53" idx="2"/>
              </p:cNvCxnSpPr>
              <p:nvPr/>
            </p:nvCxnSpPr>
            <p:spPr bwMode="auto">
              <a:xfrm flipV="1">
                <a:off x="3645418" y="2979790"/>
                <a:ext cx="537210" cy="5696"/>
              </a:xfrm>
              <a:prstGeom prst="straightConnector1">
                <a:avLst/>
              </a:prstGeom>
              <a:solidFill>
                <a:srgbClr val="993366">
                  <a:alpha val="96001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483C3CA-2AAB-4CC1-B6E6-A7F65C92C829}"/>
                  </a:ext>
                </a:extLst>
              </p:cNvPr>
              <p:cNvSpPr txBox="1"/>
              <p:nvPr/>
            </p:nvSpPr>
            <p:spPr>
              <a:xfrm>
                <a:off x="3685636" y="2667942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47" name="连接符: 曲线 46">
                <a:extLst>
                  <a:ext uri="{FF2B5EF4-FFF2-40B4-BE49-F238E27FC236}">
                    <a16:creationId xmlns:a16="http://schemas.microsoft.com/office/drawing/2014/main" id="{1A72CC01-7864-4688-BDAE-4C2BD67A595F}"/>
                  </a:ext>
                </a:extLst>
              </p:cNvPr>
              <p:cNvCxnSpPr/>
              <p:nvPr/>
            </p:nvCxnSpPr>
            <p:spPr bwMode="auto">
              <a:xfrm rot="5400000" flipH="1">
                <a:off x="3470555" y="2240265"/>
                <a:ext cx="15057" cy="1770162"/>
              </a:xfrm>
              <a:prstGeom prst="curvedConnector3">
                <a:avLst>
                  <a:gd name="adj1" fmla="val -4342198"/>
                </a:avLst>
              </a:prstGeom>
              <a:solidFill>
                <a:srgbClr val="993366">
                  <a:alpha val="96001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51ABEB3-0C0D-410F-A9F8-D56DCFCC34AC}"/>
                  </a:ext>
                </a:extLst>
              </p:cNvPr>
              <p:cNvSpPr txBox="1"/>
              <p:nvPr/>
            </p:nvSpPr>
            <p:spPr>
              <a:xfrm>
                <a:off x="3340618" y="3720115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1B3FEB1-44F3-484B-8DBA-0480BCC6E576}"/>
                  </a:ext>
                </a:extLst>
              </p:cNvPr>
              <p:cNvSpPr txBox="1"/>
              <p:nvPr/>
            </p:nvSpPr>
            <p:spPr>
              <a:xfrm>
                <a:off x="768531" y="2895460"/>
                <a:ext cx="4467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zh-CN" b="1" dirty="0">
                    <a:latin typeface="Times New Roman" pitchFamily="18" charset="0"/>
                    <a:sym typeface="Symbol" pitchFamily="18" charset="2"/>
                  </a:rPr>
                  <a:t></a:t>
                </a:r>
                <a:endParaRPr lang="en-US" altLang="zh-CN" b="1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18D58B24-0417-4D82-8470-393DB5691310}"/>
                  </a:ext>
                </a:extLst>
              </p:cNvPr>
              <p:cNvSpPr/>
              <p:nvPr/>
            </p:nvSpPr>
            <p:spPr bwMode="auto">
              <a:xfrm>
                <a:off x="1298481" y="2878271"/>
                <a:ext cx="304800" cy="3048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微软雅黑" pitchFamily="34" charset="-122"/>
                  </a:rPr>
                  <a:t>0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E422F6E1-01FA-4A7E-A6BE-022F38D93CE2}"/>
                  </a:ext>
                </a:extLst>
              </p:cNvPr>
              <p:cNvSpPr/>
              <p:nvPr/>
            </p:nvSpPr>
            <p:spPr bwMode="auto">
              <a:xfrm>
                <a:off x="2412466" y="2813702"/>
                <a:ext cx="304800" cy="3048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微软雅黑" pitchFamily="34" charset="-122"/>
                  </a:rPr>
                  <a:t>1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E198F11D-88D2-4AA0-AC51-6CE06F7C9ED0}"/>
                  </a:ext>
                </a:extLst>
              </p:cNvPr>
              <p:cNvSpPr/>
              <p:nvPr/>
            </p:nvSpPr>
            <p:spPr bwMode="auto">
              <a:xfrm>
                <a:off x="3340618" y="2833086"/>
                <a:ext cx="304800" cy="3048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微软雅黑" pitchFamily="34" charset="-122"/>
                  </a:rPr>
                  <a:t>3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63C4521-9280-4BF8-87EA-9F3D991F5985}"/>
                  </a:ext>
                </a:extLst>
              </p:cNvPr>
              <p:cNvSpPr/>
              <p:nvPr/>
            </p:nvSpPr>
            <p:spPr bwMode="auto">
              <a:xfrm>
                <a:off x="4182628" y="2827390"/>
                <a:ext cx="304800" cy="3048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微软雅黑" pitchFamily="34" charset="-122"/>
                  </a:rPr>
                  <a:t>4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cxnSp>
            <p:nvCxnSpPr>
              <p:cNvPr id="54" name="连接符: 曲线 53">
                <a:extLst>
                  <a:ext uri="{FF2B5EF4-FFF2-40B4-BE49-F238E27FC236}">
                    <a16:creationId xmlns:a16="http://schemas.microsoft.com/office/drawing/2014/main" id="{3300D333-4AAD-4551-B7C9-B9B16345EE1C}"/>
                  </a:ext>
                </a:extLst>
              </p:cNvPr>
              <p:cNvCxnSpPr>
                <a:cxnSpLocks/>
                <a:stCxn id="50" idx="0"/>
                <a:endCxn id="50" idx="2"/>
              </p:cNvCxnSpPr>
              <p:nvPr/>
            </p:nvCxnSpPr>
            <p:spPr bwMode="auto">
              <a:xfrm rot="16200000" flipH="1" flipV="1">
                <a:off x="1298481" y="2878271"/>
                <a:ext cx="152400" cy="152400"/>
              </a:xfrm>
              <a:prstGeom prst="curvedConnector4">
                <a:avLst>
                  <a:gd name="adj1" fmla="val -150000"/>
                  <a:gd name="adj2" fmla="val 250000"/>
                </a:avLst>
              </a:prstGeom>
              <a:solidFill>
                <a:srgbClr val="993366">
                  <a:alpha val="96001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BB86CD9-3353-4ACD-8358-54B2A4B29D2D}"/>
                  </a:ext>
                </a:extLst>
              </p:cNvPr>
              <p:cNvSpPr txBox="1"/>
              <p:nvPr/>
            </p:nvSpPr>
            <p:spPr>
              <a:xfrm>
                <a:off x="1001729" y="2281971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56" name="连接符: 曲线 55">
                <a:extLst>
                  <a:ext uri="{FF2B5EF4-FFF2-40B4-BE49-F238E27FC236}">
                    <a16:creationId xmlns:a16="http://schemas.microsoft.com/office/drawing/2014/main" id="{59F2D8C8-1DC6-47A6-B5F5-6A245CD12BDD}"/>
                  </a:ext>
                </a:extLst>
              </p:cNvPr>
              <p:cNvCxnSpPr>
                <a:stCxn id="51" idx="2"/>
                <a:endCxn id="51" idx="4"/>
              </p:cNvCxnSpPr>
              <p:nvPr/>
            </p:nvCxnSpPr>
            <p:spPr bwMode="auto">
              <a:xfrm rot="10800000" flipH="1" flipV="1">
                <a:off x="2412466" y="2966102"/>
                <a:ext cx="152400" cy="152400"/>
              </a:xfrm>
              <a:prstGeom prst="curvedConnector4">
                <a:avLst>
                  <a:gd name="adj1" fmla="val -150000"/>
                  <a:gd name="adj2" fmla="val 250000"/>
                </a:avLst>
              </a:prstGeom>
              <a:solidFill>
                <a:srgbClr val="993366">
                  <a:alpha val="96001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连接符: 曲线 56">
                <a:extLst>
                  <a:ext uri="{FF2B5EF4-FFF2-40B4-BE49-F238E27FC236}">
                    <a16:creationId xmlns:a16="http://schemas.microsoft.com/office/drawing/2014/main" id="{6D704534-1B04-4E6E-9BA8-0AFFFA55D4B0}"/>
                  </a:ext>
                </a:extLst>
              </p:cNvPr>
              <p:cNvCxnSpPr>
                <a:stCxn id="53" idx="0"/>
                <a:endCxn id="50" idx="7"/>
              </p:cNvCxnSpPr>
              <p:nvPr/>
            </p:nvCxnSpPr>
            <p:spPr bwMode="auto">
              <a:xfrm rot="16200000" flipH="1" flipV="1">
                <a:off x="2899077" y="1486957"/>
                <a:ext cx="95518" cy="2776384"/>
              </a:xfrm>
              <a:prstGeom prst="curvedConnector3">
                <a:avLst>
                  <a:gd name="adj1" fmla="val -386605"/>
                </a:avLst>
              </a:prstGeom>
              <a:solidFill>
                <a:srgbClr val="993366">
                  <a:alpha val="96001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5A6DD14-33FA-4DEE-870D-3023CC32CE6E}"/>
                </a:ext>
              </a:extLst>
            </p:cNvPr>
            <p:cNvSpPr/>
            <p:nvPr/>
          </p:nvSpPr>
          <p:spPr bwMode="auto">
            <a:xfrm>
              <a:off x="7439048" y="4782694"/>
              <a:ext cx="362976" cy="39127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0015410-A7F6-4321-965C-FB57DD4C185A}"/>
              </a:ext>
            </a:extLst>
          </p:cNvPr>
          <p:cNvSpPr txBox="1"/>
          <p:nvPr/>
        </p:nvSpPr>
        <p:spPr>
          <a:xfrm>
            <a:off x="7022187" y="1063713"/>
            <a:ext cx="1414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a|b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baseline="30000" dirty="0">
                <a:solidFill>
                  <a:srgbClr val="0000FF"/>
                </a:solidFill>
              </a:rPr>
              <a:t>*</a:t>
            </a:r>
            <a:r>
              <a:rPr lang="en-US" altLang="zh-CN" sz="2400" dirty="0">
                <a:solidFill>
                  <a:srgbClr val="0000FF"/>
                </a:solidFill>
              </a:rPr>
              <a:t>abb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5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43000" y="1016913"/>
            <a:ext cx="396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4.8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最小化。 </a:t>
            </a:r>
          </a:p>
        </p:txBody>
      </p:sp>
      <p:sp>
        <p:nvSpPr>
          <p:cNvPr id="33796" name="Rectangle 50"/>
          <p:cNvSpPr>
            <a:spLocks noChangeArrowheads="1"/>
          </p:cNvSpPr>
          <p:nvPr/>
        </p:nvSpPr>
        <p:spPr bwMode="auto">
          <a:xfrm>
            <a:off x="4518818" y="1566911"/>
            <a:ext cx="3611563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sp>
        <p:nvSpPr>
          <p:cNvPr id="33799" name="Text Box 75"/>
          <p:cNvSpPr txBox="1">
            <a:spLocks noChangeArrowheads="1"/>
          </p:cNvSpPr>
          <p:nvPr/>
        </p:nvSpPr>
        <p:spPr bwMode="auto">
          <a:xfrm>
            <a:off x="2819400" y="5724675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hlinkClick r:id="rId3"/>
              </a:rPr>
              <a:t>DFA  M</a:t>
            </a:r>
            <a:r>
              <a:rPr lang="zh-CN" altLang="en-US" sz="2000" b="1" dirty="0">
                <a:latin typeface="Times New Roman" pitchFamily="18" charset="0"/>
                <a:hlinkClick r:id="rId3"/>
              </a:rPr>
              <a:t>最小化过程演示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81000" y="314980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确定有穷自动机的最小化举例 </a:t>
            </a:r>
          </a:p>
        </p:txBody>
      </p:sp>
      <p:sp>
        <p:nvSpPr>
          <p:cNvPr id="5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539F28-C663-4838-8002-2DF5A3D9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32" y="1626513"/>
            <a:ext cx="3914593" cy="30446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D8AE8-9189-4D79-9495-5B9624C54A17}"/>
              </a:ext>
            </a:extLst>
          </p:cNvPr>
          <p:cNvSpPr txBox="1"/>
          <p:nvPr/>
        </p:nvSpPr>
        <p:spPr>
          <a:xfrm>
            <a:off x="4213225" y="1566911"/>
            <a:ext cx="4632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sz="2400" dirty="0"/>
              <a:t>1. {1,2,3,4}</a:t>
            </a:r>
            <a:r>
              <a:rPr lang="zh-CN" altLang="en-US" sz="2400" dirty="0"/>
              <a:t>  </a:t>
            </a:r>
            <a:r>
              <a:rPr lang="en-US" altLang="zh-CN" sz="2400" dirty="0"/>
              <a:t>{5,6,7}</a:t>
            </a:r>
          </a:p>
          <a:p>
            <a:pPr algn="l" eaLnBrk="1" hangingPunct="1"/>
            <a:r>
              <a:rPr lang="en-US" altLang="zh-CN" sz="2400" dirty="0"/>
              <a:t>2. </a:t>
            </a:r>
            <a:r>
              <a:rPr lang="en-US" altLang="zh-CN" sz="2400" dirty="0">
                <a:solidFill>
                  <a:srgbClr val="FF0000"/>
                </a:solidFill>
              </a:rPr>
              <a:t>f(1,a)=6,  f(2,a)=7;  </a:t>
            </a:r>
          </a:p>
          <a:p>
            <a:pPr algn="l" eaLnBrk="1" hangingPunct="1"/>
            <a:r>
              <a:rPr lang="en-US" altLang="zh-CN" sz="2400" dirty="0">
                <a:solidFill>
                  <a:srgbClr val="FF0000"/>
                </a:solidFill>
              </a:rPr>
              <a:t>    f(3,a)=1, f(4,a)=4.</a:t>
            </a:r>
          </a:p>
          <a:p>
            <a:pPr algn="l" eaLnBrk="1" hangingPunct="1"/>
            <a:r>
              <a:rPr lang="en-US" altLang="zh-CN" sz="2400" dirty="0"/>
              <a:t>   {1,2}, {3,4}, {5,6,7}</a:t>
            </a:r>
          </a:p>
          <a:p>
            <a:pPr algn="l" eaLnBrk="1" hangingPunct="1"/>
            <a:r>
              <a:rPr lang="en-US" altLang="zh-CN" sz="2400" dirty="0"/>
              <a:t>3. {1,2},{3},{4},{5,6,7}   </a:t>
            </a:r>
          </a:p>
          <a:p>
            <a:pPr algn="l" eaLnBrk="1" hangingPunct="1"/>
            <a:r>
              <a:rPr lang="en-US" altLang="zh-CN" sz="2400" dirty="0"/>
              <a:t>4.</a:t>
            </a:r>
            <a:r>
              <a:rPr lang="en-US" altLang="zh-CN" sz="2400" dirty="0">
                <a:solidFill>
                  <a:srgbClr val="FF0000"/>
                </a:solidFill>
              </a:rPr>
              <a:t>f(1,b)=3,f(2,b)=3</a:t>
            </a:r>
            <a:r>
              <a:rPr lang="en-US" altLang="zh-CN" sz="2400" dirty="0"/>
              <a:t>: {1,2}</a:t>
            </a:r>
            <a:r>
              <a:rPr lang="zh-CN" altLang="en-US" sz="2400" dirty="0"/>
              <a:t>暂不分</a:t>
            </a:r>
            <a:endParaRPr lang="en-US" altLang="zh-CN" sz="2400" dirty="0"/>
          </a:p>
          <a:p>
            <a:pPr algn="l" eaLnBrk="1" hangingPunct="1"/>
            <a:r>
              <a:rPr lang="en-US" altLang="zh-CN" sz="2400" dirty="0"/>
              <a:t>5.</a:t>
            </a:r>
            <a:r>
              <a:rPr lang="en-US" altLang="zh-CN" sz="2400" dirty="0">
                <a:solidFill>
                  <a:srgbClr val="FF0000"/>
                </a:solidFill>
              </a:rPr>
              <a:t>f(5,a)=7, f(6,a)=4, f(7,a)=4</a:t>
            </a:r>
          </a:p>
          <a:p>
            <a:pPr algn="l" eaLnBrk="1" hangingPunct="1"/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00FF"/>
                </a:solidFill>
              </a:rPr>
              <a:t>{1,2},{3},{4},{5},{6,7}</a:t>
            </a:r>
          </a:p>
          <a:p>
            <a:pPr algn="l" eaLnBrk="1" hangingPunct="1"/>
            <a:r>
              <a:rPr lang="en-US" altLang="zh-CN" sz="2400" dirty="0">
                <a:solidFill>
                  <a:srgbClr val="FF0000"/>
                </a:solidFill>
              </a:rPr>
              <a:t>  f(6,b)=1, f(7,b)=2   </a:t>
            </a:r>
          </a:p>
          <a:p>
            <a:pPr algn="l" eaLnBrk="1" hangingPunct="1"/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故</a:t>
            </a:r>
            <a:r>
              <a:rPr lang="en-US" altLang="zh-CN" sz="2400" dirty="0">
                <a:solidFill>
                  <a:srgbClr val="FF0000"/>
                </a:solidFill>
              </a:rPr>
              <a:t>{1,2}</a:t>
            </a:r>
            <a:r>
              <a:rPr lang="zh-CN" altLang="en-US" sz="2400" dirty="0">
                <a:solidFill>
                  <a:srgbClr val="FF0000"/>
                </a:solidFill>
              </a:rPr>
              <a:t>合并  </a:t>
            </a:r>
            <a:r>
              <a:rPr lang="en-US" altLang="zh-CN" sz="2400" dirty="0">
                <a:solidFill>
                  <a:srgbClr val="FF0000"/>
                </a:solidFill>
              </a:rPr>
              <a:t>{6,7}</a:t>
            </a:r>
            <a:r>
              <a:rPr lang="zh-CN" altLang="en-US" sz="2400" dirty="0">
                <a:solidFill>
                  <a:srgbClr val="FF0000"/>
                </a:solidFill>
              </a:rPr>
              <a:t>合并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537791" y="987112"/>
            <a:ext cx="396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4.8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最小化。 </a:t>
            </a: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81000" y="314980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确定有穷自动机的最小化举例 </a:t>
            </a:r>
          </a:p>
        </p:txBody>
      </p:sp>
      <p:sp>
        <p:nvSpPr>
          <p:cNvPr id="5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36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539F28-C663-4838-8002-2DF5A3D9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5" y="1566911"/>
            <a:ext cx="3914593" cy="304468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B082123-DDC5-4E4C-9D73-E9E980D28FA1}"/>
              </a:ext>
            </a:extLst>
          </p:cNvPr>
          <p:cNvGrpSpPr/>
          <p:nvPr/>
        </p:nvGrpSpPr>
        <p:grpSpPr>
          <a:xfrm>
            <a:off x="8153400" y="5544584"/>
            <a:ext cx="363747" cy="360182"/>
            <a:chOff x="4752536" y="4112194"/>
            <a:chExt cx="363747" cy="36018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AE02EF3-7D33-4B05-9785-EB012A985F25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81B232-4070-4F4C-A18A-46329E5DB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B97DD97-4EF5-43A5-841B-8FB7892CC8DD}"/>
              </a:ext>
            </a:extLst>
          </p:cNvPr>
          <p:cNvGrpSpPr/>
          <p:nvPr/>
        </p:nvGrpSpPr>
        <p:grpSpPr>
          <a:xfrm>
            <a:off x="4900938" y="1524000"/>
            <a:ext cx="2795262" cy="2907597"/>
            <a:chOff x="4524809" y="1179197"/>
            <a:chExt cx="2795262" cy="290759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98844AD-05EA-4B4F-A367-86E57202848B}"/>
                </a:ext>
              </a:extLst>
            </p:cNvPr>
            <p:cNvSpPr/>
            <p:nvPr/>
          </p:nvSpPr>
          <p:spPr bwMode="auto">
            <a:xfrm>
              <a:off x="4575089" y="2784453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88FD25B-6BD2-4958-9F95-5C4FE14DB9C2}"/>
                </a:ext>
              </a:extLst>
            </p:cNvPr>
            <p:cNvSpPr/>
            <p:nvPr/>
          </p:nvSpPr>
          <p:spPr bwMode="auto">
            <a:xfrm>
              <a:off x="5299585" y="3781994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33D577A-D799-4272-A911-1D2A35377DBD}"/>
                </a:ext>
              </a:extLst>
            </p:cNvPr>
            <p:cNvGrpSpPr/>
            <p:nvPr/>
          </p:nvGrpSpPr>
          <p:grpSpPr>
            <a:xfrm>
              <a:off x="5207880" y="1771189"/>
              <a:ext cx="363747" cy="360182"/>
              <a:chOff x="4752536" y="4112194"/>
              <a:chExt cx="363747" cy="36018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7CD1ABE-6C28-4A12-B138-F9A960CA98A1}"/>
                  </a:ext>
                </a:extLst>
              </p:cNvPr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微软雅黑" pitchFamily="34" charset="-122"/>
                  </a:rPr>
                  <a:t>6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FE78FC2-AC67-4BD3-9775-7FD479B0A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632B0B4-6558-418A-AE55-D283CFF92044}"/>
                </a:ext>
              </a:extLst>
            </p:cNvPr>
            <p:cNvGrpSpPr/>
            <p:nvPr/>
          </p:nvGrpSpPr>
          <p:grpSpPr>
            <a:xfrm>
              <a:off x="6378692" y="2946360"/>
              <a:ext cx="363747" cy="360182"/>
              <a:chOff x="4752536" y="4112194"/>
              <a:chExt cx="363747" cy="36018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BC2894F-781B-45EB-BCBF-C994C11AFCA3}"/>
                  </a:ext>
                </a:extLst>
              </p:cNvPr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微软雅黑" pitchFamily="34" charset="-122"/>
                  </a:rPr>
                  <a:t>5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43DD3B5-9391-4F41-B26F-E962A2E4B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C89CF8B-8B2E-4114-932E-5405FA770FB5}"/>
                </a:ext>
              </a:extLst>
            </p:cNvPr>
            <p:cNvSpPr/>
            <p:nvPr/>
          </p:nvSpPr>
          <p:spPr bwMode="auto">
            <a:xfrm>
              <a:off x="6590039" y="1826571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5" name="连接符: 曲线 4">
              <a:extLst>
                <a:ext uri="{FF2B5EF4-FFF2-40B4-BE49-F238E27FC236}">
                  <a16:creationId xmlns:a16="http://schemas.microsoft.com/office/drawing/2014/main" id="{69344778-2660-4F46-B7EC-335FFE2FCF67}"/>
                </a:ext>
              </a:extLst>
            </p:cNvPr>
            <p:cNvCxnSpPr>
              <a:cxnSpLocks/>
              <a:stCxn id="9" idx="0"/>
              <a:endCxn id="19" idx="2"/>
            </p:cNvCxnSpPr>
            <p:nvPr/>
          </p:nvCxnSpPr>
          <p:spPr bwMode="auto">
            <a:xfrm rot="5400000" flipH="1" flipV="1">
              <a:off x="4551098" y="2127672"/>
              <a:ext cx="833173" cy="480391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8D47A85-E073-42F5-A6AC-047C8F3B6560}"/>
                </a:ext>
              </a:extLst>
            </p:cNvPr>
            <p:cNvSpPr txBox="1"/>
            <p:nvPr/>
          </p:nvSpPr>
          <p:spPr>
            <a:xfrm>
              <a:off x="4524809" y="216620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BFD05C7-43CA-4F5A-ACC9-1A60B720A5DB}"/>
                </a:ext>
              </a:extLst>
            </p:cNvPr>
            <p:cNvSpPr txBox="1"/>
            <p:nvPr/>
          </p:nvSpPr>
          <p:spPr>
            <a:xfrm>
              <a:off x="5291478" y="24500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DC9F38A5-4AF0-4E82-9667-45130CE006A3}"/>
                </a:ext>
              </a:extLst>
            </p:cNvPr>
            <p:cNvCxnSpPr>
              <a:cxnSpLocks/>
              <a:stCxn id="19" idx="4"/>
              <a:endCxn id="9" idx="6"/>
            </p:cNvCxnSpPr>
            <p:nvPr/>
          </p:nvCxnSpPr>
          <p:spPr bwMode="auto">
            <a:xfrm rot="5400000">
              <a:off x="4732081" y="2279180"/>
              <a:ext cx="805482" cy="509865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B5C095CC-F38C-4D37-88B1-A3526D2F5FC9}"/>
                </a:ext>
              </a:extLst>
            </p:cNvPr>
            <p:cNvCxnSpPr>
              <a:cxnSpLocks/>
              <a:stCxn id="10" idx="2"/>
              <a:endCxn id="9" idx="4"/>
            </p:cNvCxnSpPr>
            <p:nvPr/>
          </p:nvCxnSpPr>
          <p:spPr bwMode="auto">
            <a:xfrm rot="10800000">
              <a:off x="4727489" y="3089254"/>
              <a:ext cx="572096" cy="845141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86A16068-4D3C-413D-B08D-2E62CAF40062}"/>
                </a:ext>
              </a:extLst>
            </p:cNvPr>
            <p:cNvCxnSpPr>
              <a:cxnSpLocks/>
              <a:stCxn id="10" idx="7"/>
              <a:endCxn id="9" idx="6"/>
            </p:cNvCxnSpPr>
            <p:nvPr/>
          </p:nvCxnSpPr>
          <p:spPr bwMode="auto">
            <a:xfrm rot="16200000" flipV="1">
              <a:off x="4774930" y="3041812"/>
              <a:ext cx="889778" cy="679859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3E2583-D97E-405F-B98B-6257D219A47D}"/>
                </a:ext>
              </a:extLst>
            </p:cNvPr>
            <p:cNvSpPr txBox="1"/>
            <p:nvPr/>
          </p:nvSpPr>
          <p:spPr>
            <a:xfrm>
              <a:off x="5379877" y="3032539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7A8150-15FC-42A8-BEEB-018FDAB6E21E}"/>
                </a:ext>
              </a:extLst>
            </p:cNvPr>
            <p:cNvSpPr txBox="1"/>
            <p:nvPr/>
          </p:nvSpPr>
          <p:spPr>
            <a:xfrm>
              <a:off x="6131846" y="3702166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D5F22C45-98E7-4932-9C84-1FD9BA40EB9F}"/>
                </a:ext>
              </a:extLst>
            </p:cNvPr>
            <p:cNvCxnSpPr>
              <a:stCxn id="10" idx="7"/>
              <a:endCxn id="23" idx="2"/>
            </p:cNvCxnSpPr>
            <p:nvPr/>
          </p:nvCxnSpPr>
          <p:spPr bwMode="auto">
            <a:xfrm rot="5400000" flipH="1" flipV="1">
              <a:off x="5619130" y="3067069"/>
              <a:ext cx="700180" cy="818944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EBE2F891-05BC-4ADB-A465-D13FC17C7BB9}"/>
                </a:ext>
              </a:extLst>
            </p:cNvPr>
            <p:cNvCxnSpPr>
              <a:stCxn id="23" idx="4"/>
              <a:endCxn id="10" idx="6"/>
            </p:cNvCxnSpPr>
            <p:nvPr/>
          </p:nvCxnSpPr>
          <p:spPr bwMode="auto">
            <a:xfrm rot="5400000">
              <a:off x="5768550" y="3142378"/>
              <a:ext cx="627852" cy="956181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7CD31D2-B0C1-4128-BB30-5BF75ABB903B}"/>
                </a:ext>
              </a:extLst>
            </p:cNvPr>
            <p:cNvSpPr txBox="1"/>
            <p:nvPr/>
          </p:nvSpPr>
          <p:spPr>
            <a:xfrm>
              <a:off x="5746830" y="2969477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3356F726-2CFA-4179-A2F0-EA37D3262DED}"/>
                </a:ext>
              </a:extLst>
            </p:cNvPr>
            <p:cNvCxnSpPr>
              <a:stCxn id="23" idx="1"/>
              <a:endCxn id="19" idx="5"/>
            </p:cNvCxnSpPr>
            <p:nvPr/>
          </p:nvCxnSpPr>
          <p:spPr bwMode="auto">
            <a:xfrm rot="16200000" flipV="1">
              <a:off x="5514919" y="2082063"/>
              <a:ext cx="920483" cy="913605"/>
            </a:xfrm>
            <a:prstGeom prst="curvedConnector3">
              <a:avLst>
                <a:gd name="adj1" fmla="val 5000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1957D48-BD78-4202-AD11-E547E0813618}"/>
                </a:ext>
              </a:extLst>
            </p:cNvPr>
            <p:cNvSpPr txBox="1"/>
            <p:nvPr/>
          </p:nvSpPr>
          <p:spPr>
            <a:xfrm>
              <a:off x="5871770" y="2249123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B28C9D6C-D5A8-45A2-B8A8-1A27577A61F0}"/>
                </a:ext>
              </a:extLst>
            </p:cNvPr>
            <p:cNvCxnSpPr>
              <a:stCxn id="19" idx="1"/>
              <a:endCxn id="24" idx="1"/>
            </p:cNvCxnSpPr>
            <p:nvPr/>
          </p:nvCxnSpPr>
          <p:spPr bwMode="auto">
            <a:xfrm rot="16200000" flipH="1">
              <a:off x="5924277" y="1160809"/>
              <a:ext cx="47272" cy="1373526"/>
            </a:xfrm>
            <a:prstGeom prst="curvedConnector3">
              <a:avLst>
                <a:gd name="adj1" fmla="val -595166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连接符: 曲线 60">
              <a:extLst>
                <a:ext uri="{FF2B5EF4-FFF2-40B4-BE49-F238E27FC236}">
                  <a16:creationId xmlns:a16="http://schemas.microsoft.com/office/drawing/2014/main" id="{8E9BEFE4-D9E1-4A03-8E5F-8C1C28F16B59}"/>
                </a:ext>
              </a:extLst>
            </p:cNvPr>
            <p:cNvCxnSpPr>
              <a:stCxn id="24" idx="2"/>
              <a:endCxn id="19" idx="6"/>
            </p:cNvCxnSpPr>
            <p:nvPr/>
          </p:nvCxnSpPr>
          <p:spPr bwMode="auto">
            <a:xfrm rot="10800000">
              <a:off x="5571627" y="1951281"/>
              <a:ext cx="1018412" cy="27691"/>
            </a:xfrm>
            <a:prstGeom prst="curvedConnector3">
              <a:avLst>
                <a:gd name="adj1" fmla="val 5000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03DA959-3DAD-425C-95A7-00271ADFB945}"/>
                </a:ext>
              </a:extLst>
            </p:cNvPr>
            <p:cNvSpPr txBox="1"/>
            <p:nvPr/>
          </p:nvSpPr>
          <p:spPr>
            <a:xfrm>
              <a:off x="5787146" y="1179197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7880AC3-D1A2-464B-8A61-1E803B6F42A5}"/>
                </a:ext>
              </a:extLst>
            </p:cNvPr>
            <p:cNvSpPr txBox="1"/>
            <p:nvPr/>
          </p:nvSpPr>
          <p:spPr>
            <a:xfrm>
              <a:off x="5969220" y="1898101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64" name="连接符: 曲线 63">
              <a:extLst>
                <a:ext uri="{FF2B5EF4-FFF2-40B4-BE49-F238E27FC236}">
                  <a16:creationId xmlns:a16="http://schemas.microsoft.com/office/drawing/2014/main" id="{98756511-1299-457B-A391-B78FFDEC1688}"/>
                </a:ext>
              </a:extLst>
            </p:cNvPr>
            <p:cNvCxnSpPr>
              <a:stCxn id="24" idx="0"/>
              <a:endCxn id="24" idx="6"/>
            </p:cNvCxnSpPr>
            <p:nvPr/>
          </p:nvCxnSpPr>
          <p:spPr bwMode="auto">
            <a:xfrm rot="16200000" flipH="1">
              <a:off x="6742439" y="1826571"/>
              <a:ext cx="152400" cy="152400"/>
            </a:xfrm>
            <a:prstGeom prst="curvedConnector4">
              <a:avLst>
                <a:gd name="adj1" fmla="val -150000"/>
                <a:gd name="adj2" fmla="val 25000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8CDFF2C-87EB-488A-91C4-4C4A6690B7FF}"/>
                </a:ext>
              </a:extLst>
            </p:cNvPr>
            <p:cNvSpPr txBox="1"/>
            <p:nvPr/>
          </p:nvSpPr>
          <p:spPr>
            <a:xfrm>
              <a:off x="7007164" y="138372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1C482B8-3B8C-496B-BAAC-B9A0847BB1B3}"/>
                </a:ext>
              </a:extLst>
            </p:cNvPr>
            <p:cNvSpPr txBox="1"/>
            <p:nvPr/>
          </p:nvSpPr>
          <p:spPr>
            <a:xfrm>
              <a:off x="4620377" y="3483911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4E9A5E05-F03A-499B-AB72-9A2653F230B0}"/>
              </a:ext>
            </a:extLst>
          </p:cNvPr>
          <p:cNvSpPr txBox="1"/>
          <p:nvPr/>
        </p:nvSpPr>
        <p:spPr>
          <a:xfrm>
            <a:off x="2819400" y="4968174"/>
            <a:ext cx="354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图</a:t>
            </a:r>
            <a:r>
              <a:rPr lang="en-US" altLang="zh-CN" dirty="0"/>
              <a:t>3.10  DFA M </a:t>
            </a:r>
            <a:r>
              <a:rPr lang="zh-CN" altLang="en-US" dirty="0"/>
              <a:t>和 </a:t>
            </a:r>
            <a:r>
              <a:rPr lang="en-US" altLang="zh-CN" dirty="0"/>
              <a:t>DFA M’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993A516-D5B9-48F8-ACC5-658EE305516A}"/>
              </a:ext>
            </a:extLst>
          </p:cNvPr>
          <p:cNvSpPr/>
          <p:nvPr/>
        </p:nvSpPr>
        <p:spPr bwMode="auto">
          <a:xfrm>
            <a:off x="4841030" y="2951254"/>
            <a:ext cx="304800" cy="30480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D9E0EEC-809C-40DF-BF03-812FACADEA9B}"/>
              </a:ext>
            </a:extLst>
          </p:cNvPr>
          <p:cNvSpPr/>
          <p:nvPr/>
        </p:nvSpPr>
        <p:spPr bwMode="auto">
          <a:xfrm>
            <a:off x="5370147" y="203228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6158633-228D-4F15-9D63-17E384BDDD6A}"/>
              </a:ext>
            </a:extLst>
          </p:cNvPr>
          <p:cNvSpPr txBox="1"/>
          <p:nvPr/>
        </p:nvSpPr>
        <p:spPr>
          <a:xfrm>
            <a:off x="4575449" y="3090326"/>
            <a:ext cx="446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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1587964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18"/>
          <p:cNvSpPr txBox="1">
            <a:spLocks noChangeArrowheads="1"/>
          </p:cNvSpPr>
          <p:nvPr/>
        </p:nvSpPr>
        <p:spPr bwMode="auto">
          <a:xfrm>
            <a:off x="889000" y="1219200"/>
            <a:ext cx="73152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3.10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L(r)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则称正规式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34820" name="Rectangle 76"/>
          <p:cNvSpPr>
            <a:spLocks noChangeArrowheads="1"/>
          </p:cNvSpPr>
          <p:nvPr/>
        </p:nvSpPr>
        <p:spPr bwMode="auto">
          <a:xfrm>
            <a:off x="2713394" y="3505200"/>
            <a:ext cx="3353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到正规式的转换方法</a:t>
            </a:r>
            <a:r>
              <a:rPr lang="zh-CN" altLang="en-US" sz="220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4821" name="Text Box 78"/>
          <p:cNvSpPr txBox="1">
            <a:spLocks noChangeArrowheads="1"/>
          </p:cNvSpPr>
          <p:nvPr/>
        </p:nvSpPr>
        <p:spPr bwMode="auto">
          <a:xfrm>
            <a:off x="2844800" y="4030663"/>
            <a:ext cx="3657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正规式到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的转换方法 </a:t>
            </a:r>
          </a:p>
        </p:txBody>
      </p:sp>
      <p:sp>
        <p:nvSpPr>
          <p:cNvPr id="34822" name="Rectangle 79"/>
          <p:cNvSpPr>
            <a:spLocks noChangeArrowheads="1"/>
          </p:cNvSpPr>
          <p:nvPr/>
        </p:nvSpPr>
        <p:spPr bwMode="auto">
          <a:xfrm>
            <a:off x="762000" y="2270125"/>
            <a:ext cx="7696200" cy="104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下面讨论正规式和有穷自动机相互等价转换的方法，由此可以得知，正规式和有穷自动机的语言表达能力是一样的。 </a:t>
            </a:r>
          </a:p>
        </p:txBody>
      </p:sp>
      <p:sp>
        <p:nvSpPr>
          <p:cNvPr id="34823" name="AutoShape 80"/>
          <p:cNvSpPr>
            <a:spLocks/>
          </p:cNvSpPr>
          <p:nvPr/>
        </p:nvSpPr>
        <p:spPr bwMode="auto">
          <a:xfrm>
            <a:off x="2590800" y="3657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825" name="Rectangle 8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11863" cy="457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3.4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正规式和有穷自动机的等价性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37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04800" y="916359"/>
            <a:ext cx="8153400" cy="278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，则与之等价的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，可以由下列方法构造。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由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构造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M: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新增两个状态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开始状态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接受状态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，且将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经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指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向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所有开始状态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所有接受状态经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指向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 按下列转换规则，逐步消除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中的状态，直到只剩下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两个状态为止。弧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上符号串，即为等价的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5846" name="Text Box 4"/>
          <p:cNvSpPr txBox="1">
            <a:spLocks noChangeAspect="1" noChangeArrowheads="1"/>
          </p:cNvSpPr>
          <p:nvPr/>
        </p:nvSpPr>
        <p:spPr bwMode="auto">
          <a:xfrm>
            <a:off x="838200" y="4063299"/>
            <a:ext cx="905126" cy="298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000" b="1">
                <a:latin typeface="Times New Roman" pitchFamily="18" charset="0"/>
              </a:rPr>
              <a:t>规则</a:t>
            </a:r>
            <a:r>
              <a:rPr kumimoji="0" lang="en-US" altLang="zh-CN" sz="2000" b="1">
                <a:latin typeface="Times New Roman" pitchFamily="18" charset="0"/>
              </a:rPr>
              <a:t>1</a:t>
            </a:r>
          </a:p>
        </p:txBody>
      </p:sp>
      <p:sp>
        <p:nvSpPr>
          <p:cNvPr id="35847" name="Text Box 5"/>
          <p:cNvSpPr txBox="1">
            <a:spLocks noChangeAspect="1" noChangeArrowheads="1"/>
          </p:cNvSpPr>
          <p:nvPr/>
        </p:nvSpPr>
        <p:spPr bwMode="auto">
          <a:xfrm>
            <a:off x="853038" y="4677447"/>
            <a:ext cx="905126" cy="298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000" b="1">
                <a:latin typeface="Times New Roman" pitchFamily="18" charset="0"/>
              </a:rPr>
              <a:t>规则</a:t>
            </a:r>
            <a:r>
              <a:rPr kumimoji="0" lang="en-US" altLang="zh-CN" sz="2000" b="1">
                <a:latin typeface="Times New Roman" pitchFamily="18" charset="0"/>
              </a:rPr>
              <a:t>2</a:t>
            </a:r>
          </a:p>
        </p:txBody>
      </p:sp>
      <p:sp>
        <p:nvSpPr>
          <p:cNvPr id="35848" name="Text Box 6"/>
          <p:cNvSpPr txBox="1">
            <a:spLocks noChangeAspect="1" noChangeArrowheads="1"/>
          </p:cNvSpPr>
          <p:nvPr/>
        </p:nvSpPr>
        <p:spPr bwMode="auto">
          <a:xfrm>
            <a:off x="867876" y="5502140"/>
            <a:ext cx="905126" cy="298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000" b="1">
                <a:latin typeface="Times New Roman" pitchFamily="18" charset="0"/>
              </a:rPr>
              <a:t>规则</a:t>
            </a:r>
            <a:r>
              <a:rPr kumimoji="0" lang="en-US" altLang="zh-CN" sz="2000" b="1">
                <a:latin typeface="Times New Roman" pitchFamily="18" charset="0"/>
              </a:rPr>
              <a:t>3</a:t>
            </a:r>
          </a:p>
        </p:txBody>
      </p:sp>
      <p:sp>
        <p:nvSpPr>
          <p:cNvPr id="35849" name="Oval 7"/>
          <p:cNvSpPr>
            <a:spLocks noChangeAspect="1" noChangeArrowheads="1"/>
          </p:cNvSpPr>
          <p:nvPr/>
        </p:nvSpPr>
        <p:spPr bwMode="auto">
          <a:xfrm>
            <a:off x="1980736" y="4075408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50" name="Text Box 8"/>
          <p:cNvSpPr txBox="1">
            <a:spLocks noChangeAspect="1" noChangeArrowheads="1"/>
          </p:cNvSpPr>
          <p:nvPr/>
        </p:nvSpPr>
        <p:spPr bwMode="auto">
          <a:xfrm>
            <a:off x="2010413" y="4079444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1</a:t>
            </a:r>
          </a:p>
        </p:txBody>
      </p:sp>
      <p:sp>
        <p:nvSpPr>
          <p:cNvPr id="35851" name="Text Box 9"/>
          <p:cNvSpPr txBox="1">
            <a:spLocks noChangeAspect="1" noChangeArrowheads="1"/>
          </p:cNvSpPr>
          <p:nvPr/>
        </p:nvSpPr>
        <p:spPr bwMode="auto">
          <a:xfrm>
            <a:off x="2440718" y="3920398"/>
            <a:ext cx="504497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>
                <a:latin typeface="宋体" charset="-122"/>
              </a:rPr>
              <a:t>a</a:t>
            </a:r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5852" name="Arc 10"/>
          <p:cNvSpPr>
            <a:spLocks noChangeAspect="1"/>
          </p:cNvSpPr>
          <p:nvPr/>
        </p:nvSpPr>
        <p:spPr bwMode="auto">
          <a:xfrm rot="16228469">
            <a:off x="3063561" y="5017940"/>
            <a:ext cx="439926" cy="617266"/>
          </a:xfrm>
          <a:custGeom>
            <a:avLst/>
            <a:gdLst>
              <a:gd name="T0" fmla="*/ 0 w 41542"/>
              <a:gd name="T1" fmla="*/ 0 h 43200"/>
              <a:gd name="T2" fmla="*/ 0 w 41542"/>
              <a:gd name="T3" fmla="*/ 0 h 43200"/>
              <a:gd name="T4" fmla="*/ 0 w 41542"/>
              <a:gd name="T5" fmla="*/ 0 h 43200"/>
              <a:gd name="T6" fmla="*/ 0 60000 65536"/>
              <a:gd name="T7" fmla="*/ 0 60000 65536"/>
              <a:gd name="T8" fmla="*/ 0 60000 65536"/>
              <a:gd name="T9" fmla="*/ 0 w 41542"/>
              <a:gd name="T10" fmla="*/ 0 h 43200"/>
              <a:gd name="T11" fmla="*/ 41542 w 4154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542" h="43200" fill="none" extrusionOk="0">
                <a:moveTo>
                  <a:pt x="808" y="11575"/>
                </a:moveTo>
                <a:cubicBezTo>
                  <a:pt x="4537" y="4459"/>
                  <a:pt x="11907" y="0"/>
                  <a:pt x="19942" y="0"/>
                </a:cubicBezTo>
                <a:cubicBezTo>
                  <a:pt x="31871" y="0"/>
                  <a:pt x="41542" y="9670"/>
                  <a:pt x="41542" y="21600"/>
                </a:cubicBezTo>
                <a:cubicBezTo>
                  <a:pt x="41542" y="33529"/>
                  <a:pt x="31871" y="43200"/>
                  <a:pt x="19942" y="43200"/>
                </a:cubicBezTo>
                <a:cubicBezTo>
                  <a:pt x="11218" y="43200"/>
                  <a:pt x="3351" y="37952"/>
                  <a:pt x="-1" y="29899"/>
                </a:cubicBezTo>
              </a:path>
              <a:path w="41542" h="43200" stroke="0" extrusionOk="0">
                <a:moveTo>
                  <a:pt x="808" y="11575"/>
                </a:moveTo>
                <a:cubicBezTo>
                  <a:pt x="4537" y="4459"/>
                  <a:pt x="11907" y="0"/>
                  <a:pt x="19942" y="0"/>
                </a:cubicBezTo>
                <a:cubicBezTo>
                  <a:pt x="31871" y="0"/>
                  <a:pt x="41542" y="9670"/>
                  <a:pt x="41542" y="21600"/>
                </a:cubicBezTo>
                <a:cubicBezTo>
                  <a:pt x="41542" y="33529"/>
                  <a:pt x="31871" y="43200"/>
                  <a:pt x="19942" y="43200"/>
                </a:cubicBezTo>
                <a:cubicBezTo>
                  <a:pt x="11218" y="43200"/>
                  <a:pt x="3351" y="37952"/>
                  <a:pt x="-1" y="29899"/>
                </a:cubicBezTo>
                <a:lnTo>
                  <a:pt x="19942" y="21600"/>
                </a:lnTo>
                <a:lnTo>
                  <a:pt x="808" y="1157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3" name="Arc 11"/>
          <p:cNvSpPr>
            <a:spLocks noChangeAspect="1"/>
          </p:cNvSpPr>
          <p:nvPr/>
        </p:nvSpPr>
        <p:spPr bwMode="auto">
          <a:xfrm rot="188904">
            <a:off x="2520844" y="4673411"/>
            <a:ext cx="1566907" cy="289248"/>
          </a:xfrm>
          <a:custGeom>
            <a:avLst/>
            <a:gdLst>
              <a:gd name="T0" fmla="*/ 0 w 38284"/>
              <a:gd name="T1" fmla="*/ 0 h 21600"/>
              <a:gd name="T2" fmla="*/ 0 w 38284"/>
              <a:gd name="T3" fmla="*/ 0 h 21600"/>
              <a:gd name="T4" fmla="*/ 0 w 38284"/>
              <a:gd name="T5" fmla="*/ 0 h 21600"/>
              <a:gd name="T6" fmla="*/ 0 60000 65536"/>
              <a:gd name="T7" fmla="*/ 0 60000 65536"/>
              <a:gd name="T8" fmla="*/ 0 60000 65536"/>
              <a:gd name="T9" fmla="*/ 0 w 38284"/>
              <a:gd name="T10" fmla="*/ 0 h 21600"/>
              <a:gd name="T11" fmla="*/ 38284 w 382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284" h="21600" fill="none" extrusionOk="0">
                <a:moveTo>
                  <a:pt x="0" y="11075"/>
                </a:moveTo>
                <a:cubicBezTo>
                  <a:pt x="3815" y="4237"/>
                  <a:pt x="11032" y="0"/>
                  <a:pt x="18863" y="0"/>
                </a:cubicBezTo>
                <a:cubicBezTo>
                  <a:pt x="27127" y="0"/>
                  <a:pt x="34667" y="4715"/>
                  <a:pt x="38284" y="12146"/>
                </a:cubicBezTo>
              </a:path>
              <a:path w="38284" h="21600" stroke="0" extrusionOk="0">
                <a:moveTo>
                  <a:pt x="0" y="11075"/>
                </a:moveTo>
                <a:cubicBezTo>
                  <a:pt x="3815" y="4237"/>
                  <a:pt x="11032" y="0"/>
                  <a:pt x="18863" y="0"/>
                </a:cubicBezTo>
                <a:cubicBezTo>
                  <a:pt x="27127" y="0"/>
                  <a:pt x="34667" y="4715"/>
                  <a:pt x="38284" y="12146"/>
                </a:cubicBezTo>
                <a:lnTo>
                  <a:pt x="18863" y="21600"/>
                </a:ln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4" name="Oval 12"/>
          <p:cNvSpPr>
            <a:spLocks noChangeAspect="1" noChangeArrowheads="1"/>
          </p:cNvSpPr>
          <p:nvPr/>
        </p:nvSpPr>
        <p:spPr bwMode="auto">
          <a:xfrm>
            <a:off x="3004568" y="4097606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55" name="Text Box 13"/>
          <p:cNvSpPr txBox="1">
            <a:spLocks noChangeAspect="1" noChangeArrowheads="1"/>
          </p:cNvSpPr>
          <p:nvPr/>
        </p:nvSpPr>
        <p:spPr bwMode="auto">
          <a:xfrm>
            <a:off x="3034244" y="4087516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5856" name="Oval 14"/>
          <p:cNvSpPr>
            <a:spLocks noChangeAspect="1" noChangeArrowheads="1"/>
          </p:cNvSpPr>
          <p:nvPr/>
        </p:nvSpPr>
        <p:spPr bwMode="auto">
          <a:xfrm>
            <a:off x="4058075" y="4103660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57" name="Text Box 15"/>
          <p:cNvSpPr txBox="1">
            <a:spLocks noChangeAspect="1" noChangeArrowheads="1"/>
          </p:cNvSpPr>
          <p:nvPr/>
        </p:nvSpPr>
        <p:spPr bwMode="auto">
          <a:xfrm>
            <a:off x="4087751" y="4107696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3</a:t>
            </a:r>
          </a:p>
        </p:txBody>
      </p:sp>
      <p:sp>
        <p:nvSpPr>
          <p:cNvPr id="35858" name="Oval 16"/>
          <p:cNvSpPr>
            <a:spLocks noChangeAspect="1" noChangeArrowheads="1"/>
          </p:cNvSpPr>
          <p:nvPr/>
        </p:nvSpPr>
        <p:spPr bwMode="auto">
          <a:xfrm>
            <a:off x="2040089" y="5506176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59" name="Text Box 17"/>
          <p:cNvSpPr txBox="1">
            <a:spLocks noChangeAspect="1" noChangeArrowheads="1"/>
          </p:cNvSpPr>
          <p:nvPr/>
        </p:nvSpPr>
        <p:spPr bwMode="auto">
          <a:xfrm>
            <a:off x="2069765" y="5510212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1</a:t>
            </a:r>
          </a:p>
        </p:txBody>
      </p:sp>
      <p:sp>
        <p:nvSpPr>
          <p:cNvPr id="35860" name="Oval 18"/>
          <p:cNvSpPr>
            <a:spLocks noChangeAspect="1" noChangeArrowheads="1"/>
          </p:cNvSpPr>
          <p:nvPr/>
        </p:nvSpPr>
        <p:spPr bwMode="auto">
          <a:xfrm>
            <a:off x="3063920" y="5514248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61" name="Text Box 19"/>
          <p:cNvSpPr txBox="1">
            <a:spLocks noChangeAspect="1" noChangeArrowheads="1"/>
          </p:cNvSpPr>
          <p:nvPr/>
        </p:nvSpPr>
        <p:spPr bwMode="auto">
          <a:xfrm>
            <a:off x="3093596" y="5518284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5862" name="Oval 20"/>
          <p:cNvSpPr>
            <a:spLocks noChangeAspect="1" noChangeArrowheads="1"/>
          </p:cNvSpPr>
          <p:nvPr/>
        </p:nvSpPr>
        <p:spPr bwMode="auto">
          <a:xfrm>
            <a:off x="4058075" y="5524338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63" name="Text Box 21"/>
          <p:cNvSpPr txBox="1">
            <a:spLocks noChangeAspect="1" noChangeArrowheads="1"/>
          </p:cNvSpPr>
          <p:nvPr/>
        </p:nvSpPr>
        <p:spPr bwMode="auto">
          <a:xfrm>
            <a:off x="4087751" y="5528374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3</a:t>
            </a:r>
          </a:p>
        </p:txBody>
      </p:sp>
      <p:sp>
        <p:nvSpPr>
          <p:cNvPr id="35864" name="Oval 22"/>
          <p:cNvSpPr>
            <a:spLocks noChangeAspect="1" noChangeArrowheads="1"/>
          </p:cNvSpPr>
          <p:nvPr/>
        </p:nvSpPr>
        <p:spPr bwMode="auto">
          <a:xfrm>
            <a:off x="2040089" y="4647177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65" name="Text Box 23"/>
          <p:cNvSpPr txBox="1">
            <a:spLocks noChangeAspect="1" noChangeArrowheads="1"/>
          </p:cNvSpPr>
          <p:nvPr/>
        </p:nvSpPr>
        <p:spPr bwMode="auto">
          <a:xfrm>
            <a:off x="2069765" y="4651213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1</a:t>
            </a:r>
          </a:p>
        </p:txBody>
      </p:sp>
      <p:sp>
        <p:nvSpPr>
          <p:cNvPr id="35866" name="Oval 24"/>
          <p:cNvSpPr>
            <a:spLocks noChangeAspect="1" noChangeArrowheads="1"/>
          </p:cNvSpPr>
          <p:nvPr/>
        </p:nvSpPr>
        <p:spPr bwMode="auto">
          <a:xfrm>
            <a:off x="4087751" y="4665339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67" name="Text Box 25"/>
          <p:cNvSpPr txBox="1">
            <a:spLocks noChangeAspect="1" noChangeArrowheads="1"/>
          </p:cNvSpPr>
          <p:nvPr/>
        </p:nvSpPr>
        <p:spPr bwMode="auto">
          <a:xfrm>
            <a:off x="4117428" y="4669375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>
                <a:latin typeface="Times New Roman" pitchFamily="18" charset="0"/>
              </a:rPr>
              <a:t>2</a:t>
            </a:r>
          </a:p>
        </p:txBody>
      </p:sp>
      <p:sp>
        <p:nvSpPr>
          <p:cNvPr id="35868" name="Arc 26"/>
          <p:cNvSpPr>
            <a:spLocks noChangeAspect="1"/>
          </p:cNvSpPr>
          <p:nvPr/>
        </p:nvSpPr>
        <p:spPr bwMode="auto">
          <a:xfrm rot="43005" flipV="1">
            <a:off x="2529747" y="4721171"/>
            <a:ext cx="1566907" cy="289248"/>
          </a:xfrm>
          <a:custGeom>
            <a:avLst/>
            <a:gdLst>
              <a:gd name="T0" fmla="*/ 0 w 38284"/>
              <a:gd name="T1" fmla="*/ 0 h 21600"/>
              <a:gd name="T2" fmla="*/ 0 w 38284"/>
              <a:gd name="T3" fmla="*/ 0 h 21600"/>
              <a:gd name="T4" fmla="*/ 0 w 38284"/>
              <a:gd name="T5" fmla="*/ 0 h 21600"/>
              <a:gd name="T6" fmla="*/ 0 60000 65536"/>
              <a:gd name="T7" fmla="*/ 0 60000 65536"/>
              <a:gd name="T8" fmla="*/ 0 60000 65536"/>
              <a:gd name="T9" fmla="*/ 0 w 38284"/>
              <a:gd name="T10" fmla="*/ 0 h 21600"/>
              <a:gd name="T11" fmla="*/ 38284 w 382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284" h="21600" fill="none" extrusionOk="0">
                <a:moveTo>
                  <a:pt x="0" y="11075"/>
                </a:moveTo>
                <a:cubicBezTo>
                  <a:pt x="3815" y="4237"/>
                  <a:pt x="11032" y="0"/>
                  <a:pt x="18863" y="0"/>
                </a:cubicBezTo>
                <a:cubicBezTo>
                  <a:pt x="27127" y="0"/>
                  <a:pt x="34667" y="4715"/>
                  <a:pt x="38284" y="12146"/>
                </a:cubicBezTo>
              </a:path>
              <a:path w="38284" h="21600" stroke="0" extrusionOk="0">
                <a:moveTo>
                  <a:pt x="0" y="11075"/>
                </a:moveTo>
                <a:cubicBezTo>
                  <a:pt x="3815" y="4237"/>
                  <a:pt x="11032" y="0"/>
                  <a:pt x="18863" y="0"/>
                </a:cubicBezTo>
                <a:cubicBezTo>
                  <a:pt x="27127" y="0"/>
                  <a:pt x="34667" y="4715"/>
                  <a:pt x="38284" y="12146"/>
                </a:cubicBezTo>
                <a:lnTo>
                  <a:pt x="18863" y="21600"/>
                </a:ln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9" name="AutoShape 27"/>
          <p:cNvSpPr>
            <a:spLocks noChangeAspect="1" noChangeArrowheads="1"/>
          </p:cNvSpPr>
          <p:nvPr/>
        </p:nvSpPr>
        <p:spPr bwMode="auto">
          <a:xfrm>
            <a:off x="4755467" y="4162182"/>
            <a:ext cx="534173" cy="209873"/>
          </a:xfrm>
          <a:prstGeom prst="rightArrow">
            <a:avLst>
              <a:gd name="adj1" fmla="val 50000"/>
              <a:gd name="adj2" fmla="val 432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70" name="Line 28"/>
          <p:cNvSpPr>
            <a:spLocks noChangeAspect="1" noChangeShapeType="1"/>
          </p:cNvSpPr>
          <p:nvPr/>
        </p:nvSpPr>
        <p:spPr bwMode="auto">
          <a:xfrm>
            <a:off x="2440718" y="4267118"/>
            <a:ext cx="534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5871" name="Line 29"/>
          <p:cNvSpPr>
            <a:spLocks noChangeAspect="1" noChangeShapeType="1"/>
          </p:cNvSpPr>
          <p:nvPr/>
        </p:nvSpPr>
        <p:spPr bwMode="auto">
          <a:xfrm>
            <a:off x="3509064" y="4267118"/>
            <a:ext cx="534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2" name="Text Box 30"/>
          <p:cNvSpPr txBox="1">
            <a:spLocks noChangeAspect="1" noChangeArrowheads="1"/>
          </p:cNvSpPr>
          <p:nvPr/>
        </p:nvSpPr>
        <p:spPr bwMode="auto">
          <a:xfrm>
            <a:off x="3494226" y="3930463"/>
            <a:ext cx="504497" cy="25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>
                <a:latin typeface="宋体" charset="-122"/>
              </a:rPr>
              <a:t>b</a:t>
            </a:r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5873" name="Oval 31"/>
          <p:cNvSpPr>
            <a:spLocks noChangeAspect="1" noChangeArrowheads="1"/>
          </p:cNvSpPr>
          <p:nvPr/>
        </p:nvSpPr>
        <p:spPr bwMode="auto">
          <a:xfrm>
            <a:off x="5586403" y="4065317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74" name="Text Box 32"/>
          <p:cNvSpPr txBox="1">
            <a:spLocks noChangeAspect="1" noChangeArrowheads="1"/>
          </p:cNvSpPr>
          <p:nvPr/>
        </p:nvSpPr>
        <p:spPr bwMode="auto">
          <a:xfrm>
            <a:off x="5616079" y="4069354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1</a:t>
            </a:r>
          </a:p>
        </p:txBody>
      </p:sp>
      <p:sp>
        <p:nvSpPr>
          <p:cNvPr id="35875" name="Text Box 33"/>
          <p:cNvSpPr txBox="1">
            <a:spLocks noChangeAspect="1" noChangeArrowheads="1"/>
          </p:cNvSpPr>
          <p:nvPr/>
        </p:nvSpPr>
        <p:spPr bwMode="auto">
          <a:xfrm>
            <a:off x="6428285" y="3873647"/>
            <a:ext cx="771583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>
                <a:latin typeface="宋体" charset="-122"/>
              </a:rPr>
              <a:t>ab</a:t>
            </a:r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5876" name="Oval 34"/>
          <p:cNvSpPr>
            <a:spLocks noChangeAspect="1" noChangeArrowheads="1"/>
          </p:cNvSpPr>
          <p:nvPr/>
        </p:nvSpPr>
        <p:spPr bwMode="auto">
          <a:xfrm>
            <a:off x="7693418" y="4093570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77" name="Text Box 35"/>
          <p:cNvSpPr txBox="1">
            <a:spLocks noChangeAspect="1" noChangeArrowheads="1"/>
          </p:cNvSpPr>
          <p:nvPr/>
        </p:nvSpPr>
        <p:spPr bwMode="auto">
          <a:xfrm>
            <a:off x="7723094" y="4097606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3</a:t>
            </a:r>
          </a:p>
        </p:txBody>
      </p:sp>
      <p:sp>
        <p:nvSpPr>
          <p:cNvPr id="35878" name="Text Box 36"/>
          <p:cNvSpPr txBox="1">
            <a:spLocks noChangeAspect="1" noChangeArrowheads="1"/>
          </p:cNvSpPr>
          <p:nvPr/>
        </p:nvSpPr>
        <p:spPr bwMode="auto">
          <a:xfrm>
            <a:off x="3008754" y="4707698"/>
            <a:ext cx="504497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>
                <a:latin typeface="宋体" charset="-122"/>
              </a:rPr>
              <a:t>b</a:t>
            </a:r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5879" name="Line 37"/>
          <p:cNvSpPr>
            <a:spLocks noChangeAspect="1" noChangeShapeType="1"/>
          </p:cNvSpPr>
          <p:nvPr/>
        </p:nvSpPr>
        <p:spPr bwMode="auto">
          <a:xfrm>
            <a:off x="6061223" y="4242902"/>
            <a:ext cx="1602518" cy="40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5880" name="Text Box 38"/>
          <p:cNvSpPr txBox="1">
            <a:spLocks noChangeAspect="1" noChangeArrowheads="1"/>
          </p:cNvSpPr>
          <p:nvPr/>
        </p:nvSpPr>
        <p:spPr bwMode="auto">
          <a:xfrm>
            <a:off x="2990259" y="4316223"/>
            <a:ext cx="504497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>
                <a:latin typeface="宋体" charset="-122"/>
              </a:rPr>
              <a:t>a</a:t>
            </a:r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5881" name="Text Box 39"/>
          <p:cNvSpPr txBox="1">
            <a:spLocks noChangeAspect="1" noChangeArrowheads="1"/>
          </p:cNvSpPr>
          <p:nvPr/>
        </p:nvSpPr>
        <p:spPr bwMode="auto">
          <a:xfrm>
            <a:off x="2500070" y="5293612"/>
            <a:ext cx="504497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>
                <a:latin typeface="宋体" charset="-122"/>
              </a:rPr>
              <a:t>a</a:t>
            </a:r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5882" name="Line 40"/>
          <p:cNvSpPr>
            <a:spLocks noChangeAspect="1" noChangeShapeType="1"/>
          </p:cNvSpPr>
          <p:nvPr/>
        </p:nvSpPr>
        <p:spPr bwMode="auto">
          <a:xfrm>
            <a:off x="2514909" y="5661563"/>
            <a:ext cx="534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5883" name="Line 41"/>
          <p:cNvSpPr>
            <a:spLocks noChangeAspect="1" noChangeShapeType="1"/>
          </p:cNvSpPr>
          <p:nvPr/>
        </p:nvSpPr>
        <p:spPr bwMode="auto">
          <a:xfrm>
            <a:off x="3509064" y="5671653"/>
            <a:ext cx="534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84" name="Text Box 42"/>
          <p:cNvSpPr txBox="1">
            <a:spLocks noChangeAspect="1" noChangeArrowheads="1"/>
          </p:cNvSpPr>
          <p:nvPr/>
        </p:nvSpPr>
        <p:spPr bwMode="auto">
          <a:xfrm>
            <a:off x="3399963" y="5023872"/>
            <a:ext cx="504497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>
                <a:latin typeface="宋体" charset="-122"/>
              </a:rPr>
              <a:t>b</a:t>
            </a:r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5885" name="Text Box 43"/>
          <p:cNvSpPr txBox="1">
            <a:spLocks noChangeAspect="1" noChangeArrowheads="1"/>
          </p:cNvSpPr>
          <p:nvPr/>
        </p:nvSpPr>
        <p:spPr bwMode="auto">
          <a:xfrm>
            <a:off x="3523902" y="5350789"/>
            <a:ext cx="504497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>
                <a:latin typeface="宋体" charset="-122"/>
              </a:rPr>
              <a:t>c</a:t>
            </a:r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5886" name="Oval 44"/>
          <p:cNvSpPr>
            <a:spLocks noChangeAspect="1" noChangeArrowheads="1"/>
          </p:cNvSpPr>
          <p:nvPr/>
        </p:nvSpPr>
        <p:spPr bwMode="auto">
          <a:xfrm>
            <a:off x="5601241" y="4690900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87" name="Text Box 45"/>
          <p:cNvSpPr txBox="1">
            <a:spLocks noChangeAspect="1" noChangeArrowheads="1"/>
          </p:cNvSpPr>
          <p:nvPr/>
        </p:nvSpPr>
        <p:spPr bwMode="auto">
          <a:xfrm>
            <a:off x="5630917" y="4694936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1</a:t>
            </a:r>
          </a:p>
        </p:txBody>
      </p:sp>
      <p:sp>
        <p:nvSpPr>
          <p:cNvPr id="35888" name="Text Box 46"/>
          <p:cNvSpPr txBox="1">
            <a:spLocks noChangeAspect="1" noChangeArrowheads="1"/>
          </p:cNvSpPr>
          <p:nvPr/>
        </p:nvSpPr>
        <p:spPr bwMode="auto">
          <a:xfrm>
            <a:off x="6428285" y="4532900"/>
            <a:ext cx="1008993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 err="1">
                <a:latin typeface="宋体" charset="-122"/>
              </a:rPr>
              <a:t>a</a:t>
            </a:r>
            <a:r>
              <a:rPr kumimoji="0" lang="en-US" altLang="zh-CN" sz="2000" b="1" dirty="0" err="1">
                <a:latin typeface="Times New Roman" pitchFamily="18" charset="0"/>
              </a:rPr>
              <a:t>︱</a:t>
            </a:r>
            <a:r>
              <a:rPr kumimoji="0" lang="en-US" altLang="zh-CN" sz="2000" b="1" dirty="0" err="1">
                <a:latin typeface="宋体" charset="-122"/>
              </a:rPr>
              <a:t>b</a:t>
            </a:r>
            <a:endParaRPr kumimoji="0" lang="en-US" altLang="zh-CN" sz="2000" b="1" dirty="0">
              <a:latin typeface="Times New Roman" pitchFamily="18" charset="0"/>
            </a:endParaRPr>
          </a:p>
          <a:p>
            <a:pPr algn="ctr"/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5889" name="Oval 47"/>
          <p:cNvSpPr>
            <a:spLocks noChangeAspect="1" noChangeArrowheads="1"/>
          </p:cNvSpPr>
          <p:nvPr/>
        </p:nvSpPr>
        <p:spPr bwMode="auto">
          <a:xfrm>
            <a:off x="7708256" y="4719153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90" name="Text Box 48"/>
          <p:cNvSpPr txBox="1">
            <a:spLocks noChangeAspect="1" noChangeArrowheads="1"/>
          </p:cNvSpPr>
          <p:nvPr/>
        </p:nvSpPr>
        <p:spPr bwMode="auto">
          <a:xfrm>
            <a:off x="7737932" y="4723189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2</a:t>
            </a:r>
          </a:p>
        </p:txBody>
      </p:sp>
      <p:sp>
        <p:nvSpPr>
          <p:cNvPr id="35891" name="Line 49"/>
          <p:cNvSpPr>
            <a:spLocks noChangeAspect="1" noChangeShapeType="1"/>
          </p:cNvSpPr>
          <p:nvPr/>
        </p:nvSpPr>
        <p:spPr bwMode="auto">
          <a:xfrm>
            <a:off x="6076061" y="4868485"/>
            <a:ext cx="1602518" cy="40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5892" name="AutoShape 50"/>
          <p:cNvSpPr>
            <a:spLocks noChangeAspect="1" noChangeArrowheads="1"/>
          </p:cNvSpPr>
          <p:nvPr/>
        </p:nvSpPr>
        <p:spPr bwMode="auto">
          <a:xfrm>
            <a:off x="4770305" y="4721171"/>
            <a:ext cx="534173" cy="209873"/>
          </a:xfrm>
          <a:prstGeom prst="rightArrow">
            <a:avLst>
              <a:gd name="adj1" fmla="val 50000"/>
              <a:gd name="adj2" fmla="val 432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93" name="Oval 51"/>
          <p:cNvSpPr>
            <a:spLocks noChangeAspect="1" noChangeArrowheads="1"/>
          </p:cNvSpPr>
          <p:nvPr/>
        </p:nvSpPr>
        <p:spPr bwMode="auto">
          <a:xfrm>
            <a:off x="5601241" y="5532410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94" name="Text Box 52"/>
          <p:cNvSpPr txBox="1">
            <a:spLocks noChangeAspect="1" noChangeArrowheads="1"/>
          </p:cNvSpPr>
          <p:nvPr/>
        </p:nvSpPr>
        <p:spPr bwMode="auto">
          <a:xfrm>
            <a:off x="5630917" y="5536446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1</a:t>
            </a:r>
          </a:p>
        </p:txBody>
      </p:sp>
      <p:sp>
        <p:nvSpPr>
          <p:cNvPr id="35895" name="Text Box 53"/>
          <p:cNvSpPr txBox="1">
            <a:spLocks noChangeAspect="1" noChangeArrowheads="1"/>
          </p:cNvSpPr>
          <p:nvPr/>
        </p:nvSpPr>
        <p:spPr bwMode="auto">
          <a:xfrm>
            <a:off x="6428285" y="5262539"/>
            <a:ext cx="1008993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 dirty="0">
                <a:latin typeface="宋体" charset="-122"/>
              </a:rPr>
              <a:t>ab</a:t>
            </a:r>
            <a:r>
              <a:rPr kumimoji="0" lang="zh-CN" altLang="en-US" sz="2000" b="1" baseline="30000" dirty="0">
                <a:latin typeface="宋体" charset="-122"/>
              </a:rPr>
              <a:t>*</a:t>
            </a:r>
            <a:r>
              <a:rPr kumimoji="0" lang="en-US" altLang="zh-CN" sz="2000" b="1" dirty="0">
                <a:latin typeface="宋体" charset="-122"/>
              </a:rPr>
              <a:t>c</a:t>
            </a:r>
            <a:endParaRPr kumimoji="0" lang="en-US" altLang="zh-CN" sz="2000" b="1" dirty="0">
              <a:latin typeface="Times New Roman" pitchFamily="18" charset="0"/>
            </a:endParaRPr>
          </a:p>
          <a:p>
            <a:pPr algn="ctr"/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5896" name="Oval 54"/>
          <p:cNvSpPr>
            <a:spLocks noChangeAspect="1" noChangeArrowheads="1"/>
          </p:cNvSpPr>
          <p:nvPr/>
        </p:nvSpPr>
        <p:spPr bwMode="auto">
          <a:xfrm>
            <a:off x="7708256" y="5560663"/>
            <a:ext cx="445144" cy="3047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97" name="Text Box 55"/>
          <p:cNvSpPr txBox="1">
            <a:spLocks noChangeAspect="1" noChangeArrowheads="1"/>
          </p:cNvSpPr>
          <p:nvPr/>
        </p:nvSpPr>
        <p:spPr bwMode="auto">
          <a:xfrm>
            <a:off x="7737932" y="5564699"/>
            <a:ext cx="400630" cy="30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Times New Roman" pitchFamily="18" charset="0"/>
              </a:rPr>
              <a:t>3</a:t>
            </a:r>
          </a:p>
        </p:txBody>
      </p:sp>
      <p:sp>
        <p:nvSpPr>
          <p:cNvPr id="35898" name="Line 56"/>
          <p:cNvSpPr>
            <a:spLocks noChangeAspect="1" noChangeShapeType="1"/>
          </p:cNvSpPr>
          <p:nvPr/>
        </p:nvSpPr>
        <p:spPr bwMode="auto">
          <a:xfrm>
            <a:off x="6076061" y="5709995"/>
            <a:ext cx="1602518" cy="40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99" name="AutoShape 57"/>
          <p:cNvSpPr>
            <a:spLocks noChangeAspect="1" noChangeArrowheads="1"/>
          </p:cNvSpPr>
          <p:nvPr/>
        </p:nvSpPr>
        <p:spPr bwMode="auto">
          <a:xfrm>
            <a:off x="4770305" y="5562681"/>
            <a:ext cx="534173" cy="209873"/>
          </a:xfrm>
          <a:prstGeom prst="rightArrow">
            <a:avLst>
              <a:gd name="adj1" fmla="val 50000"/>
              <a:gd name="adj2" fmla="val 432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5845" name="Text Box 58"/>
          <p:cNvSpPr txBox="1">
            <a:spLocks noChangeArrowheads="1"/>
          </p:cNvSpPr>
          <p:nvPr/>
        </p:nvSpPr>
        <p:spPr bwMode="auto">
          <a:xfrm>
            <a:off x="152400" y="31498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到正规式的转换方法 </a:t>
            </a:r>
          </a:p>
        </p:txBody>
      </p:sp>
      <p:sp>
        <p:nvSpPr>
          <p:cNvPr id="6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38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5715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3.9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求与下列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等价的正规式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6868" name="Rectangle 24"/>
          <p:cNvSpPr>
            <a:spLocks noChangeArrowheads="1"/>
          </p:cNvSpPr>
          <p:nvPr/>
        </p:nvSpPr>
        <p:spPr bwMode="auto">
          <a:xfrm>
            <a:off x="3100388" y="2908300"/>
            <a:ext cx="43402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353961" y="2043617"/>
            <a:ext cx="6266039" cy="2689231"/>
            <a:chOff x="3688" y="13546"/>
            <a:chExt cx="4140" cy="1713"/>
          </a:xfrm>
        </p:grpSpPr>
        <p:sp>
          <p:nvSpPr>
            <p:cNvPr id="36871" name="Arc 23"/>
            <p:cNvSpPr>
              <a:spLocks noChangeAspect="1"/>
            </p:cNvSpPr>
            <p:nvPr/>
          </p:nvSpPr>
          <p:spPr bwMode="auto">
            <a:xfrm rot="16228469">
              <a:off x="5111" y="13560"/>
              <a:ext cx="592" cy="56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Text Box 22"/>
            <p:cNvSpPr txBox="1">
              <a:spLocks noChangeAspect="1" noChangeArrowheads="1"/>
            </p:cNvSpPr>
            <p:nvPr/>
          </p:nvSpPr>
          <p:spPr bwMode="auto">
            <a:xfrm>
              <a:off x="5541" y="13549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 dirty="0">
                  <a:latin typeface="宋体" charset="-122"/>
                </a:rPr>
                <a:t>a</a:t>
              </a:r>
              <a:endParaRPr lang="en-US" altLang="zh-CN" b="1" dirty="0">
                <a:latin typeface="Times New Roman" pitchFamily="18" charset="0"/>
              </a:endParaRPr>
            </a:p>
            <a:p>
              <a:endParaRPr lang="en-US" altLang="zh-CN" b="1" dirty="0">
                <a:latin typeface="Times New Roman" pitchFamily="18" charset="0"/>
              </a:endParaRPr>
            </a:p>
          </p:txBody>
        </p:sp>
        <p:sp>
          <p:nvSpPr>
            <p:cNvPr id="36873" name="Oval 21"/>
            <p:cNvSpPr>
              <a:spLocks noChangeAspect="1" noChangeArrowheads="1"/>
            </p:cNvSpPr>
            <p:nvPr/>
          </p:nvSpPr>
          <p:spPr bwMode="auto">
            <a:xfrm>
              <a:off x="5187" y="14118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74" name="Text Box 20"/>
            <p:cNvSpPr txBox="1">
              <a:spLocks noChangeAspect="1" noChangeArrowheads="1"/>
            </p:cNvSpPr>
            <p:nvPr/>
          </p:nvSpPr>
          <p:spPr bwMode="auto">
            <a:xfrm>
              <a:off x="5202" y="14112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5" name="Text Box 19"/>
            <p:cNvSpPr txBox="1">
              <a:spLocks noChangeAspect="1" noChangeArrowheads="1"/>
            </p:cNvSpPr>
            <p:nvPr/>
          </p:nvSpPr>
          <p:spPr bwMode="auto">
            <a:xfrm>
              <a:off x="5594" y="14809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b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6" name="Oval 18"/>
            <p:cNvSpPr>
              <a:spLocks noChangeAspect="1" noChangeArrowheads="1"/>
            </p:cNvSpPr>
            <p:nvPr/>
          </p:nvSpPr>
          <p:spPr bwMode="auto">
            <a:xfrm>
              <a:off x="4110" y="14147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77" name="Text Box 17"/>
            <p:cNvSpPr txBox="1">
              <a:spLocks noChangeAspect="1" noChangeArrowheads="1"/>
            </p:cNvSpPr>
            <p:nvPr/>
          </p:nvSpPr>
          <p:spPr bwMode="auto">
            <a:xfrm>
              <a:off x="4110" y="14141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8" name="Text Box 16"/>
            <p:cNvSpPr txBox="1">
              <a:spLocks noChangeAspect="1" noChangeArrowheads="1"/>
            </p:cNvSpPr>
            <p:nvPr/>
          </p:nvSpPr>
          <p:spPr bwMode="auto">
            <a:xfrm>
              <a:off x="3688" y="14323"/>
              <a:ext cx="537" cy="3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 dirty="0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 dirty="0"/>
            </a:p>
            <a:p>
              <a:endParaRPr lang="en-US" altLang="zh-CN" b="1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6879" name="Text Box 15"/>
            <p:cNvSpPr txBox="1">
              <a:spLocks noChangeAspect="1" noChangeArrowheads="1"/>
            </p:cNvSpPr>
            <p:nvPr/>
          </p:nvSpPr>
          <p:spPr bwMode="auto">
            <a:xfrm>
              <a:off x="4644" y="14154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6880" name="Arc 14"/>
            <p:cNvSpPr>
              <a:spLocks noChangeAspect="1"/>
            </p:cNvSpPr>
            <p:nvPr/>
          </p:nvSpPr>
          <p:spPr bwMode="auto">
            <a:xfrm rot="5025806" flipV="1">
              <a:off x="5132" y="14584"/>
              <a:ext cx="592" cy="56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Text Box 13"/>
            <p:cNvSpPr txBox="1">
              <a:spLocks noChangeAspect="1" noChangeArrowheads="1"/>
            </p:cNvSpPr>
            <p:nvPr/>
          </p:nvSpPr>
          <p:spPr bwMode="auto">
            <a:xfrm>
              <a:off x="6733" y="14160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 dirty="0">
                  <a:latin typeface="Times New Roman" pitchFamily="18" charset="0"/>
                </a:rPr>
                <a:t>a</a:t>
              </a:r>
            </a:p>
            <a:p>
              <a:endParaRPr lang="en-US" altLang="zh-CN" b="1" dirty="0">
                <a:latin typeface="Times New Roman" pitchFamily="18" charset="0"/>
              </a:endParaRPr>
            </a:p>
          </p:txBody>
        </p:sp>
        <p:sp>
          <p:nvSpPr>
            <p:cNvPr id="36882" name="Oval 12"/>
            <p:cNvSpPr>
              <a:spLocks noChangeAspect="1" noChangeArrowheads="1"/>
            </p:cNvSpPr>
            <p:nvPr/>
          </p:nvSpPr>
          <p:spPr bwMode="auto">
            <a:xfrm>
              <a:off x="7320" y="14125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3" name="Oval 11"/>
            <p:cNvSpPr>
              <a:spLocks noChangeAspect="1" noChangeArrowheads="1"/>
            </p:cNvSpPr>
            <p:nvPr/>
          </p:nvSpPr>
          <p:spPr bwMode="auto">
            <a:xfrm>
              <a:off x="7290" y="14093"/>
              <a:ext cx="510" cy="51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4" name="Text Box 10"/>
            <p:cNvSpPr txBox="1">
              <a:spLocks noChangeAspect="1" noChangeArrowheads="1"/>
            </p:cNvSpPr>
            <p:nvPr/>
          </p:nvSpPr>
          <p:spPr bwMode="auto">
            <a:xfrm>
              <a:off x="7333" y="14160"/>
              <a:ext cx="49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D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5" name="Oval 9"/>
            <p:cNvSpPr>
              <a:spLocks noChangeAspect="1" noChangeArrowheads="1"/>
            </p:cNvSpPr>
            <p:nvPr/>
          </p:nvSpPr>
          <p:spPr bwMode="auto">
            <a:xfrm>
              <a:off x="6240" y="14142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6" name="Text Box 8"/>
            <p:cNvSpPr txBox="1">
              <a:spLocks noChangeAspect="1" noChangeArrowheads="1"/>
            </p:cNvSpPr>
            <p:nvPr/>
          </p:nvSpPr>
          <p:spPr bwMode="auto">
            <a:xfrm>
              <a:off x="6255" y="14139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C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7" name="Text Box 7"/>
            <p:cNvSpPr txBox="1">
              <a:spLocks noChangeAspect="1" noChangeArrowheads="1"/>
            </p:cNvSpPr>
            <p:nvPr/>
          </p:nvSpPr>
          <p:spPr bwMode="auto">
            <a:xfrm>
              <a:off x="5699" y="14147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8" name="Line 6"/>
            <p:cNvSpPr>
              <a:spLocks noChangeAspect="1" noChangeShapeType="1"/>
            </p:cNvSpPr>
            <p:nvPr/>
          </p:nvSpPr>
          <p:spPr bwMode="auto">
            <a:xfrm>
              <a:off x="4576" y="14369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5"/>
            <p:cNvSpPr>
              <a:spLocks noChangeAspect="1" noChangeShapeType="1"/>
            </p:cNvSpPr>
            <p:nvPr/>
          </p:nvSpPr>
          <p:spPr bwMode="auto">
            <a:xfrm>
              <a:off x="562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4"/>
            <p:cNvSpPr>
              <a:spLocks noChangeAspect="1" noChangeShapeType="1"/>
            </p:cNvSpPr>
            <p:nvPr/>
          </p:nvSpPr>
          <p:spPr bwMode="auto">
            <a:xfrm>
              <a:off x="667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09600" y="31498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到正规式的转换方法举例 </a:t>
            </a:r>
          </a:p>
        </p:txBody>
      </p:sp>
      <p:sp>
        <p:nvSpPr>
          <p:cNvPr id="2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39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6A9F80-335E-4101-8F0B-133EA166E382}"/>
              </a:ext>
            </a:extLst>
          </p:cNvPr>
          <p:cNvSpPr txBox="1"/>
          <p:nvPr/>
        </p:nvSpPr>
        <p:spPr>
          <a:xfrm>
            <a:off x="789997" y="311983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0C0B19-B312-4B41-92F7-C054316E68F3}"/>
              </a:ext>
            </a:extLst>
          </p:cNvPr>
          <p:cNvSpPr txBox="1"/>
          <p:nvPr/>
        </p:nvSpPr>
        <p:spPr>
          <a:xfrm>
            <a:off x="8144994" y="3130247"/>
            <a:ext cx="40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1501871-2487-462E-801D-31B7842D5CB9}"/>
              </a:ext>
            </a:extLst>
          </p:cNvPr>
          <p:cNvCxnSpPr>
            <a:stCxn id="3" idx="3"/>
            <a:endCxn id="36877" idx="1"/>
          </p:cNvCxnSpPr>
          <p:nvPr/>
        </p:nvCxnSpPr>
        <p:spPr bwMode="auto">
          <a:xfrm flipV="1">
            <a:off x="1197481" y="3330938"/>
            <a:ext cx="795192" cy="19734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2B7C2E3-C2A2-489F-9BA5-00223058E557}"/>
              </a:ext>
            </a:extLst>
          </p:cNvPr>
          <p:cNvCxnSpPr>
            <a:stCxn id="36884" idx="3"/>
            <a:endCxn id="29" idx="1"/>
          </p:cNvCxnSpPr>
          <p:nvPr/>
        </p:nvCxnSpPr>
        <p:spPr bwMode="auto">
          <a:xfrm>
            <a:off x="7620000" y="3360766"/>
            <a:ext cx="524994" cy="314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B7CD956-9DC9-49B3-B600-E1EADB763BDC}"/>
              </a:ext>
            </a:extLst>
          </p:cNvPr>
          <p:cNvSpPr txBox="1"/>
          <p:nvPr/>
        </p:nvSpPr>
        <p:spPr>
          <a:xfrm>
            <a:off x="3428721" y="5144097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b(</a:t>
            </a:r>
            <a:r>
              <a:rPr lang="en-US" altLang="zh-CN" sz="2800" dirty="0" err="1">
                <a:solidFill>
                  <a:srgbClr val="0000FF"/>
                </a:solidFill>
              </a:rPr>
              <a:t>a|b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  <a:r>
              <a:rPr lang="en-US" altLang="zh-CN" sz="2800" baseline="300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aa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2743200" y="3200400"/>
            <a:ext cx="47244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3.1.1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词法分析任务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3400" y="1527057"/>
            <a:ext cx="7848600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词法分析阶段是编译的第一阶段，它的主要任务是从左至右扫描文本格式的源程序，从基于字符理解的源程序中分离出符合源语言词法的单词，最终转换成基于单词理解的源程序。</a:t>
            </a:r>
          </a:p>
          <a:p>
            <a:pPr indent="584200">
              <a:lnSpc>
                <a:spcPct val="15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zh-CN" altLang="en-US" sz="2200" b="1" dirty="0">
                <a:latin typeface="+mn-ea"/>
                <a:ea typeface="+mn-ea"/>
              </a:rPr>
              <a:t>    输出形式为：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（单词种类，单词）</a:t>
            </a: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单词种类类似于自然语言的词性，由构词规则等因素确定的。</a:t>
            </a: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计算机高级语言一般都有</a:t>
            </a:r>
            <a:r>
              <a:rPr lang="zh-CN" altLang="en-US" sz="2200" b="1" dirty="0">
                <a:solidFill>
                  <a:srgbClr val="000066"/>
                </a:solidFill>
                <a:latin typeface="+mn-ea"/>
                <a:ea typeface="+mn-ea"/>
              </a:rPr>
              <a:t>关键字、标识符、常数、运算符和定界符</a:t>
            </a:r>
            <a:r>
              <a:rPr lang="zh-CN" altLang="en-US" sz="2200" b="1" dirty="0">
                <a:latin typeface="+mn-ea"/>
                <a:ea typeface="+mn-ea"/>
              </a:rPr>
              <a:t>这</a:t>
            </a:r>
            <a:r>
              <a:rPr lang="en-US" altLang="zh-CN" sz="2200" b="1" dirty="0">
                <a:latin typeface="+mn-ea"/>
                <a:ea typeface="+mn-ea"/>
              </a:rPr>
              <a:t>5</a:t>
            </a:r>
            <a:r>
              <a:rPr lang="zh-CN" altLang="en-US" sz="2200" b="1" dirty="0">
                <a:latin typeface="+mn-ea"/>
                <a:ea typeface="+mn-ea"/>
              </a:rPr>
              <a:t>类单词。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3954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词法分析程序设计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73374-9A68-4542-9A46-60AF3C30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40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D52DF8F-CB74-47C8-974D-1EEF1EDFA023}"/>
              </a:ext>
            </a:extLst>
          </p:cNvPr>
          <p:cNvSpPr/>
          <p:nvPr/>
        </p:nvSpPr>
        <p:spPr bwMode="auto">
          <a:xfrm>
            <a:off x="3733800" y="23622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C7B279-18E4-4487-9457-4ED109FCBD70}"/>
              </a:ext>
            </a:extLst>
          </p:cNvPr>
          <p:cNvSpPr txBox="1"/>
          <p:nvPr/>
        </p:nvSpPr>
        <p:spPr>
          <a:xfrm>
            <a:off x="4012352" y="2233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4039F6A-9259-4447-9BCE-8468ACD480EF}"/>
              </a:ext>
            </a:extLst>
          </p:cNvPr>
          <p:cNvGrpSpPr/>
          <p:nvPr/>
        </p:nvGrpSpPr>
        <p:grpSpPr>
          <a:xfrm>
            <a:off x="406042" y="1071461"/>
            <a:ext cx="2413358" cy="2702960"/>
            <a:chOff x="194601" y="1071461"/>
            <a:chExt cx="2413358" cy="270296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F0960C3-4ADE-4DBF-9249-1D95F6828D90}"/>
                </a:ext>
              </a:extLst>
            </p:cNvPr>
            <p:cNvGrpSpPr/>
            <p:nvPr/>
          </p:nvGrpSpPr>
          <p:grpSpPr>
            <a:xfrm>
              <a:off x="2057400" y="1681675"/>
              <a:ext cx="363747" cy="360182"/>
              <a:chOff x="4752536" y="4112194"/>
              <a:chExt cx="363747" cy="360182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43357F8D-5136-4A91-8951-52C420F766AE}"/>
                  </a:ext>
                </a:extLst>
              </p:cNvPr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微软雅黑" pitchFamily="34" charset="-122"/>
                  </a:rPr>
                  <a:t>4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0D02349-A620-45DB-8AD2-587D6D746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8A890-FFD1-4897-AC01-A18D331B1F4A}"/>
                </a:ext>
              </a:extLst>
            </p:cNvPr>
            <p:cNvSpPr/>
            <p:nvPr/>
          </p:nvSpPr>
          <p:spPr bwMode="auto">
            <a:xfrm>
              <a:off x="547468" y="2399997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4D46EE9-DBD7-4B28-A2E6-DF740D891EDE}"/>
                </a:ext>
              </a:extLst>
            </p:cNvPr>
            <p:cNvSpPr/>
            <p:nvPr/>
          </p:nvSpPr>
          <p:spPr bwMode="auto">
            <a:xfrm>
              <a:off x="1219200" y="1709366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417E673-D720-4661-BB3B-7301F7658ED3}"/>
                </a:ext>
              </a:extLst>
            </p:cNvPr>
            <p:cNvSpPr/>
            <p:nvPr/>
          </p:nvSpPr>
          <p:spPr bwMode="auto">
            <a:xfrm>
              <a:off x="1219200" y="2920644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B17B828-150B-4998-B99F-ACA2D57C3B49}"/>
                </a:ext>
              </a:extLst>
            </p:cNvPr>
            <p:cNvGrpSpPr/>
            <p:nvPr/>
          </p:nvGrpSpPr>
          <p:grpSpPr>
            <a:xfrm>
              <a:off x="1998453" y="2892953"/>
              <a:ext cx="363747" cy="360182"/>
              <a:chOff x="4752536" y="4112194"/>
              <a:chExt cx="363747" cy="360182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5CE6C4E-339F-4701-8A2F-CE11A661158E}"/>
                  </a:ext>
                </a:extLst>
              </p:cNvPr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微软雅黑" pitchFamily="34" charset="-122"/>
                  </a:rPr>
                  <a:t>2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B40B86B-2F48-414B-92AE-660B754C2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</p:grp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BA2DE7A8-12F1-4D6E-AB62-59A2C820DF48}"/>
                </a:ext>
              </a:extLst>
            </p:cNvPr>
            <p:cNvCxnSpPr>
              <a:stCxn id="7" idx="2"/>
              <a:endCxn id="7" idx="0"/>
            </p:cNvCxnSpPr>
            <p:nvPr/>
          </p:nvCxnSpPr>
          <p:spPr bwMode="auto">
            <a:xfrm rot="10800000" flipH="1">
              <a:off x="547468" y="2399997"/>
              <a:ext cx="152400" cy="152400"/>
            </a:xfrm>
            <a:prstGeom prst="curvedConnector4">
              <a:avLst>
                <a:gd name="adj1" fmla="val -150000"/>
                <a:gd name="adj2" fmla="val 25000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DC0CA8B-037B-4668-AECA-094E763B4784}"/>
                </a:ext>
              </a:extLst>
            </p:cNvPr>
            <p:cNvSpPr txBox="1"/>
            <p:nvPr/>
          </p:nvSpPr>
          <p:spPr>
            <a:xfrm>
              <a:off x="194601" y="182950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a,b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9446F58-7F17-40B4-9E66-D556519D5070}"/>
                </a:ext>
              </a:extLst>
            </p:cNvPr>
            <p:cNvCxnSpPr>
              <a:stCxn id="7" idx="7"/>
              <a:endCxn id="8" idx="3"/>
            </p:cNvCxnSpPr>
            <p:nvPr/>
          </p:nvCxnSpPr>
          <p:spPr bwMode="auto">
            <a:xfrm flipV="1">
              <a:off x="807631" y="1969529"/>
              <a:ext cx="456206" cy="475105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55DCD79-ECD0-4CB5-94B1-8D21914E2CD2}"/>
                </a:ext>
              </a:extLst>
            </p:cNvPr>
            <p:cNvCxnSpPr>
              <a:stCxn id="8" idx="6"/>
              <a:endCxn id="6" idx="2"/>
            </p:cNvCxnSpPr>
            <p:nvPr/>
          </p:nvCxnSpPr>
          <p:spPr bwMode="auto">
            <a:xfrm>
              <a:off x="1524000" y="1861766"/>
              <a:ext cx="533400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7B161AA-AF65-4F90-A16A-4A7F80B09070}"/>
                </a:ext>
              </a:extLst>
            </p:cNvPr>
            <p:cNvCxnSpPr>
              <a:stCxn id="7" idx="5"/>
              <a:endCxn id="11" idx="1"/>
            </p:cNvCxnSpPr>
            <p:nvPr/>
          </p:nvCxnSpPr>
          <p:spPr bwMode="auto">
            <a:xfrm>
              <a:off x="807631" y="2660160"/>
              <a:ext cx="456206" cy="30512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B13B0FF-16C2-452C-B5F3-954CCD114F0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 bwMode="auto">
            <a:xfrm>
              <a:off x="1524000" y="3073044"/>
              <a:ext cx="474453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71DD51C-6CA2-4395-A3E9-8E28F8EE7E12}"/>
                </a:ext>
              </a:extLst>
            </p:cNvPr>
            <p:cNvSpPr txBox="1"/>
            <p:nvPr/>
          </p:nvSpPr>
          <p:spPr>
            <a:xfrm>
              <a:off x="2102692" y="107146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a,b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4163D97-624F-4042-9B53-F5133D8CB700}"/>
                </a:ext>
              </a:extLst>
            </p:cNvPr>
            <p:cNvSpPr txBox="1"/>
            <p:nvPr/>
          </p:nvSpPr>
          <p:spPr>
            <a:xfrm>
              <a:off x="2051722" y="340508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a,b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AD039E6-3FF3-413B-9E3A-F1B188B72DD7}"/>
                </a:ext>
              </a:extLst>
            </p:cNvPr>
            <p:cNvSpPr txBox="1"/>
            <p:nvPr/>
          </p:nvSpPr>
          <p:spPr>
            <a:xfrm>
              <a:off x="803578" y="19300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B974A71-F2F1-44DA-BDAF-05FDD15C98FF}"/>
                </a:ext>
              </a:extLst>
            </p:cNvPr>
            <p:cNvSpPr txBox="1"/>
            <p:nvPr/>
          </p:nvSpPr>
          <p:spPr>
            <a:xfrm>
              <a:off x="1629369" y="15389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D531896-61E3-4AEF-BCCC-99E376DCBBBD}"/>
                </a:ext>
              </a:extLst>
            </p:cNvPr>
            <p:cNvSpPr txBox="1"/>
            <p:nvPr/>
          </p:nvSpPr>
          <p:spPr>
            <a:xfrm>
              <a:off x="1621306" y="2762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EADD983-921D-4901-B3D7-1CCFEC6D484F}"/>
                </a:ext>
              </a:extLst>
            </p:cNvPr>
            <p:cNvSpPr txBox="1"/>
            <p:nvPr/>
          </p:nvSpPr>
          <p:spPr>
            <a:xfrm>
              <a:off x="776753" y="2762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C37E2843-4F5B-4BF5-B1B8-64067D24F865}"/>
                </a:ext>
              </a:extLst>
            </p:cNvPr>
            <p:cNvCxnSpPr>
              <a:stCxn id="6" idx="1"/>
              <a:endCxn id="6" idx="6"/>
            </p:cNvCxnSpPr>
            <p:nvPr/>
          </p:nvCxnSpPr>
          <p:spPr bwMode="auto">
            <a:xfrm rot="16200000" flipH="1">
              <a:off x="2202236" y="1642856"/>
              <a:ext cx="127344" cy="310477"/>
            </a:xfrm>
            <a:prstGeom prst="curvedConnector4">
              <a:avLst>
                <a:gd name="adj1" fmla="val -220935"/>
                <a:gd name="adj2" fmla="val 173629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连接符: 曲线 41">
              <a:extLst>
                <a:ext uri="{FF2B5EF4-FFF2-40B4-BE49-F238E27FC236}">
                  <a16:creationId xmlns:a16="http://schemas.microsoft.com/office/drawing/2014/main" id="{AFB51FC2-6D99-4E4B-96BF-F16EA1E2614F}"/>
                </a:ext>
              </a:extLst>
            </p:cNvPr>
            <p:cNvCxnSpPr>
              <a:stCxn id="15" idx="3"/>
              <a:endCxn id="15" idx="6"/>
            </p:cNvCxnSpPr>
            <p:nvPr/>
          </p:nvCxnSpPr>
          <p:spPr bwMode="auto">
            <a:xfrm rot="5400000" flipH="1" flipV="1">
              <a:off x="2143289" y="2981477"/>
              <a:ext cx="127344" cy="310477"/>
            </a:xfrm>
            <a:prstGeom prst="curvedConnector4">
              <a:avLst>
                <a:gd name="adj1" fmla="val -220935"/>
                <a:gd name="adj2" fmla="val 173629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C206D88-B2BB-476E-AD47-16109FAB78F2}"/>
              </a:ext>
            </a:extLst>
          </p:cNvPr>
          <p:cNvSpPr txBox="1"/>
          <p:nvPr/>
        </p:nvSpPr>
        <p:spPr>
          <a:xfrm>
            <a:off x="677252" y="1084814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3.5 P49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3901D9F-C170-496A-9EDB-11B703B4115A}"/>
              </a:ext>
            </a:extLst>
          </p:cNvPr>
          <p:cNvGrpSpPr/>
          <p:nvPr/>
        </p:nvGrpSpPr>
        <p:grpSpPr>
          <a:xfrm>
            <a:off x="4152319" y="1020508"/>
            <a:ext cx="2408548" cy="2702960"/>
            <a:chOff x="197006" y="1071461"/>
            <a:chExt cx="2408548" cy="270296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E636F42-4F29-4A67-A897-9F9D6A553206}"/>
                </a:ext>
              </a:extLst>
            </p:cNvPr>
            <p:cNvGrpSpPr/>
            <p:nvPr/>
          </p:nvGrpSpPr>
          <p:grpSpPr>
            <a:xfrm>
              <a:off x="2057400" y="1681675"/>
              <a:ext cx="363747" cy="360182"/>
              <a:chOff x="4752536" y="4112194"/>
              <a:chExt cx="363747" cy="360182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388D3A83-D324-4D61-833B-CAEAB07686ED}"/>
                  </a:ext>
                </a:extLst>
              </p:cNvPr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微软雅黑" pitchFamily="34" charset="-122"/>
                  </a:rPr>
                  <a:t>4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EEE5BB0-EE2C-4C83-AE9E-5D5476299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158CFB9-F6A6-4DED-BFB2-36FEE08428AF}"/>
                </a:ext>
              </a:extLst>
            </p:cNvPr>
            <p:cNvSpPr/>
            <p:nvPr/>
          </p:nvSpPr>
          <p:spPr bwMode="auto">
            <a:xfrm>
              <a:off x="547468" y="2399997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BF52034-2041-408D-979E-DE0DA33C3C20}"/>
                </a:ext>
              </a:extLst>
            </p:cNvPr>
            <p:cNvSpPr/>
            <p:nvPr/>
          </p:nvSpPr>
          <p:spPr bwMode="auto">
            <a:xfrm>
              <a:off x="1219200" y="1709366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4DC4BAF-3264-4A92-A39C-C70001DBFB7E}"/>
                </a:ext>
              </a:extLst>
            </p:cNvPr>
            <p:cNvSpPr/>
            <p:nvPr/>
          </p:nvSpPr>
          <p:spPr bwMode="auto">
            <a:xfrm>
              <a:off x="1219200" y="2920644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740C760-FEBF-411F-8465-ED1BBB53D3F5}"/>
                </a:ext>
              </a:extLst>
            </p:cNvPr>
            <p:cNvGrpSpPr/>
            <p:nvPr/>
          </p:nvGrpSpPr>
          <p:grpSpPr>
            <a:xfrm>
              <a:off x="1998453" y="2892953"/>
              <a:ext cx="363747" cy="360182"/>
              <a:chOff x="4752536" y="4112194"/>
              <a:chExt cx="363747" cy="36018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30D102B-DCF3-41D2-986D-DC5AE2E624E5}"/>
                  </a:ext>
                </a:extLst>
              </p:cNvPr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微软雅黑" pitchFamily="34" charset="-122"/>
                  </a:rPr>
                  <a:t>2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DE0FF0B-13A8-4773-9BE8-6E3EABD75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</p:grp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6292F961-24F2-41AA-86B7-ED116F6B8A60}"/>
                </a:ext>
              </a:extLst>
            </p:cNvPr>
            <p:cNvCxnSpPr>
              <a:stCxn id="47" idx="2"/>
              <a:endCxn id="47" idx="0"/>
            </p:cNvCxnSpPr>
            <p:nvPr/>
          </p:nvCxnSpPr>
          <p:spPr bwMode="auto">
            <a:xfrm rot="10800000" flipH="1">
              <a:off x="547468" y="2399997"/>
              <a:ext cx="152400" cy="152400"/>
            </a:xfrm>
            <a:prstGeom prst="curvedConnector4">
              <a:avLst>
                <a:gd name="adj1" fmla="val -150000"/>
                <a:gd name="adj2" fmla="val 250000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D47F939-215E-4C68-B9E2-DD96A4ED7F6B}"/>
                </a:ext>
              </a:extLst>
            </p:cNvPr>
            <p:cNvSpPr txBox="1"/>
            <p:nvPr/>
          </p:nvSpPr>
          <p:spPr>
            <a:xfrm>
              <a:off x="197006" y="1829500"/>
              <a:ext cx="500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a|b</a:t>
              </a:r>
              <a:endParaRPr lang="zh-CN" altLang="en-US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0FEFCA3-E20A-49C5-844C-39A678DAE6C7}"/>
                </a:ext>
              </a:extLst>
            </p:cNvPr>
            <p:cNvCxnSpPr>
              <a:stCxn id="47" idx="7"/>
              <a:endCxn id="48" idx="3"/>
            </p:cNvCxnSpPr>
            <p:nvPr/>
          </p:nvCxnSpPr>
          <p:spPr bwMode="auto">
            <a:xfrm flipV="1">
              <a:off x="807631" y="1969529"/>
              <a:ext cx="456206" cy="475105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35D7872-44D0-4CDD-8062-FDE88E3C646D}"/>
                </a:ext>
              </a:extLst>
            </p:cNvPr>
            <p:cNvCxnSpPr>
              <a:stCxn id="48" idx="6"/>
              <a:endCxn id="68" idx="2"/>
            </p:cNvCxnSpPr>
            <p:nvPr/>
          </p:nvCxnSpPr>
          <p:spPr bwMode="auto">
            <a:xfrm>
              <a:off x="1524000" y="1861766"/>
              <a:ext cx="533400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97452A8-C0E2-4F25-A656-4F6B8E22B509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 bwMode="auto">
            <a:xfrm>
              <a:off x="807631" y="2660160"/>
              <a:ext cx="456206" cy="305121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6D7BA64-F74A-4C49-BD33-767203EAC36A}"/>
                </a:ext>
              </a:extLst>
            </p:cNvPr>
            <p:cNvCxnSpPr>
              <a:stCxn id="49" idx="6"/>
              <a:endCxn id="66" idx="2"/>
            </p:cNvCxnSpPr>
            <p:nvPr/>
          </p:nvCxnSpPr>
          <p:spPr bwMode="auto">
            <a:xfrm>
              <a:off x="1524000" y="3073044"/>
              <a:ext cx="474453" cy="0"/>
            </a:xfrm>
            <a:prstGeom prst="straightConnector1">
              <a:avLst/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68652CF-B648-4026-B5AF-B4B20AE4F7D7}"/>
                </a:ext>
              </a:extLst>
            </p:cNvPr>
            <p:cNvSpPr txBox="1"/>
            <p:nvPr/>
          </p:nvSpPr>
          <p:spPr>
            <a:xfrm>
              <a:off x="2105097" y="1071461"/>
              <a:ext cx="500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a|b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3EB3DC4-072D-44FC-9F9A-B19C0434B0D3}"/>
                </a:ext>
              </a:extLst>
            </p:cNvPr>
            <p:cNvSpPr txBox="1"/>
            <p:nvPr/>
          </p:nvSpPr>
          <p:spPr>
            <a:xfrm>
              <a:off x="2054127" y="3405089"/>
              <a:ext cx="500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a|b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6DD42FA-2A29-483F-B6D3-7E73C8AC4696}"/>
                </a:ext>
              </a:extLst>
            </p:cNvPr>
            <p:cNvSpPr txBox="1"/>
            <p:nvPr/>
          </p:nvSpPr>
          <p:spPr>
            <a:xfrm>
              <a:off x="803578" y="19300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8C1867E-FB48-4E4A-820C-A8AE7CB9528D}"/>
                </a:ext>
              </a:extLst>
            </p:cNvPr>
            <p:cNvSpPr txBox="1"/>
            <p:nvPr/>
          </p:nvSpPr>
          <p:spPr>
            <a:xfrm>
              <a:off x="1629369" y="15389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FDF465F-CF5B-42DE-9A63-A701015CCBC0}"/>
                </a:ext>
              </a:extLst>
            </p:cNvPr>
            <p:cNvSpPr txBox="1"/>
            <p:nvPr/>
          </p:nvSpPr>
          <p:spPr>
            <a:xfrm>
              <a:off x="1621306" y="2762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C8C6CFA-D628-491F-AADA-664E7E348419}"/>
                </a:ext>
              </a:extLst>
            </p:cNvPr>
            <p:cNvSpPr txBox="1"/>
            <p:nvPr/>
          </p:nvSpPr>
          <p:spPr>
            <a:xfrm>
              <a:off x="776753" y="2762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63" name="连接符: 曲线 62">
              <a:extLst>
                <a:ext uri="{FF2B5EF4-FFF2-40B4-BE49-F238E27FC236}">
                  <a16:creationId xmlns:a16="http://schemas.microsoft.com/office/drawing/2014/main" id="{C8DB6325-64C4-4414-A098-6FD27362F92F}"/>
                </a:ext>
              </a:extLst>
            </p:cNvPr>
            <p:cNvCxnSpPr>
              <a:stCxn id="68" idx="1"/>
              <a:endCxn id="68" idx="6"/>
            </p:cNvCxnSpPr>
            <p:nvPr/>
          </p:nvCxnSpPr>
          <p:spPr bwMode="auto">
            <a:xfrm rot="16200000" flipH="1">
              <a:off x="2202236" y="1642856"/>
              <a:ext cx="127344" cy="310477"/>
            </a:xfrm>
            <a:prstGeom prst="curvedConnector4">
              <a:avLst>
                <a:gd name="adj1" fmla="val -220935"/>
                <a:gd name="adj2" fmla="val 173629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连接符: 曲线 63">
              <a:extLst>
                <a:ext uri="{FF2B5EF4-FFF2-40B4-BE49-F238E27FC236}">
                  <a16:creationId xmlns:a16="http://schemas.microsoft.com/office/drawing/2014/main" id="{3658C92C-BB68-4ECA-BB9E-0C4EBF0804CC}"/>
                </a:ext>
              </a:extLst>
            </p:cNvPr>
            <p:cNvCxnSpPr>
              <a:stCxn id="66" idx="3"/>
              <a:endCxn id="66" idx="6"/>
            </p:cNvCxnSpPr>
            <p:nvPr/>
          </p:nvCxnSpPr>
          <p:spPr bwMode="auto">
            <a:xfrm rot="5400000" flipH="1" flipV="1">
              <a:off x="2143289" y="2981477"/>
              <a:ext cx="127344" cy="310477"/>
            </a:xfrm>
            <a:prstGeom prst="curvedConnector4">
              <a:avLst>
                <a:gd name="adj1" fmla="val -220935"/>
                <a:gd name="adj2" fmla="val 173629"/>
              </a:avLst>
            </a:prstGeom>
            <a:solidFill>
              <a:srgbClr val="993366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F6CEF50B-99A9-4A1F-BDA7-4B53BC4EE182}"/>
              </a:ext>
            </a:extLst>
          </p:cNvPr>
          <p:cNvSpPr txBox="1"/>
          <p:nvPr/>
        </p:nvSpPr>
        <p:spPr>
          <a:xfrm>
            <a:off x="357354" y="2401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</a:t>
            </a:r>
            <a:endParaRPr lang="en-US" altLang="zh-CN" b="1" dirty="0"/>
          </a:p>
          <a:p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E2D05E1-9FF7-4380-8C32-C2422EAED15E}"/>
              </a:ext>
            </a:extLst>
          </p:cNvPr>
          <p:cNvCxnSpPr>
            <a:stCxn id="10" idx="6"/>
            <a:endCxn id="47" idx="2"/>
          </p:cNvCxnSpPr>
          <p:nvPr/>
        </p:nvCxnSpPr>
        <p:spPr bwMode="auto">
          <a:xfrm flipV="1">
            <a:off x="4038600" y="2501444"/>
            <a:ext cx="464181" cy="1315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501EB74-9604-4C5F-81A6-F61D130D5F16}"/>
              </a:ext>
            </a:extLst>
          </p:cNvPr>
          <p:cNvCxnSpPr>
            <a:cxnSpLocks/>
            <a:stCxn id="68" idx="5"/>
            <a:endCxn id="123" idx="1"/>
          </p:cNvCxnSpPr>
          <p:nvPr/>
        </p:nvCxnSpPr>
        <p:spPr bwMode="auto">
          <a:xfrm>
            <a:off x="6323190" y="1938157"/>
            <a:ext cx="759781" cy="435943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69910FE-9B43-4A29-8BDD-09666018ECFB}"/>
              </a:ext>
            </a:extLst>
          </p:cNvPr>
          <p:cNvCxnSpPr>
            <a:cxnSpLocks/>
            <a:stCxn id="66" idx="7"/>
            <a:endCxn id="123" idx="3"/>
          </p:cNvCxnSpPr>
          <p:nvPr/>
        </p:nvCxnSpPr>
        <p:spPr bwMode="auto">
          <a:xfrm flipV="1">
            <a:off x="6264243" y="2628788"/>
            <a:ext cx="818728" cy="265959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E94C940F-6215-4F77-98C2-6B37CC4EBE6B}"/>
              </a:ext>
            </a:extLst>
          </p:cNvPr>
          <p:cNvSpPr txBox="1"/>
          <p:nvPr/>
        </p:nvSpPr>
        <p:spPr>
          <a:xfrm>
            <a:off x="6605563" y="1896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44F1BC3-A8E7-443A-B3F2-C171DF04F896}"/>
              </a:ext>
            </a:extLst>
          </p:cNvPr>
          <p:cNvSpPr txBox="1"/>
          <p:nvPr/>
        </p:nvSpPr>
        <p:spPr>
          <a:xfrm>
            <a:off x="6523566" y="2680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EBFB009-4D5E-4090-BB93-270031DA19A0}"/>
              </a:ext>
            </a:extLst>
          </p:cNvPr>
          <p:cNvSpPr/>
          <p:nvPr/>
        </p:nvSpPr>
        <p:spPr bwMode="auto">
          <a:xfrm>
            <a:off x="298781" y="4817258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23BED0F-1860-4BC6-8277-6334108C3FE5}"/>
              </a:ext>
            </a:extLst>
          </p:cNvPr>
          <p:cNvSpPr txBox="1"/>
          <p:nvPr/>
        </p:nvSpPr>
        <p:spPr>
          <a:xfrm>
            <a:off x="577333" y="46885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7051A5A-C0DF-4BF0-8FD0-4E79682EB93E}"/>
              </a:ext>
            </a:extLst>
          </p:cNvPr>
          <p:cNvSpPr/>
          <p:nvPr/>
        </p:nvSpPr>
        <p:spPr bwMode="auto">
          <a:xfrm>
            <a:off x="1067762" y="4804102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2134C2F9-C845-4450-9467-BCBBFEEF6C98}"/>
              </a:ext>
            </a:extLst>
          </p:cNvPr>
          <p:cNvCxnSpPr>
            <a:stCxn id="86" idx="2"/>
            <a:endCxn id="86" idx="0"/>
          </p:cNvCxnSpPr>
          <p:nvPr/>
        </p:nvCxnSpPr>
        <p:spPr bwMode="auto">
          <a:xfrm rot="10800000" flipH="1">
            <a:off x="1067762" y="4804102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D516ED38-E535-4BF3-881E-CA1893542D62}"/>
              </a:ext>
            </a:extLst>
          </p:cNvPr>
          <p:cNvSpPr txBox="1"/>
          <p:nvPr/>
        </p:nvSpPr>
        <p:spPr>
          <a:xfrm>
            <a:off x="717300" y="4233605"/>
            <a:ext cx="5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a|b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482FC6A-6B6F-41B7-98F1-D3A98BE7D119}"/>
              </a:ext>
            </a:extLst>
          </p:cNvPr>
          <p:cNvSpPr txBox="1"/>
          <p:nvPr/>
        </p:nvSpPr>
        <p:spPr>
          <a:xfrm>
            <a:off x="1976052" y="4218541"/>
            <a:ext cx="10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aa(</a:t>
            </a:r>
            <a:r>
              <a:rPr lang="en-US" altLang="zh-CN" dirty="0" err="1"/>
              <a:t>a|b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endParaRPr lang="zh-CN" altLang="en-US" baseline="30000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20BEF57-4FCC-4200-9CF1-2226053F8AC2}"/>
              </a:ext>
            </a:extLst>
          </p:cNvPr>
          <p:cNvCxnSpPr>
            <a:stCxn id="82" idx="6"/>
            <a:endCxn id="86" idx="2"/>
          </p:cNvCxnSpPr>
          <p:nvPr/>
        </p:nvCxnSpPr>
        <p:spPr bwMode="auto">
          <a:xfrm flipV="1">
            <a:off x="603581" y="4956502"/>
            <a:ext cx="464181" cy="1315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5F27D3F9-8CD3-45E0-AD05-60F49C3805AA}"/>
              </a:ext>
            </a:extLst>
          </p:cNvPr>
          <p:cNvCxnSpPr>
            <a:cxnSpLocks/>
            <a:stCxn id="86" idx="7"/>
            <a:endCxn id="128" idx="1"/>
          </p:cNvCxnSpPr>
          <p:nvPr/>
        </p:nvCxnSpPr>
        <p:spPr bwMode="auto">
          <a:xfrm rot="16200000" flipH="1">
            <a:off x="2427066" y="3749598"/>
            <a:ext cx="21266" cy="2219548"/>
          </a:xfrm>
          <a:prstGeom prst="curvedConnector3">
            <a:avLst>
              <a:gd name="adj1" fmla="val -1284854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7E11C26D-1394-4A5D-B338-90E105D0977E}"/>
              </a:ext>
            </a:extLst>
          </p:cNvPr>
          <p:cNvCxnSpPr>
            <a:cxnSpLocks/>
            <a:stCxn id="86" idx="5"/>
            <a:endCxn id="128" idx="3"/>
          </p:cNvCxnSpPr>
          <p:nvPr/>
        </p:nvCxnSpPr>
        <p:spPr bwMode="auto">
          <a:xfrm rot="16200000" flipH="1">
            <a:off x="2407485" y="3984705"/>
            <a:ext cx="60428" cy="2219548"/>
          </a:xfrm>
          <a:prstGeom prst="curvedConnector3">
            <a:avLst>
              <a:gd name="adj1" fmla="val 565590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815B097-F0F1-424F-B118-F66E98A875A8}"/>
              </a:ext>
            </a:extLst>
          </p:cNvPr>
          <p:cNvSpPr txBox="1"/>
          <p:nvPr/>
        </p:nvSpPr>
        <p:spPr>
          <a:xfrm>
            <a:off x="1929445" y="5405857"/>
            <a:ext cx="97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bb(</a:t>
            </a:r>
            <a:r>
              <a:rPr lang="en-US" altLang="zh-CN" dirty="0" err="1"/>
              <a:t>a|b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endParaRPr lang="zh-CN" altLang="en-US" baseline="30000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3B2CAF0E-E6D9-491E-A786-BAEC3180CA13}"/>
              </a:ext>
            </a:extLst>
          </p:cNvPr>
          <p:cNvSpPr/>
          <p:nvPr/>
        </p:nvSpPr>
        <p:spPr bwMode="auto">
          <a:xfrm>
            <a:off x="4390515" y="5008382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88BBE0F9-3EAC-4E14-BB72-CD2D87D07146}"/>
              </a:ext>
            </a:extLst>
          </p:cNvPr>
          <p:cNvGrpSpPr/>
          <p:nvPr/>
        </p:nvGrpSpPr>
        <p:grpSpPr>
          <a:xfrm>
            <a:off x="7029701" y="2321353"/>
            <a:ext cx="363747" cy="360182"/>
            <a:chOff x="4752536" y="4112194"/>
            <a:chExt cx="363747" cy="36018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44AC6FC8-10CA-4035-8CDB-2399C9A8D0D1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Y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D5CF679-619A-40A9-B0AC-7CFAB070A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2F9F12E4-39BA-4270-BA5D-E4D6A9558EBB}"/>
              </a:ext>
            </a:extLst>
          </p:cNvPr>
          <p:cNvGrpSpPr/>
          <p:nvPr/>
        </p:nvGrpSpPr>
        <p:grpSpPr>
          <a:xfrm>
            <a:off x="3494203" y="4817258"/>
            <a:ext cx="363747" cy="360182"/>
            <a:chOff x="4752536" y="4112194"/>
            <a:chExt cx="363747" cy="360182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50AB1C18-5696-4E83-AECF-CE065A58F09A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Y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74E91AD3-82F9-4CA2-BA8F-AE11EB029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19CA3F42-8C03-4365-9481-26AE555E59BD}"/>
              </a:ext>
            </a:extLst>
          </p:cNvPr>
          <p:cNvGrpSpPr/>
          <p:nvPr/>
        </p:nvGrpSpPr>
        <p:grpSpPr>
          <a:xfrm>
            <a:off x="6913695" y="4954941"/>
            <a:ext cx="363747" cy="360182"/>
            <a:chOff x="4752536" y="4112194"/>
            <a:chExt cx="363747" cy="360182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C48F472F-7D90-48F5-81EE-2796EEE586C4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Y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DC75375E-8388-4BC5-A9B8-8BF4CF177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E59E6F2-30AE-4E4A-9C50-9FF62BBE624E}"/>
              </a:ext>
            </a:extLst>
          </p:cNvPr>
          <p:cNvCxnSpPr>
            <a:stCxn id="120" idx="6"/>
            <a:endCxn id="133" idx="2"/>
          </p:cNvCxnSpPr>
          <p:nvPr/>
        </p:nvCxnSpPr>
        <p:spPr bwMode="auto">
          <a:xfrm flipV="1">
            <a:off x="4695315" y="5135032"/>
            <a:ext cx="2218380" cy="2575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3651C5E-4CA4-4FD9-98BF-2FF26054119B}"/>
              </a:ext>
            </a:extLst>
          </p:cNvPr>
          <p:cNvSpPr txBox="1"/>
          <p:nvPr/>
        </p:nvSpPr>
        <p:spPr>
          <a:xfrm>
            <a:off x="4856393" y="476570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a|b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baseline="30000" dirty="0">
                <a:solidFill>
                  <a:srgbClr val="0000FF"/>
                </a:solidFill>
              </a:rPr>
              <a:t>* (</a:t>
            </a:r>
            <a:r>
              <a:rPr lang="en-US" altLang="zh-CN" dirty="0" err="1">
                <a:solidFill>
                  <a:srgbClr val="0000FF"/>
                </a:solidFill>
              </a:rPr>
              <a:t>aa|bb</a:t>
            </a:r>
            <a:r>
              <a:rPr lang="en-US" altLang="zh-CN" dirty="0">
                <a:solidFill>
                  <a:srgbClr val="0000FF"/>
                </a:solidFill>
              </a:rPr>
              <a:t>)(</a:t>
            </a:r>
            <a:r>
              <a:rPr lang="en-US" altLang="zh-CN" dirty="0" err="1">
                <a:solidFill>
                  <a:srgbClr val="0000FF"/>
                </a:solidFill>
              </a:rPr>
              <a:t>a|b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baseline="30000" dirty="0">
                <a:solidFill>
                  <a:srgbClr val="0000FF"/>
                </a:solidFill>
              </a:rPr>
              <a:t>*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D53B12A-2979-410D-A634-60F622493434}"/>
              </a:ext>
            </a:extLst>
          </p:cNvPr>
          <p:cNvSpPr txBox="1"/>
          <p:nvPr/>
        </p:nvSpPr>
        <p:spPr>
          <a:xfrm>
            <a:off x="3684637" y="5694577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3.11 P55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182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CE0EBF-9BEB-4452-94EC-46553D6D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41</a:t>
            </a:fld>
            <a:endParaRPr lang="en-US" altLang="zh-CN"/>
          </a:p>
          <a:p>
            <a:endParaRPr lang="en-US" altLang="zh-CN"/>
          </a:p>
        </p:txBody>
      </p:sp>
      <p:pic>
        <p:nvPicPr>
          <p:cNvPr id="3" name="Picture 82" descr="图4_1DFA M的状态图表示">
            <a:extLst>
              <a:ext uri="{FF2B5EF4-FFF2-40B4-BE49-F238E27FC236}">
                <a16:creationId xmlns:a16="http://schemas.microsoft.com/office/drawing/2014/main" id="{103FDC34-C726-4872-9B7C-594CDBB4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02180"/>
            <a:ext cx="5237164" cy="245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E5FAD3-6401-43F9-A877-F4D8F0CD187C}"/>
              </a:ext>
            </a:extLst>
          </p:cNvPr>
          <p:cNvSpPr txBox="1"/>
          <p:nvPr/>
        </p:nvSpPr>
        <p:spPr>
          <a:xfrm>
            <a:off x="1066800" y="1219200"/>
            <a:ext cx="373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思考：等价的正则式</a:t>
            </a:r>
            <a:r>
              <a:rPr lang="en-US" altLang="zh-CN" sz="2800" dirty="0"/>
              <a:t>r?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0824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2"/>
          <p:cNvSpPr>
            <a:spLocks noChangeArrowheads="1"/>
          </p:cNvSpPr>
          <p:nvPr/>
        </p:nvSpPr>
        <p:spPr bwMode="auto">
          <a:xfrm>
            <a:off x="685800" y="5638800"/>
            <a:ext cx="7696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444500" y="304800"/>
            <a:ext cx="4356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正规式到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的转换方法 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57200" y="908050"/>
            <a:ext cx="8077200" cy="311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则与之等价的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，可以由下列方法构造。</a:t>
            </a:r>
          </a:p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新增两个状态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开始状态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接受状态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，且将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作为弧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上符号串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。特别地，如果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Φ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，则保留开始状态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和接受状态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即为所求。</a:t>
            </a:r>
          </a:p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 在⑴基础上，按下列转换规则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逐步增加的状态，直到弧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上剩下单个符号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∪{ε}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为止。此刻状态图即为等价的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390650" y="3739546"/>
            <a:ext cx="6686550" cy="1899255"/>
            <a:chOff x="876" y="1788"/>
            <a:chExt cx="4212" cy="1573"/>
          </a:xfrm>
        </p:grpSpPr>
        <p:sp>
          <p:nvSpPr>
            <p:cNvPr id="37898" name="Text Box 6"/>
            <p:cNvSpPr txBox="1">
              <a:spLocks noChangeAspect="1" noChangeArrowheads="1"/>
            </p:cNvSpPr>
            <p:nvPr/>
          </p:nvSpPr>
          <p:spPr bwMode="auto">
            <a:xfrm>
              <a:off x="876" y="1925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899" name="Text Box 7"/>
            <p:cNvSpPr txBox="1">
              <a:spLocks noChangeAspect="1" noChangeArrowheads="1"/>
            </p:cNvSpPr>
            <p:nvPr/>
          </p:nvSpPr>
          <p:spPr bwMode="auto">
            <a:xfrm>
              <a:off x="885" y="2410"/>
              <a:ext cx="528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00" name="Text Box 8"/>
            <p:cNvSpPr txBox="1">
              <a:spLocks noChangeAspect="1" noChangeArrowheads="1"/>
            </p:cNvSpPr>
            <p:nvPr/>
          </p:nvSpPr>
          <p:spPr bwMode="auto">
            <a:xfrm>
              <a:off x="893" y="3062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01" name="Oval 9"/>
            <p:cNvSpPr>
              <a:spLocks noChangeAspect="1" noChangeArrowheads="1"/>
            </p:cNvSpPr>
            <p:nvPr/>
          </p:nvSpPr>
          <p:spPr bwMode="auto">
            <a:xfrm>
              <a:off x="3597" y="1974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2" name="Text Box 10"/>
            <p:cNvSpPr txBox="1">
              <a:spLocks noChangeAspect="1" noChangeArrowheads="1"/>
            </p:cNvSpPr>
            <p:nvPr/>
          </p:nvSpPr>
          <p:spPr bwMode="auto">
            <a:xfrm>
              <a:off x="3615" y="1977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03" name="Text Box 11"/>
            <p:cNvSpPr txBox="1">
              <a:spLocks noChangeAspect="1" noChangeArrowheads="1"/>
            </p:cNvSpPr>
            <p:nvPr/>
          </p:nvSpPr>
          <p:spPr bwMode="auto">
            <a:xfrm>
              <a:off x="3902" y="1837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宋体" charset="-122"/>
                </a:rPr>
                <a:t>a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04" name="Arc 12"/>
            <p:cNvSpPr>
              <a:spLocks noChangeAspect="1"/>
            </p:cNvSpPr>
            <p:nvPr/>
          </p:nvSpPr>
          <p:spPr bwMode="auto">
            <a:xfrm rot="-5371531">
              <a:off x="4191" y="2769"/>
              <a:ext cx="347" cy="360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Arc 13"/>
            <p:cNvSpPr>
              <a:spLocks noChangeAspect="1"/>
            </p:cNvSpPr>
            <p:nvPr/>
          </p:nvSpPr>
          <p:spPr bwMode="auto">
            <a:xfrm rot="188904">
              <a:off x="3913" y="2447"/>
              <a:ext cx="915" cy="228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Oval 14"/>
            <p:cNvSpPr>
              <a:spLocks noChangeAspect="1" noChangeArrowheads="1"/>
            </p:cNvSpPr>
            <p:nvPr/>
          </p:nvSpPr>
          <p:spPr bwMode="auto">
            <a:xfrm>
              <a:off x="4195" y="1991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7" name="Text Box 15"/>
            <p:cNvSpPr txBox="1">
              <a:spLocks noChangeAspect="1" noChangeArrowheads="1"/>
            </p:cNvSpPr>
            <p:nvPr/>
          </p:nvSpPr>
          <p:spPr bwMode="auto">
            <a:xfrm>
              <a:off x="4213" y="1983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08" name="Oval 16"/>
            <p:cNvSpPr>
              <a:spLocks noChangeAspect="1" noChangeArrowheads="1"/>
            </p:cNvSpPr>
            <p:nvPr/>
          </p:nvSpPr>
          <p:spPr bwMode="auto">
            <a:xfrm>
              <a:off x="4811" y="199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9" name="Text Box 17"/>
            <p:cNvSpPr txBox="1">
              <a:spLocks noChangeAspect="1" noChangeArrowheads="1"/>
            </p:cNvSpPr>
            <p:nvPr/>
          </p:nvSpPr>
          <p:spPr bwMode="auto">
            <a:xfrm>
              <a:off x="4828" y="199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10" name="Oval 18"/>
            <p:cNvSpPr>
              <a:spLocks noChangeAspect="1" noChangeArrowheads="1"/>
            </p:cNvSpPr>
            <p:nvPr/>
          </p:nvSpPr>
          <p:spPr bwMode="auto">
            <a:xfrm>
              <a:off x="3632" y="3104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1" name="Text Box 19"/>
            <p:cNvSpPr txBox="1">
              <a:spLocks noChangeAspect="1" noChangeArrowheads="1"/>
            </p:cNvSpPr>
            <p:nvPr/>
          </p:nvSpPr>
          <p:spPr bwMode="auto">
            <a:xfrm>
              <a:off x="3649" y="3107"/>
              <a:ext cx="2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12" name="Oval 20"/>
            <p:cNvSpPr>
              <a:spLocks noChangeAspect="1" noChangeArrowheads="1"/>
            </p:cNvSpPr>
            <p:nvPr/>
          </p:nvSpPr>
          <p:spPr bwMode="auto">
            <a:xfrm>
              <a:off x="4230" y="311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3" name="Text Box 21"/>
            <p:cNvSpPr txBox="1">
              <a:spLocks noChangeAspect="1" noChangeArrowheads="1"/>
            </p:cNvSpPr>
            <p:nvPr/>
          </p:nvSpPr>
          <p:spPr bwMode="auto">
            <a:xfrm>
              <a:off x="4247" y="3114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14" name="Oval 22"/>
            <p:cNvSpPr>
              <a:spLocks noChangeAspect="1" noChangeArrowheads="1"/>
            </p:cNvSpPr>
            <p:nvPr/>
          </p:nvSpPr>
          <p:spPr bwMode="auto">
            <a:xfrm>
              <a:off x="4811" y="311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5" name="Text Box 23"/>
            <p:cNvSpPr txBox="1">
              <a:spLocks noChangeAspect="1" noChangeArrowheads="1"/>
            </p:cNvSpPr>
            <p:nvPr/>
          </p:nvSpPr>
          <p:spPr bwMode="auto">
            <a:xfrm>
              <a:off x="4828" y="3122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16" name="Oval 24"/>
            <p:cNvSpPr>
              <a:spLocks noChangeAspect="1" noChangeArrowheads="1"/>
            </p:cNvSpPr>
            <p:nvPr/>
          </p:nvSpPr>
          <p:spPr bwMode="auto">
            <a:xfrm>
              <a:off x="3632" y="2425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7" name="Text Box 25"/>
            <p:cNvSpPr txBox="1">
              <a:spLocks noChangeAspect="1" noChangeArrowheads="1"/>
            </p:cNvSpPr>
            <p:nvPr/>
          </p:nvSpPr>
          <p:spPr bwMode="auto">
            <a:xfrm>
              <a:off x="3649" y="242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18" name="Oval 26"/>
            <p:cNvSpPr>
              <a:spLocks noChangeAspect="1" noChangeArrowheads="1"/>
            </p:cNvSpPr>
            <p:nvPr/>
          </p:nvSpPr>
          <p:spPr bwMode="auto">
            <a:xfrm>
              <a:off x="4828" y="2440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9" name="Text Box 27"/>
            <p:cNvSpPr txBox="1">
              <a:spLocks noChangeAspect="1" noChangeArrowheads="1"/>
            </p:cNvSpPr>
            <p:nvPr/>
          </p:nvSpPr>
          <p:spPr bwMode="auto">
            <a:xfrm>
              <a:off x="4845" y="2443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20" name="Arc 28"/>
            <p:cNvSpPr>
              <a:spLocks noChangeAspect="1"/>
            </p:cNvSpPr>
            <p:nvPr/>
          </p:nvSpPr>
          <p:spPr bwMode="auto">
            <a:xfrm rot="43005" flipV="1">
              <a:off x="3892" y="2485"/>
              <a:ext cx="915" cy="229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AutoShape 29"/>
            <p:cNvSpPr>
              <a:spLocks noChangeAspect="1" noChangeArrowheads="1"/>
            </p:cNvSpPr>
            <p:nvPr/>
          </p:nvSpPr>
          <p:spPr bwMode="auto">
            <a:xfrm>
              <a:off x="3164" y="2003"/>
              <a:ext cx="312" cy="166"/>
            </a:xfrm>
            <a:prstGeom prst="rightArrow">
              <a:avLst>
                <a:gd name="adj1" fmla="val 50000"/>
                <a:gd name="adj2" fmla="val 4698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2" name="Line 30"/>
            <p:cNvSpPr>
              <a:spLocks noChangeAspect="1" noChangeShapeType="1"/>
            </p:cNvSpPr>
            <p:nvPr/>
          </p:nvSpPr>
          <p:spPr bwMode="auto">
            <a:xfrm>
              <a:off x="3866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31"/>
            <p:cNvSpPr>
              <a:spLocks noChangeAspect="1" noChangeShapeType="1"/>
            </p:cNvSpPr>
            <p:nvPr/>
          </p:nvSpPr>
          <p:spPr bwMode="auto">
            <a:xfrm>
              <a:off x="4490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Text Box 32"/>
            <p:cNvSpPr txBox="1">
              <a:spLocks noChangeAspect="1" noChangeArrowheads="1"/>
            </p:cNvSpPr>
            <p:nvPr/>
          </p:nvSpPr>
          <p:spPr bwMode="auto">
            <a:xfrm>
              <a:off x="4498" y="1834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宋体" charset="-122"/>
                </a:rPr>
                <a:t>b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25" name="Oval 33"/>
            <p:cNvSpPr>
              <a:spLocks noChangeAspect="1" noChangeArrowheads="1"/>
            </p:cNvSpPr>
            <p:nvPr/>
          </p:nvSpPr>
          <p:spPr bwMode="auto">
            <a:xfrm>
              <a:off x="1500" y="192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6" name="Text Box 34"/>
            <p:cNvSpPr txBox="1">
              <a:spLocks noChangeAspect="1" noChangeArrowheads="1"/>
            </p:cNvSpPr>
            <p:nvPr/>
          </p:nvSpPr>
          <p:spPr bwMode="auto">
            <a:xfrm>
              <a:off x="1517" y="1929"/>
              <a:ext cx="2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27" name="Text Box 35"/>
            <p:cNvSpPr txBox="1">
              <a:spLocks noChangeAspect="1" noChangeArrowheads="1"/>
            </p:cNvSpPr>
            <p:nvPr/>
          </p:nvSpPr>
          <p:spPr bwMode="auto">
            <a:xfrm>
              <a:off x="2052" y="1788"/>
              <a:ext cx="55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Times New Roman" pitchFamily="18" charset="0"/>
                </a:rPr>
                <a:t>ab</a:t>
              </a:r>
            </a:p>
            <a:p>
              <a:pPr algn="just"/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28" name="Oval 36"/>
            <p:cNvSpPr>
              <a:spLocks noChangeAspect="1" noChangeArrowheads="1"/>
            </p:cNvSpPr>
            <p:nvPr/>
          </p:nvSpPr>
          <p:spPr bwMode="auto">
            <a:xfrm>
              <a:off x="2731" y="194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9" name="Text Box 37"/>
            <p:cNvSpPr txBox="1">
              <a:spLocks noChangeAspect="1" noChangeArrowheads="1"/>
            </p:cNvSpPr>
            <p:nvPr/>
          </p:nvSpPr>
          <p:spPr bwMode="auto">
            <a:xfrm>
              <a:off x="2748" y="1952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30" name="Text Box 38"/>
            <p:cNvSpPr txBox="1">
              <a:spLocks noChangeAspect="1" noChangeArrowheads="1"/>
            </p:cNvSpPr>
            <p:nvPr/>
          </p:nvSpPr>
          <p:spPr bwMode="auto">
            <a:xfrm>
              <a:off x="4185" y="2437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宋体" charset="-122"/>
                </a:rPr>
                <a:t>b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31" name="Line 39"/>
            <p:cNvSpPr>
              <a:spLocks noChangeAspect="1" noChangeShapeType="1"/>
            </p:cNvSpPr>
            <p:nvPr/>
          </p:nvSpPr>
          <p:spPr bwMode="auto">
            <a:xfrm>
              <a:off x="1777" y="2067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Text Box 40"/>
            <p:cNvSpPr txBox="1">
              <a:spLocks noChangeAspect="1" noChangeArrowheads="1"/>
            </p:cNvSpPr>
            <p:nvPr/>
          </p:nvSpPr>
          <p:spPr bwMode="auto">
            <a:xfrm>
              <a:off x="4158" y="2150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宋体" charset="-122"/>
                </a:rPr>
                <a:t>a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33" name="Text Box 41"/>
            <p:cNvSpPr txBox="1">
              <a:spLocks noChangeAspect="1" noChangeArrowheads="1"/>
            </p:cNvSpPr>
            <p:nvPr/>
          </p:nvSpPr>
          <p:spPr bwMode="auto">
            <a:xfrm>
              <a:off x="3884" y="2953"/>
              <a:ext cx="29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宋体" charset="-122"/>
                </a:rPr>
                <a:t>ε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34" name="Line 42"/>
            <p:cNvSpPr>
              <a:spLocks noChangeAspect="1" noChangeShapeType="1"/>
            </p:cNvSpPr>
            <p:nvPr/>
          </p:nvSpPr>
          <p:spPr bwMode="auto">
            <a:xfrm>
              <a:off x="3909" y="3227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Line 43"/>
            <p:cNvSpPr>
              <a:spLocks noChangeAspect="1" noChangeShapeType="1"/>
            </p:cNvSpPr>
            <p:nvPr/>
          </p:nvSpPr>
          <p:spPr bwMode="auto">
            <a:xfrm>
              <a:off x="4490" y="323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Text Box 44"/>
            <p:cNvSpPr txBox="1">
              <a:spLocks noChangeAspect="1" noChangeArrowheads="1"/>
            </p:cNvSpPr>
            <p:nvPr/>
          </p:nvSpPr>
          <p:spPr bwMode="auto">
            <a:xfrm>
              <a:off x="4239" y="2758"/>
              <a:ext cx="29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宋体" charset="-122"/>
                </a:rPr>
                <a:t>a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37" name="Text Box 45"/>
            <p:cNvSpPr txBox="1">
              <a:spLocks noChangeAspect="1" noChangeArrowheads="1"/>
            </p:cNvSpPr>
            <p:nvPr/>
          </p:nvSpPr>
          <p:spPr bwMode="auto">
            <a:xfrm>
              <a:off x="4481" y="2955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宋体" charset="-122"/>
                </a:rPr>
                <a:t>ε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38" name="Oval 46"/>
            <p:cNvSpPr>
              <a:spLocks noChangeAspect="1" noChangeArrowheads="1"/>
            </p:cNvSpPr>
            <p:nvPr/>
          </p:nvSpPr>
          <p:spPr bwMode="auto">
            <a:xfrm>
              <a:off x="1509" y="242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39" name="Text Box 47"/>
            <p:cNvSpPr txBox="1">
              <a:spLocks noChangeAspect="1" noChangeArrowheads="1"/>
            </p:cNvSpPr>
            <p:nvPr/>
          </p:nvSpPr>
          <p:spPr bwMode="auto">
            <a:xfrm>
              <a:off x="1526" y="2424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40" name="Text Box 48"/>
            <p:cNvSpPr txBox="1">
              <a:spLocks noChangeAspect="1" noChangeArrowheads="1"/>
            </p:cNvSpPr>
            <p:nvPr/>
          </p:nvSpPr>
          <p:spPr bwMode="auto">
            <a:xfrm>
              <a:off x="2018" y="2271"/>
              <a:ext cx="58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 err="1">
                  <a:latin typeface="宋体" charset="-122"/>
                </a:rPr>
                <a:t>a|b</a:t>
              </a:r>
              <a:endParaRPr kumimoji="0" lang="en-US" altLang="zh-CN" sz="2000" b="1" dirty="0">
                <a:latin typeface="Times New Roman" pitchFamily="18" charset="0"/>
              </a:endParaRPr>
            </a:p>
            <a:p>
              <a:pPr algn="just"/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41" name="Oval 49"/>
            <p:cNvSpPr>
              <a:spLocks noChangeAspect="1" noChangeArrowheads="1"/>
            </p:cNvSpPr>
            <p:nvPr/>
          </p:nvSpPr>
          <p:spPr bwMode="auto">
            <a:xfrm>
              <a:off x="2739" y="2443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2" name="Text Box 50"/>
            <p:cNvSpPr txBox="1">
              <a:spLocks noChangeAspect="1" noChangeArrowheads="1"/>
            </p:cNvSpPr>
            <p:nvPr/>
          </p:nvSpPr>
          <p:spPr bwMode="auto">
            <a:xfrm>
              <a:off x="2757" y="2446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43" name="Line 51"/>
            <p:cNvSpPr>
              <a:spLocks noChangeAspect="1" noChangeShapeType="1"/>
            </p:cNvSpPr>
            <p:nvPr/>
          </p:nvSpPr>
          <p:spPr bwMode="auto">
            <a:xfrm>
              <a:off x="1786" y="2561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AutoShape 52"/>
            <p:cNvSpPr>
              <a:spLocks noChangeAspect="1" noChangeArrowheads="1"/>
            </p:cNvSpPr>
            <p:nvPr/>
          </p:nvSpPr>
          <p:spPr bwMode="auto">
            <a:xfrm>
              <a:off x="3173" y="2445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5" name="Oval 53"/>
            <p:cNvSpPr>
              <a:spLocks noChangeAspect="1" noChangeArrowheads="1"/>
            </p:cNvSpPr>
            <p:nvPr/>
          </p:nvSpPr>
          <p:spPr bwMode="auto">
            <a:xfrm>
              <a:off x="1509" y="3086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6" name="Text Box 54"/>
            <p:cNvSpPr txBox="1">
              <a:spLocks noChangeAspect="1" noChangeArrowheads="1"/>
            </p:cNvSpPr>
            <p:nvPr/>
          </p:nvSpPr>
          <p:spPr bwMode="auto">
            <a:xfrm>
              <a:off x="1526" y="308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47" name="Text Box 55"/>
            <p:cNvSpPr txBox="1">
              <a:spLocks noChangeAspect="1" noChangeArrowheads="1"/>
            </p:cNvSpPr>
            <p:nvPr/>
          </p:nvSpPr>
          <p:spPr bwMode="auto">
            <a:xfrm>
              <a:off x="2088" y="2931"/>
              <a:ext cx="34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宋体" charset="-122"/>
                </a:rPr>
                <a:t>a</a:t>
              </a:r>
              <a:r>
                <a:rPr kumimoji="0" lang="en-US" altLang="zh-CN" sz="2000" b="1" dirty="0">
                  <a:latin typeface="Times New Roman" pitchFamily="18" charset="0"/>
                </a:rPr>
                <a:t>*</a:t>
              </a:r>
            </a:p>
            <a:p>
              <a:pPr algn="just"/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48" name="Oval 56"/>
            <p:cNvSpPr>
              <a:spLocks noChangeAspect="1" noChangeArrowheads="1"/>
            </p:cNvSpPr>
            <p:nvPr/>
          </p:nvSpPr>
          <p:spPr bwMode="auto">
            <a:xfrm>
              <a:off x="2739" y="3108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9" name="Text Box 57"/>
            <p:cNvSpPr txBox="1">
              <a:spLocks noChangeAspect="1" noChangeArrowheads="1"/>
            </p:cNvSpPr>
            <p:nvPr/>
          </p:nvSpPr>
          <p:spPr bwMode="auto">
            <a:xfrm>
              <a:off x="2757" y="3111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50" name="Line 58"/>
            <p:cNvSpPr>
              <a:spLocks noChangeAspect="1" noChangeShapeType="1"/>
            </p:cNvSpPr>
            <p:nvPr/>
          </p:nvSpPr>
          <p:spPr bwMode="auto">
            <a:xfrm>
              <a:off x="1786" y="3226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AutoShape 59"/>
            <p:cNvSpPr>
              <a:spLocks noChangeAspect="1" noChangeArrowheads="1"/>
            </p:cNvSpPr>
            <p:nvPr/>
          </p:nvSpPr>
          <p:spPr bwMode="auto">
            <a:xfrm>
              <a:off x="3173" y="3110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7896" name="Text Box 60"/>
          <p:cNvSpPr txBox="1">
            <a:spLocks noChangeArrowheads="1"/>
          </p:cNvSpPr>
          <p:nvPr/>
        </p:nvSpPr>
        <p:spPr bwMode="auto">
          <a:xfrm>
            <a:off x="827087" y="5638800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3.10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a︱b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)*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转换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成等价的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6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42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3BB9AC-35FD-46A8-AEC5-A196F82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43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ED69F6-713C-4146-B18D-B00F555E6E74}"/>
              </a:ext>
            </a:extLst>
          </p:cNvPr>
          <p:cNvSpPr txBox="1"/>
          <p:nvPr/>
        </p:nvSpPr>
        <p:spPr>
          <a:xfrm>
            <a:off x="3625360" y="107083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b(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a︱b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aa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089A7-B01B-457A-88EE-EF36F5C64B9D}"/>
              </a:ext>
            </a:extLst>
          </p:cNvPr>
          <p:cNvSpPr/>
          <p:nvPr/>
        </p:nvSpPr>
        <p:spPr bwMode="auto">
          <a:xfrm>
            <a:off x="2886056" y="1324603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C7EB26-82CA-4026-A563-251954DF200D}"/>
              </a:ext>
            </a:extLst>
          </p:cNvPr>
          <p:cNvGrpSpPr/>
          <p:nvPr/>
        </p:nvGrpSpPr>
        <p:grpSpPr>
          <a:xfrm>
            <a:off x="5562600" y="1260071"/>
            <a:ext cx="363747" cy="360182"/>
            <a:chOff x="4752536" y="4112194"/>
            <a:chExt cx="363747" cy="36018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1608D7F-79D0-4ADB-9BD6-4A2074AD014F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Y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F0AD24E-660F-41D3-B0F0-BE25B8533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C7463F-6C15-42C7-86D0-F5818AC39397}"/>
              </a:ext>
            </a:extLst>
          </p:cNvPr>
          <p:cNvCxnSpPr>
            <a:stCxn id="7" idx="6"/>
            <a:endCxn id="10" idx="2"/>
          </p:cNvCxnSpPr>
          <p:nvPr/>
        </p:nvCxnSpPr>
        <p:spPr bwMode="auto">
          <a:xfrm flipV="1">
            <a:off x="3190856" y="1440162"/>
            <a:ext cx="2371744" cy="3684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EDC3BC0-D89E-4735-AA6C-D0511C8422FA}"/>
              </a:ext>
            </a:extLst>
          </p:cNvPr>
          <p:cNvSpPr txBox="1"/>
          <p:nvPr/>
        </p:nvSpPr>
        <p:spPr>
          <a:xfrm>
            <a:off x="3711848" y="1752600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a︱b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aa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533B5F6-7E48-4AF7-9E96-76109BF28281}"/>
              </a:ext>
            </a:extLst>
          </p:cNvPr>
          <p:cNvSpPr/>
          <p:nvPr/>
        </p:nvSpPr>
        <p:spPr bwMode="auto">
          <a:xfrm>
            <a:off x="2667000" y="1982309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2140AE0-5779-4A4C-9D1D-7B08630DB079}"/>
              </a:ext>
            </a:extLst>
          </p:cNvPr>
          <p:cNvGrpSpPr/>
          <p:nvPr/>
        </p:nvGrpSpPr>
        <p:grpSpPr>
          <a:xfrm>
            <a:off x="5572144" y="1941841"/>
            <a:ext cx="363747" cy="360182"/>
            <a:chOff x="4752536" y="4112194"/>
            <a:chExt cx="363747" cy="36018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5B8DE7C-BD8F-4690-ACF4-70150D9141DD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Y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9F6EF3F-0F26-4812-AA51-224F81500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C053F0-C97F-4438-A31D-69CE0D357747}"/>
              </a:ext>
            </a:extLst>
          </p:cNvPr>
          <p:cNvCxnSpPr>
            <a:stCxn id="21" idx="6"/>
            <a:endCxn id="17" idx="2"/>
          </p:cNvCxnSpPr>
          <p:nvPr/>
        </p:nvCxnSpPr>
        <p:spPr bwMode="auto">
          <a:xfrm flipV="1">
            <a:off x="3722358" y="2121932"/>
            <a:ext cx="1849786" cy="7638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1BA87E1-668F-4228-8256-9F2FAB4C1FCE}"/>
              </a:ext>
            </a:extLst>
          </p:cNvPr>
          <p:cNvSpPr/>
          <p:nvPr/>
        </p:nvSpPr>
        <p:spPr bwMode="auto">
          <a:xfrm>
            <a:off x="3417558" y="197717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6A4A75-4A49-4AA3-B3E0-BB810F7969D8}"/>
              </a:ext>
            </a:extLst>
          </p:cNvPr>
          <p:cNvCxnSpPr>
            <a:stCxn id="14" idx="6"/>
            <a:endCxn id="21" idx="2"/>
          </p:cNvCxnSpPr>
          <p:nvPr/>
        </p:nvCxnSpPr>
        <p:spPr bwMode="auto">
          <a:xfrm flipV="1">
            <a:off x="2971800" y="2129570"/>
            <a:ext cx="445758" cy="5139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A96485F-4706-45CC-BF24-FAFD50D9B989}"/>
              </a:ext>
            </a:extLst>
          </p:cNvPr>
          <p:cNvSpPr txBox="1"/>
          <p:nvPr/>
        </p:nvSpPr>
        <p:spPr>
          <a:xfrm>
            <a:off x="3048283" y="178142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248285-574A-4DD0-8216-EAFE76E145BA}"/>
              </a:ext>
            </a:extLst>
          </p:cNvPr>
          <p:cNvSpPr txBox="1"/>
          <p:nvPr/>
        </p:nvSpPr>
        <p:spPr>
          <a:xfrm>
            <a:off x="3846500" y="2574777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a︱b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FFB3B35-2940-4B56-B38F-7A1C7AC3962D}"/>
              </a:ext>
            </a:extLst>
          </p:cNvPr>
          <p:cNvSpPr/>
          <p:nvPr/>
        </p:nvSpPr>
        <p:spPr bwMode="auto">
          <a:xfrm>
            <a:off x="2667000" y="2804486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9BB4982-D16A-49D7-8A5C-91723D4D052E}"/>
              </a:ext>
            </a:extLst>
          </p:cNvPr>
          <p:cNvGrpSpPr/>
          <p:nvPr/>
        </p:nvGrpSpPr>
        <p:grpSpPr>
          <a:xfrm>
            <a:off x="6310798" y="2739502"/>
            <a:ext cx="363747" cy="360182"/>
            <a:chOff x="4752536" y="4112194"/>
            <a:chExt cx="363747" cy="3601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B264CF3-41C3-4A62-A884-14366022FAC1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Y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C297D84-F125-447E-B9FB-EC5792E35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65751AF-0CFF-4782-B783-B741E97A268C}"/>
              </a:ext>
            </a:extLst>
          </p:cNvPr>
          <p:cNvCxnSpPr>
            <a:stCxn id="35" idx="6"/>
            <a:endCxn id="38" idx="2"/>
          </p:cNvCxnSpPr>
          <p:nvPr/>
        </p:nvCxnSpPr>
        <p:spPr bwMode="auto">
          <a:xfrm flipV="1">
            <a:off x="3722358" y="2919706"/>
            <a:ext cx="1699286" cy="3204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E455C99-7D49-4A0F-89B2-AD369653BBAF}"/>
              </a:ext>
            </a:extLst>
          </p:cNvPr>
          <p:cNvSpPr/>
          <p:nvPr/>
        </p:nvSpPr>
        <p:spPr bwMode="auto">
          <a:xfrm>
            <a:off x="3417558" y="2799347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783D174-CA33-4D12-967E-8F13256D3662}"/>
              </a:ext>
            </a:extLst>
          </p:cNvPr>
          <p:cNvCxnSpPr>
            <a:stCxn id="30" idx="6"/>
            <a:endCxn id="35" idx="2"/>
          </p:cNvCxnSpPr>
          <p:nvPr/>
        </p:nvCxnSpPr>
        <p:spPr bwMode="auto">
          <a:xfrm flipV="1">
            <a:off x="2971800" y="2951747"/>
            <a:ext cx="445758" cy="5139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28B9E31-2434-4F62-B26B-346E213C1BF9}"/>
              </a:ext>
            </a:extLst>
          </p:cNvPr>
          <p:cNvSpPr txBox="1"/>
          <p:nvPr/>
        </p:nvSpPr>
        <p:spPr>
          <a:xfrm>
            <a:off x="3048283" y="26035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40FA975-31AE-488F-9D54-1E02484831E8}"/>
              </a:ext>
            </a:extLst>
          </p:cNvPr>
          <p:cNvSpPr/>
          <p:nvPr/>
        </p:nvSpPr>
        <p:spPr bwMode="auto">
          <a:xfrm>
            <a:off x="5421644" y="2767306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F00731C-7BC5-42BE-8EBE-D2EA6660EC65}"/>
              </a:ext>
            </a:extLst>
          </p:cNvPr>
          <p:cNvCxnSpPr>
            <a:stCxn id="38" idx="6"/>
            <a:endCxn id="33" idx="2"/>
          </p:cNvCxnSpPr>
          <p:nvPr/>
        </p:nvCxnSpPr>
        <p:spPr bwMode="auto">
          <a:xfrm flipV="1">
            <a:off x="5726444" y="2919593"/>
            <a:ext cx="584354" cy="113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FE27862-F313-478F-AD34-025364A540C6}"/>
              </a:ext>
            </a:extLst>
          </p:cNvPr>
          <p:cNvSpPr txBox="1"/>
          <p:nvPr/>
        </p:nvSpPr>
        <p:spPr>
          <a:xfrm>
            <a:off x="5755326" y="2590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aa</a:t>
            </a:r>
            <a:endParaRPr lang="zh-CN" altLang="en-US" sz="2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709AB-CE87-4E4D-8423-F14EE9E1AD83}"/>
              </a:ext>
            </a:extLst>
          </p:cNvPr>
          <p:cNvSpPr txBox="1"/>
          <p:nvPr/>
        </p:nvSpPr>
        <p:spPr>
          <a:xfrm>
            <a:off x="3846500" y="327549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a︱b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0175F87-482B-4346-8EEC-0161584DC33F}"/>
              </a:ext>
            </a:extLst>
          </p:cNvPr>
          <p:cNvSpPr/>
          <p:nvPr/>
        </p:nvSpPr>
        <p:spPr bwMode="auto">
          <a:xfrm>
            <a:off x="2667000" y="35052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98443DE-558B-4F7D-B463-C2487972FA8C}"/>
              </a:ext>
            </a:extLst>
          </p:cNvPr>
          <p:cNvGrpSpPr/>
          <p:nvPr/>
        </p:nvGrpSpPr>
        <p:grpSpPr>
          <a:xfrm>
            <a:off x="7057972" y="3429000"/>
            <a:ext cx="363747" cy="360182"/>
            <a:chOff x="4752536" y="4112194"/>
            <a:chExt cx="363747" cy="36018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03E3AA4-9A2D-4F7E-86E6-95452E002066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Y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ADD632B-BA70-46C4-A12C-9123202F9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011EAC7-AA82-4B67-BE36-D419EF523EC6}"/>
              </a:ext>
            </a:extLst>
          </p:cNvPr>
          <p:cNvCxnSpPr>
            <a:stCxn id="49" idx="6"/>
            <a:endCxn id="52" idx="2"/>
          </p:cNvCxnSpPr>
          <p:nvPr/>
        </p:nvCxnSpPr>
        <p:spPr bwMode="auto">
          <a:xfrm flipV="1">
            <a:off x="3722358" y="3620420"/>
            <a:ext cx="1699286" cy="3204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A2B3E36F-A81F-49D6-9403-B8B6857D975E}"/>
              </a:ext>
            </a:extLst>
          </p:cNvPr>
          <p:cNvSpPr/>
          <p:nvPr/>
        </p:nvSpPr>
        <p:spPr bwMode="auto">
          <a:xfrm>
            <a:off x="3417558" y="3500061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1AF02D2-544E-454A-80C3-BCBF644ECDCF}"/>
              </a:ext>
            </a:extLst>
          </p:cNvPr>
          <p:cNvCxnSpPr>
            <a:stCxn id="44" idx="6"/>
            <a:endCxn id="49" idx="2"/>
          </p:cNvCxnSpPr>
          <p:nvPr/>
        </p:nvCxnSpPr>
        <p:spPr bwMode="auto">
          <a:xfrm flipV="1">
            <a:off x="2971800" y="3652461"/>
            <a:ext cx="445758" cy="5139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8CBB154-BEB4-4D5A-84D3-0D0CB3332537}"/>
              </a:ext>
            </a:extLst>
          </p:cNvPr>
          <p:cNvSpPr txBox="1"/>
          <p:nvPr/>
        </p:nvSpPr>
        <p:spPr>
          <a:xfrm>
            <a:off x="3048283" y="330431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26F2034-67B1-428B-AF10-75368010330B}"/>
              </a:ext>
            </a:extLst>
          </p:cNvPr>
          <p:cNvSpPr/>
          <p:nvPr/>
        </p:nvSpPr>
        <p:spPr bwMode="auto">
          <a:xfrm>
            <a:off x="5421644" y="346802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0F3216B-0CB6-4CB2-9D4A-4CA0716AD209}"/>
              </a:ext>
            </a:extLst>
          </p:cNvPr>
          <p:cNvCxnSpPr>
            <a:stCxn id="52" idx="6"/>
            <a:endCxn id="55" idx="2"/>
          </p:cNvCxnSpPr>
          <p:nvPr/>
        </p:nvCxnSpPr>
        <p:spPr bwMode="auto">
          <a:xfrm flipV="1">
            <a:off x="5726444" y="3605917"/>
            <a:ext cx="580970" cy="14503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6DF5A1D-B370-48E7-A2E1-C9E1EC334F37}"/>
              </a:ext>
            </a:extLst>
          </p:cNvPr>
          <p:cNvSpPr txBox="1"/>
          <p:nvPr/>
        </p:nvSpPr>
        <p:spPr>
          <a:xfrm>
            <a:off x="5826659" y="3290880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279779A-D76E-446C-A279-E1D975DAF8C3}"/>
              </a:ext>
            </a:extLst>
          </p:cNvPr>
          <p:cNvSpPr/>
          <p:nvPr/>
        </p:nvSpPr>
        <p:spPr bwMode="auto">
          <a:xfrm>
            <a:off x="6307414" y="3453517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6B1C246-8C36-4D29-ADD0-A28A41B4F2F3}"/>
              </a:ext>
            </a:extLst>
          </p:cNvPr>
          <p:cNvSpPr txBox="1"/>
          <p:nvPr/>
        </p:nvSpPr>
        <p:spPr>
          <a:xfrm>
            <a:off x="6642629" y="322429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2625FD5-B8C0-4CE1-AD82-BD9A86C6835F}"/>
              </a:ext>
            </a:extLst>
          </p:cNvPr>
          <p:cNvCxnSpPr>
            <a:stCxn id="55" idx="6"/>
            <a:endCxn id="47" idx="2"/>
          </p:cNvCxnSpPr>
          <p:nvPr/>
        </p:nvCxnSpPr>
        <p:spPr bwMode="auto">
          <a:xfrm>
            <a:off x="6612214" y="3605917"/>
            <a:ext cx="445758" cy="3174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A8ACFDA3-F920-4BF8-AD64-E1D14EC98B23}"/>
              </a:ext>
            </a:extLst>
          </p:cNvPr>
          <p:cNvSpPr/>
          <p:nvPr/>
        </p:nvSpPr>
        <p:spPr bwMode="auto">
          <a:xfrm>
            <a:off x="2133600" y="44577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2DB893A-9713-40CD-AF20-3C6E8ECDC64C}"/>
              </a:ext>
            </a:extLst>
          </p:cNvPr>
          <p:cNvGrpSpPr/>
          <p:nvPr/>
        </p:nvGrpSpPr>
        <p:grpSpPr>
          <a:xfrm>
            <a:off x="6951453" y="4430009"/>
            <a:ext cx="363747" cy="360182"/>
            <a:chOff x="4752536" y="4112194"/>
            <a:chExt cx="363747" cy="36018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8C38582-3E7A-4D08-A55B-C9BF071F13FA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Y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BEF6148-442E-4E36-A5BF-B81FEBAD3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7FAE773-5AA3-4729-947D-DBCE85C6B117}"/>
              </a:ext>
            </a:extLst>
          </p:cNvPr>
          <p:cNvCxnSpPr>
            <a:cxnSpLocks/>
            <a:endCxn id="77" idx="2"/>
          </p:cNvCxnSpPr>
          <p:nvPr/>
        </p:nvCxnSpPr>
        <p:spPr bwMode="auto">
          <a:xfrm flipV="1">
            <a:off x="3322234" y="4610100"/>
            <a:ext cx="551782" cy="1226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2104DABC-397E-4091-87F0-489A8E807804}"/>
              </a:ext>
            </a:extLst>
          </p:cNvPr>
          <p:cNvSpPr/>
          <p:nvPr/>
        </p:nvSpPr>
        <p:spPr bwMode="auto">
          <a:xfrm>
            <a:off x="3017434" y="44577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3546D96-BB9F-462F-932B-2B6579100989}"/>
              </a:ext>
            </a:extLst>
          </p:cNvPr>
          <p:cNvCxnSpPr>
            <a:cxnSpLocks/>
          </p:cNvCxnSpPr>
          <p:nvPr/>
        </p:nvCxnSpPr>
        <p:spPr bwMode="auto">
          <a:xfrm>
            <a:off x="2438400" y="4607531"/>
            <a:ext cx="579034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1B386DB6-C84B-436F-8B25-3EEB11649EA0}"/>
              </a:ext>
            </a:extLst>
          </p:cNvPr>
          <p:cNvSpPr txBox="1"/>
          <p:nvPr/>
        </p:nvSpPr>
        <p:spPr>
          <a:xfrm>
            <a:off x="2599922" y="42954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A0CF1B1-A884-42F1-AABD-155A41DBCDCF}"/>
              </a:ext>
            </a:extLst>
          </p:cNvPr>
          <p:cNvSpPr/>
          <p:nvPr/>
        </p:nvSpPr>
        <p:spPr bwMode="auto">
          <a:xfrm>
            <a:off x="5183782" y="44577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2FDD06-A5C7-4E6B-8CDC-46DF56861585}"/>
              </a:ext>
            </a:extLst>
          </p:cNvPr>
          <p:cNvCxnSpPr>
            <a:cxnSpLocks/>
          </p:cNvCxnSpPr>
          <p:nvPr/>
        </p:nvCxnSpPr>
        <p:spPr bwMode="auto">
          <a:xfrm flipV="1">
            <a:off x="5488582" y="4602850"/>
            <a:ext cx="579033" cy="13583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AC5BB1A-4807-44DC-9CF0-9066EB407A1C}"/>
              </a:ext>
            </a:extLst>
          </p:cNvPr>
          <p:cNvSpPr txBox="1"/>
          <p:nvPr/>
        </p:nvSpPr>
        <p:spPr>
          <a:xfrm>
            <a:off x="5580806" y="4278081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079D4D5-7DE6-4A17-B5FC-DEBFD2F35F08}"/>
              </a:ext>
            </a:extLst>
          </p:cNvPr>
          <p:cNvSpPr/>
          <p:nvPr/>
        </p:nvSpPr>
        <p:spPr bwMode="auto">
          <a:xfrm>
            <a:off x="6067615" y="44577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62A0687-59CA-44E8-99BC-954D86CB72C2}"/>
              </a:ext>
            </a:extLst>
          </p:cNvPr>
          <p:cNvSpPr txBox="1"/>
          <p:nvPr/>
        </p:nvSpPr>
        <p:spPr>
          <a:xfrm>
            <a:off x="6448547" y="424562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B3CBA59-9518-4E43-9579-72AE4A52442B}"/>
              </a:ext>
            </a:extLst>
          </p:cNvPr>
          <p:cNvCxnSpPr>
            <a:cxnSpLocks/>
          </p:cNvCxnSpPr>
          <p:nvPr/>
        </p:nvCxnSpPr>
        <p:spPr bwMode="auto">
          <a:xfrm>
            <a:off x="6372415" y="4608513"/>
            <a:ext cx="579038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49FB40A-DEE9-4DAF-9650-903D6B91625E}"/>
              </a:ext>
            </a:extLst>
          </p:cNvPr>
          <p:cNvSpPr/>
          <p:nvPr/>
        </p:nvSpPr>
        <p:spPr bwMode="auto">
          <a:xfrm>
            <a:off x="3874016" y="44577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9871B9A-E160-4946-8872-6A88E562E20A}"/>
              </a:ext>
            </a:extLst>
          </p:cNvPr>
          <p:cNvCxnSpPr>
            <a:cxnSpLocks/>
          </p:cNvCxnSpPr>
          <p:nvPr/>
        </p:nvCxnSpPr>
        <p:spPr bwMode="auto">
          <a:xfrm>
            <a:off x="4178816" y="4606337"/>
            <a:ext cx="1004966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929011D-DBAB-4C79-97E8-17BD9D5F07E7}"/>
              </a:ext>
            </a:extLst>
          </p:cNvPr>
          <p:cNvSpPr txBox="1"/>
          <p:nvPr/>
        </p:nvSpPr>
        <p:spPr>
          <a:xfrm>
            <a:off x="3859669" y="3917451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8E2966-8D74-4315-94AB-DE9B677A454D}"/>
              </a:ext>
            </a:extLst>
          </p:cNvPr>
          <p:cNvSpPr txBox="1"/>
          <p:nvPr/>
        </p:nvSpPr>
        <p:spPr>
          <a:xfrm>
            <a:off x="3874016" y="493324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EEC645C-808D-445B-BD78-30D93AC7E0AC}"/>
              </a:ext>
            </a:extLst>
          </p:cNvPr>
          <p:cNvSpPr txBox="1"/>
          <p:nvPr/>
        </p:nvSpPr>
        <p:spPr>
          <a:xfrm>
            <a:off x="3394979" y="4310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BB86DCE-B986-4081-B16B-EECCD308561C}"/>
              </a:ext>
            </a:extLst>
          </p:cNvPr>
          <p:cNvSpPr txBox="1"/>
          <p:nvPr/>
        </p:nvSpPr>
        <p:spPr>
          <a:xfrm>
            <a:off x="4507091" y="4302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endParaRPr lang="zh-CN" altLang="en-US" dirty="0"/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8EEAFD1-EB4F-48F9-A31D-CE10753C53B8}"/>
              </a:ext>
            </a:extLst>
          </p:cNvPr>
          <p:cNvCxnSpPr>
            <a:stCxn id="77" idx="1"/>
            <a:endCxn id="77" idx="7"/>
          </p:cNvCxnSpPr>
          <p:nvPr/>
        </p:nvCxnSpPr>
        <p:spPr bwMode="auto">
          <a:xfrm rot="5400000" flipH="1" flipV="1">
            <a:off x="4026416" y="4394574"/>
            <a:ext cx="12700" cy="215526"/>
          </a:xfrm>
          <a:prstGeom prst="curvedConnector3">
            <a:avLst>
              <a:gd name="adj1" fmla="val 2151472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C30C1873-67F2-4F72-A3EE-B5F5792CF6F0}"/>
              </a:ext>
            </a:extLst>
          </p:cNvPr>
          <p:cNvCxnSpPr>
            <a:stCxn id="77" idx="3"/>
            <a:endCxn id="77" idx="5"/>
          </p:cNvCxnSpPr>
          <p:nvPr/>
        </p:nvCxnSpPr>
        <p:spPr bwMode="auto">
          <a:xfrm rot="16200000" flipH="1">
            <a:off x="4026416" y="4610100"/>
            <a:ext cx="12700" cy="215526"/>
          </a:xfrm>
          <a:prstGeom prst="curvedConnector3">
            <a:avLst>
              <a:gd name="adj1" fmla="val 2151472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4877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2400" y="1130566"/>
            <a:ext cx="82296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47788" indent="-752475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4.11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L(G)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L(M)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则称正规文法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是等价的。</a:t>
            </a:r>
          </a:p>
        </p:txBody>
      </p:sp>
      <p:sp>
        <p:nvSpPr>
          <p:cNvPr id="38917" name="Text Box 55"/>
          <p:cNvSpPr txBox="1">
            <a:spLocks noChangeArrowheads="1"/>
          </p:cNvSpPr>
          <p:nvPr/>
        </p:nvSpPr>
        <p:spPr bwMode="auto">
          <a:xfrm>
            <a:off x="846138" y="2429310"/>
            <a:ext cx="7696200" cy="153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06425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下面讨论正规文法和有穷自动机相互等价转换的方法，由此可以得知，正规文法和有穷自动机的语言表达能力是一样的。 </a:t>
            </a:r>
          </a:p>
        </p:txBody>
      </p:sp>
      <p:sp>
        <p:nvSpPr>
          <p:cNvPr id="38918" name="Rectangle 56"/>
          <p:cNvSpPr>
            <a:spLocks noChangeArrowheads="1"/>
          </p:cNvSpPr>
          <p:nvPr/>
        </p:nvSpPr>
        <p:spPr bwMode="auto">
          <a:xfrm>
            <a:off x="2667000" y="4279541"/>
            <a:ext cx="40174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右线性正规文法到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sp>
        <p:nvSpPr>
          <p:cNvPr id="38919" name="Rectangle 57"/>
          <p:cNvSpPr>
            <a:spLocks noChangeArrowheads="1"/>
          </p:cNvSpPr>
          <p:nvPr/>
        </p:nvSpPr>
        <p:spPr bwMode="auto">
          <a:xfrm>
            <a:off x="2656940" y="4826913"/>
            <a:ext cx="40174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左线性正规文法到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sp>
        <p:nvSpPr>
          <p:cNvPr id="38920" name="AutoShape 58"/>
          <p:cNvSpPr>
            <a:spLocks/>
          </p:cNvSpPr>
          <p:nvPr/>
        </p:nvSpPr>
        <p:spPr bwMode="auto">
          <a:xfrm>
            <a:off x="2590800" y="442368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921" name="Rectangle 59"/>
          <p:cNvSpPr>
            <a:spLocks noGrp="1" noChangeArrowheads="1"/>
          </p:cNvSpPr>
          <p:nvPr>
            <p:ph type="title"/>
          </p:nvPr>
        </p:nvSpPr>
        <p:spPr>
          <a:xfrm>
            <a:off x="846138" y="304800"/>
            <a:ext cx="63928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3.5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正规文法和有穷自动机间的转换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44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右线性正规文法到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 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1066800" y="2410696"/>
            <a:ext cx="2417330" cy="111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正规文法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en-US" altLang="zh-CN" sz="2400" b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＝</a:t>
            </a:r>
            <a:r>
              <a:rPr lang="en-US" altLang="zh-CN" sz="2400" b="1" dirty="0">
                <a:latin typeface="Times New Roman" pitchFamily="18" charset="0"/>
              </a:rPr>
              <a:t>(V</a:t>
            </a:r>
            <a:r>
              <a:rPr lang="en-US" altLang="zh-CN" sz="2400" b="1" baseline="-30000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,V</a:t>
            </a:r>
            <a:r>
              <a:rPr lang="en-US" altLang="zh-CN" sz="2400" b="1" baseline="-30000" dirty="0">
                <a:latin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</a:rPr>
              <a:t>P</a:t>
            </a:r>
            <a:r>
              <a:rPr lang="en-US" altLang="zh-CN" sz="2400" b="1" dirty="0">
                <a:latin typeface="Times New Roman" pitchFamily="18" charset="0"/>
              </a:rPr>
              <a:t>, S)</a:t>
            </a:r>
          </a:p>
        </p:txBody>
      </p:sp>
      <p:sp>
        <p:nvSpPr>
          <p:cNvPr id="4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45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38B58E-FB2F-4F52-8E9F-EAFC0FDECD4C}"/>
              </a:ext>
            </a:extLst>
          </p:cNvPr>
          <p:cNvSpPr txBox="1"/>
          <p:nvPr/>
        </p:nvSpPr>
        <p:spPr>
          <a:xfrm>
            <a:off x="1133403" y="3785142"/>
            <a:ext cx="1898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G[S]:</a:t>
            </a:r>
          </a:p>
          <a:p>
            <a:pPr algn="l"/>
            <a:r>
              <a:rPr lang="en-US" altLang="zh-CN" sz="2400" dirty="0"/>
              <a:t>S → 0U | 1V</a:t>
            </a:r>
          </a:p>
          <a:p>
            <a:pPr algn="l"/>
            <a:r>
              <a:rPr lang="en-US" altLang="zh-CN" sz="2400" dirty="0"/>
              <a:t>U → 1S | 1</a:t>
            </a:r>
          </a:p>
          <a:p>
            <a:pPr algn="l"/>
            <a:r>
              <a:rPr lang="en-US" altLang="zh-CN" sz="2400" dirty="0"/>
              <a:t>V → 0S | 0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0AFFDA-C181-4111-BACF-B51BBFD3A7B3}"/>
              </a:ext>
            </a:extLst>
          </p:cNvPr>
          <p:cNvSpPr/>
          <p:nvPr/>
        </p:nvSpPr>
        <p:spPr bwMode="auto">
          <a:xfrm>
            <a:off x="4156213" y="4544916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S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FC8BAE9-6EF8-4C49-B827-C559E833E17D}"/>
              </a:ext>
            </a:extLst>
          </p:cNvPr>
          <p:cNvSpPr txBox="1"/>
          <p:nvPr/>
        </p:nvSpPr>
        <p:spPr>
          <a:xfrm>
            <a:off x="3824042" y="4493162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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E198B8D-23B1-4B79-887B-6C40204FC542}"/>
              </a:ext>
            </a:extLst>
          </p:cNvPr>
          <p:cNvSpPr/>
          <p:nvPr/>
        </p:nvSpPr>
        <p:spPr bwMode="auto">
          <a:xfrm>
            <a:off x="5361710" y="3867576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U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10D95BB-570E-4481-B533-98E582C06D4E}"/>
              </a:ext>
            </a:extLst>
          </p:cNvPr>
          <p:cNvSpPr/>
          <p:nvPr/>
        </p:nvSpPr>
        <p:spPr bwMode="auto">
          <a:xfrm>
            <a:off x="5343998" y="5062123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V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B851DDC-01C2-426B-BEFA-D815C7CD5550}"/>
              </a:ext>
            </a:extLst>
          </p:cNvPr>
          <p:cNvGrpSpPr/>
          <p:nvPr/>
        </p:nvGrpSpPr>
        <p:grpSpPr>
          <a:xfrm>
            <a:off x="6646653" y="4517225"/>
            <a:ext cx="363747" cy="360182"/>
            <a:chOff x="4752536" y="4112194"/>
            <a:chExt cx="363747" cy="36018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E193EF1-0389-4BE5-9A21-5254CFDB0586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Z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7E3A4B0-326F-422E-A3C4-3478A1D2A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5D7236A0-F9C5-42BD-80E8-C9A34BBC7B39}"/>
              </a:ext>
            </a:extLst>
          </p:cNvPr>
          <p:cNvCxnSpPr>
            <a:stCxn id="42" idx="0"/>
            <a:endCxn id="45" idx="2"/>
          </p:cNvCxnSpPr>
          <p:nvPr/>
        </p:nvCxnSpPr>
        <p:spPr bwMode="auto">
          <a:xfrm rot="5400000" flipH="1" flipV="1">
            <a:off x="4572691" y="3755898"/>
            <a:ext cx="524940" cy="1053097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42BEFAA-0267-4171-BAEA-5303897FA43F}"/>
              </a:ext>
            </a:extLst>
          </p:cNvPr>
          <p:cNvCxnSpPr>
            <a:stCxn id="42" idx="4"/>
            <a:endCxn id="46" idx="2"/>
          </p:cNvCxnSpPr>
          <p:nvPr/>
        </p:nvCxnSpPr>
        <p:spPr bwMode="auto">
          <a:xfrm rot="16200000" flipH="1">
            <a:off x="4643902" y="4514426"/>
            <a:ext cx="364807" cy="1035385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FDEFB39-84FE-4FB4-9F77-639B7E1EB2F1}"/>
              </a:ext>
            </a:extLst>
          </p:cNvPr>
          <p:cNvCxnSpPr>
            <a:stCxn id="45" idx="4"/>
            <a:endCxn id="42" idx="6"/>
          </p:cNvCxnSpPr>
          <p:nvPr/>
        </p:nvCxnSpPr>
        <p:spPr bwMode="auto">
          <a:xfrm rot="5400000">
            <a:off x="4725092" y="3908298"/>
            <a:ext cx="524940" cy="1053097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33827EEE-BB6A-466E-B92F-4B19B6235895}"/>
              </a:ext>
            </a:extLst>
          </p:cNvPr>
          <p:cNvCxnSpPr>
            <a:stCxn id="45" idx="6"/>
            <a:endCxn id="49" idx="1"/>
          </p:cNvCxnSpPr>
          <p:nvPr/>
        </p:nvCxnSpPr>
        <p:spPr bwMode="auto">
          <a:xfrm>
            <a:off x="5666510" y="4019976"/>
            <a:ext cx="1033413" cy="549996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19FE37F-4DCC-4C27-A6E4-8BBD004791BE}"/>
              </a:ext>
            </a:extLst>
          </p:cNvPr>
          <p:cNvCxnSpPr>
            <a:stCxn id="46" idx="0"/>
            <a:endCxn id="42" idx="5"/>
          </p:cNvCxnSpPr>
          <p:nvPr/>
        </p:nvCxnSpPr>
        <p:spPr bwMode="auto">
          <a:xfrm rot="16200000" flipV="1">
            <a:off x="4827865" y="4393590"/>
            <a:ext cx="257044" cy="1080022"/>
          </a:xfrm>
          <a:prstGeom prst="curvedConnector3">
            <a:avLst>
              <a:gd name="adj1" fmla="val 50000"/>
            </a:avLst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1612C3B3-0C39-4795-B677-C541F90BEA67}"/>
              </a:ext>
            </a:extLst>
          </p:cNvPr>
          <p:cNvCxnSpPr>
            <a:stCxn id="46" idx="6"/>
            <a:endCxn id="49" idx="3"/>
          </p:cNvCxnSpPr>
          <p:nvPr/>
        </p:nvCxnSpPr>
        <p:spPr bwMode="auto">
          <a:xfrm flipV="1">
            <a:off x="5648798" y="4824660"/>
            <a:ext cx="1051125" cy="389863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D7B44ED-11F4-4F7A-AD60-3064C2AFB799}"/>
              </a:ext>
            </a:extLst>
          </p:cNvPr>
          <p:cNvSpPr txBox="1"/>
          <p:nvPr/>
        </p:nvSpPr>
        <p:spPr>
          <a:xfrm>
            <a:off x="4470663" y="385033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5DB6671-1A48-4ED9-9767-C38E20059406}"/>
              </a:ext>
            </a:extLst>
          </p:cNvPr>
          <p:cNvSpPr txBox="1"/>
          <p:nvPr/>
        </p:nvSpPr>
        <p:spPr>
          <a:xfrm>
            <a:off x="5164068" y="468991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6BB4E9-996D-416D-AB4A-92BAA530CB2A}"/>
              </a:ext>
            </a:extLst>
          </p:cNvPr>
          <p:cNvSpPr txBox="1"/>
          <p:nvPr/>
        </p:nvSpPr>
        <p:spPr>
          <a:xfrm>
            <a:off x="6115166" y="510957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4F8F5C9-24D4-4FAB-96CE-D684178F0372}"/>
              </a:ext>
            </a:extLst>
          </p:cNvPr>
          <p:cNvSpPr txBox="1"/>
          <p:nvPr/>
        </p:nvSpPr>
        <p:spPr>
          <a:xfrm>
            <a:off x="4826305" y="42400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F541CA8-5FFC-4386-9968-F8BF44E9FCCB}"/>
              </a:ext>
            </a:extLst>
          </p:cNvPr>
          <p:cNvSpPr txBox="1"/>
          <p:nvPr/>
        </p:nvSpPr>
        <p:spPr>
          <a:xfrm>
            <a:off x="4532445" y="509097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B27329E-4E74-45C4-822B-058DCEBB60FF}"/>
              </a:ext>
            </a:extLst>
          </p:cNvPr>
          <p:cNvSpPr txBox="1"/>
          <p:nvPr/>
        </p:nvSpPr>
        <p:spPr>
          <a:xfrm>
            <a:off x="6198780" y="380967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Text Box 9">
            <a:extLst>
              <a:ext uri="{FF2B5EF4-FFF2-40B4-BE49-F238E27FC236}">
                <a16:creationId xmlns:a16="http://schemas.microsoft.com/office/drawing/2014/main" id="{65424E00-F59D-4C3C-8365-996E5C52D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814" y="2362200"/>
            <a:ext cx="4301987" cy="111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NFA</a:t>
            </a: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en-US" altLang="zh-CN" sz="2400" b="1" dirty="0">
                <a:latin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</a:rPr>
              <a:t>＝</a:t>
            </a:r>
            <a:r>
              <a:rPr lang="en-US" altLang="zh-CN" sz="2400" b="1" dirty="0">
                <a:latin typeface="Times New Roman" pitchFamily="18" charset="0"/>
              </a:rPr>
              <a:t>(V</a:t>
            </a:r>
            <a:r>
              <a:rPr lang="en-US" altLang="zh-CN" sz="2400" b="1" baseline="-30000" dirty="0"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∪{Z}</a:t>
            </a:r>
            <a:r>
              <a:rPr lang="en-US" altLang="zh-CN" sz="2400" b="1" dirty="0">
                <a:latin typeface="Times New Roman" pitchFamily="18" charset="0"/>
              </a:rPr>
              <a:t>, V</a:t>
            </a:r>
            <a:r>
              <a:rPr lang="en-US" altLang="zh-CN" sz="2400" b="1" baseline="-30000" dirty="0">
                <a:latin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</a:rPr>
              <a:t>,  </a:t>
            </a:r>
            <a:r>
              <a:rPr lang="en-US" altLang="zh-CN" sz="2400" b="1" i="1" dirty="0">
                <a:solidFill>
                  <a:srgbClr val="00B05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,  {S},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{Z}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endParaRPr lang="zh-CN" altLang="en-US" sz="24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D812AC-306A-4523-AB3E-42B964352029}"/>
                  </a:ext>
                </a:extLst>
              </p:cNvPr>
              <p:cNvSpPr txBox="1"/>
              <p:nvPr/>
            </p:nvSpPr>
            <p:spPr>
              <a:xfrm>
                <a:off x="579167" y="1085403"/>
                <a:ext cx="6669133" cy="83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正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规文法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G,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𝑁𝐹𝐴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使得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𝑁𝐹𝐴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正</m:t>
                    </m:r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</a:rPr>
                      <m:t>规文法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使得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D812AC-306A-4523-AB3E-42B96435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67" y="1085403"/>
                <a:ext cx="6669133" cy="831894"/>
              </a:xfrm>
              <a:prstGeom prst="rect">
                <a:avLst/>
              </a:prstGeom>
              <a:blipFill>
                <a:blip r:embed="rId3"/>
                <a:stretch>
                  <a:fillRect l="-1371" t="-656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右线性正规文法到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 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762000" y="1041400"/>
            <a:ext cx="76962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3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>
                <a:latin typeface="Times New Roman" pitchFamily="18" charset="0"/>
              </a:rPr>
              <a:t>设右线性正规文法</a:t>
            </a:r>
            <a:r>
              <a:rPr lang="en-US" altLang="zh-CN" sz="2000" b="1" dirty="0">
                <a:latin typeface="Times New Roman" pitchFamily="18" charset="0"/>
              </a:rPr>
              <a:t>G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(V</a:t>
            </a:r>
            <a:r>
              <a:rPr lang="en-US" altLang="zh-CN" sz="2000" b="1" baseline="-30000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Times New Roman" pitchFamily="18" charset="0"/>
              </a:rPr>
              <a:t>,V</a:t>
            </a:r>
            <a:r>
              <a:rPr lang="en-US" altLang="zh-CN" sz="2000" b="1" baseline="-30000" dirty="0">
                <a:latin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</a:rPr>
              <a:t>,P,S)</a:t>
            </a:r>
            <a:r>
              <a:rPr lang="zh-CN" altLang="en-US" sz="2000" b="1" dirty="0">
                <a:latin typeface="Times New Roman" pitchFamily="18" charset="0"/>
              </a:rPr>
              <a:t>，则与之等价的</a:t>
            </a:r>
            <a:r>
              <a:rPr lang="en-US" altLang="zh-CN" sz="2000" b="1" dirty="0">
                <a:latin typeface="Times New Roman" pitchFamily="18" charset="0"/>
              </a:rPr>
              <a:t>NFA M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(V</a:t>
            </a:r>
            <a:r>
              <a:rPr lang="en-US" altLang="zh-CN" sz="2000" b="1" baseline="-30000" dirty="0">
                <a:latin typeface="Times New Roman" pitchFamily="18" charset="0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∪{Z}</a:t>
            </a:r>
            <a:r>
              <a:rPr lang="en-US" altLang="zh-CN" sz="2000" b="1" dirty="0">
                <a:latin typeface="Times New Roman" pitchFamily="18" charset="0"/>
              </a:rPr>
              <a:t>,</a:t>
            </a:r>
            <a:r>
              <a:rPr lang="en-US" altLang="zh-CN" sz="2000" b="1" dirty="0" err="1">
                <a:latin typeface="Times New Roman" pitchFamily="18" charset="0"/>
              </a:rPr>
              <a:t>V</a:t>
            </a:r>
            <a:r>
              <a:rPr lang="en-US" altLang="zh-CN" sz="2000" b="1" baseline="-30000" dirty="0" err="1">
                <a:latin typeface="Times New Roman" pitchFamily="18" charset="0"/>
              </a:rPr>
              <a:t>T</a:t>
            </a:r>
            <a:r>
              <a:rPr lang="en-US" altLang="zh-CN" sz="2000" b="1" dirty="0" err="1">
                <a:latin typeface="Times New Roman" pitchFamily="18" charset="0"/>
              </a:rPr>
              <a:t>,f</a:t>
            </a:r>
            <a:r>
              <a:rPr lang="en-US" altLang="zh-CN" sz="2000" b="1" dirty="0">
                <a:latin typeface="Times New Roman" pitchFamily="18" charset="0"/>
              </a:rPr>
              <a:t>,{S},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{Z}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，其中</a:t>
            </a:r>
            <a:r>
              <a:rPr lang="en-US" altLang="zh-CN" sz="2000" b="1" dirty="0"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Times New Roman" pitchFamily="18" charset="0"/>
              </a:rPr>
              <a:t>∩{Z}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Φ</a:t>
            </a:r>
            <a:r>
              <a:rPr lang="zh-CN" altLang="en-US" sz="2000" b="1" dirty="0">
                <a:latin typeface="Times New Roman" pitchFamily="18" charset="0"/>
              </a:rPr>
              <a:t>，转换函数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zh-CN" altLang="en-US" sz="2000" b="1" dirty="0">
                <a:latin typeface="Times New Roman" pitchFamily="18" charset="0"/>
              </a:rPr>
              <a:t>可以由下列方法构造：</a:t>
            </a:r>
            <a:endParaRPr lang="en-US" altLang="zh-CN" sz="2000" b="1" dirty="0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）如果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A→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000" b="1" dirty="0" err="1">
                <a:latin typeface="Times New Roman" pitchFamily="18" charset="0"/>
              </a:rPr>
              <a:t>∈P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，   则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(A, a) = Z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  <a:endParaRPr lang="en-US" altLang="zh-CN" sz="2000" b="1" dirty="0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如果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A→ ε </a:t>
            </a:r>
            <a:r>
              <a:rPr lang="en-US" altLang="zh-CN" sz="2000" b="1" dirty="0">
                <a:latin typeface="Times New Roman" pitchFamily="18" charset="0"/>
              </a:rPr>
              <a:t>∈P </a:t>
            </a:r>
            <a:r>
              <a:rPr lang="zh-CN" altLang="en-US" sz="2000" b="1" dirty="0">
                <a:latin typeface="Times New Roman" pitchFamily="18" charset="0"/>
              </a:rPr>
              <a:t>，则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 (A, ε) = Z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  <a:endParaRPr lang="en-US" altLang="zh-CN" sz="2000" b="1" dirty="0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）如果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</a:rPr>
              <a:t>A→aB</a:t>
            </a:r>
            <a:r>
              <a:rPr lang="en-US" altLang="zh-CN" sz="2000" b="1" dirty="0" err="1">
                <a:latin typeface="Times New Roman" pitchFamily="18" charset="0"/>
              </a:rPr>
              <a:t>∈P</a:t>
            </a:r>
            <a:r>
              <a:rPr lang="zh-CN" altLang="en-US" sz="2000" b="1" dirty="0">
                <a:latin typeface="Times New Roman" pitchFamily="18" charset="0"/>
              </a:rPr>
              <a:t>， 则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 (A,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a) = B</a:t>
            </a:r>
            <a:r>
              <a:rPr lang="zh-CN" altLang="en-US" sz="2000" b="1" dirty="0">
                <a:latin typeface="Times New Roman" pitchFamily="18" charset="0"/>
              </a:rPr>
              <a:t>。 </a:t>
            </a:r>
          </a:p>
        </p:txBody>
      </p:sp>
      <p:sp>
        <p:nvSpPr>
          <p:cNvPr id="39948" name="Oval 14"/>
          <p:cNvSpPr>
            <a:spLocks noChangeArrowheads="1"/>
          </p:cNvSpPr>
          <p:nvPr/>
        </p:nvSpPr>
        <p:spPr bwMode="auto">
          <a:xfrm>
            <a:off x="5542554" y="3556264"/>
            <a:ext cx="501609" cy="3586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49" name="Text Box 15"/>
          <p:cNvSpPr txBox="1">
            <a:spLocks noChangeArrowheads="1"/>
          </p:cNvSpPr>
          <p:nvPr/>
        </p:nvSpPr>
        <p:spPr bwMode="auto">
          <a:xfrm>
            <a:off x="5575793" y="3560761"/>
            <a:ext cx="44209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Times New Roman" pitchFamily="18" charset="0"/>
              </a:rPr>
              <a:t>A</a:t>
            </a:r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6172200" y="3429953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宋体" charset="-122"/>
              </a:rPr>
              <a:t>a</a:t>
            </a:r>
            <a:endParaRPr kumimoji="0" lang="en-US" altLang="zh-CN" sz="2000" b="1" dirty="0">
              <a:latin typeface="Times New Roman" pitchFamily="18" charset="0"/>
            </a:endParaRPr>
          </a:p>
          <a:p>
            <a:pPr algn="just"/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9951" name="Oval 17"/>
          <p:cNvSpPr>
            <a:spLocks noChangeArrowheads="1"/>
          </p:cNvSpPr>
          <p:nvPr/>
        </p:nvSpPr>
        <p:spPr bwMode="auto">
          <a:xfrm>
            <a:off x="7116880" y="3541646"/>
            <a:ext cx="503120" cy="3586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7150119" y="3547268"/>
            <a:ext cx="453261" cy="35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6067742" y="3776828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5538021" y="2362553"/>
            <a:ext cx="501609" cy="3575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5571260" y="2367050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Times New Roman" pitchFamily="18" charset="0"/>
              </a:rPr>
              <a:t>A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190717" y="2208510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宋体" charset="-122"/>
              </a:rPr>
              <a:t>a</a:t>
            </a:r>
            <a:endParaRPr kumimoji="0" lang="en-US" altLang="zh-CN" sz="2000" b="1">
              <a:latin typeface="Times New Roman" pitchFamily="18" charset="0"/>
            </a:endParaRPr>
          </a:p>
          <a:p>
            <a:pPr algn="just"/>
            <a:endParaRPr kumimoji="0" lang="en-US" altLang="zh-CN" sz="2000" b="1">
              <a:latin typeface="Times New Roman" pitchFamily="18" charset="0"/>
            </a:endParaRP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7079108" y="2352433"/>
            <a:ext cx="453261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Z</a:t>
            </a: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6039630" y="2655440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45869" y="2333318"/>
            <a:ext cx="569598" cy="409282"/>
            <a:chOff x="6420" y="7778"/>
            <a:chExt cx="510" cy="517"/>
          </a:xfrm>
        </p:grpSpPr>
        <p:sp>
          <p:nvSpPr>
            <p:cNvPr id="39963" name="Oval 26"/>
            <p:cNvSpPr>
              <a:spLocks noChangeArrowheads="1"/>
            </p:cNvSpPr>
            <p:nvPr/>
          </p:nvSpPr>
          <p:spPr bwMode="auto">
            <a:xfrm>
              <a:off x="6450" y="7815"/>
              <a:ext cx="450" cy="4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9964" name="Oval 27"/>
            <p:cNvSpPr>
              <a:spLocks noChangeArrowheads="1"/>
            </p:cNvSpPr>
            <p:nvPr/>
          </p:nvSpPr>
          <p:spPr bwMode="auto">
            <a:xfrm>
              <a:off x="6420" y="7778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5532894" y="3005039"/>
            <a:ext cx="501609" cy="3575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566133" y="3009536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Times New Roman" pitchFamily="18" charset="0"/>
              </a:rPr>
              <a:t>A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185590" y="2850996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 dirty="0">
                <a:latin typeface="Times New Roman" pitchFamily="18" charset="0"/>
              </a:rPr>
              <a:t>ε</a:t>
            </a:r>
            <a:endParaRPr kumimoji="0" lang="en-US" altLang="zh-CN" sz="2000" b="1" dirty="0">
              <a:latin typeface="Times New Roman" pitchFamily="18" charset="0"/>
            </a:endParaRPr>
          </a:p>
          <a:p>
            <a:pPr algn="just"/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7073981" y="2994919"/>
            <a:ext cx="453261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Z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6034503" y="3189440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7040742" y="2975804"/>
            <a:ext cx="569598" cy="409282"/>
            <a:chOff x="6420" y="7778"/>
            <a:chExt cx="510" cy="517"/>
          </a:xfrm>
        </p:grpSpPr>
        <p:sp>
          <p:nvSpPr>
            <p:cNvPr id="39" name="Oval 26"/>
            <p:cNvSpPr>
              <a:spLocks noChangeArrowheads="1"/>
            </p:cNvSpPr>
            <p:nvPr/>
          </p:nvSpPr>
          <p:spPr bwMode="auto">
            <a:xfrm>
              <a:off x="6450" y="7815"/>
              <a:ext cx="450" cy="4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6420" y="7778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4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46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70571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5C7D48-F8A1-4968-93BF-17DF3A38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47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EABDD7-A87C-4175-AF97-E46EC90A9842}"/>
              </a:ext>
            </a:extLst>
          </p:cNvPr>
          <p:cNvSpPr txBox="1"/>
          <p:nvPr/>
        </p:nvSpPr>
        <p:spPr>
          <a:xfrm>
            <a:off x="1563325" y="1467586"/>
            <a:ext cx="1898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G[S]:</a:t>
            </a:r>
          </a:p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S → </a:t>
            </a:r>
            <a:r>
              <a:rPr lang="en-US" altLang="zh-CN" sz="2400" dirty="0" err="1">
                <a:solidFill>
                  <a:srgbClr val="FF0000"/>
                </a:solidFill>
              </a:rPr>
              <a:t>aA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S → </a:t>
            </a:r>
            <a:r>
              <a:rPr lang="en-US" altLang="zh-CN" sz="2400" dirty="0" err="1">
                <a:solidFill>
                  <a:srgbClr val="FF0000"/>
                </a:solidFill>
              </a:rPr>
              <a:t>bB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S → </a:t>
            </a:r>
            <a:r>
              <a:rPr lang="el-GR" altLang="zh-CN" sz="2400" dirty="0">
                <a:solidFill>
                  <a:srgbClr val="FF0000"/>
                </a:solidFill>
              </a:rPr>
              <a:t>ε</a:t>
            </a:r>
          </a:p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A → </a:t>
            </a:r>
            <a:r>
              <a:rPr lang="en-US" altLang="zh-CN" sz="2400" dirty="0" err="1">
                <a:solidFill>
                  <a:srgbClr val="0000FF"/>
                </a:solidFill>
              </a:rPr>
              <a:t>aB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A → </a:t>
            </a:r>
            <a:r>
              <a:rPr lang="en-US" altLang="zh-CN" sz="2400" dirty="0" err="1">
                <a:solidFill>
                  <a:srgbClr val="0000FF"/>
                </a:solidFill>
              </a:rPr>
              <a:t>bA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B → </a:t>
            </a:r>
            <a:r>
              <a:rPr lang="en-US" altLang="zh-CN" sz="2400" dirty="0" err="1">
                <a:solidFill>
                  <a:srgbClr val="00B050"/>
                </a:solidFill>
              </a:rPr>
              <a:t>aS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B → </a:t>
            </a:r>
            <a:r>
              <a:rPr lang="en-US" altLang="zh-CN" sz="2400" dirty="0" err="1">
                <a:solidFill>
                  <a:srgbClr val="00B050"/>
                </a:solidFill>
              </a:rPr>
              <a:t>bA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B →</a:t>
            </a:r>
            <a:r>
              <a:rPr lang="el-GR" altLang="zh-CN" sz="2400" dirty="0">
                <a:solidFill>
                  <a:srgbClr val="00B050"/>
                </a:solidFill>
              </a:rPr>
              <a:t> ε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A5B41-FAEE-4AC8-84BC-DE21761E2B9D}"/>
              </a:ext>
            </a:extLst>
          </p:cNvPr>
          <p:cNvSpPr txBox="1"/>
          <p:nvPr/>
        </p:nvSpPr>
        <p:spPr>
          <a:xfrm>
            <a:off x="1660343" y="1048271"/>
            <a:ext cx="22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教材例</a:t>
            </a:r>
            <a:r>
              <a:rPr lang="en-US" altLang="zh-CN" dirty="0"/>
              <a:t>3.12( P57-58)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ACFFAA7-6206-4E46-9C23-452E32A32136}"/>
              </a:ext>
            </a:extLst>
          </p:cNvPr>
          <p:cNvGrpSpPr/>
          <p:nvPr/>
        </p:nvGrpSpPr>
        <p:grpSpPr>
          <a:xfrm>
            <a:off x="4572000" y="1924982"/>
            <a:ext cx="2815952" cy="2501527"/>
            <a:chOff x="3661048" y="1467586"/>
            <a:chExt cx="2815952" cy="250152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3335FDE-486C-4515-BEA7-91C25F5A6DA1}"/>
                </a:ext>
              </a:extLst>
            </p:cNvPr>
            <p:cNvSpPr/>
            <p:nvPr/>
          </p:nvSpPr>
          <p:spPr bwMode="auto">
            <a:xfrm>
              <a:off x="3993219" y="2734740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S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18562CF-D122-4B63-86EA-5A5C7520FF5E}"/>
                </a:ext>
              </a:extLst>
            </p:cNvPr>
            <p:cNvSpPr txBox="1"/>
            <p:nvPr/>
          </p:nvSpPr>
          <p:spPr>
            <a:xfrm>
              <a:off x="3661048" y="2682986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 dirty="0"/>
            </a:p>
            <a:p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E273DB9-F0B6-47DF-B70C-2932009A9FB4}"/>
                </a:ext>
              </a:extLst>
            </p:cNvPr>
            <p:cNvSpPr/>
            <p:nvPr/>
          </p:nvSpPr>
          <p:spPr bwMode="auto">
            <a:xfrm>
              <a:off x="5198716" y="2057400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A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8BF7D11-C19F-4CB9-B4E3-0BC06F1C0E37}"/>
                </a:ext>
              </a:extLst>
            </p:cNvPr>
            <p:cNvGrpSpPr/>
            <p:nvPr/>
          </p:nvGrpSpPr>
          <p:grpSpPr>
            <a:xfrm>
              <a:off x="5095133" y="3608931"/>
              <a:ext cx="363747" cy="360182"/>
              <a:chOff x="4752536" y="4112194"/>
              <a:chExt cx="363747" cy="360182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5965664-F249-4DE1-9A88-5977B80D08CA}"/>
                  </a:ext>
                </a:extLst>
              </p:cNvPr>
              <p:cNvSpPr/>
              <p:nvPr/>
            </p:nvSpPr>
            <p:spPr bwMode="auto">
              <a:xfrm>
                <a:off x="4784933" y="4140330"/>
                <a:ext cx="30479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微软雅黑" pitchFamily="34" charset="-122"/>
                  </a:rPr>
                  <a:t>Z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5794CEF-F982-4B39-9614-04909EFCA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536" y="4112194"/>
                <a:ext cx="363747" cy="36018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</p:grp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831E1B46-443A-439C-BAF8-9660BA303F06}"/>
                </a:ext>
              </a:extLst>
            </p:cNvPr>
            <p:cNvCxnSpPr>
              <a:stCxn id="5" idx="0"/>
              <a:endCxn id="7" idx="2"/>
            </p:cNvCxnSpPr>
            <p:nvPr/>
          </p:nvCxnSpPr>
          <p:spPr bwMode="auto">
            <a:xfrm rot="5400000" flipH="1" flipV="1">
              <a:off x="4409697" y="1945722"/>
              <a:ext cx="524940" cy="1053097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CD5E4E47-6C2F-477E-A87B-425CAC3A9FB5}"/>
                </a:ext>
              </a:extLst>
            </p:cNvPr>
            <p:cNvCxnSpPr>
              <a:cxnSpLocks/>
              <a:stCxn id="5" idx="4"/>
              <a:endCxn id="11" idx="2"/>
            </p:cNvCxnSpPr>
            <p:nvPr/>
          </p:nvCxnSpPr>
          <p:spPr bwMode="auto">
            <a:xfrm rot="16200000" flipH="1">
              <a:off x="4245635" y="2939524"/>
              <a:ext cx="749482" cy="949514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AF784672-19F3-4B24-AC3C-F4B7957EBB2C}"/>
                </a:ext>
              </a:extLst>
            </p:cNvPr>
            <p:cNvCxnSpPr>
              <a:stCxn id="7" idx="1"/>
              <a:endCxn id="7" idx="7"/>
            </p:cNvCxnSpPr>
            <p:nvPr/>
          </p:nvCxnSpPr>
          <p:spPr bwMode="auto">
            <a:xfrm rot="5400000" flipH="1" flipV="1">
              <a:off x="5351116" y="1994274"/>
              <a:ext cx="12700" cy="215526"/>
            </a:xfrm>
            <a:prstGeom prst="curvedConnector3">
              <a:avLst>
                <a:gd name="adj1" fmla="val 2151472"/>
              </a:avLst>
            </a:prstGeom>
            <a:solidFill>
              <a:srgbClr val="993366">
                <a:alpha val="96001"/>
              </a:srgbClr>
            </a:solidFill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D08E41FD-37F4-4985-A0AD-71DF1268AA12}"/>
                </a:ext>
              </a:extLst>
            </p:cNvPr>
            <p:cNvCxnSpPr>
              <a:stCxn id="7" idx="6"/>
              <a:endCxn id="29" idx="0"/>
            </p:cNvCxnSpPr>
            <p:nvPr/>
          </p:nvCxnSpPr>
          <p:spPr bwMode="auto">
            <a:xfrm>
              <a:off x="5503516" y="2209800"/>
              <a:ext cx="821084" cy="472699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2AC3DA3E-724B-494E-AD57-B33C05570D82}"/>
                </a:ext>
              </a:extLst>
            </p:cNvPr>
            <p:cNvCxnSpPr>
              <a:cxnSpLocks/>
              <a:stCxn id="29" idx="3"/>
              <a:endCxn id="5" idx="5"/>
            </p:cNvCxnSpPr>
            <p:nvPr/>
          </p:nvCxnSpPr>
          <p:spPr bwMode="auto">
            <a:xfrm rot="5400000">
              <a:off x="5208990" y="1987055"/>
              <a:ext cx="52241" cy="1963455"/>
            </a:xfrm>
            <a:prstGeom prst="curvedConnector3">
              <a:avLst>
                <a:gd name="adj1" fmla="val 623032"/>
              </a:avLst>
            </a:prstGeom>
            <a:solidFill>
              <a:srgbClr val="993366">
                <a:alpha val="96001"/>
              </a:srgbClr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73509D4-1BAA-4E7D-800D-E06E9790E1BA}"/>
                </a:ext>
              </a:extLst>
            </p:cNvPr>
            <p:cNvSpPr txBox="1"/>
            <p:nvPr/>
          </p:nvSpPr>
          <p:spPr>
            <a:xfrm>
              <a:off x="4307669" y="20401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DD0DDAE-93A8-4668-89A2-0383FB5BA061}"/>
                </a:ext>
              </a:extLst>
            </p:cNvPr>
            <p:cNvSpPr txBox="1"/>
            <p:nvPr/>
          </p:nvSpPr>
          <p:spPr>
            <a:xfrm>
              <a:off x="5044559" y="315957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C1453BA-BEAE-4C3C-97A4-120C707625B0}"/>
                </a:ext>
              </a:extLst>
            </p:cNvPr>
            <p:cNvSpPr txBox="1"/>
            <p:nvPr/>
          </p:nvSpPr>
          <p:spPr>
            <a:xfrm>
              <a:off x="5686799" y="247227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75BB240-CDC7-435D-8DEA-A09F107C8515}"/>
                </a:ext>
              </a:extLst>
            </p:cNvPr>
            <p:cNvSpPr txBox="1"/>
            <p:nvPr/>
          </p:nvSpPr>
          <p:spPr>
            <a:xfrm>
              <a:off x="5194661" y="1467586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DBB11B-99B3-4861-9390-5CDCB65F0FFB}"/>
                </a:ext>
              </a:extLst>
            </p:cNvPr>
            <p:cNvSpPr txBox="1"/>
            <p:nvPr/>
          </p:nvSpPr>
          <p:spPr>
            <a:xfrm>
              <a:off x="4382275" y="328079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1800" dirty="0"/>
                <a:t>ε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A9A3F3D-387E-4536-BACB-E4FC1575F04A}"/>
                </a:ext>
              </a:extLst>
            </p:cNvPr>
            <p:cNvSpPr txBox="1"/>
            <p:nvPr/>
          </p:nvSpPr>
          <p:spPr>
            <a:xfrm>
              <a:off x="6035786" y="1999494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33D18F-4DBE-46AD-9610-F10DBA44650B}"/>
                </a:ext>
              </a:extLst>
            </p:cNvPr>
            <p:cNvSpPr/>
            <p:nvPr/>
          </p:nvSpPr>
          <p:spPr bwMode="auto">
            <a:xfrm>
              <a:off x="6172200" y="2682499"/>
              <a:ext cx="304800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B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32" name="连接符: 曲线 31">
              <a:extLst>
                <a:ext uri="{FF2B5EF4-FFF2-40B4-BE49-F238E27FC236}">
                  <a16:creationId xmlns:a16="http://schemas.microsoft.com/office/drawing/2014/main" id="{FD598CBA-10F3-4986-8B4D-9600917D06D7}"/>
                </a:ext>
              </a:extLst>
            </p:cNvPr>
            <p:cNvCxnSpPr>
              <a:stCxn id="29" idx="1"/>
              <a:endCxn id="7" idx="5"/>
            </p:cNvCxnSpPr>
            <p:nvPr/>
          </p:nvCxnSpPr>
          <p:spPr bwMode="auto">
            <a:xfrm rot="16200000" flipV="1">
              <a:off x="5633072" y="2143371"/>
              <a:ext cx="409573" cy="757958"/>
            </a:xfrm>
            <a:prstGeom prst="curvedConnector3">
              <a:avLst>
                <a:gd name="adj1" fmla="val 50000"/>
              </a:avLst>
            </a:prstGeom>
            <a:solidFill>
              <a:srgbClr val="993366">
                <a:alpha val="96001"/>
              </a:srgbClr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0E92BDBD-6DAD-4B3E-A945-29E3137F1EF3}"/>
                </a:ext>
              </a:extLst>
            </p:cNvPr>
            <p:cNvCxnSpPr>
              <a:stCxn id="29" idx="4"/>
              <a:endCxn id="11" idx="6"/>
            </p:cNvCxnSpPr>
            <p:nvPr/>
          </p:nvCxnSpPr>
          <p:spPr bwMode="auto">
            <a:xfrm rot="5400000">
              <a:off x="5490879" y="2955300"/>
              <a:ext cx="801723" cy="865720"/>
            </a:xfrm>
            <a:prstGeom prst="curvedConnector2">
              <a:avLst/>
            </a:prstGeom>
            <a:solidFill>
              <a:srgbClr val="993366">
                <a:alpha val="96001"/>
              </a:srgbClr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C53C56A-6667-479F-9CAA-6FAA73532D3B}"/>
                </a:ext>
              </a:extLst>
            </p:cNvPr>
            <p:cNvSpPr txBox="1"/>
            <p:nvPr/>
          </p:nvSpPr>
          <p:spPr>
            <a:xfrm>
              <a:off x="5829562" y="32898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1800" dirty="0"/>
                <a:t>ε</a:t>
              </a:r>
              <a:endParaRPr lang="zh-CN" altLang="en-US" dirty="0"/>
            </a:p>
          </p:txBody>
        </p:sp>
        <p:cxnSp>
          <p:nvCxnSpPr>
            <p:cNvPr id="42" name="连接符: 曲线 41">
              <a:extLst>
                <a:ext uri="{FF2B5EF4-FFF2-40B4-BE49-F238E27FC236}">
                  <a16:creationId xmlns:a16="http://schemas.microsoft.com/office/drawing/2014/main" id="{7ED4C391-9295-436A-8F12-4386276D665F}"/>
                </a:ext>
              </a:extLst>
            </p:cNvPr>
            <p:cNvCxnSpPr>
              <a:stCxn id="5" idx="6"/>
              <a:endCxn id="29" idx="2"/>
            </p:cNvCxnSpPr>
            <p:nvPr/>
          </p:nvCxnSpPr>
          <p:spPr bwMode="auto">
            <a:xfrm flipV="1">
              <a:off x="4298019" y="2834899"/>
              <a:ext cx="1874181" cy="52241"/>
            </a:xfrm>
            <a:prstGeom prst="curvedConnector3">
              <a:avLst/>
            </a:prstGeom>
            <a:solidFill>
              <a:srgbClr val="993366">
                <a:alpha val="96001"/>
              </a:srgbClr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C6354F3-1AEC-4BDB-91A7-370D475A727D}"/>
                </a:ext>
              </a:extLst>
            </p:cNvPr>
            <p:cNvSpPr txBox="1"/>
            <p:nvPr/>
          </p:nvSpPr>
          <p:spPr>
            <a:xfrm>
              <a:off x="4922202" y="2550074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47" name="Text Box 8">
            <a:extLst>
              <a:ext uri="{FF2B5EF4-FFF2-40B4-BE49-F238E27FC236}">
                <a16:creationId xmlns:a16="http://schemas.microsoft.com/office/drawing/2014/main" id="{E4895821-C098-4B81-9CDD-F308FEBC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右线性正规文法到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 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417FD4FE-19E8-48FE-8A29-42E32D68B1EC}"/>
              </a:ext>
            </a:extLst>
          </p:cNvPr>
          <p:cNvSpPr/>
          <p:nvPr/>
        </p:nvSpPr>
        <p:spPr bwMode="auto">
          <a:xfrm>
            <a:off x="3581400" y="3019754"/>
            <a:ext cx="504397" cy="52322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9C5047D-35DC-42A6-B6EF-4957D6C8DE80}"/>
              </a:ext>
            </a:extLst>
          </p:cNvPr>
          <p:cNvSpPr txBox="1"/>
          <p:nvPr/>
        </p:nvSpPr>
        <p:spPr>
          <a:xfrm>
            <a:off x="5670322" y="1449249"/>
            <a:ext cx="78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NFA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3709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4"/>
          <p:cNvSpPr>
            <a:spLocks noChangeArrowheads="1"/>
          </p:cNvSpPr>
          <p:nvPr/>
        </p:nvSpPr>
        <p:spPr bwMode="auto">
          <a:xfrm>
            <a:off x="304800" y="3733800"/>
            <a:ext cx="81534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到右线性正规文法转换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685800" y="877888"/>
            <a:ext cx="7848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，则与之等价的右线性正规文法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(K,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,P,S)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，其中规则集转换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可以由下列方法构造：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(1)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f(B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a)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 则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B→aC</a:t>
            </a:r>
            <a:endParaRPr lang="en-US" altLang="zh-CN" sz="2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若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是接受态，另加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: 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→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B→a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二选一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2509838"/>
            <a:ext cx="6672864" cy="990600"/>
            <a:chOff x="3945" y="5483"/>
            <a:chExt cx="5920" cy="1387"/>
          </a:xfrm>
        </p:grpSpPr>
        <p:sp>
          <p:nvSpPr>
            <p:cNvPr id="42021" name="AutoShape 5"/>
            <p:cNvSpPr>
              <a:spLocks noChangeArrowheads="1"/>
            </p:cNvSpPr>
            <p:nvPr/>
          </p:nvSpPr>
          <p:spPr bwMode="auto">
            <a:xfrm>
              <a:off x="6102" y="644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2" name="Text Box 6"/>
            <p:cNvSpPr txBox="1">
              <a:spLocks noChangeArrowheads="1"/>
            </p:cNvSpPr>
            <p:nvPr/>
          </p:nvSpPr>
          <p:spPr bwMode="auto">
            <a:xfrm>
              <a:off x="6689" y="6390"/>
              <a:ext cx="140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B→aC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23" name="AutoShape 7"/>
            <p:cNvSpPr>
              <a:spLocks noChangeArrowheads="1"/>
            </p:cNvSpPr>
            <p:nvPr/>
          </p:nvSpPr>
          <p:spPr bwMode="auto">
            <a:xfrm>
              <a:off x="6087" y="5687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4" name="Oval 8"/>
            <p:cNvSpPr>
              <a:spLocks noChangeArrowheads="1"/>
            </p:cNvSpPr>
            <p:nvPr/>
          </p:nvSpPr>
          <p:spPr bwMode="auto">
            <a:xfrm>
              <a:off x="3945" y="641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5" name="Text Box 9"/>
            <p:cNvSpPr txBox="1">
              <a:spLocks noChangeArrowheads="1"/>
            </p:cNvSpPr>
            <p:nvPr/>
          </p:nvSpPr>
          <p:spPr bwMode="auto">
            <a:xfrm>
              <a:off x="3975" y="642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560" y="6246"/>
              <a:ext cx="46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a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27" name="Oval 11"/>
            <p:cNvSpPr>
              <a:spLocks noChangeArrowheads="1"/>
            </p:cNvSpPr>
            <p:nvPr/>
          </p:nvSpPr>
          <p:spPr bwMode="auto">
            <a:xfrm>
              <a:off x="5355" y="639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8" name="Text Box 12"/>
            <p:cNvSpPr txBox="1">
              <a:spLocks noChangeArrowheads="1"/>
            </p:cNvSpPr>
            <p:nvPr/>
          </p:nvSpPr>
          <p:spPr bwMode="auto">
            <a:xfrm>
              <a:off x="5385" y="640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29" name="Line 13"/>
            <p:cNvSpPr>
              <a:spLocks noChangeShapeType="1"/>
            </p:cNvSpPr>
            <p:nvPr/>
          </p:nvSpPr>
          <p:spPr bwMode="auto">
            <a:xfrm>
              <a:off x="4425" y="664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Oval 14"/>
            <p:cNvSpPr>
              <a:spLocks noChangeArrowheads="1"/>
            </p:cNvSpPr>
            <p:nvPr/>
          </p:nvSpPr>
          <p:spPr bwMode="auto">
            <a:xfrm>
              <a:off x="3960" y="564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31" name="Text Box 15"/>
            <p:cNvSpPr txBox="1">
              <a:spLocks noChangeArrowheads="1"/>
            </p:cNvSpPr>
            <p:nvPr/>
          </p:nvSpPr>
          <p:spPr bwMode="auto">
            <a:xfrm>
              <a:off x="3990" y="564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32" name="Text Box 16"/>
            <p:cNvSpPr txBox="1">
              <a:spLocks noChangeArrowheads="1"/>
            </p:cNvSpPr>
            <p:nvPr/>
          </p:nvSpPr>
          <p:spPr bwMode="auto">
            <a:xfrm>
              <a:off x="4585" y="5483"/>
              <a:ext cx="41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a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33" name="Text Box 17"/>
            <p:cNvSpPr txBox="1">
              <a:spLocks noChangeArrowheads="1"/>
            </p:cNvSpPr>
            <p:nvPr/>
          </p:nvSpPr>
          <p:spPr bwMode="auto">
            <a:xfrm>
              <a:off x="5340" y="563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34" name="Line 18"/>
            <p:cNvSpPr>
              <a:spLocks noChangeShapeType="1"/>
            </p:cNvSpPr>
            <p:nvPr/>
          </p:nvSpPr>
          <p:spPr bwMode="auto">
            <a:xfrm>
              <a:off x="4410" y="5875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310" y="5606"/>
              <a:ext cx="510" cy="517"/>
              <a:chOff x="6420" y="7778"/>
              <a:chExt cx="510" cy="517"/>
            </a:xfrm>
          </p:grpSpPr>
          <p:sp>
            <p:nvSpPr>
              <p:cNvPr id="42037" name="Oval 20"/>
              <p:cNvSpPr>
                <a:spLocks noChangeArrowheads="1"/>
              </p:cNvSpPr>
              <p:nvPr/>
            </p:nvSpPr>
            <p:spPr bwMode="auto">
              <a:xfrm>
                <a:off x="6450" y="7815"/>
                <a:ext cx="450" cy="45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38" name="Oval 21"/>
              <p:cNvSpPr>
                <a:spLocks noChangeArrowheads="1"/>
              </p:cNvSpPr>
              <p:nvPr/>
            </p:nvSpPr>
            <p:spPr bwMode="auto">
              <a:xfrm>
                <a:off x="6420" y="7778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42036" name="Text Box 22"/>
            <p:cNvSpPr txBox="1">
              <a:spLocks noChangeArrowheads="1"/>
            </p:cNvSpPr>
            <p:nvPr/>
          </p:nvSpPr>
          <p:spPr bwMode="auto">
            <a:xfrm>
              <a:off x="6682" y="5592"/>
              <a:ext cx="3183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kumimoji="0" lang="en-US" altLang="zh-CN" sz="2000" b="1" dirty="0" err="1">
                  <a:latin typeface="Times New Roman" pitchFamily="18" charset="0"/>
                </a:rPr>
                <a:t>B→aC</a:t>
              </a:r>
              <a:r>
                <a:rPr kumimoji="0" lang="en-US" altLang="zh-CN" sz="2000" b="1" dirty="0">
                  <a:latin typeface="Times New Roman" pitchFamily="18" charset="0"/>
                </a:rPr>
                <a:t>  </a:t>
              </a:r>
              <a:r>
                <a:rPr kumimoji="0" lang="zh-CN" altLang="en-US" sz="2000" b="1" dirty="0">
                  <a:latin typeface="Times New Roman" pitchFamily="18" charset="0"/>
                </a:rPr>
                <a:t>再加</a:t>
              </a:r>
              <a:r>
                <a:rPr kumimoji="0" lang="en-US" altLang="zh-CN" sz="2000" b="1" dirty="0" err="1">
                  <a:latin typeface="Times New Roman" pitchFamily="18" charset="0"/>
                </a:rPr>
                <a:t>B→a</a:t>
              </a:r>
              <a:r>
                <a:rPr kumimoji="0" lang="en-US" altLang="zh-CN" sz="2000" b="1" dirty="0">
                  <a:latin typeface="Times New Roman" pitchFamily="18" charset="0"/>
                </a:rPr>
                <a:t> </a:t>
              </a:r>
              <a:r>
                <a:rPr lang="zh-CN" altLang="en-US" sz="2000" b="1" dirty="0">
                  <a:latin typeface="Times New Roman" pitchFamily="18" charset="0"/>
                </a:rPr>
                <a:t>或</a:t>
              </a:r>
              <a:r>
                <a:rPr kumimoji="0" lang="en-US" altLang="zh-CN" sz="2000" b="1" dirty="0">
                  <a:latin typeface="Times New Roman" pitchFamily="18" charset="0"/>
                </a:rPr>
                <a:t>  </a:t>
              </a:r>
              <a:r>
                <a:rPr kumimoji="0" lang="en-US" altLang="zh-CN" sz="2000" b="1" dirty="0" err="1">
                  <a:latin typeface="Times New Roman" pitchFamily="18" charset="0"/>
                </a:rPr>
                <a:t>C</a:t>
              </a:r>
              <a:r>
                <a:rPr lang="en-US" altLang="zh-CN" sz="2000" b="1" dirty="0" err="1">
                  <a:latin typeface="Times New Roman" pitchFamily="18" charset="0"/>
                  <a:sym typeface="Symbol" pitchFamily="18" charset="2"/>
                </a:rPr>
                <a:t>→</a:t>
              </a:r>
              <a:r>
                <a:rPr lang="en-US" altLang="zh-CN" sz="2000" b="1" dirty="0" err="1">
                  <a:latin typeface="Times New Roman" pitchFamily="18" charset="0"/>
                </a:rPr>
                <a:t>ε</a:t>
              </a:r>
              <a:endParaRPr kumimoji="0" lang="en-US" altLang="zh-CN" sz="2000" b="1" dirty="0">
                <a:latin typeface="Times New Roman" pitchFamily="18" charset="0"/>
              </a:endParaRPr>
            </a:p>
            <a:p>
              <a:pPr algn="ctr"/>
              <a:endParaRPr kumimoji="0" lang="en-US" altLang="zh-CN" sz="2000" b="1" dirty="0">
                <a:latin typeface="Times New Roman" pitchFamily="18" charset="0"/>
              </a:endParaRPr>
            </a:p>
          </p:txBody>
        </p:sp>
      </p:grpSp>
      <p:sp>
        <p:nvSpPr>
          <p:cNvPr id="41991" name="Text Box 23"/>
          <p:cNvSpPr txBox="1">
            <a:spLocks noChangeArrowheads="1"/>
          </p:cNvSpPr>
          <p:nvPr/>
        </p:nvSpPr>
        <p:spPr bwMode="auto">
          <a:xfrm>
            <a:off x="381000" y="3736975"/>
            <a:ext cx="7924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3.13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转换成等价的右线性正规文法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7200" y="4300519"/>
            <a:ext cx="2819400" cy="1566878"/>
            <a:chOff x="3420" y="12877"/>
            <a:chExt cx="4260" cy="2156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5400" y="12954"/>
              <a:ext cx="450" cy="474"/>
              <a:chOff x="4453" y="12919"/>
              <a:chExt cx="450" cy="474"/>
            </a:xfrm>
          </p:grpSpPr>
          <p:sp>
            <p:nvSpPr>
              <p:cNvPr id="42019" name="Oval 26"/>
              <p:cNvSpPr>
                <a:spLocks noChangeArrowheads="1"/>
              </p:cNvSpPr>
              <p:nvPr/>
            </p:nvSpPr>
            <p:spPr bwMode="auto">
              <a:xfrm>
                <a:off x="4453" y="1291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20" name="Text Box 27"/>
              <p:cNvSpPr txBox="1">
                <a:spLocks noChangeArrowheads="1"/>
              </p:cNvSpPr>
              <p:nvPr/>
            </p:nvSpPr>
            <p:spPr bwMode="auto">
              <a:xfrm>
                <a:off x="4470" y="12943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FF00FF"/>
                    </a:solidFill>
                    <a:latin typeface="Times New Roman" pitchFamily="18" charset="0"/>
                  </a:rPr>
                  <a:t>U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5445" y="14526"/>
              <a:ext cx="450" cy="493"/>
              <a:chOff x="4425" y="14526"/>
              <a:chExt cx="450" cy="493"/>
            </a:xfrm>
          </p:grpSpPr>
          <p:sp>
            <p:nvSpPr>
              <p:cNvPr id="42017" name="Oval 29"/>
              <p:cNvSpPr>
                <a:spLocks noChangeArrowheads="1"/>
              </p:cNvSpPr>
              <p:nvPr/>
            </p:nvSpPr>
            <p:spPr bwMode="auto">
              <a:xfrm>
                <a:off x="4425" y="145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8" name="Text Box 30"/>
              <p:cNvSpPr txBox="1">
                <a:spLocks noChangeArrowheads="1"/>
              </p:cNvSpPr>
              <p:nvPr/>
            </p:nvSpPr>
            <p:spPr bwMode="auto">
              <a:xfrm>
                <a:off x="4438" y="14569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00FFFF"/>
                    </a:solidFill>
                    <a:latin typeface="Times New Roman" pitchFamily="18" charset="0"/>
                  </a:rPr>
                  <a:t>V</a:t>
                </a: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7157" y="13710"/>
              <a:ext cx="523" cy="517"/>
              <a:chOff x="6129" y="13710"/>
              <a:chExt cx="523" cy="517"/>
            </a:xfrm>
          </p:grpSpPr>
          <p:sp>
            <p:nvSpPr>
              <p:cNvPr id="42014" name="Oval 32"/>
              <p:cNvSpPr>
                <a:spLocks noChangeArrowheads="1"/>
              </p:cNvSpPr>
              <p:nvPr/>
            </p:nvSpPr>
            <p:spPr bwMode="auto">
              <a:xfrm>
                <a:off x="6159" y="1374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5" name="Oval 33"/>
              <p:cNvSpPr>
                <a:spLocks noChangeArrowheads="1"/>
              </p:cNvSpPr>
              <p:nvPr/>
            </p:nvSpPr>
            <p:spPr bwMode="auto">
              <a:xfrm>
                <a:off x="6129" y="13710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6" name="Text Box 34"/>
              <p:cNvSpPr txBox="1">
                <a:spLocks noChangeArrowheads="1"/>
              </p:cNvSpPr>
              <p:nvPr/>
            </p:nvSpPr>
            <p:spPr bwMode="auto">
              <a:xfrm>
                <a:off x="6157" y="13747"/>
                <a:ext cx="49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0000FF"/>
                    </a:solidFill>
                    <a:latin typeface="Times New Roman" pitchFamily="18" charset="0"/>
                  </a:rPr>
                  <a:t>Z</a:t>
                </a: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3420" y="13715"/>
              <a:ext cx="839" cy="515"/>
              <a:chOff x="2431" y="13715"/>
              <a:chExt cx="839" cy="515"/>
            </a:xfrm>
          </p:grpSpPr>
          <p:sp>
            <p:nvSpPr>
              <p:cNvPr id="42011" name="Oval 36"/>
              <p:cNvSpPr>
                <a:spLocks noChangeArrowheads="1"/>
              </p:cNvSpPr>
              <p:nvPr/>
            </p:nvSpPr>
            <p:spPr bwMode="auto">
              <a:xfrm>
                <a:off x="2820" y="1377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2" name="Text Box 37"/>
              <p:cNvSpPr txBox="1">
                <a:spLocks noChangeArrowheads="1"/>
              </p:cNvSpPr>
              <p:nvPr/>
            </p:nvSpPr>
            <p:spPr bwMode="auto">
              <a:xfrm>
                <a:off x="2833" y="13771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42013" name="Text Box 38"/>
              <p:cNvSpPr txBox="1">
                <a:spLocks noChangeArrowheads="1"/>
              </p:cNvSpPr>
              <p:nvPr/>
            </p:nvSpPr>
            <p:spPr bwMode="auto">
              <a:xfrm>
                <a:off x="2431" y="13715"/>
                <a:ext cx="53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latin typeface="Times New Roman" pitchFamily="18" charset="0"/>
                    <a:sym typeface="Symbol" pitchFamily="18" charset="2"/>
                  </a:rPr>
                  <a:t></a:t>
                </a:r>
                <a:endParaRPr kumimoji="0" lang="en-US" altLang="zh-CN" sz="2000" b="1">
                  <a:latin typeface="Times New Roman" pitchFamily="18" charset="0"/>
                </a:endParaRPr>
              </a:p>
            </p:txBody>
          </p:sp>
        </p:grpSp>
        <p:sp>
          <p:nvSpPr>
            <p:cNvPr id="41999" name="Text Box 39"/>
            <p:cNvSpPr txBox="1">
              <a:spLocks noChangeArrowheads="1"/>
            </p:cNvSpPr>
            <p:nvPr/>
          </p:nvSpPr>
          <p:spPr bwMode="auto">
            <a:xfrm>
              <a:off x="4259" y="1287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0" name="Text Box 40"/>
            <p:cNvSpPr txBox="1">
              <a:spLocks noChangeArrowheads="1"/>
            </p:cNvSpPr>
            <p:nvPr/>
          </p:nvSpPr>
          <p:spPr bwMode="auto">
            <a:xfrm>
              <a:off x="4215" y="1457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1" name="Text Box 41"/>
            <p:cNvSpPr txBox="1">
              <a:spLocks noChangeArrowheads="1"/>
            </p:cNvSpPr>
            <p:nvPr/>
          </p:nvSpPr>
          <p:spPr bwMode="auto">
            <a:xfrm>
              <a:off x="6585" y="12936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2" name="Text Box 42"/>
            <p:cNvSpPr txBox="1">
              <a:spLocks noChangeArrowheads="1"/>
            </p:cNvSpPr>
            <p:nvPr/>
          </p:nvSpPr>
          <p:spPr bwMode="auto">
            <a:xfrm>
              <a:off x="6660" y="1458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3" name="Text Box 43"/>
            <p:cNvSpPr txBox="1">
              <a:spLocks noChangeArrowheads="1"/>
            </p:cNvSpPr>
            <p:nvPr/>
          </p:nvSpPr>
          <p:spPr bwMode="auto">
            <a:xfrm>
              <a:off x="5952" y="1353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4" name="Text Box 44"/>
            <p:cNvSpPr txBox="1">
              <a:spLocks noChangeArrowheads="1"/>
            </p:cNvSpPr>
            <p:nvPr/>
          </p:nvSpPr>
          <p:spPr bwMode="auto">
            <a:xfrm>
              <a:off x="5958" y="1400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5" name="Arc 45"/>
            <p:cNvSpPr>
              <a:spLocks/>
            </p:cNvSpPr>
            <p:nvPr/>
          </p:nvSpPr>
          <p:spPr bwMode="auto">
            <a:xfrm rot="10800000" flipV="1">
              <a:off x="5849" y="14132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Arc 46"/>
            <p:cNvSpPr>
              <a:spLocks/>
            </p:cNvSpPr>
            <p:nvPr/>
          </p:nvSpPr>
          <p:spPr bwMode="auto">
            <a:xfrm rot="10800000">
              <a:off x="5834" y="13049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Arc 47"/>
            <p:cNvSpPr>
              <a:spLocks/>
            </p:cNvSpPr>
            <p:nvPr/>
          </p:nvSpPr>
          <p:spPr bwMode="auto">
            <a:xfrm rot="-271187" flipH="1" flipV="1">
              <a:off x="4079" y="14052"/>
              <a:ext cx="132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Arc 48"/>
            <p:cNvSpPr>
              <a:spLocks/>
            </p:cNvSpPr>
            <p:nvPr/>
          </p:nvSpPr>
          <p:spPr bwMode="auto">
            <a:xfrm flipV="1">
              <a:off x="5925" y="14062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Arc 49"/>
            <p:cNvSpPr>
              <a:spLocks/>
            </p:cNvSpPr>
            <p:nvPr/>
          </p:nvSpPr>
          <p:spPr bwMode="auto">
            <a:xfrm flipH="1">
              <a:off x="4050" y="13140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Arc 50"/>
            <p:cNvSpPr>
              <a:spLocks/>
            </p:cNvSpPr>
            <p:nvPr/>
          </p:nvSpPr>
          <p:spPr bwMode="auto">
            <a:xfrm>
              <a:off x="5894" y="13104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93" name="Text Box 52"/>
          <p:cNvSpPr txBox="1">
            <a:spLocks noChangeArrowheads="1"/>
          </p:cNvSpPr>
          <p:nvPr/>
        </p:nvSpPr>
        <p:spPr bwMode="auto">
          <a:xfrm>
            <a:off x="5183188" y="4600575"/>
            <a:ext cx="33512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G[S]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S→ 1U︱0V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en-US" altLang="zh-CN" sz="22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      U→ 0Z|0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en-US" altLang="zh-CN" sz="2200" b="1" dirty="0">
                <a:solidFill>
                  <a:srgbClr val="069406"/>
                </a:solidFill>
                <a:latin typeface="宋体" pitchFamily="2" charset="-122"/>
                <a:ea typeface="宋体" pitchFamily="2" charset="-122"/>
              </a:rPr>
              <a:t>      V→ 1Z|1 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Z→ 1U ︱0V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41994" name="Text Box 53"/>
          <p:cNvSpPr txBox="1">
            <a:spLocks noChangeArrowheads="1"/>
          </p:cNvSpPr>
          <p:nvPr/>
        </p:nvSpPr>
        <p:spPr bwMode="auto">
          <a:xfrm>
            <a:off x="3733800" y="4203700"/>
            <a:ext cx="4876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为文法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开始符，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得等价文法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hlinkClick r:id="rId3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如下。 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到右线性正规文法转换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F06A3AE-B148-4823-85D9-95C0031917A7}"/>
              </a:ext>
            </a:extLst>
          </p:cNvPr>
          <p:cNvSpPr txBox="1"/>
          <p:nvPr/>
        </p:nvSpPr>
        <p:spPr>
          <a:xfrm>
            <a:off x="6063731" y="1720840"/>
            <a:ext cx="18982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G[S]:</a:t>
            </a:r>
          </a:p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A → </a:t>
            </a:r>
            <a:r>
              <a:rPr lang="en-US" altLang="zh-CN" sz="2400" dirty="0" err="1">
                <a:solidFill>
                  <a:srgbClr val="FF0000"/>
                </a:solidFill>
              </a:rPr>
              <a:t>aB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A → </a:t>
            </a:r>
            <a:r>
              <a:rPr lang="en-US" altLang="zh-CN" sz="2400" dirty="0" err="1">
                <a:solidFill>
                  <a:srgbClr val="FF0000"/>
                </a:solidFill>
              </a:rPr>
              <a:t>bD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l"/>
            <a:r>
              <a:rPr lang="en-US" altLang="zh-CN" sz="2400" dirty="0"/>
              <a:t>B → </a:t>
            </a:r>
            <a:r>
              <a:rPr lang="en-US" altLang="zh-CN" sz="2400" dirty="0" err="1"/>
              <a:t>bC</a:t>
            </a:r>
            <a:endParaRPr lang="en-US" altLang="zh-CN" sz="2400" dirty="0"/>
          </a:p>
          <a:p>
            <a:pPr algn="l"/>
            <a:r>
              <a:rPr lang="en-US" altLang="zh-CN" sz="2400" dirty="0"/>
              <a:t>C →</a:t>
            </a:r>
            <a:r>
              <a:rPr lang="el-GR" altLang="zh-CN" sz="2400" dirty="0"/>
              <a:t>ε</a:t>
            </a:r>
          </a:p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C → </a:t>
            </a:r>
            <a:r>
              <a:rPr lang="en-US" altLang="zh-CN" sz="2400" dirty="0" err="1">
                <a:solidFill>
                  <a:srgbClr val="00B050"/>
                </a:solidFill>
              </a:rPr>
              <a:t>aA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C → </a:t>
            </a:r>
            <a:r>
              <a:rPr lang="en-US" altLang="zh-CN" sz="2400" dirty="0" err="1">
                <a:solidFill>
                  <a:srgbClr val="00B050"/>
                </a:solidFill>
              </a:rPr>
              <a:t>bD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D →</a:t>
            </a:r>
            <a:r>
              <a:rPr lang="el-GR" altLang="zh-CN" sz="2400" dirty="0">
                <a:solidFill>
                  <a:srgbClr val="00B050"/>
                </a:solidFill>
              </a:rPr>
              <a:t> ε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D → </a:t>
            </a:r>
            <a:r>
              <a:rPr lang="en-US" altLang="zh-CN" sz="2400" dirty="0" err="1">
                <a:solidFill>
                  <a:srgbClr val="0000FF"/>
                </a:solidFill>
              </a:rPr>
              <a:t>aB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D → </a:t>
            </a:r>
            <a:r>
              <a:rPr lang="en-US" altLang="zh-CN" sz="2400" dirty="0" err="1">
                <a:solidFill>
                  <a:srgbClr val="0000FF"/>
                </a:solidFill>
              </a:rPr>
              <a:t>bD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algn="l"/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A79F454-899D-4050-BB09-BE6134813518}"/>
              </a:ext>
            </a:extLst>
          </p:cNvPr>
          <p:cNvSpPr/>
          <p:nvPr/>
        </p:nvSpPr>
        <p:spPr bwMode="auto">
          <a:xfrm>
            <a:off x="1554819" y="3032827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DB989EE-0870-4A15-9A72-F71F5001DA33}"/>
              </a:ext>
            </a:extLst>
          </p:cNvPr>
          <p:cNvSpPr txBox="1"/>
          <p:nvPr/>
        </p:nvSpPr>
        <p:spPr>
          <a:xfrm>
            <a:off x="1222648" y="298107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</a:t>
            </a:r>
            <a:endParaRPr lang="en-US" altLang="zh-CN" b="1" dirty="0"/>
          </a:p>
          <a:p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985AFF6-05F6-4D0F-BCD2-9AB6F6AD1013}"/>
              </a:ext>
            </a:extLst>
          </p:cNvPr>
          <p:cNvGrpSpPr/>
          <p:nvPr/>
        </p:nvGrpSpPr>
        <p:grpSpPr>
          <a:xfrm>
            <a:off x="2563454" y="4083848"/>
            <a:ext cx="363747" cy="360182"/>
            <a:chOff x="4752536" y="4112194"/>
            <a:chExt cx="363747" cy="36018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7EDB8F4-D4E8-4448-A244-3CB26609D90D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D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C9A7B14-7632-4C42-8249-47C8ACC82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953BF952-B69F-4503-8CBB-92A66458BFE9}"/>
              </a:ext>
            </a:extLst>
          </p:cNvPr>
          <p:cNvCxnSpPr>
            <a:cxnSpLocks/>
            <a:stCxn id="56" idx="4"/>
            <a:endCxn id="61" idx="2"/>
          </p:cNvCxnSpPr>
          <p:nvPr/>
        </p:nvCxnSpPr>
        <p:spPr bwMode="auto">
          <a:xfrm rot="16200000" flipH="1">
            <a:off x="1672180" y="3372665"/>
            <a:ext cx="926312" cy="856235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01A5AB4-D429-4F0D-ACB9-5B40FA3FF921}"/>
              </a:ext>
            </a:extLst>
          </p:cNvPr>
          <p:cNvSpPr txBox="1"/>
          <p:nvPr/>
        </p:nvSpPr>
        <p:spPr>
          <a:xfrm>
            <a:off x="2690586" y="242249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289502-050D-4101-91AB-BDA2DB445D74}"/>
              </a:ext>
            </a:extLst>
          </p:cNvPr>
          <p:cNvSpPr txBox="1"/>
          <p:nvPr/>
        </p:nvSpPr>
        <p:spPr>
          <a:xfrm>
            <a:off x="2736684" y="350420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993319-BEC3-406D-BD18-FB3FA6C32FEA}"/>
              </a:ext>
            </a:extLst>
          </p:cNvPr>
          <p:cNvSpPr txBox="1"/>
          <p:nvPr/>
        </p:nvSpPr>
        <p:spPr>
          <a:xfrm>
            <a:off x="3000601" y="28897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F22311-B325-47B4-A625-605D69AAF406}"/>
              </a:ext>
            </a:extLst>
          </p:cNvPr>
          <p:cNvSpPr txBox="1"/>
          <p:nvPr/>
        </p:nvSpPr>
        <p:spPr>
          <a:xfrm>
            <a:off x="1931051" y="357888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b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F531013-9766-4CBF-9D39-31CBFF1CC005}"/>
              </a:ext>
            </a:extLst>
          </p:cNvPr>
          <p:cNvSpPr txBox="1"/>
          <p:nvPr/>
        </p:nvSpPr>
        <p:spPr>
          <a:xfrm>
            <a:off x="2580230" y="461679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D943D25-457B-442C-9810-95EEBC6D148D}"/>
              </a:ext>
            </a:extLst>
          </p:cNvPr>
          <p:cNvSpPr txBox="1"/>
          <p:nvPr/>
        </p:nvSpPr>
        <p:spPr>
          <a:xfrm>
            <a:off x="1572242" y="1135211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教材例</a:t>
            </a:r>
            <a:r>
              <a:rPr lang="en-US" altLang="zh-CN" dirty="0"/>
              <a:t>3.13(P58)</a:t>
            </a:r>
            <a:endParaRPr lang="zh-CN" altLang="en-US" dirty="0"/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825D6CD1-5063-497C-B023-66D6728D4BF6}"/>
              </a:ext>
            </a:extLst>
          </p:cNvPr>
          <p:cNvCxnSpPr>
            <a:cxnSpLocks/>
            <a:stCxn id="85" idx="0"/>
            <a:endCxn id="56" idx="0"/>
          </p:cNvCxnSpPr>
          <p:nvPr/>
        </p:nvCxnSpPr>
        <p:spPr bwMode="auto">
          <a:xfrm rot="16200000" flipH="1" flipV="1">
            <a:off x="2832952" y="1878916"/>
            <a:ext cx="28177" cy="2279644"/>
          </a:xfrm>
          <a:prstGeom prst="curvedConnector3">
            <a:avLst>
              <a:gd name="adj1" fmla="val -811300"/>
            </a:avLst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991B1F09-4FBB-44CA-B958-43F2BE9F929A}"/>
              </a:ext>
            </a:extLst>
          </p:cNvPr>
          <p:cNvCxnSpPr>
            <a:cxnSpLocks/>
            <a:stCxn id="85" idx="4"/>
            <a:endCxn id="61" idx="6"/>
          </p:cNvCxnSpPr>
          <p:nvPr/>
        </p:nvCxnSpPr>
        <p:spPr bwMode="auto">
          <a:xfrm rot="5400000">
            <a:off x="3007479" y="3284554"/>
            <a:ext cx="899107" cy="1059662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6B41DDE-A426-4336-8946-E70582222A0C}"/>
              </a:ext>
            </a:extLst>
          </p:cNvPr>
          <p:cNvSpPr txBox="1"/>
          <p:nvPr/>
        </p:nvSpPr>
        <p:spPr>
          <a:xfrm>
            <a:off x="3374301" y="368680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b</a:t>
            </a:r>
            <a:endParaRPr lang="zh-CN" altLang="en-US" dirty="0"/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8F34EC42-7F32-4552-8C02-DABF24E7A61A}"/>
              </a:ext>
            </a:extLst>
          </p:cNvPr>
          <p:cNvCxnSpPr>
            <a:stCxn id="56" idx="6"/>
            <a:endCxn id="81" idx="2"/>
          </p:cNvCxnSpPr>
          <p:nvPr/>
        </p:nvCxnSpPr>
        <p:spPr bwMode="auto">
          <a:xfrm>
            <a:off x="1859619" y="3185227"/>
            <a:ext cx="731181" cy="2963"/>
          </a:xfrm>
          <a:prstGeom prst="curvedConnector3">
            <a:avLst/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BE87EA6-584E-4CEC-938A-A48DF0250572}"/>
              </a:ext>
            </a:extLst>
          </p:cNvPr>
          <p:cNvSpPr txBox="1"/>
          <p:nvPr/>
        </p:nvSpPr>
        <p:spPr>
          <a:xfrm>
            <a:off x="1997841" y="28599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32AA9BC-EC3D-4CF6-A584-5E954563B46E}"/>
              </a:ext>
            </a:extLst>
          </p:cNvPr>
          <p:cNvSpPr/>
          <p:nvPr/>
        </p:nvSpPr>
        <p:spPr bwMode="auto">
          <a:xfrm>
            <a:off x="2590800" y="303579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4646635-720D-4055-BD3F-570BF311C589}"/>
              </a:ext>
            </a:extLst>
          </p:cNvPr>
          <p:cNvGrpSpPr/>
          <p:nvPr/>
        </p:nvGrpSpPr>
        <p:grpSpPr>
          <a:xfrm>
            <a:off x="3804989" y="3004650"/>
            <a:ext cx="363747" cy="360182"/>
            <a:chOff x="4752536" y="4112194"/>
            <a:chExt cx="363747" cy="360182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253FA76-B17D-4DA3-A93D-F56359E1D77D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C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E37EE40-41DB-4D21-B4AE-754B56157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F2FD50-AF61-4239-9D45-44721CE51161}"/>
              </a:ext>
            </a:extLst>
          </p:cNvPr>
          <p:cNvCxnSpPr>
            <a:stCxn id="81" idx="6"/>
            <a:endCxn id="85" idx="2"/>
          </p:cNvCxnSpPr>
          <p:nvPr/>
        </p:nvCxnSpPr>
        <p:spPr bwMode="auto">
          <a:xfrm flipV="1">
            <a:off x="2895600" y="3184741"/>
            <a:ext cx="909389" cy="3449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74B273-327F-414C-9BFF-737860EE1517}"/>
              </a:ext>
            </a:extLst>
          </p:cNvPr>
          <p:cNvCxnSpPr>
            <a:stCxn id="61" idx="0"/>
            <a:endCxn id="81" idx="4"/>
          </p:cNvCxnSpPr>
          <p:nvPr/>
        </p:nvCxnSpPr>
        <p:spPr bwMode="auto">
          <a:xfrm flipH="1" flipV="1">
            <a:off x="2743200" y="3340590"/>
            <a:ext cx="2128" cy="743258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C965040E-72D2-4E32-AAED-4B68943D23B2}"/>
              </a:ext>
            </a:extLst>
          </p:cNvPr>
          <p:cNvCxnSpPr>
            <a:stCxn id="61" idx="3"/>
            <a:endCxn id="61" idx="5"/>
          </p:cNvCxnSpPr>
          <p:nvPr/>
        </p:nvCxnSpPr>
        <p:spPr bwMode="auto">
          <a:xfrm rot="16200000" flipH="1">
            <a:off x="2745327" y="4262679"/>
            <a:ext cx="12700" cy="257207"/>
          </a:xfrm>
          <a:prstGeom prst="curvedConnector3">
            <a:avLst>
              <a:gd name="adj1" fmla="val 2215331"/>
            </a:avLst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7B352F1-58A8-40F9-A05D-FF8C1C9FAB67}"/>
              </a:ext>
            </a:extLst>
          </p:cNvPr>
          <p:cNvSpPr/>
          <p:nvPr/>
        </p:nvSpPr>
        <p:spPr bwMode="auto">
          <a:xfrm>
            <a:off x="4786565" y="3103221"/>
            <a:ext cx="554458" cy="52322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91DFC4-7983-45F3-AD79-3802985AA807}"/>
              </a:ext>
            </a:extLst>
          </p:cNvPr>
          <p:cNvSpPr txBox="1"/>
          <p:nvPr/>
        </p:nvSpPr>
        <p:spPr>
          <a:xfrm>
            <a:off x="2455425" y="1864718"/>
            <a:ext cx="78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NFA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6581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8"/>
          <p:cNvSpPr>
            <a:spLocks noChangeArrowheads="1"/>
          </p:cNvSpPr>
          <p:nvPr/>
        </p:nvSpPr>
        <p:spPr bwMode="auto">
          <a:xfrm>
            <a:off x="914400" y="3688596"/>
            <a:ext cx="7315200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28600" y="933929"/>
            <a:ext cx="8458200" cy="283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词法分析程序通常与后阶段语法分析程序接口有下列两种方式。</a:t>
            </a:r>
          </a:p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⑴词法分析程序和语法分析程序各自独立一趟方式。即词法分析程序把字符流的源程序转换成单词流的内部程序形式，供语法分析程序之用。</a:t>
            </a:r>
          </a:p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⑵词法分析程序和语法分析程序合并为一趟方式。即词法分析程序由语法分析程序反复调用，每调用一次从源程序中识别一个新单词返回给语法分析程序。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62025" y="3764796"/>
            <a:ext cx="7161213" cy="2286000"/>
            <a:chOff x="460" y="2400"/>
            <a:chExt cx="4511" cy="144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1282" y="2400"/>
              <a:ext cx="1310" cy="1391"/>
              <a:chOff x="1282" y="2400"/>
              <a:chExt cx="1310" cy="1391"/>
            </a:xfrm>
          </p:grpSpPr>
          <p:sp>
            <p:nvSpPr>
              <p:cNvPr id="8215" name="Text Box 10"/>
              <p:cNvSpPr txBox="1">
                <a:spLocks noChangeArrowheads="1"/>
              </p:cNvSpPr>
              <p:nvPr/>
            </p:nvSpPr>
            <p:spPr bwMode="auto">
              <a:xfrm>
                <a:off x="1296" y="2772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宋体" pitchFamily="2" charset="-122"/>
                    <a:ea typeface="宋体" pitchFamily="2" charset="-122"/>
                  </a:rPr>
                  <a:t>词法分析程序</a:t>
                </a:r>
              </a:p>
            </p:txBody>
          </p:sp>
          <p:sp>
            <p:nvSpPr>
              <p:cNvPr id="8216" name="Text Box 11"/>
              <p:cNvSpPr txBox="1">
                <a:spLocks noChangeArrowheads="1"/>
              </p:cNvSpPr>
              <p:nvPr/>
            </p:nvSpPr>
            <p:spPr bwMode="auto">
              <a:xfrm>
                <a:off x="1282" y="3529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语法分析程序</a:t>
                </a:r>
              </a:p>
            </p:txBody>
          </p:sp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1577" y="2400"/>
                <a:ext cx="679" cy="260"/>
                <a:chOff x="1529" y="2400"/>
                <a:chExt cx="679" cy="260"/>
              </a:xfrm>
            </p:grpSpPr>
            <p:sp>
              <p:nvSpPr>
                <p:cNvPr id="82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源程序</a:t>
                  </a:r>
                </a:p>
              </p:txBody>
            </p:sp>
            <p:sp>
              <p:nvSpPr>
                <p:cNvPr id="8225" name="Oval 16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453" y="3130"/>
                <a:ext cx="947" cy="257"/>
                <a:chOff x="1453" y="3158"/>
                <a:chExt cx="947" cy="257"/>
              </a:xfrm>
            </p:grpSpPr>
            <p:sp>
              <p:nvSpPr>
                <p:cNvPr id="82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68" y="3158"/>
                  <a:ext cx="9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单词流程序</a:t>
                  </a:r>
                </a:p>
              </p:txBody>
            </p:sp>
            <p:sp>
              <p:nvSpPr>
                <p:cNvPr id="8223" name="Oval 17"/>
                <p:cNvSpPr>
                  <a:spLocks noChangeArrowheads="1"/>
                </p:cNvSpPr>
                <p:nvPr/>
              </p:nvSpPr>
              <p:spPr bwMode="auto">
                <a:xfrm>
                  <a:off x="1453" y="3175"/>
                  <a:ext cx="926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8219" name="Line 20"/>
              <p:cNvSpPr>
                <a:spLocks noChangeShapeType="1"/>
              </p:cNvSpPr>
              <p:nvPr/>
            </p:nvSpPr>
            <p:spPr bwMode="auto">
              <a:xfrm>
                <a:off x="1920" y="26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20" name="Line 21"/>
              <p:cNvSpPr>
                <a:spLocks noChangeShapeType="1"/>
              </p:cNvSpPr>
              <p:nvPr/>
            </p:nvSpPr>
            <p:spPr bwMode="auto">
              <a:xfrm>
                <a:off x="1913" y="3045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21" name="Line 22"/>
              <p:cNvSpPr>
                <a:spLocks noChangeShapeType="1"/>
              </p:cNvSpPr>
              <p:nvPr/>
            </p:nvSpPr>
            <p:spPr bwMode="auto">
              <a:xfrm>
                <a:off x="1920" y="33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3634" y="2580"/>
              <a:ext cx="1337" cy="1260"/>
              <a:chOff x="3634" y="2580"/>
              <a:chExt cx="1337" cy="1260"/>
            </a:xfrm>
          </p:grpSpPr>
          <p:sp>
            <p:nvSpPr>
              <p:cNvPr id="8205" name="Text Box 12"/>
              <p:cNvSpPr txBox="1">
                <a:spLocks noChangeArrowheads="1"/>
              </p:cNvSpPr>
              <p:nvPr/>
            </p:nvSpPr>
            <p:spPr bwMode="auto">
              <a:xfrm>
                <a:off x="3634" y="3194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词法分析程序</a:t>
                </a:r>
              </a:p>
            </p:txBody>
          </p:sp>
          <p:sp>
            <p:nvSpPr>
              <p:cNvPr id="8206" name="Text Box 13"/>
              <p:cNvSpPr txBox="1">
                <a:spLocks noChangeArrowheads="1"/>
              </p:cNvSpPr>
              <p:nvPr/>
            </p:nvSpPr>
            <p:spPr bwMode="auto">
              <a:xfrm>
                <a:off x="3648" y="2580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语法分析程序</a:t>
                </a:r>
              </a:p>
            </p:txBody>
          </p: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929" y="3580"/>
                <a:ext cx="679" cy="260"/>
                <a:chOff x="1529" y="2400"/>
                <a:chExt cx="679" cy="260"/>
              </a:xfrm>
            </p:grpSpPr>
            <p:sp>
              <p:nvSpPr>
                <p:cNvPr id="821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源程序</a:t>
                  </a:r>
                </a:p>
              </p:txBody>
            </p:sp>
            <p:sp>
              <p:nvSpPr>
                <p:cNvPr id="8214" name="Oval 25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8208" name="Line 26"/>
              <p:cNvSpPr>
                <a:spLocks noChangeShapeType="1"/>
              </p:cNvSpPr>
              <p:nvPr/>
            </p:nvSpPr>
            <p:spPr bwMode="auto">
              <a:xfrm>
                <a:off x="4272" y="34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09" name="Line 27"/>
              <p:cNvSpPr>
                <a:spLocks noChangeShapeType="1"/>
              </p:cNvSpPr>
              <p:nvPr/>
            </p:nvSpPr>
            <p:spPr bwMode="auto">
              <a:xfrm>
                <a:off x="4053" y="284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10" name="Line 28"/>
              <p:cNvSpPr>
                <a:spLocks noChangeShapeType="1"/>
              </p:cNvSpPr>
              <p:nvPr/>
            </p:nvSpPr>
            <p:spPr bwMode="auto">
              <a:xfrm flipV="1">
                <a:off x="4534" y="283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11" name="Text Box 30"/>
              <p:cNvSpPr txBox="1">
                <a:spLocks noChangeArrowheads="1"/>
              </p:cNvSpPr>
              <p:nvPr/>
            </p:nvSpPr>
            <p:spPr bwMode="auto">
              <a:xfrm>
                <a:off x="4450" y="2852"/>
                <a:ext cx="5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宋体" pitchFamily="2" charset="-122"/>
                    <a:ea typeface="宋体" pitchFamily="2" charset="-122"/>
                  </a:rPr>
                  <a:t>单词</a:t>
                </a:r>
              </a:p>
            </p:txBody>
          </p:sp>
          <p:sp>
            <p:nvSpPr>
              <p:cNvPr id="8212" name="Text Box 32"/>
              <p:cNvSpPr txBox="1">
                <a:spLocks noChangeArrowheads="1"/>
              </p:cNvSpPr>
              <p:nvPr/>
            </p:nvSpPr>
            <p:spPr bwMode="auto">
              <a:xfrm>
                <a:off x="3655" y="2845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宋体" pitchFamily="2" charset="-122"/>
                    <a:ea typeface="宋体" pitchFamily="2" charset="-122"/>
                  </a:rPr>
                  <a:t>调用</a:t>
                </a:r>
              </a:p>
            </p:txBody>
          </p:sp>
        </p:grp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460" y="240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方式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(1):</a:t>
              </a:r>
            </a:p>
          </p:txBody>
        </p: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2807" y="2411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方式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(2):</a:t>
              </a:r>
            </a:p>
          </p:txBody>
        </p:sp>
      </p:grpSp>
      <p:sp>
        <p:nvSpPr>
          <p:cNvPr id="8200" name="Rectangle 40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3.1.2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词法分析程序和语法分析程序的接口方式</a:t>
            </a:r>
          </a:p>
        </p:txBody>
      </p:sp>
      <p:sp>
        <p:nvSpPr>
          <p:cNvPr id="3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7772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(1)</a:t>
            </a:r>
            <a:r>
              <a:rPr lang="zh-CN" altLang="en-US" sz="2200" b="1" dirty="0">
                <a:latin typeface="+mn-ea"/>
                <a:ea typeface="+mn-ea"/>
              </a:rPr>
              <a:t>依据给定的源语言之单词集，设计其正规文法或正规式；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(2)</a:t>
            </a:r>
            <a:r>
              <a:rPr lang="zh-CN" altLang="en-US" sz="2200" b="1" dirty="0">
                <a:latin typeface="+mn-ea"/>
                <a:ea typeface="+mn-ea"/>
              </a:rPr>
              <a:t>之后等价地转换成非确定有穷自动机；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(3)</a:t>
            </a:r>
            <a:r>
              <a:rPr lang="zh-CN" altLang="en-US" sz="2200" b="1" dirty="0">
                <a:latin typeface="+mn-ea"/>
                <a:ea typeface="+mn-ea"/>
              </a:rPr>
              <a:t>再通过子集法将其确定化，最终将确定有穷自动机最小化；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(4)</a:t>
            </a:r>
            <a:r>
              <a:rPr lang="zh-CN" altLang="en-US" sz="2200" b="1" dirty="0">
                <a:latin typeface="+mn-ea"/>
                <a:ea typeface="+mn-ea"/>
              </a:rPr>
              <a:t>最后依据最小化确定有穷自动机，设计词法分析程序。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57200" y="4167198"/>
            <a:ext cx="777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latin typeface="+mn-ea"/>
                <a:ea typeface="+mn-ea"/>
              </a:rPr>
              <a:t>词法分析程序生成器</a:t>
            </a:r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1208087" y="4724400"/>
            <a:ext cx="6716713" cy="11430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3113088" y="4965700"/>
            <a:ext cx="2362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z="2200">
              <a:latin typeface="+mn-ea"/>
              <a:ea typeface="+mn-ea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189288" y="4876800"/>
            <a:ext cx="2133600" cy="769441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词法分析程序生成器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39851" y="4838700"/>
            <a:ext cx="1447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000066"/>
                </a:solidFill>
                <a:latin typeface="+mn-ea"/>
                <a:ea typeface="+mn-ea"/>
              </a:rPr>
              <a:t>语言词法</a:t>
            </a:r>
            <a:r>
              <a:rPr lang="en-US" altLang="zh-CN" sz="2200" b="1" dirty="0">
                <a:solidFill>
                  <a:srgbClr val="000066"/>
                </a:solidFill>
                <a:latin typeface="+mn-ea"/>
                <a:ea typeface="+mn-ea"/>
              </a:rPr>
              <a:t>(</a:t>
            </a:r>
            <a:r>
              <a:rPr lang="zh-CN" altLang="en-US" sz="2200" b="1" dirty="0">
                <a:solidFill>
                  <a:srgbClr val="000066"/>
                </a:solidFill>
                <a:latin typeface="+mn-ea"/>
                <a:ea typeface="+mn-ea"/>
              </a:rPr>
              <a:t>正规式</a:t>
            </a:r>
            <a:r>
              <a:rPr lang="en-US" altLang="zh-CN" sz="2200" b="1" dirty="0">
                <a:solidFill>
                  <a:srgbClr val="000066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881186" y="5058231"/>
            <a:ext cx="20272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000066"/>
                </a:solidFill>
                <a:latin typeface="+mn-ea"/>
                <a:ea typeface="+mn-ea"/>
              </a:rPr>
              <a:t>词法分析程序</a:t>
            </a: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2655888" y="5181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356226" y="51593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50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构造词法分析程序的技术线路 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97"/>
          <p:cNvSpPr>
            <a:spLocks noChangeArrowheads="1"/>
          </p:cNvSpPr>
          <p:nvPr/>
        </p:nvSpPr>
        <p:spPr bwMode="auto">
          <a:xfrm>
            <a:off x="4416425" y="498475"/>
            <a:ext cx="4422775" cy="5826125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76300" y="1143000"/>
            <a:ext cx="2770188" cy="2973388"/>
            <a:chOff x="648" y="1008"/>
            <a:chExt cx="1745" cy="1873"/>
          </a:xfrm>
        </p:grpSpPr>
        <p:sp>
          <p:nvSpPr>
            <p:cNvPr id="44096" name="Oval 3"/>
            <p:cNvSpPr>
              <a:spLocks noChangeArrowheads="1"/>
            </p:cNvSpPr>
            <p:nvPr/>
          </p:nvSpPr>
          <p:spPr bwMode="auto">
            <a:xfrm>
              <a:off x="857" y="154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97" name="Text Box 4"/>
            <p:cNvSpPr txBox="1">
              <a:spLocks noChangeArrowheads="1"/>
            </p:cNvSpPr>
            <p:nvPr/>
          </p:nvSpPr>
          <p:spPr bwMode="auto">
            <a:xfrm>
              <a:off x="894" y="1546"/>
              <a:ext cx="2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44098" name="Text Box 6"/>
            <p:cNvSpPr txBox="1">
              <a:spLocks noChangeArrowheads="1"/>
            </p:cNvSpPr>
            <p:nvPr/>
          </p:nvSpPr>
          <p:spPr bwMode="auto">
            <a:xfrm>
              <a:off x="1511" y="1559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4099" name="Text Box 8"/>
            <p:cNvSpPr txBox="1">
              <a:spLocks noChangeArrowheads="1"/>
            </p:cNvSpPr>
            <p:nvPr/>
          </p:nvSpPr>
          <p:spPr bwMode="auto">
            <a:xfrm>
              <a:off x="1505" y="258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4100" name="Line 9"/>
            <p:cNvSpPr>
              <a:spLocks noChangeShapeType="1"/>
            </p:cNvSpPr>
            <p:nvPr/>
          </p:nvSpPr>
          <p:spPr bwMode="auto">
            <a:xfrm>
              <a:off x="1152" y="1717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1" name="AutoShape 11"/>
            <p:cNvSpPr>
              <a:spLocks noChangeArrowheads="1"/>
            </p:cNvSpPr>
            <p:nvPr/>
          </p:nvSpPr>
          <p:spPr bwMode="auto">
            <a:xfrm rot="1546160">
              <a:off x="648" y="1455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2" name="Text Box 13"/>
            <p:cNvSpPr txBox="1">
              <a:spLocks noChangeArrowheads="1"/>
            </p:cNvSpPr>
            <p:nvPr/>
          </p:nvSpPr>
          <p:spPr bwMode="auto">
            <a:xfrm>
              <a:off x="2130" y="1574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44103" name="Line 14"/>
            <p:cNvSpPr>
              <a:spLocks noChangeShapeType="1"/>
            </p:cNvSpPr>
            <p:nvPr/>
          </p:nvSpPr>
          <p:spPr bwMode="auto">
            <a:xfrm>
              <a:off x="1776" y="1731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4" name="Oval 15"/>
            <p:cNvSpPr>
              <a:spLocks noChangeArrowheads="1"/>
            </p:cNvSpPr>
            <p:nvPr/>
          </p:nvSpPr>
          <p:spPr bwMode="auto">
            <a:xfrm>
              <a:off x="1479" y="1572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5" name="Oval 16"/>
            <p:cNvSpPr>
              <a:spLocks noChangeArrowheads="1"/>
            </p:cNvSpPr>
            <p:nvPr/>
          </p:nvSpPr>
          <p:spPr bwMode="auto">
            <a:xfrm>
              <a:off x="2098" y="1572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6" name="Oval 17"/>
            <p:cNvSpPr>
              <a:spLocks noChangeArrowheads="1"/>
            </p:cNvSpPr>
            <p:nvPr/>
          </p:nvSpPr>
          <p:spPr bwMode="auto">
            <a:xfrm>
              <a:off x="1471" y="258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7" name="Arc 18"/>
            <p:cNvSpPr>
              <a:spLocks/>
            </p:cNvSpPr>
            <p:nvPr/>
          </p:nvSpPr>
          <p:spPr bwMode="auto">
            <a:xfrm flipV="1">
              <a:off x="1008" y="1824"/>
              <a:ext cx="531" cy="903"/>
            </a:xfrm>
            <a:custGeom>
              <a:avLst/>
              <a:gdLst>
                <a:gd name="T0" fmla="*/ 0 w 21600"/>
                <a:gd name="T1" fmla="*/ 0 h 24588"/>
                <a:gd name="T2" fmla="*/ 0 w 21600"/>
                <a:gd name="T3" fmla="*/ 0 h 24588"/>
                <a:gd name="T4" fmla="*/ 0 w 21600"/>
                <a:gd name="T5" fmla="*/ 0 h 24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588"/>
                <a:gd name="T11" fmla="*/ 21600 w 21600"/>
                <a:gd name="T12" fmla="*/ 24588 h 24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588" fill="none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0" y="10446"/>
                    <a:pt x="8306" y="1189"/>
                    <a:pt x="19270" y="0"/>
                  </a:cubicBezTo>
                </a:path>
                <a:path w="21600" h="24588" stroke="0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0" y="10446"/>
                    <a:pt x="8306" y="1189"/>
                    <a:pt x="19270" y="0"/>
                  </a:cubicBezTo>
                  <a:lnTo>
                    <a:pt x="21600" y="21474"/>
                  </a:lnTo>
                  <a:lnTo>
                    <a:pt x="225" y="245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8" name="Text Box 19"/>
            <p:cNvSpPr txBox="1">
              <a:spLocks noChangeArrowheads="1"/>
            </p:cNvSpPr>
            <p:nvPr/>
          </p:nvSpPr>
          <p:spPr bwMode="auto">
            <a:xfrm>
              <a:off x="1193" y="146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4109" name="Text Box 20"/>
            <p:cNvSpPr txBox="1">
              <a:spLocks noChangeArrowheads="1"/>
            </p:cNvSpPr>
            <p:nvPr/>
          </p:nvSpPr>
          <p:spPr bwMode="auto">
            <a:xfrm>
              <a:off x="1440" y="100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a,b</a:t>
              </a:r>
            </a:p>
          </p:txBody>
        </p:sp>
        <p:sp>
          <p:nvSpPr>
            <p:cNvPr id="44110" name="Arc 21"/>
            <p:cNvSpPr>
              <a:spLocks/>
            </p:cNvSpPr>
            <p:nvPr/>
          </p:nvSpPr>
          <p:spPr bwMode="auto">
            <a:xfrm flipH="1" flipV="1">
              <a:off x="1488" y="1296"/>
              <a:ext cx="288" cy="276"/>
            </a:xfrm>
            <a:custGeom>
              <a:avLst/>
              <a:gdLst>
                <a:gd name="T0" fmla="*/ 0 w 43200"/>
                <a:gd name="T1" fmla="*/ 0 h 41797"/>
                <a:gd name="T2" fmla="*/ 0 w 43200"/>
                <a:gd name="T3" fmla="*/ 0 h 41797"/>
                <a:gd name="T4" fmla="*/ 0 w 43200"/>
                <a:gd name="T5" fmla="*/ 0 h 417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97"/>
                <a:gd name="T11" fmla="*/ 43200 w 43200"/>
                <a:gd name="T12" fmla="*/ 41797 h 4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  <a:lnTo>
                    <a:pt x="21600" y="20197"/>
                  </a:lnTo>
                  <a:lnTo>
                    <a:pt x="29709" y="1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1" name="Text Box 22"/>
            <p:cNvSpPr txBox="1">
              <a:spLocks noChangeArrowheads="1"/>
            </p:cNvSpPr>
            <p:nvPr/>
          </p:nvSpPr>
          <p:spPr bwMode="auto">
            <a:xfrm>
              <a:off x="1823" y="14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4112" name="Text Box 23"/>
            <p:cNvSpPr txBox="1">
              <a:spLocks noChangeArrowheads="1"/>
            </p:cNvSpPr>
            <p:nvPr/>
          </p:nvSpPr>
          <p:spPr bwMode="auto">
            <a:xfrm>
              <a:off x="1515" y="207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4113" name="Arc 24"/>
            <p:cNvSpPr>
              <a:spLocks/>
            </p:cNvSpPr>
            <p:nvPr/>
          </p:nvSpPr>
          <p:spPr bwMode="auto">
            <a:xfrm flipH="1" flipV="1">
              <a:off x="1474" y="2323"/>
              <a:ext cx="288" cy="276"/>
            </a:xfrm>
            <a:custGeom>
              <a:avLst/>
              <a:gdLst>
                <a:gd name="T0" fmla="*/ 0 w 43200"/>
                <a:gd name="T1" fmla="*/ 0 h 41797"/>
                <a:gd name="T2" fmla="*/ 0 w 43200"/>
                <a:gd name="T3" fmla="*/ 0 h 41797"/>
                <a:gd name="T4" fmla="*/ 0 w 43200"/>
                <a:gd name="T5" fmla="*/ 0 h 417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97"/>
                <a:gd name="T11" fmla="*/ 43200 w 43200"/>
                <a:gd name="T12" fmla="*/ 41797 h 4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  <a:lnTo>
                    <a:pt x="21600" y="20197"/>
                  </a:lnTo>
                  <a:lnTo>
                    <a:pt x="29709" y="1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4" name="Text Box 25"/>
            <p:cNvSpPr txBox="1">
              <a:spLocks noChangeArrowheads="1"/>
            </p:cNvSpPr>
            <p:nvPr/>
          </p:nvSpPr>
          <p:spPr bwMode="auto">
            <a:xfrm>
              <a:off x="1034" y="207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4115" name="Oval 26"/>
            <p:cNvSpPr>
              <a:spLocks noChangeArrowheads="1"/>
            </p:cNvSpPr>
            <p:nvPr/>
          </p:nvSpPr>
          <p:spPr bwMode="auto">
            <a:xfrm>
              <a:off x="2131" y="1605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16" name="Text Box 27"/>
            <p:cNvSpPr txBox="1">
              <a:spLocks noChangeArrowheads="1"/>
            </p:cNvSpPr>
            <p:nvPr/>
          </p:nvSpPr>
          <p:spPr bwMode="auto">
            <a:xfrm>
              <a:off x="2123" y="2588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44117" name="Line 28"/>
            <p:cNvSpPr>
              <a:spLocks noChangeShapeType="1"/>
            </p:cNvSpPr>
            <p:nvPr/>
          </p:nvSpPr>
          <p:spPr bwMode="auto">
            <a:xfrm>
              <a:off x="1769" y="2745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18" name="Oval 29"/>
            <p:cNvSpPr>
              <a:spLocks noChangeArrowheads="1"/>
            </p:cNvSpPr>
            <p:nvPr/>
          </p:nvSpPr>
          <p:spPr bwMode="auto">
            <a:xfrm>
              <a:off x="2091" y="2586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19" name="Text Box 30"/>
            <p:cNvSpPr txBox="1">
              <a:spLocks noChangeArrowheads="1"/>
            </p:cNvSpPr>
            <p:nvPr/>
          </p:nvSpPr>
          <p:spPr bwMode="auto">
            <a:xfrm>
              <a:off x="1816" y="249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44120" name="Oval 31"/>
            <p:cNvSpPr>
              <a:spLocks noChangeArrowheads="1"/>
            </p:cNvSpPr>
            <p:nvPr/>
          </p:nvSpPr>
          <p:spPr bwMode="auto">
            <a:xfrm>
              <a:off x="2124" y="2619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44040" name="Text Box 33"/>
          <p:cNvSpPr txBox="1">
            <a:spLocks noChangeArrowheads="1"/>
          </p:cNvSpPr>
          <p:nvPr/>
        </p:nvSpPr>
        <p:spPr bwMode="auto">
          <a:xfrm>
            <a:off x="481012" y="4203700"/>
            <a:ext cx="1981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000" b="1" dirty="0">
                <a:latin typeface="Times New Roman" pitchFamily="18" charset="0"/>
              </a:rPr>
              <a:t>S</a:t>
            </a:r>
            <a:r>
              <a:rPr lang="en-US" altLang="zh-CN" sz="2000" dirty="0">
                <a:latin typeface="Times New Roman" pitchFamily="18" charset="0"/>
              </a:rPr>
              <a:t> – </a:t>
            </a:r>
            <a:r>
              <a:rPr lang="zh-CN" altLang="en-US" sz="2000" b="1" dirty="0">
                <a:latin typeface="Times New Roman" pitchFamily="18" charset="0"/>
              </a:rPr>
              <a:t>单词</a:t>
            </a:r>
            <a:r>
              <a:rPr lang="zh-CN" altLang="en-US" sz="2000" dirty="0">
                <a:latin typeface="Times New Roman" pitchFamily="18" charset="0"/>
              </a:rPr>
              <a:t>  </a:t>
            </a:r>
          </a:p>
          <a:p>
            <a:pPr algn="l" eaLnBrk="1" hangingPunct="1"/>
            <a:r>
              <a:rPr lang="en-US" altLang="zh-CN" sz="2000" b="1" dirty="0">
                <a:latin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</a:rPr>
              <a:t> – </a:t>
            </a:r>
            <a:r>
              <a:rPr lang="zh-CN" altLang="en-US" sz="2000" b="1" dirty="0">
                <a:latin typeface="Times New Roman" pitchFamily="18" charset="0"/>
              </a:rPr>
              <a:t>标识符</a:t>
            </a:r>
          </a:p>
          <a:p>
            <a:pPr algn="l" eaLnBrk="1" hangingPunct="1"/>
            <a:r>
              <a:rPr lang="en-US" altLang="zh-CN" sz="2000" b="1" dirty="0">
                <a:latin typeface="Times New Roman" pitchFamily="18" charset="0"/>
              </a:rPr>
              <a:t>C </a:t>
            </a:r>
            <a:r>
              <a:rPr lang="en-US" altLang="zh-CN" sz="2000" dirty="0">
                <a:latin typeface="Times New Roman" pitchFamily="18" charset="0"/>
              </a:rPr>
              <a:t>– </a:t>
            </a:r>
            <a:r>
              <a:rPr lang="zh-CN" altLang="en-US" sz="2000" b="1" dirty="0">
                <a:latin typeface="Times New Roman" pitchFamily="18" charset="0"/>
              </a:rPr>
              <a:t>无符号整数</a:t>
            </a:r>
          </a:p>
          <a:p>
            <a:pPr algn="l" eaLnBrk="1" hangingPunct="1"/>
            <a:r>
              <a:rPr lang="en-US" altLang="zh-CN" sz="2000" dirty="0">
                <a:latin typeface="Times New Roman" pitchFamily="18" charset="0"/>
              </a:rPr>
              <a:t>a – </a:t>
            </a:r>
            <a:r>
              <a:rPr lang="en-US" altLang="zh-CN" sz="2000" b="1" dirty="0">
                <a:latin typeface="Times New Roman" pitchFamily="18" charset="0"/>
              </a:rPr>
              <a:t>[a-</a:t>
            </a:r>
            <a:r>
              <a:rPr lang="en-US" altLang="zh-CN" sz="2000" b="1" dirty="0" err="1">
                <a:latin typeface="Times New Roman" pitchFamily="18" charset="0"/>
              </a:rPr>
              <a:t>zA</a:t>
            </a:r>
            <a:r>
              <a:rPr lang="en-US" altLang="zh-CN" sz="2000" b="1" dirty="0">
                <a:latin typeface="Times New Roman" pitchFamily="18" charset="0"/>
              </a:rPr>
              <a:t>-Z]</a:t>
            </a:r>
            <a:endParaRPr lang="zh-CN" altLang="en-US" sz="2000" b="1" dirty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>
                <a:latin typeface="Times New Roman" pitchFamily="18" charset="0"/>
              </a:rPr>
              <a:t>b – [0-9]</a:t>
            </a:r>
            <a:endParaRPr lang="zh-CN" altLang="en-US" sz="2000" b="1" dirty="0">
              <a:latin typeface="Times New Roman" pitchFamily="18" charset="0"/>
            </a:endParaRPr>
          </a:p>
        </p:txBody>
      </p:sp>
      <p:sp>
        <p:nvSpPr>
          <p:cNvPr id="44041" name="Text Box 34"/>
          <p:cNvSpPr txBox="1">
            <a:spLocks noChangeArrowheads="1"/>
          </p:cNvSpPr>
          <p:nvPr/>
        </p:nvSpPr>
        <p:spPr bwMode="auto">
          <a:xfrm>
            <a:off x="2454275" y="4716464"/>
            <a:ext cx="1905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c –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</a:rPr>
              <a:t>非字母数字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d –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</a:rPr>
              <a:t>非数字</a:t>
            </a:r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4527550" y="533400"/>
            <a:ext cx="4267200" cy="5616575"/>
            <a:chOff x="2736" y="384"/>
            <a:chExt cx="2688" cy="3538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737" y="384"/>
              <a:ext cx="480" cy="231"/>
              <a:chOff x="3600" y="624"/>
              <a:chExt cx="480" cy="231"/>
            </a:xfrm>
          </p:grpSpPr>
          <p:sp>
            <p:nvSpPr>
              <p:cNvPr id="44094" name="AutoShape 36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4095" name="Text Box 37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/>
                  <a:t>begin</a:t>
                </a:r>
              </a:p>
            </p:txBody>
          </p:sp>
        </p:grpSp>
        <p:sp>
          <p:nvSpPr>
            <p:cNvPr id="44044" name="Text Box 39"/>
            <p:cNvSpPr txBox="1">
              <a:spLocks noChangeArrowheads="1"/>
            </p:cNvSpPr>
            <p:nvPr/>
          </p:nvSpPr>
          <p:spPr bwMode="auto">
            <a:xfrm>
              <a:off x="3668" y="698"/>
              <a:ext cx="62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/>
                <a:t>初始化</a:t>
              </a:r>
            </a:p>
          </p:txBody>
        </p:sp>
        <p:sp>
          <p:nvSpPr>
            <p:cNvPr id="44045" name="Rectangle 40"/>
            <p:cNvSpPr>
              <a:spLocks noChangeArrowheads="1"/>
            </p:cNvSpPr>
            <p:nvPr/>
          </p:nvSpPr>
          <p:spPr bwMode="auto">
            <a:xfrm>
              <a:off x="3551" y="1056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000" b="1"/>
                <a:t>过滤空格</a:t>
              </a:r>
            </a:p>
          </p:txBody>
        </p:sp>
        <p:sp>
          <p:nvSpPr>
            <p:cNvPr id="44046" name="Rectangle 41"/>
            <p:cNvSpPr>
              <a:spLocks noChangeArrowheads="1"/>
            </p:cNvSpPr>
            <p:nvPr/>
          </p:nvSpPr>
          <p:spPr bwMode="auto">
            <a:xfrm>
              <a:off x="3558" y="14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642" y="1782"/>
              <a:ext cx="664" cy="254"/>
              <a:chOff x="3601" y="2174"/>
              <a:chExt cx="664" cy="254"/>
            </a:xfrm>
          </p:grpSpPr>
          <p:sp>
            <p:nvSpPr>
              <p:cNvPr id="44092" name="Text Box 42"/>
              <p:cNvSpPr txBox="1">
                <a:spLocks noChangeArrowheads="1"/>
              </p:cNvSpPr>
              <p:nvPr/>
            </p:nvSpPr>
            <p:spPr bwMode="auto">
              <a:xfrm>
                <a:off x="3641" y="2174"/>
                <a:ext cx="6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/>
                  <a:t>ch=?</a:t>
                </a:r>
              </a:p>
            </p:txBody>
          </p:sp>
          <p:sp>
            <p:nvSpPr>
              <p:cNvPr id="44093" name="AutoShape 43"/>
              <p:cNvSpPr>
                <a:spLocks noChangeArrowheads="1"/>
              </p:cNvSpPr>
              <p:nvPr/>
            </p:nvSpPr>
            <p:spPr bwMode="auto">
              <a:xfrm>
                <a:off x="3601" y="2188"/>
                <a:ext cx="658" cy="24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44048" name="Rectangle 45"/>
            <p:cNvSpPr>
              <a:spLocks noChangeArrowheads="1"/>
            </p:cNvSpPr>
            <p:nvPr/>
          </p:nvSpPr>
          <p:spPr bwMode="auto">
            <a:xfrm>
              <a:off x="3001" y="2110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w←w+ch</a:t>
              </a:r>
            </a:p>
          </p:txBody>
        </p:sp>
        <p:sp>
          <p:nvSpPr>
            <p:cNvPr id="44049" name="Rectangle 46"/>
            <p:cNvSpPr>
              <a:spLocks noChangeArrowheads="1"/>
            </p:cNvSpPr>
            <p:nvPr/>
          </p:nvSpPr>
          <p:spPr bwMode="auto">
            <a:xfrm>
              <a:off x="2995" y="24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sp>
          <p:nvSpPr>
            <p:cNvPr id="44050" name="AutoShape 47"/>
            <p:cNvSpPr>
              <a:spLocks noChangeArrowheads="1"/>
            </p:cNvSpPr>
            <p:nvPr/>
          </p:nvSpPr>
          <p:spPr bwMode="auto">
            <a:xfrm>
              <a:off x="3049" y="2808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51" name="Text Box 48"/>
            <p:cNvSpPr txBox="1">
              <a:spLocks noChangeArrowheads="1"/>
            </p:cNvSpPr>
            <p:nvPr/>
          </p:nvSpPr>
          <p:spPr bwMode="auto">
            <a:xfrm>
              <a:off x="3097" y="2849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/>
                <a:t>ch</a:t>
              </a:r>
              <a:r>
                <a:rPr lang="en-US" altLang="zh-CN" sz="2000" dirty="0"/>
                <a:t>=</a:t>
              </a:r>
              <a:r>
                <a:rPr lang="en-US" altLang="zh-CN" sz="2000" dirty="0" err="1"/>
                <a:t>a|b</a:t>
              </a:r>
              <a:endParaRPr lang="en-US" altLang="zh-CN" sz="2000" dirty="0"/>
            </a:p>
          </p:txBody>
        </p:sp>
        <p:sp>
          <p:nvSpPr>
            <p:cNvPr id="44052" name="Rectangle 49"/>
            <p:cNvSpPr>
              <a:spLocks noChangeArrowheads="1"/>
            </p:cNvSpPr>
            <p:nvPr/>
          </p:nvSpPr>
          <p:spPr bwMode="auto">
            <a:xfrm>
              <a:off x="4122" y="21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w←w+ch</a:t>
              </a:r>
            </a:p>
          </p:txBody>
        </p:sp>
        <p:sp>
          <p:nvSpPr>
            <p:cNvPr id="44053" name="Rectangle 50"/>
            <p:cNvSpPr>
              <a:spLocks noChangeArrowheads="1"/>
            </p:cNvSpPr>
            <p:nvPr/>
          </p:nvSpPr>
          <p:spPr bwMode="auto">
            <a:xfrm>
              <a:off x="4109" y="2499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sp>
          <p:nvSpPr>
            <p:cNvPr id="44054" name="AutoShape 51"/>
            <p:cNvSpPr>
              <a:spLocks noChangeArrowheads="1"/>
            </p:cNvSpPr>
            <p:nvPr/>
          </p:nvSpPr>
          <p:spPr bwMode="auto">
            <a:xfrm>
              <a:off x="4170" y="2829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55" name="Text Box 52"/>
            <p:cNvSpPr txBox="1">
              <a:spLocks noChangeArrowheads="1"/>
            </p:cNvSpPr>
            <p:nvPr/>
          </p:nvSpPr>
          <p:spPr bwMode="auto">
            <a:xfrm>
              <a:off x="4218" y="286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ch=b</a:t>
              </a:r>
            </a:p>
          </p:txBody>
        </p:sp>
        <p:sp>
          <p:nvSpPr>
            <p:cNvPr id="44056" name="Line 53"/>
            <p:cNvSpPr>
              <a:spLocks noChangeShapeType="1"/>
            </p:cNvSpPr>
            <p:nvPr/>
          </p:nvSpPr>
          <p:spPr bwMode="auto">
            <a:xfrm>
              <a:off x="3977" y="65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7" name="Line 54"/>
            <p:cNvSpPr>
              <a:spLocks noChangeShapeType="1"/>
            </p:cNvSpPr>
            <p:nvPr/>
          </p:nvSpPr>
          <p:spPr bwMode="auto">
            <a:xfrm>
              <a:off x="3977" y="100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8" name="Line 55"/>
            <p:cNvSpPr>
              <a:spLocks noChangeShapeType="1"/>
            </p:cNvSpPr>
            <p:nvPr/>
          </p:nvSpPr>
          <p:spPr bwMode="auto">
            <a:xfrm>
              <a:off x="3984" y="13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9" name="Line 56"/>
            <p:cNvSpPr>
              <a:spLocks noChangeShapeType="1"/>
            </p:cNvSpPr>
            <p:nvPr/>
          </p:nvSpPr>
          <p:spPr bwMode="auto">
            <a:xfrm>
              <a:off x="3977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0" name="Line 57"/>
            <p:cNvSpPr>
              <a:spLocks noChangeShapeType="1"/>
            </p:cNvSpPr>
            <p:nvPr/>
          </p:nvSpPr>
          <p:spPr bwMode="auto">
            <a:xfrm flipH="1">
              <a:off x="3408" y="1920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1" name="Line 58"/>
            <p:cNvSpPr>
              <a:spLocks noChangeShapeType="1"/>
            </p:cNvSpPr>
            <p:nvPr/>
          </p:nvSpPr>
          <p:spPr bwMode="auto">
            <a:xfrm>
              <a:off x="4307" y="19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2" name="Text Box 59"/>
            <p:cNvSpPr txBox="1">
              <a:spLocks noChangeArrowheads="1"/>
            </p:cNvSpPr>
            <p:nvPr/>
          </p:nvSpPr>
          <p:spPr bwMode="auto">
            <a:xfrm>
              <a:off x="3531" y="190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44063" name="Text Box 60"/>
            <p:cNvSpPr txBox="1">
              <a:spLocks noChangeArrowheads="1"/>
            </p:cNvSpPr>
            <p:nvPr/>
          </p:nvSpPr>
          <p:spPr bwMode="auto">
            <a:xfrm>
              <a:off x="4224" y="191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44064" name="Line 61"/>
            <p:cNvSpPr>
              <a:spLocks noChangeShapeType="1"/>
            </p:cNvSpPr>
            <p:nvPr/>
          </p:nvSpPr>
          <p:spPr bwMode="auto">
            <a:xfrm>
              <a:off x="4320" y="190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5" name="Text Box 62"/>
            <p:cNvSpPr txBox="1">
              <a:spLocks noChangeArrowheads="1"/>
            </p:cNvSpPr>
            <p:nvPr/>
          </p:nvSpPr>
          <p:spPr bwMode="auto">
            <a:xfrm>
              <a:off x="4322" y="174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000" b="1"/>
                <a:t>其它</a:t>
              </a:r>
            </a:p>
          </p:txBody>
        </p:sp>
        <p:sp>
          <p:nvSpPr>
            <p:cNvPr id="44066" name="Rectangle 63"/>
            <p:cNvSpPr>
              <a:spLocks noChangeArrowheads="1"/>
            </p:cNvSpPr>
            <p:nvPr/>
          </p:nvSpPr>
          <p:spPr bwMode="auto">
            <a:xfrm>
              <a:off x="4656" y="1771"/>
              <a:ext cx="76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800" b="1"/>
                <a:t>报错处理</a:t>
              </a:r>
            </a:p>
          </p:txBody>
        </p:sp>
        <p:sp>
          <p:nvSpPr>
            <p:cNvPr id="44067" name="Line 64"/>
            <p:cNvSpPr>
              <a:spLocks noChangeShapeType="1"/>
            </p:cNvSpPr>
            <p:nvPr/>
          </p:nvSpPr>
          <p:spPr bwMode="auto">
            <a:xfrm>
              <a:off x="3408" y="240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8" name="Line 65"/>
            <p:cNvSpPr>
              <a:spLocks noChangeShapeType="1"/>
            </p:cNvSpPr>
            <p:nvPr/>
          </p:nvSpPr>
          <p:spPr bwMode="auto">
            <a:xfrm>
              <a:off x="4526" y="24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9" name="Line 66"/>
            <p:cNvSpPr>
              <a:spLocks noChangeShapeType="1"/>
            </p:cNvSpPr>
            <p:nvPr/>
          </p:nvSpPr>
          <p:spPr bwMode="auto">
            <a:xfrm>
              <a:off x="3406" y="27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0" name="Line 67"/>
            <p:cNvSpPr>
              <a:spLocks noChangeShapeType="1"/>
            </p:cNvSpPr>
            <p:nvPr/>
          </p:nvSpPr>
          <p:spPr bwMode="auto">
            <a:xfrm>
              <a:off x="4531" y="27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1" name="Line 69"/>
            <p:cNvSpPr>
              <a:spLocks noChangeShapeType="1"/>
            </p:cNvSpPr>
            <p:nvPr/>
          </p:nvSpPr>
          <p:spPr bwMode="auto">
            <a:xfrm>
              <a:off x="2908" y="298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2" name="Line 71"/>
            <p:cNvSpPr>
              <a:spLocks noChangeShapeType="1"/>
            </p:cNvSpPr>
            <p:nvPr/>
          </p:nvSpPr>
          <p:spPr bwMode="auto">
            <a:xfrm>
              <a:off x="2908" y="226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3" name="Line 72"/>
            <p:cNvSpPr>
              <a:spLocks noChangeShapeType="1"/>
            </p:cNvSpPr>
            <p:nvPr/>
          </p:nvSpPr>
          <p:spPr bwMode="auto">
            <a:xfrm>
              <a:off x="291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4" name="Line 73"/>
            <p:cNvSpPr>
              <a:spLocks noChangeShapeType="1"/>
            </p:cNvSpPr>
            <p:nvPr/>
          </p:nvSpPr>
          <p:spPr bwMode="auto">
            <a:xfrm>
              <a:off x="4894" y="299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5" name="Line 74"/>
            <p:cNvSpPr>
              <a:spLocks noChangeShapeType="1"/>
            </p:cNvSpPr>
            <p:nvPr/>
          </p:nvSpPr>
          <p:spPr bwMode="auto">
            <a:xfrm>
              <a:off x="5047" y="227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76"/>
            <p:cNvSpPr>
              <a:spLocks noChangeShapeType="1"/>
            </p:cNvSpPr>
            <p:nvPr/>
          </p:nvSpPr>
          <p:spPr bwMode="auto">
            <a:xfrm flipH="1">
              <a:off x="494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Text Box 77"/>
            <p:cNvSpPr txBox="1">
              <a:spLocks noChangeArrowheads="1"/>
            </p:cNvSpPr>
            <p:nvPr/>
          </p:nvSpPr>
          <p:spPr bwMode="auto">
            <a:xfrm>
              <a:off x="2736" y="27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44078" name="Text Box 78"/>
            <p:cNvSpPr txBox="1">
              <a:spLocks noChangeArrowheads="1"/>
            </p:cNvSpPr>
            <p:nvPr/>
          </p:nvSpPr>
          <p:spPr bwMode="auto">
            <a:xfrm>
              <a:off x="5033" y="27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44079" name="Rectangle 81"/>
            <p:cNvSpPr>
              <a:spLocks noChangeArrowheads="1"/>
            </p:cNvSpPr>
            <p:nvPr/>
          </p:nvSpPr>
          <p:spPr bwMode="auto">
            <a:xfrm>
              <a:off x="3024" y="3242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 dirty="0"/>
                <a:t>kind←0</a:t>
              </a:r>
            </a:p>
          </p:txBody>
        </p:sp>
        <p:sp>
          <p:nvSpPr>
            <p:cNvPr id="44080" name="Rectangle 82"/>
            <p:cNvSpPr>
              <a:spLocks noChangeArrowheads="1"/>
            </p:cNvSpPr>
            <p:nvPr/>
          </p:nvSpPr>
          <p:spPr bwMode="auto">
            <a:xfrm>
              <a:off x="4115" y="32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kind←1</a:t>
              </a:r>
            </a:p>
          </p:txBody>
        </p:sp>
        <p:sp>
          <p:nvSpPr>
            <p:cNvPr id="44081" name="Line 83"/>
            <p:cNvSpPr>
              <a:spLocks noChangeShapeType="1"/>
            </p:cNvSpPr>
            <p:nvPr/>
          </p:nvSpPr>
          <p:spPr bwMode="auto">
            <a:xfrm>
              <a:off x="3415" y="3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2" name="Line 84"/>
            <p:cNvSpPr>
              <a:spLocks noChangeShapeType="1"/>
            </p:cNvSpPr>
            <p:nvPr/>
          </p:nvSpPr>
          <p:spPr bwMode="auto">
            <a:xfrm>
              <a:off x="4525" y="32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3" name="Text Box 85"/>
            <p:cNvSpPr txBox="1">
              <a:spLocks noChangeArrowheads="1"/>
            </p:cNvSpPr>
            <p:nvPr/>
          </p:nvSpPr>
          <p:spPr bwMode="auto">
            <a:xfrm>
              <a:off x="3455" y="30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</a:p>
          </p:txBody>
        </p:sp>
        <p:sp>
          <p:nvSpPr>
            <p:cNvPr id="44084" name="Text Box 86"/>
            <p:cNvSpPr txBox="1">
              <a:spLocks noChangeArrowheads="1"/>
            </p:cNvSpPr>
            <p:nvPr/>
          </p:nvSpPr>
          <p:spPr bwMode="auto">
            <a:xfrm>
              <a:off x="4558" y="3059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</a:p>
          </p:txBody>
        </p:sp>
        <p:sp>
          <p:nvSpPr>
            <p:cNvPr id="44085" name="Line 87"/>
            <p:cNvSpPr>
              <a:spLocks noChangeShapeType="1"/>
            </p:cNvSpPr>
            <p:nvPr/>
          </p:nvSpPr>
          <p:spPr bwMode="auto">
            <a:xfrm>
              <a:off x="3429" y="3537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6" name="Line 89"/>
            <p:cNvSpPr>
              <a:spLocks noChangeShapeType="1"/>
            </p:cNvSpPr>
            <p:nvPr/>
          </p:nvSpPr>
          <p:spPr bwMode="auto">
            <a:xfrm>
              <a:off x="3436" y="3602"/>
              <a:ext cx="10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7" name="Line 90"/>
            <p:cNvSpPr>
              <a:spLocks noChangeShapeType="1"/>
            </p:cNvSpPr>
            <p:nvPr/>
          </p:nvSpPr>
          <p:spPr bwMode="auto">
            <a:xfrm>
              <a:off x="4533" y="3549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8" name="Line 91"/>
            <p:cNvSpPr>
              <a:spLocks noChangeShapeType="1"/>
            </p:cNvSpPr>
            <p:nvPr/>
          </p:nvSpPr>
          <p:spPr bwMode="auto">
            <a:xfrm>
              <a:off x="3977" y="363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92"/>
            <p:cNvGrpSpPr>
              <a:grpSpLocks/>
            </p:cNvGrpSpPr>
            <p:nvPr/>
          </p:nvGrpSpPr>
          <p:grpSpPr bwMode="auto">
            <a:xfrm>
              <a:off x="3744" y="3691"/>
              <a:ext cx="480" cy="231"/>
              <a:chOff x="3600" y="624"/>
              <a:chExt cx="480" cy="231"/>
            </a:xfrm>
          </p:grpSpPr>
          <p:sp>
            <p:nvSpPr>
              <p:cNvPr id="44090" name="AutoShape 93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4091" name="Text Box 94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/>
                  <a:t>end</a:t>
                </a:r>
              </a:p>
            </p:txBody>
          </p:sp>
        </p:grpSp>
      </p:grpSp>
      <p:sp>
        <p:nvSpPr>
          <p:cNvPr id="8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51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根据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设计词法分析程序 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521D7D7-81E8-495B-9B27-73AC116EB845}"/>
              </a:ext>
            </a:extLst>
          </p:cNvPr>
          <p:cNvSpPr txBox="1"/>
          <p:nvPr/>
        </p:nvSpPr>
        <p:spPr>
          <a:xfrm>
            <a:off x="2407444" y="2469942"/>
            <a:ext cx="20812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dirty="0">
                <a:solidFill>
                  <a:srgbClr val="0000FF"/>
                </a:solidFill>
              </a:rPr>
              <a:t>return (</a:t>
            </a:r>
            <a:r>
              <a:rPr lang="en-US" altLang="zh-CN" sz="1600" dirty="0" err="1">
                <a:solidFill>
                  <a:srgbClr val="0000FF"/>
                </a:solidFill>
              </a:rPr>
              <a:t>id,Value</a:t>
            </a:r>
            <a:r>
              <a:rPr lang="en-US" altLang="zh-CN" sz="1600" dirty="0">
                <a:solidFill>
                  <a:srgbClr val="0000FF"/>
                </a:solidFill>
              </a:rPr>
              <a:t>)</a:t>
            </a:r>
            <a:endParaRPr lang="en-CA" altLang="zh-CN" sz="1600" dirty="0">
              <a:solidFill>
                <a:srgbClr val="0000FF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C299F52-AD76-4FD2-9549-B360642E098E}"/>
              </a:ext>
            </a:extLst>
          </p:cNvPr>
          <p:cNvSpPr txBox="1"/>
          <p:nvPr/>
        </p:nvSpPr>
        <p:spPr>
          <a:xfrm>
            <a:off x="2331245" y="4066506"/>
            <a:ext cx="2359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dirty="0">
                <a:solidFill>
                  <a:srgbClr val="0000FF"/>
                </a:solidFill>
              </a:rPr>
              <a:t>return (</a:t>
            </a:r>
            <a:r>
              <a:rPr lang="en-US" altLang="zh-CN" sz="1600" dirty="0" err="1">
                <a:solidFill>
                  <a:srgbClr val="0000FF"/>
                </a:solidFill>
              </a:rPr>
              <a:t>number,Value</a:t>
            </a:r>
            <a:r>
              <a:rPr lang="en-US" altLang="zh-CN" sz="1600" dirty="0">
                <a:solidFill>
                  <a:srgbClr val="0000FF"/>
                </a:solidFill>
              </a:rPr>
              <a:t>)</a:t>
            </a:r>
            <a:endParaRPr lang="en-CA" altLang="zh-CN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4A8DE3-2AD5-4AA2-9F77-3539651E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52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8825B7F-1BE6-4C7D-BBC6-FA63958BA077}"/>
              </a:ext>
            </a:extLst>
          </p:cNvPr>
          <p:cNvSpPr txBox="1"/>
          <p:nvPr/>
        </p:nvSpPr>
        <p:spPr>
          <a:xfrm>
            <a:off x="677779" y="5627703"/>
            <a:ext cx="35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龙书图</a:t>
            </a:r>
            <a:r>
              <a:rPr lang="en-US" altLang="zh-CN" dirty="0">
                <a:solidFill>
                  <a:srgbClr val="0000FF"/>
                </a:solidFill>
              </a:rPr>
              <a:t>3-13 </a:t>
            </a:r>
            <a:r>
              <a:rPr lang="zh-CN" altLang="en-US" dirty="0">
                <a:solidFill>
                  <a:srgbClr val="0000FF"/>
                </a:solidFill>
              </a:rPr>
              <a:t>词法单元</a:t>
            </a:r>
            <a:r>
              <a:rPr lang="en-US" altLang="zh-CN" dirty="0" err="1">
                <a:solidFill>
                  <a:srgbClr val="FF0000"/>
                </a:solidFill>
              </a:rPr>
              <a:t>relop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DFA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393DFE4-B8B1-4744-9728-347441F6888C}"/>
              </a:ext>
            </a:extLst>
          </p:cNvPr>
          <p:cNvSpPr/>
          <p:nvPr/>
        </p:nvSpPr>
        <p:spPr bwMode="auto">
          <a:xfrm>
            <a:off x="535489" y="1407877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A33840E-5368-4A6A-AC56-BF1E4A3F3466}"/>
              </a:ext>
            </a:extLst>
          </p:cNvPr>
          <p:cNvGrpSpPr/>
          <p:nvPr/>
        </p:nvGrpSpPr>
        <p:grpSpPr>
          <a:xfrm>
            <a:off x="1066800" y="3208986"/>
            <a:ext cx="363747" cy="360182"/>
            <a:chOff x="4752536" y="4112194"/>
            <a:chExt cx="363747" cy="3601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4F52838-BCD7-445A-87C0-F9A24B0861A8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5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56BFA45-2F53-4B0A-9F57-5DF05EC41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EB10AD05-B4B6-4218-B510-F2E32935E46C}"/>
              </a:ext>
            </a:extLst>
          </p:cNvPr>
          <p:cNvSpPr/>
          <p:nvPr/>
        </p:nvSpPr>
        <p:spPr bwMode="auto">
          <a:xfrm>
            <a:off x="1096273" y="1403866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16DBB00-9259-40A1-A461-35FF67F060FC}"/>
              </a:ext>
            </a:extLst>
          </p:cNvPr>
          <p:cNvSpPr/>
          <p:nvPr/>
        </p:nvSpPr>
        <p:spPr bwMode="auto">
          <a:xfrm>
            <a:off x="1096273" y="3770077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6382968-7E71-4FB1-9D99-1913BC8B018F}"/>
              </a:ext>
            </a:extLst>
          </p:cNvPr>
          <p:cNvGrpSpPr/>
          <p:nvPr/>
        </p:nvGrpSpPr>
        <p:grpSpPr>
          <a:xfrm>
            <a:off x="2362200" y="1395845"/>
            <a:ext cx="363747" cy="360182"/>
            <a:chOff x="4752536" y="4112194"/>
            <a:chExt cx="363747" cy="36018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D9E38DC-5080-4ABA-95F4-FF6ADC218074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52D6276-416D-40FF-BC04-428F3A1A6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89D7D4D-E877-4082-8265-2C6856C2C561}"/>
              </a:ext>
            </a:extLst>
          </p:cNvPr>
          <p:cNvGrpSpPr/>
          <p:nvPr/>
        </p:nvGrpSpPr>
        <p:grpSpPr>
          <a:xfrm>
            <a:off x="2362200" y="2000438"/>
            <a:ext cx="363747" cy="360182"/>
            <a:chOff x="4752536" y="4112194"/>
            <a:chExt cx="363747" cy="36018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9AA6208-99AE-4A1C-ABEB-24070DE71C99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1BAC8B-1F68-4C3D-B483-AFE1383E6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758387-CBE5-4A83-9B85-42F4EC9C6D0C}"/>
              </a:ext>
            </a:extLst>
          </p:cNvPr>
          <p:cNvGrpSpPr/>
          <p:nvPr/>
        </p:nvGrpSpPr>
        <p:grpSpPr>
          <a:xfrm>
            <a:off x="2362200" y="2605031"/>
            <a:ext cx="363747" cy="360182"/>
            <a:chOff x="4752536" y="4112194"/>
            <a:chExt cx="363747" cy="36018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2F5C276-5338-4649-A5AC-D321842D5BB4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CA18446-93A4-4B21-9C0E-60F871D6F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49C239F-B305-44E2-B93B-F9D37EF43880}"/>
              </a:ext>
            </a:extLst>
          </p:cNvPr>
          <p:cNvGrpSpPr/>
          <p:nvPr/>
        </p:nvGrpSpPr>
        <p:grpSpPr>
          <a:xfrm>
            <a:off x="2362200" y="3714695"/>
            <a:ext cx="363747" cy="360182"/>
            <a:chOff x="4752536" y="4112194"/>
            <a:chExt cx="363747" cy="36018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1CF3B4-67B6-405D-BE28-4C6E42E5844C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7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1B3C245-3237-4572-B8CE-1A2B18343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7F058D-54F2-477A-9458-CBDB102ECBF5}"/>
              </a:ext>
            </a:extLst>
          </p:cNvPr>
          <p:cNvGrpSpPr/>
          <p:nvPr/>
        </p:nvGrpSpPr>
        <p:grpSpPr>
          <a:xfrm>
            <a:off x="2362200" y="4563699"/>
            <a:ext cx="363747" cy="360182"/>
            <a:chOff x="4752536" y="4112194"/>
            <a:chExt cx="363747" cy="36018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25BD33C-F979-4559-BB51-972339CC52F9}"/>
                </a:ext>
              </a:extLst>
            </p:cNvPr>
            <p:cNvSpPr/>
            <p:nvPr/>
          </p:nvSpPr>
          <p:spPr bwMode="auto">
            <a:xfrm>
              <a:off x="4784933" y="4140330"/>
              <a:ext cx="30479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rPr>
                <a:t>8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9E8503D-7F7B-479D-92FE-7EC732531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536" y="4112194"/>
              <a:ext cx="363747" cy="36018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2D5159-399B-4BF8-BF4D-609CAA8E0D85}"/>
              </a:ext>
            </a:extLst>
          </p:cNvPr>
          <p:cNvCxnSpPr>
            <a:stCxn id="3" idx="6"/>
            <a:endCxn id="7" idx="2"/>
          </p:cNvCxnSpPr>
          <p:nvPr/>
        </p:nvCxnSpPr>
        <p:spPr bwMode="auto">
          <a:xfrm flipV="1">
            <a:off x="840289" y="1556266"/>
            <a:ext cx="255984" cy="401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11636F-7F3D-461B-928D-9D3B75B016BD}"/>
              </a:ext>
            </a:extLst>
          </p:cNvPr>
          <p:cNvCxnSpPr>
            <a:stCxn id="7" idx="6"/>
            <a:endCxn id="11" idx="2"/>
          </p:cNvCxnSpPr>
          <p:nvPr/>
        </p:nvCxnSpPr>
        <p:spPr bwMode="auto">
          <a:xfrm>
            <a:off x="1401073" y="1556266"/>
            <a:ext cx="961127" cy="1967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A13E296B-9AD7-451A-A938-39D43AF39DAB}"/>
              </a:ext>
            </a:extLst>
          </p:cNvPr>
          <p:cNvCxnSpPr>
            <a:stCxn id="7" idx="5"/>
            <a:endCxn id="14" idx="2"/>
          </p:cNvCxnSpPr>
          <p:nvPr/>
        </p:nvCxnSpPr>
        <p:spPr bwMode="auto">
          <a:xfrm rot="16200000" flipH="1">
            <a:off x="1601068" y="1419397"/>
            <a:ext cx="516500" cy="1005764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2346681-84DB-41D7-924C-B22F01C71EFF}"/>
              </a:ext>
            </a:extLst>
          </p:cNvPr>
          <p:cNvCxnSpPr>
            <a:stCxn id="7" idx="4"/>
            <a:endCxn id="17" idx="2"/>
          </p:cNvCxnSpPr>
          <p:nvPr/>
        </p:nvCxnSpPr>
        <p:spPr bwMode="auto">
          <a:xfrm rot="16200000" flipH="1">
            <a:off x="1267208" y="1690130"/>
            <a:ext cx="1076456" cy="1113527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23DC4AF7-19FD-40C9-8C14-1699FC7575C2}"/>
              </a:ext>
            </a:extLst>
          </p:cNvPr>
          <p:cNvCxnSpPr>
            <a:stCxn id="3" idx="5"/>
            <a:endCxn id="6" idx="2"/>
          </p:cNvCxnSpPr>
          <p:nvPr/>
        </p:nvCxnSpPr>
        <p:spPr bwMode="auto">
          <a:xfrm rot="16200000" flipH="1">
            <a:off x="70708" y="2392984"/>
            <a:ext cx="1721037" cy="271148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0DE5DB8-201E-4419-90AE-09E6703A37A8}"/>
              </a:ext>
            </a:extLst>
          </p:cNvPr>
          <p:cNvCxnSpPr>
            <a:stCxn id="3" idx="3"/>
            <a:endCxn id="8" idx="2"/>
          </p:cNvCxnSpPr>
          <p:nvPr/>
        </p:nvCxnSpPr>
        <p:spPr bwMode="auto">
          <a:xfrm rot="16200000" flipH="1">
            <a:off x="-289019" y="2537184"/>
            <a:ext cx="2254437" cy="516147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19E1F72-8CAB-4224-A1D6-F3B306F796DF}"/>
              </a:ext>
            </a:extLst>
          </p:cNvPr>
          <p:cNvCxnSpPr>
            <a:stCxn id="8" idx="6"/>
            <a:endCxn id="20" idx="2"/>
          </p:cNvCxnSpPr>
          <p:nvPr/>
        </p:nvCxnSpPr>
        <p:spPr bwMode="auto">
          <a:xfrm flipV="1">
            <a:off x="1401073" y="3894786"/>
            <a:ext cx="961127" cy="2769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E3A4415-F58F-4F30-A64C-2DB0E342EC4D}"/>
              </a:ext>
            </a:extLst>
          </p:cNvPr>
          <p:cNvCxnSpPr>
            <a:stCxn id="8" idx="5"/>
            <a:endCxn id="23" idx="2"/>
          </p:cNvCxnSpPr>
          <p:nvPr/>
        </p:nvCxnSpPr>
        <p:spPr bwMode="auto">
          <a:xfrm rot="16200000" flipH="1">
            <a:off x="1502543" y="3884133"/>
            <a:ext cx="713550" cy="1005764"/>
          </a:xfrm>
          <a:prstGeom prst="curvedConnector2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97B0BA2-4BDD-41B7-9900-9115EA829235}"/>
              </a:ext>
            </a:extLst>
          </p:cNvPr>
          <p:cNvSpPr txBox="1"/>
          <p:nvPr/>
        </p:nvSpPr>
        <p:spPr>
          <a:xfrm>
            <a:off x="757662" y="1230297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E8FABF5-A6A4-4A6E-A60C-B1B09E214E20}"/>
              </a:ext>
            </a:extLst>
          </p:cNvPr>
          <p:cNvSpPr txBox="1"/>
          <p:nvPr/>
        </p:nvSpPr>
        <p:spPr>
          <a:xfrm>
            <a:off x="1679684" y="1230297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63A70C-EEF3-4776-9B1A-13A5023CED68}"/>
              </a:ext>
            </a:extLst>
          </p:cNvPr>
          <p:cNvSpPr txBox="1"/>
          <p:nvPr/>
        </p:nvSpPr>
        <p:spPr>
          <a:xfrm>
            <a:off x="1666765" y="1769775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1329CE9-3205-4BB5-811B-4A3B117E9B7A}"/>
              </a:ext>
            </a:extLst>
          </p:cNvPr>
          <p:cNvSpPr txBox="1"/>
          <p:nvPr/>
        </p:nvSpPr>
        <p:spPr>
          <a:xfrm>
            <a:off x="528230" y="3234746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D4130F9-82C5-4FA2-AF3B-F7127B458552}"/>
              </a:ext>
            </a:extLst>
          </p:cNvPr>
          <p:cNvSpPr txBox="1"/>
          <p:nvPr/>
        </p:nvSpPr>
        <p:spPr>
          <a:xfrm>
            <a:off x="836652" y="2502248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FAE9052-EE82-4901-9D30-B9736D256200}"/>
              </a:ext>
            </a:extLst>
          </p:cNvPr>
          <p:cNvSpPr txBox="1"/>
          <p:nvPr/>
        </p:nvSpPr>
        <p:spPr>
          <a:xfrm>
            <a:off x="1659997" y="3596192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87E16C-79E0-4A66-A5EC-7EDCA6CDDE00}"/>
              </a:ext>
            </a:extLst>
          </p:cNvPr>
          <p:cNvSpPr txBox="1"/>
          <p:nvPr/>
        </p:nvSpPr>
        <p:spPr>
          <a:xfrm>
            <a:off x="1339911" y="25884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9C240BA-57FE-4680-AD55-2FEDAA909EBB}"/>
              </a:ext>
            </a:extLst>
          </p:cNvPr>
          <p:cNvSpPr txBox="1"/>
          <p:nvPr/>
        </p:nvSpPr>
        <p:spPr>
          <a:xfrm>
            <a:off x="1308650" y="45364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72162B-27B1-4D3B-8A43-BC7062AE5F82}"/>
              </a:ext>
            </a:extLst>
          </p:cNvPr>
          <p:cNvSpPr txBox="1"/>
          <p:nvPr/>
        </p:nvSpPr>
        <p:spPr>
          <a:xfrm>
            <a:off x="2667749" y="247147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51B28C9-F859-4207-85CA-FBDD89286DD3}"/>
              </a:ext>
            </a:extLst>
          </p:cNvPr>
          <p:cNvSpPr txBox="1"/>
          <p:nvPr/>
        </p:nvSpPr>
        <p:spPr>
          <a:xfrm>
            <a:off x="2622498" y="4455027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8A2C6B-EE50-4FBC-94C5-E8DCA0E48B05}"/>
              </a:ext>
            </a:extLst>
          </p:cNvPr>
          <p:cNvSpPr txBox="1"/>
          <p:nvPr/>
        </p:nvSpPr>
        <p:spPr>
          <a:xfrm>
            <a:off x="152400" y="133933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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40B7C2-0179-4164-A121-549FD5EDB56F}"/>
              </a:ext>
            </a:extLst>
          </p:cNvPr>
          <p:cNvSpPr txBox="1"/>
          <p:nvPr/>
        </p:nvSpPr>
        <p:spPr>
          <a:xfrm>
            <a:off x="2725947" y="142398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return(</a:t>
            </a:r>
            <a:r>
              <a:rPr lang="en-US" altLang="zh-CN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relop,LE</a:t>
            </a:r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)</a:t>
            </a:r>
            <a:endParaRPr lang="zh-CN" alt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20F9D2C-9F9A-4663-956D-F80110CE1013}"/>
              </a:ext>
            </a:extLst>
          </p:cNvPr>
          <p:cNvSpPr txBox="1"/>
          <p:nvPr/>
        </p:nvSpPr>
        <p:spPr>
          <a:xfrm>
            <a:off x="2695390" y="206018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return(</a:t>
            </a:r>
            <a:r>
              <a:rPr lang="en-US" altLang="zh-CN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relop,NE</a:t>
            </a:r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)</a:t>
            </a:r>
            <a:endParaRPr lang="zh-CN" alt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8A6B4C1-F35B-40DD-872C-985BFDC98748}"/>
              </a:ext>
            </a:extLst>
          </p:cNvPr>
          <p:cNvSpPr txBox="1"/>
          <p:nvPr/>
        </p:nvSpPr>
        <p:spPr>
          <a:xfrm>
            <a:off x="2708244" y="269459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return(</a:t>
            </a:r>
            <a:r>
              <a:rPr lang="en-US" altLang="zh-CN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relop,LT</a:t>
            </a:r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)</a:t>
            </a:r>
            <a:endParaRPr lang="zh-CN" alt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3472B5-959E-4C11-B564-39921BF012E9}"/>
              </a:ext>
            </a:extLst>
          </p:cNvPr>
          <p:cNvSpPr txBox="1"/>
          <p:nvPr/>
        </p:nvSpPr>
        <p:spPr>
          <a:xfrm>
            <a:off x="2709217" y="368929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return(</a:t>
            </a:r>
            <a:r>
              <a:rPr lang="en-US" altLang="zh-CN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relop,GE</a:t>
            </a:r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)</a:t>
            </a:r>
            <a:endParaRPr lang="zh-CN" alt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43ADAC5-9DB0-42E8-BF37-0F9892146F38}"/>
              </a:ext>
            </a:extLst>
          </p:cNvPr>
          <p:cNvSpPr txBox="1"/>
          <p:nvPr/>
        </p:nvSpPr>
        <p:spPr>
          <a:xfrm>
            <a:off x="2692184" y="458173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return(</a:t>
            </a:r>
            <a:r>
              <a:rPr lang="en-US" altLang="zh-CN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relop,GT</a:t>
            </a:r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)</a:t>
            </a:r>
            <a:endParaRPr lang="zh-CN" alt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127EAEE-41C1-44CE-9903-E0BBA60AF35D}"/>
              </a:ext>
            </a:extLst>
          </p:cNvPr>
          <p:cNvSpPr txBox="1"/>
          <p:nvPr/>
        </p:nvSpPr>
        <p:spPr>
          <a:xfrm>
            <a:off x="1451534" y="321710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return(</a:t>
            </a:r>
            <a:r>
              <a:rPr lang="en-US" altLang="zh-CN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relop,EQ</a:t>
            </a:r>
            <a:r>
              <a:rPr lang="en-US" altLang="zh-CN" dirty="0">
                <a:latin typeface="Adobe Hebrew" panose="02040503050201020203" pitchFamily="18" charset="-79"/>
                <a:cs typeface="Adobe Hebrew" panose="02040503050201020203" pitchFamily="18" charset="-79"/>
              </a:rPr>
              <a:t>)</a:t>
            </a:r>
            <a:endParaRPr lang="zh-CN" alt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2" name="Rectangle 1">
            <a:extLst>
              <a:ext uri="{FF2B5EF4-FFF2-40B4-BE49-F238E27FC236}">
                <a16:creationId xmlns:a16="http://schemas.microsoft.com/office/drawing/2014/main" id="{8AE9C245-FE12-4E49-9E4A-0ED4E9913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025873"/>
            <a:ext cx="3810000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getRelop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Token retToken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while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(state)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=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nextChar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if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'&lt;'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state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else 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c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'='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state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else 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c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'&gt;'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state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else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fail()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break;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retract()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retToken.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attribute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symbol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return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(retToken)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C6564F6-7CD2-45CC-A7CD-FF18D3AA86B9}"/>
              </a:ext>
            </a:extLst>
          </p:cNvPr>
          <p:cNvSpPr txBox="1"/>
          <p:nvPr/>
        </p:nvSpPr>
        <p:spPr>
          <a:xfrm>
            <a:off x="5410200" y="575771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relop</a:t>
            </a:r>
            <a:r>
              <a:rPr lang="zh-CN" altLang="en-US" dirty="0"/>
              <a:t>自动机的概要实现</a:t>
            </a:r>
          </a:p>
        </p:txBody>
      </p:sp>
      <p:sp>
        <p:nvSpPr>
          <p:cNvPr id="59" name="Text Box 2">
            <a:extLst>
              <a:ext uri="{FF2B5EF4-FFF2-40B4-BE49-F238E27FC236}">
                <a16:creationId xmlns:a16="http://schemas.microsoft.com/office/drawing/2014/main" id="{7155FC8C-1F82-4EFF-B59C-F2D950C5E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根据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设计词法分析程序 </a:t>
            </a:r>
          </a:p>
        </p:txBody>
      </p:sp>
    </p:spTree>
    <p:extLst>
      <p:ext uri="{BB962C8B-B14F-4D97-AF65-F5344CB8AC3E}">
        <p14:creationId xmlns:p14="http://schemas.microsoft.com/office/powerpoint/2010/main" val="1017002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5B04E6-5447-4D28-A35A-D33BD55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53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009C1F1-5591-4E53-BB0D-DC5E5329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PL/0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词法分析程序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65898D-FB89-4BC4-940E-EDE324332AF7}"/>
              </a:ext>
            </a:extLst>
          </p:cNvPr>
          <p:cNvSpPr txBox="1"/>
          <p:nvPr/>
        </p:nvSpPr>
        <p:spPr>
          <a:xfrm>
            <a:off x="228600" y="990600"/>
            <a:ext cx="8382000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合法的单词符号：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13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个保留字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begin,end,if,then,while,write,read,do,call,const,var,procedure,odd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11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个运算符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+, -, *, /, &lt;, &lt;=, &gt;, &gt;=, =, #, :=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个界符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, ;  .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标识符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(ident)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数字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(number)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每个合法单词符号的名字见下表：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(null)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表示非法单词符号 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symbol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algn="l"/>
            <a:r>
              <a:rPr lang="fr-FR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fr-FR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</a:t>
            </a:r>
            <a:r>
              <a:rPr lang="fr-FR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    ident,     number,     plus,      minus,</a:t>
            </a:r>
          </a:p>
          <a:p>
            <a:pPr algn="l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times,       slash,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oddsym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eql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neq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algn="l"/>
            <a:r>
              <a:rPr lang="sv-SE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lss,         leq,       gtr,        geq,       lparen,</a:t>
            </a:r>
          </a:p>
          <a:p>
            <a:pPr algn="l"/>
            <a:r>
              <a:rPr lang="it-IT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rparen,      comma,     semicolon,  period,    becomes,</a:t>
            </a:r>
          </a:p>
          <a:p>
            <a:pPr algn="l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beginsym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endsym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ifsym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thensym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whilesym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algn="l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writesym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readsym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dosym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callsym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constsym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algn="l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varsym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      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procsym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algn="l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pPr algn="l"/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symnum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3023852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5B04E6-5447-4D28-A35A-D33BD55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54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009C1F1-5591-4E53-BB0D-DC5E5329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PL/0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词法分析程序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65898D-FB89-4BC4-940E-EDE324332AF7}"/>
              </a:ext>
            </a:extLst>
          </p:cNvPr>
          <p:cNvSpPr txBox="1"/>
          <p:nvPr/>
        </p:nvSpPr>
        <p:spPr>
          <a:xfrm>
            <a:off x="224589" y="1143000"/>
            <a:ext cx="838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词法识别程序：</a:t>
            </a:r>
            <a:endParaRPr lang="en-US" altLang="zh-CN" sz="18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getsym();   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返回值 为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实际返回值（全局变量）：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symbol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单词符号的类型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+1];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单词符号的值：保留字或标识符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num;     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单词符号的值：数字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*/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以下为词法分析的辅助变量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获取字符的缓冲区，</a:t>
            </a:r>
            <a:r>
              <a:rPr lang="en-US" altLang="zh-CN" sz="16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cc,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en-US" altLang="zh-CN" sz="16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使用的计数器，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cc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表示当前字符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的位置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+1];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ident,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多出的一个字节用于存放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 */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a[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+1];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临时符号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多出的一个字节用于存放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 */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num;     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number */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line[81];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读取行缓冲区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</a:p>
          <a:p>
            <a:pPr algn="l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word[</a:t>
            </a:r>
            <a:r>
              <a:rPr lang="en-US" altLang="zh-CN" sz="16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norw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 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保留字，已排序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symbol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wsym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norw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保留字对应的符号值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symbol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ssym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[256]; 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单字符的符号值 *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B1C351-00B0-47C0-AA02-9FC9D148FB62}"/>
              </a:ext>
            </a:extLst>
          </p:cNvPr>
          <p:cNvSpPr/>
          <p:nvPr/>
        </p:nvSpPr>
        <p:spPr bwMode="auto">
          <a:xfrm>
            <a:off x="224589" y="2286000"/>
            <a:ext cx="1985211" cy="762000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2698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5B04E6-5447-4D28-A35A-D33BD55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55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009C1F1-5591-4E53-BB0D-DC5E5329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PL/0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词法分析程序 </a:t>
            </a:r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429A9DAF-E31D-4DDE-8C00-35366A2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51508"/>
            <a:ext cx="841408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词法分析子程序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getsym( )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的处理流程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algn="l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从源程序扫描下一个字符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调用</a:t>
            </a:r>
            <a:r>
              <a:rPr lang="en-US" altLang="zh-CN" sz="2400" b="0" dirty="0" err="1">
                <a:solidFill>
                  <a:srgbClr val="FF0000"/>
                </a:solidFill>
                <a:latin typeface="+mn-ea"/>
                <a:ea typeface="+mn-ea"/>
              </a:rPr>
              <a:t>getch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子程序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1" algn="l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忽略空格、换行和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TAB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每忽略一个，扫描下一个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algn="l" eaLnBrk="1" hangingPunct="1">
              <a:buFont typeface="Symbol" panose="05050102010706020507" pitchFamily="18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      </a:t>
            </a:r>
            <a:r>
              <a:rPr lang="en-US" altLang="zh-CN" sz="2400" b="0" dirty="0" err="1">
                <a:solidFill>
                  <a:srgbClr val="0000FF"/>
                </a:solidFill>
                <a:latin typeface="+mn-ea"/>
                <a:ea typeface="+mn-ea"/>
              </a:rPr>
              <a:t>enum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symbol  </a:t>
            </a:r>
            <a:r>
              <a:rPr lang="en-US" altLang="zh-CN" sz="2400" b="0" dirty="0" err="1">
                <a:solidFill>
                  <a:srgbClr val="0000FF"/>
                </a:solidFill>
                <a:latin typeface="+mn-ea"/>
                <a:ea typeface="+mn-ea"/>
              </a:rPr>
              <a:t>sym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</a:p>
          <a:p>
            <a:pPr lvl="1" algn="l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识别单词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每扫描过一个字符，调用一次</a:t>
            </a:r>
            <a:r>
              <a:rPr lang="en-US" altLang="zh-CN" sz="2400" b="0" dirty="0" err="1">
                <a:solidFill>
                  <a:srgbClr val="FF0000"/>
                </a:solidFill>
                <a:latin typeface="+mn-ea"/>
                <a:ea typeface="+mn-ea"/>
              </a:rPr>
              <a:t>getch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子程序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1" algn="l" eaLnBrk="1" hangingPunct="1">
              <a:buFont typeface="Symbol" panose="05050102010706020507" pitchFamily="18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识别保留字</a:t>
            </a:r>
          </a:p>
          <a:p>
            <a:pPr lvl="1" algn="l"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  识别标识符</a:t>
            </a:r>
          </a:p>
          <a:p>
            <a:pPr lvl="1" algn="l"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  拼数</a:t>
            </a:r>
          </a:p>
          <a:p>
            <a:pPr lvl="1" algn="l"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  识别单字符单词</a:t>
            </a:r>
          </a:p>
          <a:p>
            <a:pPr lvl="1" algn="l"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  拼双字符单词        </a:t>
            </a:r>
          </a:p>
          <a:p>
            <a:pPr lvl="1" algn="l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根据单词类别设置</a:t>
            </a:r>
            <a:r>
              <a:rPr lang="en-US" altLang="zh-CN" sz="2400" b="0" dirty="0" err="1">
                <a:solidFill>
                  <a:srgbClr val="FF0000"/>
                </a:solidFill>
                <a:latin typeface="+mn-ea"/>
                <a:ea typeface="+mn-ea"/>
              </a:rPr>
              <a:t>sym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id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1230332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0D9A44-0485-4563-A668-AEE5EF65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56</a:t>
            </a:fld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D80642FC-3B83-4E3F-888C-B20432D5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628403"/>
              </p:ext>
            </p:extLst>
          </p:nvPr>
        </p:nvGraphicFramePr>
        <p:xfrm>
          <a:off x="1219200" y="1143000"/>
          <a:ext cx="5402262" cy="487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77123" imgH="5476924" progId="Visio.Drawing.11">
                  <p:embed/>
                </p:oleObj>
              </mc:Choice>
              <mc:Fallback>
                <p:oleObj name="Visio" r:id="rId2" imgW="6277123" imgH="5476924" progId="Visio.Drawing.11">
                  <p:embed/>
                  <p:pic>
                    <p:nvPicPr>
                      <p:cNvPr id="4098" name="Object 12">
                        <a:extLst>
                          <a:ext uri="{FF2B5EF4-FFF2-40B4-BE49-F238E27FC236}">
                            <a16:creationId xmlns:a16="http://schemas.microsoft.com/office/drawing/2014/main" id="{3A6235A5-F706-43BC-8D2B-3FA95CAB7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5402262" cy="487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>
            <a:extLst>
              <a:ext uri="{FF2B5EF4-FFF2-40B4-BE49-F238E27FC236}">
                <a16:creationId xmlns:a16="http://schemas.microsoft.com/office/drawing/2014/main" id="{6080DA32-A916-4367-B6CC-3524D1140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PL/0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词法分析程序 </a:t>
            </a:r>
          </a:p>
        </p:txBody>
      </p:sp>
    </p:spTree>
    <p:extLst>
      <p:ext uri="{BB962C8B-B14F-4D97-AF65-F5344CB8AC3E}">
        <p14:creationId xmlns:p14="http://schemas.microsoft.com/office/powerpoint/2010/main" val="3428658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8BC8C1-4AC4-467F-8356-9571A13D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57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15C34B3-27AC-4740-9972-7BBD09151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PL/0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词法分析程序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45F54D-A27C-444D-BB39-8C3D2C11CE7F}"/>
              </a:ext>
            </a:extLst>
          </p:cNvPr>
          <p:cNvSpPr txBox="1"/>
          <p:nvPr/>
        </p:nvSpPr>
        <p:spPr>
          <a:xfrm>
            <a:off x="260684" y="1752600"/>
            <a:ext cx="1752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const</a:t>
            </a:r>
          </a:p>
          <a:p>
            <a:pPr algn="l"/>
            <a:r>
              <a:rPr lang="en-US" altLang="zh-CN" dirty="0"/>
              <a:t>    a =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zh-CN" dirty="0"/>
              <a:t>;</a:t>
            </a:r>
          </a:p>
          <a:p>
            <a:pPr algn="l"/>
            <a:r>
              <a:rPr lang="en-US" altLang="zh-CN" dirty="0">
                <a:solidFill>
                  <a:srgbClr val="0000FF"/>
                </a:solidFill>
              </a:rPr>
              <a:t>var</a:t>
            </a:r>
          </a:p>
          <a:p>
            <a:pPr algn="l"/>
            <a:r>
              <a:rPr lang="en-US" altLang="zh-CN" dirty="0"/>
              <a:t>    age;</a:t>
            </a:r>
          </a:p>
          <a:p>
            <a:pPr algn="l"/>
            <a:r>
              <a:rPr lang="en-US" altLang="zh-CN" dirty="0">
                <a:solidFill>
                  <a:srgbClr val="0000FF"/>
                </a:solidFill>
              </a:rPr>
              <a:t>begin</a:t>
            </a:r>
          </a:p>
          <a:p>
            <a:pPr algn="l"/>
            <a:r>
              <a:rPr lang="en-US" altLang="zh-CN" dirty="0"/>
              <a:t>    age := a;</a:t>
            </a:r>
          </a:p>
          <a:p>
            <a:pPr algn="l"/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write</a:t>
            </a:r>
            <a:r>
              <a:rPr lang="en-US" altLang="zh-CN" dirty="0"/>
              <a:t>(age)</a:t>
            </a:r>
          </a:p>
          <a:p>
            <a:pPr algn="l"/>
            <a:r>
              <a:rPr lang="en-US" altLang="zh-CN" dirty="0">
                <a:solidFill>
                  <a:srgbClr val="0000FF"/>
                </a:solidFill>
              </a:rPr>
              <a:t>end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E835A3-0346-4B85-B88D-F19782AAC149}"/>
              </a:ext>
            </a:extLst>
          </p:cNvPr>
          <p:cNvSpPr txBox="1"/>
          <p:nvPr/>
        </p:nvSpPr>
        <p:spPr>
          <a:xfrm>
            <a:off x="228600" y="118693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Simple.pl0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B43FD2-7785-48ED-AC0F-326841068B69}"/>
              </a:ext>
            </a:extLst>
          </p:cNvPr>
          <p:cNvSpPr txBox="1"/>
          <p:nvPr/>
        </p:nvSpPr>
        <p:spPr>
          <a:xfrm>
            <a:off x="2362200" y="1752600"/>
            <a:ext cx="2814815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-------- CODE --------</a:t>
            </a:r>
          </a:p>
          <a:p>
            <a:pPr algn="l"/>
            <a:r>
              <a:rPr lang="en-US" altLang="zh-CN" dirty="0"/>
              <a:t>0 </a:t>
            </a:r>
            <a:r>
              <a:rPr lang="en-US" altLang="zh-CN" dirty="0" err="1"/>
              <a:t>jmp</a:t>
            </a:r>
            <a:r>
              <a:rPr lang="en-US" altLang="zh-CN" dirty="0"/>
              <a:t> 0 1</a:t>
            </a:r>
          </a:p>
          <a:p>
            <a:pPr algn="l"/>
            <a:r>
              <a:rPr lang="en-US" altLang="zh-CN" dirty="0"/>
              <a:t>1 int 0 4</a:t>
            </a:r>
          </a:p>
          <a:p>
            <a:pPr algn="l"/>
            <a:r>
              <a:rPr lang="en-US" altLang="zh-CN" dirty="0"/>
              <a:t>2 lit 0 10</a:t>
            </a:r>
          </a:p>
          <a:p>
            <a:pPr algn="l"/>
            <a:r>
              <a:rPr lang="en-US" altLang="zh-CN" dirty="0"/>
              <a:t>3 </a:t>
            </a:r>
            <a:r>
              <a:rPr lang="en-US" altLang="zh-CN" dirty="0" err="1"/>
              <a:t>sto</a:t>
            </a:r>
            <a:r>
              <a:rPr lang="en-US" altLang="zh-CN" dirty="0"/>
              <a:t> 0 3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lod</a:t>
            </a:r>
            <a:r>
              <a:rPr lang="en-US" altLang="zh-CN" dirty="0"/>
              <a:t> 0 3</a:t>
            </a:r>
          </a:p>
          <a:p>
            <a:pPr algn="l"/>
            <a:r>
              <a:rPr lang="en-US" altLang="zh-CN" dirty="0"/>
              <a:t>5 </a:t>
            </a:r>
            <a:r>
              <a:rPr lang="en-US" altLang="zh-CN" dirty="0" err="1"/>
              <a:t>opr</a:t>
            </a:r>
            <a:r>
              <a:rPr lang="en-US" altLang="zh-CN" dirty="0"/>
              <a:t> 0 14</a:t>
            </a:r>
          </a:p>
          <a:p>
            <a:pPr algn="l"/>
            <a:r>
              <a:rPr lang="en-US" altLang="zh-CN" dirty="0"/>
              <a:t>6 </a:t>
            </a:r>
            <a:r>
              <a:rPr lang="en-US" altLang="zh-CN" dirty="0" err="1"/>
              <a:t>opr</a:t>
            </a:r>
            <a:r>
              <a:rPr lang="en-US" altLang="zh-CN" dirty="0"/>
              <a:t> 0 15</a:t>
            </a:r>
          </a:p>
          <a:p>
            <a:pPr algn="l"/>
            <a:r>
              <a:rPr lang="en-US" altLang="zh-CN" dirty="0"/>
              <a:t>7 </a:t>
            </a:r>
            <a:r>
              <a:rPr lang="en-US" altLang="zh-CN" dirty="0" err="1"/>
              <a:t>opr</a:t>
            </a:r>
            <a:r>
              <a:rPr lang="en-US" altLang="zh-CN" dirty="0"/>
              <a:t> 0 0</a:t>
            </a:r>
          </a:p>
          <a:p>
            <a:pPr algn="l"/>
            <a:r>
              <a:rPr lang="en-US" altLang="zh-CN" dirty="0"/>
              <a:t>----------------------</a:t>
            </a:r>
          </a:p>
          <a:p>
            <a:pPr algn="l"/>
            <a:r>
              <a:rPr lang="en-US" altLang="zh-CN" dirty="0"/>
              <a:t>start pl0</a:t>
            </a:r>
          </a:p>
          <a:p>
            <a:pPr algn="l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A8A337-3D78-43C2-ADD7-F6FAE8F075A5}"/>
              </a:ext>
            </a:extLst>
          </p:cNvPr>
          <p:cNvSpPr txBox="1"/>
          <p:nvPr/>
        </p:nvSpPr>
        <p:spPr>
          <a:xfrm>
            <a:off x="5334002" y="175260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读</a:t>
            </a:r>
            <a:r>
              <a:rPr lang="en-US" altLang="zh-CN" sz="2000" dirty="0"/>
              <a:t>pl0.c</a:t>
            </a:r>
            <a:r>
              <a:rPr lang="zh-CN" altLang="en-US" sz="2000" dirty="0"/>
              <a:t>源代码</a:t>
            </a:r>
            <a:endParaRPr lang="en-US" altLang="zh-CN" sz="2000" dirty="0"/>
          </a:p>
          <a:p>
            <a:r>
              <a:rPr lang="en-US" altLang="zh-CN" sz="2000" dirty="0">
                <a:hlinkClick r:id="rId2" action="ppaction://hlinkfile"/>
              </a:rPr>
              <a:t>getsym()</a:t>
            </a:r>
            <a:endParaRPr lang="en-US" altLang="zh-CN" sz="2000" dirty="0"/>
          </a:p>
          <a:p>
            <a:r>
              <a:rPr lang="zh-CN" altLang="en-US" sz="2000" dirty="0"/>
              <a:t>了解其词法分析过程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3839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hlinkClick r:id="rId3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4676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LEX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FLEX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，词法分析程序生成工具，实现词法分析程序的自动生成。</a:t>
            </a:r>
          </a:p>
        </p:txBody>
      </p:sp>
      <p:sp>
        <p:nvSpPr>
          <p:cNvPr id="45061" name="Rectangle 59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7401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3.6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词法分析程序的自动构造工具（自学部分）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851025" y="2362200"/>
            <a:ext cx="1008062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源程序</a:t>
            </a:r>
          </a:p>
        </p:txBody>
      </p:sp>
      <p:sp>
        <p:nvSpPr>
          <p:cNvPr id="45063" name="Line 38"/>
          <p:cNvSpPr>
            <a:spLocks noChangeShapeType="1"/>
          </p:cNvSpPr>
          <p:nvPr/>
        </p:nvSpPr>
        <p:spPr bwMode="auto">
          <a:xfrm>
            <a:off x="2859087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064" name="Text Box 44"/>
          <p:cNvSpPr txBox="1">
            <a:spLocks noChangeArrowheads="1"/>
          </p:cNvSpPr>
          <p:nvPr/>
        </p:nvSpPr>
        <p:spPr bwMode="auto">
          <a:xfrm>
            <a:off x="3795712" y="2362200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5954712" y="2428875"/>
            <a:ext cx="12255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词法分析源程序</a:t>
            </a:r>
          </a:p>
        </p:txBody>
      </p:sp>
      <p:sp>
        <p:nvSpPr>
          <p:cNvPr id="45066" name="Line 38"/>
          <p:cNvSpPr>
            <a:spLocks noChangeShapeType="1"/>
          </p:cNvSpPr>
          <p:nvPr/>
        </p:nvSpPr>
        <p:spPr bwMode="auto">
          <a:xfrm>
            <a:off x="5019675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1851025" y="2605087"/>
            <a:ext cx="100806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Lex.l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5954712" y="2605087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Lex.yy.c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2859087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3795712" y="3514725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019675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600200" y="3757612"/>
            <a:ext cx="1258887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Lex.yy.c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954712" y="3757612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a.exe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859087" y="5022850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3795712" y="4597400"/>
            <a:ext cx="1223963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019675" y="50244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06562" y="4840287"/>
            <a:ext cx="11525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输入串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954712" y="4840287"/>
            <a:ext cx="15128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单词符号串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58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CBB88B-1235-42B5-9216-B46D9432ACB0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304800" y="1058386"/>
            <a:ext cx="8229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1600" b="1" dirty="0">
                <a:latin typeface="+mn-ea"/>
                <a:ea typeface="+mn-ea"/>
              </a:rPr>
              <a:t>%{</a:t>
            </a:r>
          </a:p>
          <a:p>
            <a:pPr algn="l" eaLnBrk="1" hangingPunct="1"/>
            <a:r>
              <a:rPr lang="pt-BR" altLang="zh-CN" sz="16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num_lines = 0, num_chars = 0, num_id = 0;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ea typeface="+mn-ea"/>
              </a:rPr>
              <a:t>%}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</a:rPr>
              <a:t>宏名字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</a:rPr>
              <a:t>正则表达式 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digit  [0-9]</a:t>
            </a: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letter [A-Za-z]</a:t>
            </a: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id {letter}({letter}|{digit})*  </a:t>
            </a: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l" eaLnBrk="1" hangingPunct="1"/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</a:rPr>
              <a:t>正则表达式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  <a:ea typeface="+mn-ea"/>
              </a:rPr>
              <a:t> {action}</a:t>
            </a: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{id} 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{++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num_id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\n   {++</a:t>
            </a:r>
            <a:r>
              <a:rPr lang="en-US" altLang="zh-CN" sz="16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num_lines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 ++</a:t>
            </a:r>
            <a:r>
              <a:rPr lang="en-US" altLang="zh-CN" sz="16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num_chars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algn="l" eaLnBrk="1" hangingPunct="1"/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.    {++</a:t>
            </a:r>
            <a:r>
              <a:rPr lang="en-US" altLang="zh-CN" sz="16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num_chars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l" eaLnBrk="1" hangingPunct="1"/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</a:rPr>
              <a:t>辅助过程（用户子程序部分）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  <a:ea typeface="+mn-ea"/>
              </a:rPr>
              <a:t>user subroutines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 {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yylex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"# of lines = %d, # of chars = %d, # of id = %d\n"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num_lines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num_chars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num_id</a:t>
            </a:r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59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52"/>
          <p:cNvSpPr>
            <a:spLocks noChangeArrowheads="1"/>
          </p:cNvSpPr>
          <p:nvPr/>
        </p:nvSpPr>
        <p:spPr bwMode="auto">
          <a:xfrm>
            <a:off x="905141" y="3429000"/>
            <a:ext cx="6934200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0" name="Rectangle 1044"/>
          <p:cNvSpPr>
            <a:spLocks noChangeArrowheads="1"/>
          </p:cNvSpPr>
          <p:nvPr/>
        </p:nvSpPr>
        <p:spPr bwMode="auto">
          <a:xfrm>
            <a:off x="381000" y="914400"/>
            <a:ext cx="8153400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基于生成观点、计算观点和识别观点，分别形成了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正规文法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正规式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有穷自动机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种用于描述计算机高级语言词法的工具。本节仅介绍正规文法和正规式以及两者之间的转换方法。 </a:t>
            </a:r>
          </a:p>
        </p:txBody>
      </p:sp>
      <p:sp>
        <p:nvSpPr>
          <p:cNvPr id="9221" name="Text Box 1045"/>
          <p:cNvSpPr txBox="1">
            <a:spLocks noChangeArrowheads="1"/>
          </p:cNvSpPr>
          <p:nvPr/>
        </p:nvSpPr>
        <p:spPr bwMode="auto">
          <a:xfrm>
            <a:off x="469900" y="2240459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3.2.1</a:t>
            </a:r>
            <a:r>
              <a:rPr lang="zh-CN" altLang="en-US" sz="24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正规文法</a:t>
            </a:r>
          </a:p>
        </p:txBody>
      </p:sp>
      <p:sp>
        <p:nvSpPr>
          <p:cNvPr id="9222" name="Text Box 1046"/>
          <p:cNvSpPr txBox="1">
            <a:spLocks noChangeArrowheads="1"/>
          </p:cNvSpPr>
          <p:nvPr/>
        </p:nvSpPr>
        <p:spPr bwMode="auto">
          <a:xfrm>
            <a:off x="685800" y="2798496"/>
            <a:ext cx="6934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下面是“标识符”单词的右线性正规文法描述实例。 </a:t>
            </a:r>
          </a:p>
        </p:txBody>
      </p:sp>
      <p:grpSp>
        <p:nvGrpSpPr>
          <p:cNvPr id="2" name="Group 1051"/>
          <p:cNvGrpSpPr>
            <a:grpSpLocks/>
          </p:cNvGrpSpPr>
          <p:nvPr/>
        </p:nvGrpSpPr>
        <p:grpSpPr bwMode="auto">
          <a:xfrm>
            <a:off x="2986088" y="3657600"/>
            <a:ext cx="3643312" cy="1295400"/>
            <a:chOff x="-2" y="-2"/>
            <a:chExt cx="1998" cy="580"/>
          </a:xfrm>
        </p:grpSpPr>
        <p:grpSp>
          <p:nvGrpSpPr>
            <p:cNvPr id="3" name="Group 1049"/>
            <p:cNvGrpSpPr>
              <a:grpSpLocks/>
            </p:cNvGrpSpPr>
            <p:nvPr/>
          </p:nvGrpSpPr>
          <p:grpSpPr bwMode="auto">
            <a:xfrm>
              <a:off x="0" y="0"/>
              <a:ext cx="1994" cy="576"/>
              <a:chOff x="0" y="0"/>
              <a:chExt cx="1994" cy="576"/>
            </a:xfrm>
          </p:grpSpPr>
          <p:sp>
            <p:nvSpPr>
              <p:cNvPr id="9230" name="Rectangle 104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G</a:t>
                </a:r>
                <a:r>
                  <a:rPr lang="en-US" altLang="zh-CN" sz="2200" b="1" baseline="-30000" dirty="0">
                    <a:latin typeface="宋体" pitchFamily="2" charset="-122"/>
                    <a:ea typeface="宋体" pitchFamily="2" charset="-122"/>
                  </a:rPr>
                  <a:t>1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[T]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：</a:t>
                </a:r>
              </a:p>
              <a:p>
                <a:pPr algn="just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T→ 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c︱c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S</a:t>
                </a:r>
              </a:p>
              <a:p>
                <a:pPr algn="just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S→ 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c︱d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︱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cS︱dS</a:t>
                </a:r>
                <a:endParaRPr lang="en-US" altLang="zh-CN" sz="2200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9231" name="Rectangle 10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 sz="220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9229" name="Rectangle 1050"/>
            <p:cNvSpPr>
              <a:spLocks noChangeArrowheads="1"/>
            </p:cNvSpPr>
            <p:nvPr/>
          </p:nvSpPr>
          <p:spPr bwMode="auto">
            <a:xfrm>
              <a:off x="-2" y="-2"/>
              <a:ext cx="1998" cy="58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9224" name="Text Box 1053"/>
          <p:cNvSpPr txBox="1">
            <a:spLocks noChangeArrowheads="1"/>
          </p:cNvSpPr>
          <p:nvPr/>
        </p:nvSpPr>
        <p:spPr bwMode="auto">
          <a:xfrm>
            <a:off x="1295400" y="4953000"/>
            <a:ext cx="662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5" name="Text Box 1054"/>
          <p:cNvSpPr txBox="1">
            <a:spLocks noChangeArrowheads="1"/>
          </p:cNvSpPr>
          <p:nvPr/>
        </p:nvSpPr>
        <p:spPr bwMode="auto">
          <a:xfrm>
            <a:off x="1828800" y="5089525"/>
            <a:ext cx="5867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：标识符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：字母数字串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：字母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d: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数字</a:t>
            </a:r>
          </a:p>
        </p:txBody>
      </p:sp>
      <p:sp>
        <p:nvSpPr>
          <p:cNvPr id="9227" name="Rectangle 1056"/>
          <p:cNvSpPr>
            <a:spLocks noGrp="1" noChangeArrowheads="1"/>
          </p:cNvSpPr>
          <p:nvPr>
            <p:ph type="title"/>
          </p:nvPr>
        </p:nvSpPr>
        <p:spPr>
          <a:xfrm>
            <a:off x="449263" y="304800"/>
            <a:ext cx="7002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单词的形式化描述工具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461256-84AB-4CE2-AE83-C6D906AB12F0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>
              <a:ea typeface="宋体" charset="-122"/>
            </a:endParaRP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60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源程序举例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E7D418-DC40-4CB9-B7D7-5A3275EA47CA}"/>
              </a:ext>
            </a:extLst>
          </p:cNvPr>
          <p:cNvSpPr txBox="1"/>
          <p:nvPr/>
        </p:nvSpPr>
        <p:spPr>
          <a:xfrm>
            <a:off x="457200" y="1074509"/>
            <a:ext cx="754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%option </a:t>
            </a:r>
            <a:r>
              <a:rPr lang="en-US" altLang="zh-CN" sz="2000" dirty="0" err="1"/>
              <a:t>yylineno</a:t>
            </a:r>
            <a:endParaRPr lang="en-US" altLang="zh-CN" sz="2000" dirty="0"/>
          </a:p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%{</a:t>
            </a:r>
          </a:p>
          <a:p>
            <a:pPr algn="l"/>
            <a:r>
              <a:rPr lang="en-US" altLang="zh-CN" sz="2000" dirty="0"/>
              <a:t>int  </a:t>
            </a:r>
            <a:r>
              <a:rPr lang="en-US" altLang="zh-CN" sz="2000" dirty="0" err="1"/>
              <a:t>yylval</a:t>
            </a:r>
            <a:r>
              <a:rPr lang="en-US" altLang="zh-CN" sz="2000" dirty="0"/>
              <a:t>;</a:t>
            </a:r>
          </a:p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%}</a:t>
            </a:r>
          </a:p>
          <a:p>
            <a:pPr algn="l"/>
            <a:r>
              <a:rPr lang="en-US" altLang="zh-CN" sz="2000" dirty="0"/>
              <a:t>chars [A-Za-a]</a:t>
            </a:r>
          </a:p>
          <a:p>
            <a:pPr algn="l"/>
            <a:r>
              <a:rPr lang="en-US" altLang="zh-CN" sz="2000" dirty="0"/>
              <a:t>Identifier [A-Za-z][A-Za-z0-9]*</a:t>
            </a:r>
          </a:p>
          <a:p>
            <a:pPr algn="l"/>
            <a:r>
              <a:rPr lang="en-US" altLang="zh-CN" sz="2000" dirty="0"/>
              <a:t>numbers ([0-9])+</a:t>
            </a:r>
          </a:p>
          <a:p>
            <a:pPr algn="l"/>
            <a:r>
              <a:rPr lang="en-US" altLang="zh-CN" sz="2000" dirty="0" err="1"/>
              <a:t>delim</a:t>
            </a:r>
            <a:r>
              <a:rPr lang="en-US" altLang="zh-CN" sz="2000" dirty="0"/>
              <a:t> [ \n\t]</a:t>
            </a:r>
          </a:p>
          <a:p>
            <a:pPr algn="l"/>
            <a:r>
              <a:rPr lang="en-US" altLang="zh-CN" sz="2000" dirty="0"/>
              <a:t>eq ==</a:t>
            </a:r>
          </a:p>
          <a:p>
            <a:pPr algn="l"/>
            <a:r>
              <a:rPr lang="en-US" altLang="zh-CN" sz="2000" dirty="0"/>
              <a:t>as =</a:t>
            </a:r>
          </a:p>
          <a:p>
            <a:pPr algn="l"/>
            <a:r>
              <a:rPr lang="en-US" altLang="zh-CN" sz="2000" dirty="0"/>
              <a:t>whitespace {</a:t>
            </a:r>
            <a:r>
              <a:rPr lang="en-US" altLang="zh-CN" sz="2000" dirty="0" err="1"/>
              <a:t>delim</a:t>
            </a:r>
            <a:r>
              <a:rPr lang="en-US" altLang="zh-CN" sz="2000" dirty="0"/>
              <a:t>}+</a:t>
            </a: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%%</a:t>
            </a:r>
          </a:p>
          <a:p>
            <a:pPr algn="l"/>
            <a:r>
              <a:rPr lang="en-US" altLang="zh-CN" sz="2000" dirty="0"/>
              <a:t>{numbers}  {…}</a:t>
            </a:r>
          </a:p>
          <a:p>
            <a:pPr algn="l"/>
            <a:r>
              <a:rPr lang="en-US" altLang="zh-CN" sz="2000" dirty="0"/>
              <a:t>{identifier} {….}</a:t>
            </a:r>
          </a:p>
          <a:p>
            <a:pPr algn="l"/>
            <a:r>
              <a:rPr lang="en-US" altLang="zh-CN" sz="2000" dirty="0"/>
              <a:t>{as} {….}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699388-7CBA-40E0-BF6D-72C11128F5B3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>
              <a:ea typeface="宋体" charset="-122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09600" y="1008062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GNU Flex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Flex</a:t>
            </a:r>
            <a:r>
              <a:rPr lang="zh-CN" altLang="en-US" sz="2200" b="1" dirty="0">
                <a:latin typeface="+mn-ea"/>
                <a:ea typeface="+mn-ea"/>
              </a:rPr>
              <a:t>的前身是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，由伯克利实验室的</a:t>
            </a:r>
            <a:r>
              <a:rPr lang="en-US" altLang="zh-CN" sz="2200" b="1" dirty="0">
                <a:latin typeface="+mn-ea"/>
                <a:ea typeface="+mn-ea"/>
              </a:rPr>
              <a:t>Vern </a:t>
            </a:r>
            <a:r>
              <a:rPr lang="en-US" altLang="zh-CN" sz="2200" b="1" dirty="0" err="1">
                <a:latin typeface="+mn-ea"/>
                <a:ea typeface="+mn-ea"/>
              </a:rPr>
              <a:t>Paxson</a:t>
            </a:r>
            <a:r>
              <a:rPr lang="zh-CN" altLang="en-US" sz="2200" b="1" dirty="0">
                <a:latin typeface="+mn-ea"/>
                <a:ea typeface="+mn-ea"/>
              </a:rPr>
              <a:t>使用</a:t>
            </a:r>
            <a:r>
              <a:rPr lang="en-US" altLang="zh-CN" sz="2200" b="1" dirty="0">
                <a:latin typeface="+mn-ea"/>
                <a:ea typeface="+mn-ea"/>
              </a:rPr>
              <a:t>C</a:t>
            </a:r>
            <a:r>
              <a:rPr lang="zh-CN" altLang="en-US" sz="2200" b="1" dirty="0">
                <a:latin typeface="+mn-ea"/>
                <a:ea typeface="+mn-ea"/>
              </a:rPr>
              <a:t>语言重写了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，命名为</a:t>
            </a:r>
            <a:r>
              <a:rPr lang="en-US" altLang="zh-CN" sz="2200" b="1" dirty="0">
                <a:latin typeface="+mn-ea"/>
                <a:ea typeface="+mn-ea"/>
              </a:rPr>
              <a:t>Flex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Fast  Lexical Analyzer Generator</a:t>
            </a:r>
            <a:r>
              <a:rPr lang="zh-CN" altLang="en-US" sz="2200" b="1" dirty="0">
                <a:latin typeface="+mn-ea"/>
                <a:ea typeface="+mn-ea"/>
              </a:rPr>
              <a:t>）。无论在效率上和稳定性上都优于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。以下为</a:t>
            </a:r>
            <a:r>
              <a:rPr lang="en-US" altLang="zh-CN" sz="2200" b="1" dirty="0">
                <a:latin typeface="+mn-ea"/>
                <a:ea typeface="+mn-ea"/>
              </a:rPr>
              <a:t>windows</a:t>
            </a:r>
            <a:r>
              <a:rPr lang="zh-CN" altLang="en-US" sz="2200" b="1" dirty="0">
                <a:latin typeface="+mn-ea"/>
                <a:ea typeface="+mn-ea"/>
              </a:rPr>
              <a:t>环境下的使用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）对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文件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r>
              <a:rPr lang="zh-CN" altLang="en-US" sz="2200" b="1" dirty="0">
                <a:latin typeface="+mn-ea"/>
                <a:ea typeface="+mn-ea"/>
              </a:rPr>
              <a:t>进行编译，得到词法分析源程序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	flex    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）使用</a:t>
            </a:r>
            <a:r>
              <a:rPr lang="en-US" altLang="zh-CN" sz="2200" b="1" dirty="0" err="1">
                <a:latin typeface="+mn-ea"/>
                <a:ea typeface="+mn-ea"/>
              </a:rPr>
              <a:t>gcc</a:t>
            </a:r>
            <a:r>
              <a:rPr lang="zh-CN" altLang="en-US" sz="2200" b="1" dirty="0">
                <a:latin typeface="+mn-ea"/>
                <a:ea typeface="+mn-ea"/>
              </a:rPr>
              <a:t>对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zh-CN" altLang="en-US" sz="2200" b="1" dirty="0">
                <a:latin typeface="+mn-ea"/>
                <a:ea typeface="+mn-ea"/>
              </a:rPr>
              <a:t>编译得到词法分析器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err="1">
                <a:latin typeface="+mn-ea"/>
                <a:ea typeface="+mn-ea"/>
              </a:rPr>
              <a:t>gcc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en-US" altLang="zh-CN" sz="2200" b="1" dirty="0">
                <a:latin typeface="+mn-ea"/>
                <a:ea typeface="+mn-ea"/>
              </a:rPr>
              <a:t> -</a:t>
            </a:r>
            <a:r>
              <a:rPr lang="en-US" altLang="zh-CN" sz="2200" b="1" dirty="0" err="1">
                <a:latin typeface="+mn-ea"/>
                <a:ea typeface="+mn-ea"/>
              </a:rPr>
              <a:t>Lfl</a:t>
            </a:r>
            <a:r>
              <a:rPr lang="en-US" altLang="zh-CN" sz="2200" b="1" dirty="0">
                <a:latin typeface="+mn-ea"/>
                <a:ea typeface="+mn-ea"/>
              </a:rPr>
              <a:t> -o scanner.exe</a:t>
            </a:r>
          </a:p>
        </p:txBody>
      </p:sp>
      <p:sp>
        <p:nvSpPr>
          <p:cNvPr id="47108" name="Rectangle 17"/>
          <p:cNvSpPr>
            <a:spLocks noChangeArrowheads="1"/>
          </p:cNvSpPr>
          <p:nvPr/>
        </p:nvSpPr>
        <p:spPr bwMode="auto">
          <a:xfrm>
            <a:off x="4660900" y="2227263"/>
            <a:ext cx="291465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sp>
        <p:nvSpPr>
          <p:cNvPr id="47109" name="Rectangle 23"/>
          <p:cNvSpPr>
            <a:spLocks noChangeArrowheads="1"/>
          </p:cNvSpPr>
          <p:nvPr/>
        </p:nvSpPr>
        <p:spPr bwMode="auto">
          <a:xfrm>
            <a:off x="1546225" y="2181225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61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编译</a:t>
            </a:r>
            <a:r>
              <a:rPr lang="en-US" altLang="zh-CN" sz="2800" b="1" dirty="0" err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 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09600" y="907152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本章主要介绍了词法分析程序构造的基本原理和方法，重点讨论了描述语言词法规则的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种描述工具：正规文法、正规式和有穷自动机，以及它们的相互等价地转换方法。转换方法之间关系见下图。 </a:t>
            </a:r>
          </a:p>
        </p:txBody>
      </p:sp>
      <p:sp>
        <p:nvSpPr>
          <p:cNvPr id="48132" name="Rectangle 17"/>
          <p:cNvSpPr>
            <a:spLocks noChangeArrowheads="1"/>
          </p:cNvSpPr>
          <p:nvPr/>
        </p:nvSpPr>
        <p:spPr bwMode="auto">
          <a:xfrm>
            <a:off x="4660900" y="2118777"/>
            <a:ext cx="2914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3" name="Text Box 16"/>
          <p:cNvSpPr txBox="1">
            <a:spLocks noChangeArrowheads="1"/>
          </p:cNvSpPr>
          <p:nvPr/>
        </p:nvSpPr>
        <p:spPr bwMode="auto">
          <a:xfrm>
            <a:off x="3808413" y="2863314"/>
            <a:ext cx="125888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正规式</a:t>
            </a:r>
          </a:p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  <a:p>
            <a:endParaRPr lang="zh-CN" altLang="en-US" sz="22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4" name="Text Box 15"/>
          <p:cNvSpPr txBox="1">
            <a:spLocks noChangeArrowheads="1"/>
          </p:cNvSpPr>
          <p:nvPr/>
        </p:nvSpPr>
        <p:spPr bwMode="auto">
          <a:xfrm>
            <a:off x="1752600" y="3614202"/>
            <a:ext cx="15128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正规文法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  <a:p>
            <a:endParaRPr lang="zh-CN" altLang="en-US" sz="22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5249862" y="3655477"/>
            <a:ext cx="25987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非确定有穷自动机（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6" name="Text Box 13"/>
          <p:cNvSpPr txBox="1">
            <a:spLocks noChangeArrowheads="1"/>
          </p:cNvSpPr>
          <p:nvPr/>
        </p:nvSpPr>
        <p:spPr bwMode="auto">
          <a:xfrm>
            <a:off x="3222625" y="4344452"/>
            <a:ext cx="22748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确定有穷自动机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2954338" y="5346164"/>
            <a:ext cx="28146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最小确定有穷自动机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min DFA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3309938" y="3845977"/>
            <a:ext cx="2074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H="1">
            <a:off x="4908550" y="4096802"/>
            <a:ext cx="779463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0" name="Line 9"/>
          <p:cNvSpPr>
            <a:spLocks noChangeShapeType="1"/>
          </p:cNvSpPr>
          <p:nvPr/>
        </p:nvSpPr>
        <p:spPr bwMode="auto">
          <a:xfrm flipH="1" flipV="1">
            <a:off x="3006725" y="4084102"/>
            <a:ext cx="777875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1" name="Line 8"/>
          <p:cNvSpPr>
            <a:spLocks noChangeShapeType="1"/>
          </p:cNvSpPr>
          <p:nvPr/>
        </p:nvSpPr>
        <p:spPr bwMode="auto">
          <a:xfrm>
            <a:off x="4346575" y="4990564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2" name="Line 7"/>
          <p:cNvSpPr>
            <a:spLocks noChangeShapeType="1"/>
          </p:cNvSpPr>
          <p:nvPr/>
        </p:nvSpPr>
        <p:spPr bwMode="auto">
          <a:xfrm flipV="1">
            <a:off x="3049588" y="329035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3" name="Line 6"/>
          <p:cNvSpPr>
            <a:spLocks noChangeShapeType="1"/>
          </p:cNvSpPr>
          <p:nvPr/>
        </p:nvSpPr>
        <p:spPr bwMode="auto">
          <a:xfrm flipV="1">
            <a:off x="2790825" y="3218914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4" name="Line 5"/>
          <p:cNvSpPr>
            <a:spLocks noChangeShapeType="1"/>
          </p:cNvSpPr>
          <p:nvPr/>
        </p:nvSpPr>
        <p:spPr bwMode="auto">
          <a:xfrm>
            <a:off x="5103813" y="321415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5" name="Line 4"/>
          <p:cNvSpPr>
            <a:spLocks noChangeShapeType="1"/>
          </p:cNvSpPr>
          <p:nvPr/>
        </p:nvSpPr>
        <p:spPr bwMode="auto">
          <a:xfrm>
            <a:off x="4845050" y="328400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6" name="Rectangle 23"/>
          <p:cNvSpPr>
            <a:spLocks noChangeArrowheads="1"/>
          </p:cNvSpPr>
          <p:nvPr/>
        </p:nvSpPr>
        <p:spPr bwMode="auto">
          <a:xfrm>
            <a:off x="1546225" y="2072739"/>
            <a:ext cx="2914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62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本章小结 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56"/>
          <p:cNvSpPr txBox="1">
            <a:spLocks noChangeArrowheads="1"/>
          </p:cNvSpPr>
          <p:nvPr/>
        </p:nvSpPr>
        <p:spPr bwMode="auto">
          <a:xfrm>
            <a:off x="304800" y="914400"/>
            <a:ext cx="8218488" cy="522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提出的基本概念是正规式、非确定有穷自动机和确定有穷自动机。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构造词法分析程序的技术线路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通常是：依据给定的源语言之单词集，设计其正规文法或正规式，之后等价地转换成非确定有穷自动机，再通过子集法将其确定化，最终将确定有穷自动机最小化，最后依据最小化的确定有穷自动机，设计词法分析程序。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重点掌握的内容是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: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设计一个定义已知语言单词集的正规文法、或正规式、或有穷自动机；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②正规文法、正规式和有穷自动机的相互等价地转换方法；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③正规式运算性质及其应用。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63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本章小结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Text Box 35"/>
              <p:cNvSpPr txBox="1">
                <a:spLocks noChangeArrowheads="1"/>
              </p:cNvSpPr>
              <p:nvPr/>
            </p:nvSpPr>
            <p:spPr bwMode="auto">
              <a:xfrm>
                <a:off x="457200" y="1219200"/>
                <a:ext cx="8229600" cy="4802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zh-CN" altLang="en-US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正规式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又叫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正则表达式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，是描述单词的重要工具。</a:t>
                </a:r>
                <a:endParaRPr lang="en-US" altLang="zh-CN" sz="2200" b="1" dirty="0">
                  <a:latin typeface="宋体" pitchFamily="2" charset="-122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正规式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r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及其表达的语言（正规集）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L(r)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递归定义如下：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22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200" b="1" i="0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 </m:t>
                    </m:r>
                    <m:r>
                      <a:rPr lang="zh-CN" altLang="en-US" sz="2200" b="1" i="1" dirty="0" smtClean="0">
                        <a:latin typeface="Cambria Math" panose="02040503050406030204" pitchFamily="18" charset="0"/>
                        <a:ea typeface="宋体" pitchFamily="2" charset="-122"/>
                      </a:rPr>
                      <m:t>𝜺</m:t>
                    </m:r>
                  </m:oMath>
                </a14:m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200" b="1" i="1" smtClean="0">
                        <a:latin typeface="Cambria Math" panose="02040503050406030204" pitchFamily="18" charset="0"/>
                        <a:ea typeface="宋体" pitchFamily="2" charset="-122"/>
                      </a:rPr>
                      <m:t>𝝓</m:t>
                    </m:r>
                  </m:oMath>
                </a14:m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都是正规式，其正规集分别是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{ε}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200" b="1" i="1">
                        <a:latin typeface="Cambria Math" panose="02040503050406030204" pitchFamily="18" charset="0"/>
                        <a:ea typeface="宋体" pitchFamily="2" charset="-122"/>
                      </a:rPr>
                      <m:t>𝝓</m:t>
                    </m:r>
                  </m:oMath>
                </a14:m>
                <a:endParaRPr lang="en-US" altLang="zh-CN" sz="2200" b="1" dirty="0">
                  <a:latin typeface="宋体" pitchFamily="2" charset="-122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22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2.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zh-CN" altLang="en-US" sz="2200" b="1" dirty="0">
                        <a:latin typeface="宋体" pitchFamily="2" charset="-122"/>
                        <a:ea typeface="宋体" pitchFamily="2" charset="-122"/>
                      </a:rPr>
                      <m:t>∑</m:t>
                    </m:r>
                  </m:oMath>
                </a14:m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都是∑上的正规式，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L(a)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＝ 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{a}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22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3.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如果</a:t>
                </a:r>
                <a:r>
                  <a:rPr lang="en-US" altLang="zh-CN" sz="2200" b="1" i="1" dirty="0">
                    <a:latin typeface="+mn-ea"/>
                    <a:ea typeface="+mn-ea"/>
                    <a:cs typeface="Arial" panose="020B0604020202020204" pitchFamily="34" charset="0"/>
                  </a:rPr>
                  <a:t>r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和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都是∑上的正规式，则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   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r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 ，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 r 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︱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 s</a:t>
                </a:r>
                <a:r>
                  <a:rPr lang="en-US" altLang="zh-CN" sz="2200" b="1" baseline="-30000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r</a:t>
                </a:r>
                <a:r>
                  <a:rPr lang="en-US" altLang="zh-CN" sz="2200" b="1" baseline="-30000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· 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 ，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r</a:t>
                </a:r>
                <a:r>
                  <a:rPr lang="en-US" altLang="zh-CN" sz="2200" b="1" baseline="-20000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altLang="zh-CN" sz="2200" b="1" baseline="30000" dirty="0">
                    <a:latin typeface="宋体" pitchFamily="2" charset="-122"/>
                    <a:ea typeface="宋体" pitchFamily="2" charset="-122"/>
                  </a:rPr>
                  <a:t>*  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是正规式；</a:t>
                </a:r>
                <a:endParaRPr lang="en-US" altLang="zh-CN" sz="2200" b="1" dirty="0">
                  <a:latin typeface="宋体" pitchFamily="2" charset="-122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正规集为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L(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r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L(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r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)∪L(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L(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r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)·L(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和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L(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r </a:t>
                </a:r>
                <a:r>
                  <a:rPr lang="en-US" altLang="zh-CN" sz="2200" b="1" baseline="30000" dirty="0">
                    <a:latin typeface="宋体" pitchFamily="2" charset="-122"/>
                    <a:ea typeface="宋体" pitchFamily="2" charset="-122"/>
                  </a:rPr>
                  <a:t>*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＝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L(</a:t>
                </a:r>
                <a:r>
                  <a:rPr lang="en-US" altLang="zh-CN" sz="2200" b="1" i="1" dirty="0">
                    <a:latin typeface="宋体" pitchFamily="2" charset="-122"/>
                    <a:ea typeface="宋体" pitchFamily="2" charset="-122"/>
                  </a:rPr>
                  <a:t>r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en-US" altLang="zh-CN" sz="2200" b="1" baseline="30000" dirty="0">
                    <a:latin typeface="宋体" pitchFamily="2" charset="-122"/>
                    <a:ea typeface="宋体" pitchFamily="2" charset="-122"/>
                  </a:rPr>
                  <a:t>*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22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4.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 有限次使用上述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3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个步骤而定义的表达式是正规表达式，它们表这的符号串的集合是正规集。</a:t>
                </a:r>
                <a:endParaRPr lang="en-US" altLang="zh-CN" sz="2200" b="1" dirty="0">
                  <a:latin typeface="宋体" pitchFamily="2" charset="-122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endParaRPr lang="en-US" altLang="zh-CN" sz="2200" b="1" dirty="0">
                  <a:latin typeface="宋体" pitchFamily="2" charset="-122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算符优先级由高到低 ：*，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·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|</a:t>
                </a:r>
                <a:endParaRPr lang="en-US" altLang="zh-CN" sz="2400" b="1" dirty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0243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19200"/>
                <a:ext cx="8229600" cy="4802148"/>
              </a:xfrm>
              <a:prstGeom prst="rect">
                <a:avLst/>
              </a:prstGeom>
              <a:blipFill>
                <a:blip r:embed="rId3"/>
                <a:stretch>
                  <a:fillRect l="-963" t="-1269" b="-3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5" name="Rectangle 4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8956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3.2.2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正规式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1027"/>
          <p:cNvSpPr txBox="1">
            <a:spLocks noChangeArrowheads="1"/>
          </p:cNvSpPr>
          <p:nvPr/>
        </p:nvSpPr>
        <p:spPr bwMode="auto">
          <a:xfrm>
            <a:off x="457200" y="1142710"/>
            <a:ext cx="8001000" cy="9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itchFamily="18" charset="0"/>
              </a:rPr>
              <a:t>例 </a:t>
            </a:r>
            <a:r>
              <a:rPr lang="en-US" altLang="zh-CN" sz="2400" b="1" dirty="0">
                <a:latin typeface="Times New Roman" pitchFamily="18" charset="0"/>
              </a:rPr>
              <a:t>3.1 </a:t>
            </a:r>
            <a:r>
              <a:rPr lang="zh-CN" altLang="en-US" sz="2400" b="1" dirty="0">
                <a:latin typeface="Times New Roman" pitchFamily="18" charset="0"/>
              </a:rPr>
              <a:t>令∑＝</a:t>
            </a:r>
            <a:r>
              <a:rPr lang="en-US" altLang="zh-CN" sz="2400" b="1" dirty="0">
                <a:latin typeface="Times New Roman" pitchFamily="18" charset="0"/>
              </a:rPr>
              <a:t>{</a:t>
            </a:r>
            <a:r>
              <a:rPr lang="en-US" altLang="zh-CN" sz="2400" b="1" dirty="0" err="1">
                <a:latin typeface="Times New Roman" pitchFamily="18" charset="0"/>
              </a:rPr>
              <a:t>a,b</a:t>
            </a:r>
            <a:r>
              <a:rPr lang="en-US" altLang="zh-CN" sz="2400" b="1" dirty="0">
                <a:latin typeface="Times New Roman" pitchFamily="18" charset="0"/>
              </a:rPr>
              <a:t>}</a:t>
            </a:r>
            <a:r>
              <a:rPr lang="zh-CN" altLang="en-US" sz="2400" b="1" dirty="0">
                <a:latin typeface="Times New Roman" pitchFamily="18" charset="0"/>
              </a:rPr>
              <a:t>，则∑上正规式和对应的正规集的例子如下，</a:t>
            </a: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685800" y="304800"/>
            <a:ext cx="2895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3.2.2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正规式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2E55663-0E78-41B4-A961-040EA7E6D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80885"/>
              </p:ext>
            </p:extLst>
          </p:nvPr>
        </p:nvGraphicFramePr>
        <p:xfrm>
          <a:off x="1219200" y="2286000"/>
          <a:ext cx="6096000" cy="321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18130092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3545319516"/>
                    </a:ext>
                  </a:extLst>
                </a:gridCol>
              </a:tblGrid>
              <a:tr h="473023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正规式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正规集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{a}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1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a|b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{</a:t>
                      </a:r>
                      <a:r>
                        <a:rPr lang="en-US" altLang="zh-CN" sz="2400" dirty="0" err="1"/>
                        <a:t>a,b</a:t>
                      </a:r>
                      <a:r>
                        <a:rPr lang="en-US" altLang="zh-CN" sz="2400" dirty="0"/>
                        <a:t>}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5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{ab}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3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a|b</a:t>
                      </a:r>
                      <a:r>
                        <a:rPr lang="en-US" altLang="zh-CN" sz="2400" dirty="0"/>
                        <a:t>)</a:t>
                      </a:r>
                      <a:r>
                        <a:rPr lang="en-US" altLang="zh-CN" sz="2400" baseline="30000" dirty="0"/>
                        <a:t>*</a:t>
                      </a:r>
                      <a:endParaRPr lang="zh-CN" alt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{</a:t>
                      </a:r>
                      <a:r>
                        <a:rPr lang="en-US" altLang="zh-CN" sz="2400" dirty="0" err="1"/>
                        <a:t>a,b</a:t>
                      </a:r>
                      <a:r>
                        <a:rPr lang="en-US" altLang="zh-CN" sz="2400" baseline="0" dirty="0"/>
                        <a:t>}</a:t>
                      </a:r>
                      <a:r>
                        <a:rPr lang="en-US" altLang="zh-CN" sz="2400" baseline="30000" dirty="0"/>
                        <a:t>*</a:t>
                      </a:r>
                      <a:endParaRPr lang="zh-CN" alt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3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a|b</a:t>
                      </a:r>
                      <a:r>
                        <a:rPr lang="en-US" altLang="zh-CN" sz="2400" dirty="0"/>
                        <a:t>)</a:t>
                      </a:r>
                      <a:r>
                        <a:rPr lang="en-US" altLang="zh-CN" sz="2400" baseline="30000" dirty="0"/>
                        <a:t>*</a:t>
                      </a:r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{</a:t>
                      </a:r>
                      <a:r>
                        <a:rPr lang="en-US" altLang="zh-CN" sz="2400" dirty="0" err="1"/>
                        <a:t>a,b</a:t>
                      </a:r>
                      <a:r>
                        <a:rPr lang="en-US" altLang="zh-CN" sz="2400" baseline="0" dirty="0"/>
                        <a:t>}</a:t>
                      </a:r>
                      <a:r>
                        <a:rPr lang="en-US" altLang="zh-CN" sz="2400" baseline="30000" dirty="0"/>
                        <a:t>*</a:t>
                      </a:r>
                      <a:r>
                        <a:rPr lang="en-US" altLang="zh-CN" sz="2400" dirty="0"/>
                        <a:t>{a}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4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a|b</a:t>
                      </a:r>
                      <a:r>
                        <a:rPr lang="en-US" altLang="zh-CN" sz="2400" dirty="0"/>
                        <a:t>)(</a:t>
                      </a:r>
                      <a:r>
                        <a:rPr lang="en-US" altLang="zh-CN" sz="2400" dirty="0" err="1"/>
                        <a:t>a|b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{</a:t>
                      </a:r>
                      <a:r>
                        <a:rPr lang="en-US" altLang="zh-CN" sz="2400" dirty="0" err="1"/>
                        <a:t>aa,ab,ba,bb</a:t>
                      </a:r>
                      <a:r>
                        <a:rPr lang="en-US" altLang="zh-CN" sz="2400" dirty="0"/>
                        <a:t>}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0371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Text Box 1028"/>
              <p:cNvSpPr txBox="1">
                <a:spLocks noChangeArrowheads="1"/>
              </p:cNvSpPr>
              <p:nvPr/>
            </p:nvSpPr>
            <p:spPr bwMode="auto">
              <a:xfrm>
                <a:off x="381000" y="914400"/>
                <a:ext cx="7848600" cy="54845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等价</a:t>
                </a:r>
                <a:r>
                  <a:rPr lang="zh-CN" altLang="en-US" sz="2400" b="1" dirty="0">
                    <a:latin typeface="Times New Roman" pitchFamily="18" charset="0"/>
                  </a:rPr>
                  <a:t>： </a:t>
                </a:r>
                <a:r>
                  <a:rPr lang="en-US" altLang="zh-CN" sz="2400" b="1" dirty="0">
                    <a:latin typeface="Times New Roman" pitchFamily="18" charset="0"/>
                  </a:rPr>
                  <a:t>e</a:t>
                </a:r>
                <a:r>
                  <a:rPr lang="en-US" altLang="zh-CN" sz="2400" b="1" baseline="-30000" dirty="0">
                    <a:latin typeface="Times New Roman" pitchFamily="18" charset="0"/>
                  </a:rPr>
                  <a:t>1</a:t>
                </a:r>
                <a:r>
                  <a:rPr lang="zh-CN" altLang="en-US" sz="2400" b="1" dirty="0">
                    <a:latin typeface="Times New Roman" pitchFamily="18" charset="0"/>
                  </a:rPr>
                  <a:t>＝ </a:t>
                </a:r>
                <a:r>
                  <a:rPr lang="en-US" altLang="zh-CN" sz="2400" b="1" dirty="0">
                    <a:latin typeface="Times New Roman" pitchFamily="18" charset="0"/>
                  </a:rPr>
                  <a:t>e</a:t>
                </a:r>
                <a:r>
                  <a:rPr lang="en-US" altLang="zh-CN" sz="2400" b="1" baseline="-20000" dirty="0">
                    <a:latin typeface="Times New Roman" pitchFamily="18" charset="0"/>
                  </a:rPr>
                  <a:t>2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400" b="1" baseline="-20000" dirty="0">
                    <a:latin typeface="Times New Roman" pitchFamily="18" charset="0"/>
                  </a:rPr>
                  <a:t>   </a:t>
                </a:r>
                <a:r>
                  <a:rPr lang="en-US" altLang="zh-CN" sz="2400" b="1" dirty="0">
                    <a:latin typeface="Times New Roman" pitchFamily="18" charset="0"/>
                  </a:rPr>
                  <a:t>L(e</a:t>
                </a:r>
                <a:r>
                  <a:rPr lang="en-US" altLang="zh-CN" sz="2400" b="1" baseline="-30000" dirty="0">
                    <a:latin typeface="Times New Roman" pitchFamily="18" charset="0"/>
                  </a:rPr>
                  <a:t>1</a:t>
                </a:r>
                <a:r>
                  <a:rPr lang="en-US" altLang="zh-CN" sz="2400" b="1" dirty="0">
                    <a:latin typeface="Times New Roman" pitchFamily="18" charset="0"/>
                  </a:rPr>
                  <a:t>)</a:t>
                </a:r>
                <a:r>
                  <a:rPr lang="zh-CN" altLang="en-US" sz="2400" b="1" dirty="0">
                    <a:latin typeface="Times New Roman" pitchFamily="18" charset="0"/>
                  </a:rPr>
                  <a:t>＝ </a:t>
                </a:r>
                <a:r>
                  <a:rPr lang="en-US" altLang="zh-CN" sz="2400" b="1" dirty="0">
                    <a:latin typeface="Times New Roman" pitchFamily="18" charset="0"/>
                  </a:rPr>
                  <a:t>L(e</a:t>
                </a:r>
                <a:r>
                  <a:rPr lang="en-US" altLang="zh-CN" sz="2400" b="1" baseline="-20000" dirty="0">
                    <a:latin typeface="Times New Roman" pitchFamily="18" charset="0"/>
                  </a:rPr>
                  <a:t>2</a:t>
                </a:r>
                <a:r>
                  <a:rPr lang="en-US" altLang="zh-CN" sz="2400" b="1" dirty="0">
                    <a:latin typeface="Times New Roman" pitchFamily="18" charset="0"/>
                  </a:rPr>
                  <a:t>))</a:t>
                </a:r>
                <a:r>
                  <a:rPr lang="zh-CN" altLang="en-US" sz="2400" b="1" dirty="0">
                    <a:latin typeface="Times New Roman" pitchFamily="18" charset="0"/>
                  </a:rPr>
                  <a:t>。</a:t>
                </a:r>
                <a:endParaRPr lang="en-US" altLang="zh-CN" sz="2400" b="1" dirty="0">
                  <a:latin typeface="Times New Roman" pitchFamily="18" charset="0"/>
                </a:endParaRPr>
              </a:p>
              <a:p>
                <a:pPr indent="595313" algn="l" eaLnBrk="1" hangingPunct="1">
                  <a:spcBef>
                    <a:spcPct val="20000"/>
                  </a:spcBef>
                </a:pPr>
                <a:endParaRPr lang="zh-CN" altLang="en-US" sz="1600" b="1" dirty="0">
                  <a:latin typeface="Times New Roman" pitchFamily="18" charset="0"/>
                </a:endParaRP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zh-CN" altLang="en-US" sz="2400" b="1" dirty="0">
                    <a:latin typeface="Times New Roman" pitchFamily="18" charset="0"/>
                  </a:rPr>
                  <a:t>设</a:t>
                </a:r>
                <a:r>
                  <a:rPr lang="en-US" altLang="zh-CN" sz="2400" b="1" dirty="0">
                    <a:latin typeface="Times New Roman" pitchFamily="18" charset="0"/>
                  </a:rPr>
                  <a:t>r, s, t</a:t>
                </a:r>
                <a:r>
                  <a:rPr lang="zh-CN" altLang="en-US" sz="2400" b="1" dirty="0">
                    <a:latin typeface="Times New Roman" pitchFamily="18" charset="0"/>
                  </a:rPr>
                  <a:t>为正规式，则正规式有如下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定律</a:t>
                </a:r>
                <a:r>
                  <a:rPr lang="zh-CN" altLang="en-US" sz="2400" b="1" dirty="0">
                    <a:latin typeface="Times New Roman" pitchFamily="18" charset="0"/>
                  </a:rPr>
                  <a:t>：</a:t>
                </a: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zh-CN" altLang="en-US" sz="2400" b="1" dirty="0">
                    <a:latin typeface="Times New Roman" pitchFamily="18" charset="0"/>
                  </a:rPr>
                  <a:t>        </a:t>
                </a:r>
                <a:r>
                  <a:rPr lang="en-US" altLang="zh-CN" sz="2400" b="1" dirty="0">
                    <a:latin typeface="Times New Roman" pitchFamily="18" charset="0"/>
                  </a:rPr>
                  <a:t>1. </a:t>
                </a:r>
                <a:r>
                  <a:rPr lang="zh-CN" altLang="en-US" sz="2400" b="1" dirty="0">
                    <a:latin typeface="Times New Roman" pitchFamily="18" charset="0"/>
                  </a:rPr>
                  <a:t>交换律：</a:t>
                </a:r>
                <a:r>
                  <a:rPr lang="en-US" altLang="zh-CN" sz="2400" b="1" dirty="0" err="1">
                    <a:latin typeface="Times New Roman" pitchFamily="18" charset="0"/>
                  </a:rPr>
                  <a:t>r︱s</a:t>
                </a:r>
                <a:r>
                  <a:rPr lang="en-US" altLang="zh-CN" sz="2400" b="1" dirty="0">
                    <a:latin typeface="Times New Roman" pitchFamily="18" charset="0"/>
                  </a:rPr>
                  <a:t> </a:t>
                </a:r>
                <a:r>
                  <a:rPr lang="zh-CN" altLang="en-US" sz="2400" b="1" dirty="0">
                    <a:latin typeface="Times New Roman" pitchFamily="18" charset="0"/>
                  </a:rPr>
                  <a:t>＝ </a:t>
                </a:r>
                <a:r>
                  <a:rPr lang="en-US" altLang="zh-CN" sz="2400" b="1" dirty="0" err="1">
                    <a:latin typeface="Times New Roman" pitchFamily="18" charset="0"/>
                  </a:rPr>
                  <a:t>s︱r</a:t>
                </a:r>
                <a:r>
                  <a:rPr lang="en-US" altLang="zh-CN" sz="2400" b="1" dirty="0">
                    <a:latin typeface="Times New Roman" pitchFamily="18" charset="0"/>
                  </a:rPr>
                  <a:t> </a:t>
                </a: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en-US" altLang="zh-CN" sz="2400" b="1" dirty="0">
                    <a:latin typeface="Times New Roman" pitchFamily="18" charset="0"/>
                  </a:rPr>
                  <a:t>        2. </a:t>
                </a:r>
                <a:r>
                  <a:rPr lang="zh-CN" altLang="en-US" sz="2400" b="1" dirty="0">
                    <a:latin typeface="Times New Roman" pitchFamily="18" charset="0"/>
                  </a:rPr>
                  <a:t>结合律：（</a:t>
                </a:r>
                <a:r>
                  <a:rPr lang="en-US" altLang="zh-CN" sz="2400" b="1" dirty="0" err="1">
                    <a:latin typeface="Times New Roman" pitchFamily="18" charset="0"/>
                  </a:rPr>
                  <a:t>r︱s</a:t>
                </a:r>
                <a:r>
                  <a:rPr lang="zh-CN" altLang="en-US" sz="2400" b="1" dirty="0">
                    <a:latin typeface="Times New Roman" pitchFamily="18" charset="0"/>
                  </a:rPr>
                  <a:t>）</a:t>
                </a:r>
                <a:r>
                  <a:rPr lang="en-US" altLang="zh-CN" sz="2400" b="1" dirty="0">
                    <a:latin typeface="Times New Roman" pitchFamily="18" charset="0"/>
                  </a:rPr>
                  <a:t>︱t </a:t>
                </a:r>
                <a:r>
                  <a:rPr lang="zh-CN" altLang="en-US" sz="2400" b="1" dirty="0">
                    <a:latin typeface="Times New Roman" pitchFamily="18" charset="0"/>
                  </a:rPr>
                  <a:t>＝ </a:t>
                </a:r>
                <a:r>
                  <a:rPr lang="en-US" altLang="zh-CN" sz="2400" b="1" dirty="0">
                    <a:latin typeface="Times New Roman" pitchFamily="18" charset="0"/>
                  </a:rPr>
                  <a:t>r︱</a:t>
                </a:r>
                <a:r>
                  <a:rPr lang="zh-CN" altLang="en-US" sz="2400" b="1" dirty="0">
                    <a:latin typeface="Times New Roman" pitchFamily="18" charset="0"/>
                  </a:rPr>
                  <a:t>（</a:t>
                </a:r>
                <a:r>
                  <a:rPr lang="en-US" altLang="zh-CN" sz="2400" b="1" dirty="0" err="1">
                    <a:latin typeface="Times New Roman" pitchFamily="18" charset="0"/>
                  </a:rPr>
                  <a:t>s︱t</a:t>
                </a:r>
                <a:r>
                  <a:rPr lang="zh-CN" altLang="en-US" sz="2400" b="1" dirty="0">
                    <a:latin typeface="Times New Roman" pitchFamily="18" charset="0"/>
                  </a:rPr>
                  <a:t>）</a:t>
                </a: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zh-CN" altLang="en-US" sz="2400" b="1" dirty="0">
                    <a:latin typeface="Times New Roman" pitchFamily="18" charset="0"/>
                  </a:rPr>
                  <a:t>                            （</a:t>
                </a:r>
                <a:r>
                  <a:rPr lang="en-US" altLang="zh-CN" sz="2400" b="1" dirty="0" err="1">
                    <a:latin typeface="Times New Roman" pitchFamily="18" charset="0"/>
                  </a:rPr>
                  <a:t>r·s</a:t>
                </a:r>
                <a:r>
                  <a:rPr lang="zh-CN" altLang="en-US" sz="2400" b="1" dirty="0">
                    <a:latin typeface="Times New Roman" pitchFamily="18" charset="0"/>
                  </a:rPr>
                  <a:t>）</a:t>
                </a:r>
                <a:r>
                  <a:rPr lang="en-US" altLang="zh-CN" sz="2400" b="1" dirty="0">
                    <a:latin typeface="Times New Roman" pitchFamily="18" charset="0"/>
                  </a:rPr>
                  <a:t>·t </a:t>
                </a:r>
                <a:r>
                  <a:rPr lang="zh-CN" altLang="en-US" sz="2400" b="1" dirty="0">
                    <a:latin typeface="Times New Roman" pitchFamily="18" charset="0"/>
                  </a:rPr>
                  <a:t>＝ </a:t>
                </a:r>
                <a:r>
                  <a:rPr lang="en-US" altLang="zh-CN" sz="2400" b="1" dirty="0">
                    <a:latin typeface="Times New Roman" pitchFamily="18" charset="0"/>
                  </a:rPr>
                  <a:t>r·</a:t>
                </a:r>
                <a:r>
                  <a:rPr lang="zh-CN" altLang="en-US" sz="2400" b="1" dirty="0">
                    <a:latin typeface="Times New Roman" pitchFamily="18" charset="0"/>
                  </a:rPr>
                  <a:t>（</a:t>
                </a:r>
                <a:r>
                  <a:rPr lang="en-US" altLang="zh-CN" sz="2400" b="1" dirty="0" err="1">
                    <a:latin typeface="Times New Roman" pitchFamily="18" charset="0"/>
                  </a:rPr>
                  <a:t>s·t</a:t>
                </a:r>
                <a:r>
                  <a:rPr lang="zh-CN" altLang="en-US" sz="2400" b="1" dirty="0">
                    <a:latin typeface="Times New Roman" pitchFamily="18" charset="0"/>
                  </a:rPr>
                  <a:t>）</a:t>
                </a: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zh-CN" altLang="en-US" sz="2400" b="1" dirty="0">
                    <a:latin typeface="Times New Roman" pitchFamily="18" charset="0"/>
                  </a:rPr>
                  <a:t>        </a:t>
                </a:r>
                <a:r>
                  <a:rPr lang="en-US" altLang="zh-CN" sz="2400" b="1" dirty="0">
                    <a:latin typeface="Times New Roman" pitchFamily="18" charset="0"/>
                  </a:rPr>
                  <a:t>3. </a:t>
                </a:r>
                <a:r>
                  <a:rPr lang="zh-CN" altLang="en-US" sz="2400" b="1" dirty="0">
                    <a:latin typeface="Times New Roman" pitchFamily="18" charset="0"/>
                  </a:rPr>
                  <a:t>分配律： </a:t>
                </a:r>
                <a:r>
                  <a:rPr lang="en-US" altLang="zh-CN" sz="2400" b="1" dirty="0">
                    <a:latin typeface="Times New Roman" pitchFamily="18" charset="0"/>
                  </a:rPr>
                  <a:t>r·</a:t>
                </a:r>
                <a:r>
                  <a:rPr lang="zh-CN" altLang="en-US" sz="2400" b="1" dirty="0">
                    <a:latin typeface="Times New Roman" pitchFamily="18" charset="0"/>
                  </a:rPr>
                  <a:t>（</a:t>
                </a:r>
                <a:r>
                  <a:rPr lang="en-US" altLang="zh-CN" sz="2400" b="1" dirty="0" err="1">
                    <a:latin typeface="Times New Roman" pitchFamily="18" charset="0"/>
                  </a:rPr>
                  <a:t>s︱t</a:t>
                </a:r>
                <a:r>
                  <a:rPr lang="zh-CN" altLang="en-US" sz="2400" b="1" dirty="0">
                    <a:latin typeface="Times New Roman" pitchFamily="18" charset="0"/>
                  </a:rPr>
                  <a:t>）＝ </a:t>
                </a:r>
                <a:r>
                  <a:rPr lang="en-US" altLang="zh-CN" sz="2400" b="1" dirty="0" err="1">
                    <a:latin typeface="Times New Roman" pitchFamily="18" charset="0"/>
                  </a:rPr>
                  <a:t>r·s︱r·t</a:t>
                </a:r>
                <a:endParaRPr lang="en-US" altLang="zh-CN" sz="2400" b="1" dirty="0">
                  <a:latin typeface="Times New Roman" pitchFamily="18" charset="0"/>
                </a:endParaRP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en-US" altLang="zh-CN" sz="2400" b="1" dirty="0">
                    <a:latin typeface="Times New Roman" pitchFamily="18" charset="0"/>
                  </a:rPr>
                  <a:t>                           </a:t>
                </a:r>
                <a:r>
                  <a:rPr lang="zh-CN" altLang="en-US" sz="2400" b="1" dirty="0">
                    <a:latin typeface="Times New Roman" pitchFamily="18" charset="0"/>
                  </a:rPr>
                  <a:t>（</a:t>
                </a:r>
                <a:r>
                  <a:rPr lang="en-US" altLang="zh-CN" sz="2400" b="1" dirty="0" err="1">
                    <a:latin typeface="Times New Roman" pitchFamily="18" charset="0"/>
                  </a:rPr>
                  <a:t>s︱t</a:t>
                </a:r>
                <a:r>
                  <a:rPr lang="zh-CN" altLang="en-US" sz="2400" b="1" dirty="0">
                    <a:latin typeface="Times New Roman" pitchFamily="18" charset="0"/>
                  </a:rPr>
                  <a:t>）</a:t>
                </a:r>
                <a:r>
                  <a:rPr lang="en-US" altLang="zh-CN" sz="2400" b="1" dirty="0">
                    <a:latin typeface="Times New Roman" pitchFamily="18" charset="0"/>
                  </a:rPr>
                  <a:t>·r </a:t>
                </a:r>
                <a:r>
                  <a:rPr lang="zh-CN" altLang="en-US" sz="2400" b="1" dirty="0">
                    <a:latin typeface="Times New Roman" pitchFamily="18" charset="0"/>
                  </a:rPr>
                  <a:t>＝ </a:t>
                </a:r>
                <a:r>
                  <a:rPr lang="en-US" altLang="zh-CN" sz="2400" b="1" dirty="0" err="1">
                    <a:latin typeface="Times New Roman" pitchFamily="18" charset="0"/>
                  </a:rPr>
                  <a:t>s·r︱t·r</a:t>
                </a:r>
                <a:endParaRPr lang="en-US" altLang="zh-CN" sz="2400" b="1" dirty="0">
                  <a:latin typeface="Times New Roman" pitchFamily="18" charset="0"/>
                </a:endParaRP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en-US" altLang="zh-CN" sz="2400" b="1" dirty="0">
                    <a:latin typeface="Times New Roman" pitchFamily="18" charset="0"/>
                  </a:rPr>
                  <a:t>        4.</a:t>
                </a:r>
                <a:r>
                  <a:rPr lang="zh-CN" altLang="en-US" sz="2400" b="1" dirty="0">
                    <a:latin typeface="Times New Roman" pitchFamily="18" charset="0"/>
                  </a:rPr>
                  <a:t>  </a:t>
                </a:r>
                <a:r>
                  <a:rPr lang="en-US" altLang="zh-CN" sz="2400" b="1" dirty="0" err="1">
                    <a:latin typeface="Times New Roman" pitchFamily="18" charset="0"/>
                  </a:rPr>
                  <a:t>Ɛr</a:t>
                </a:r>
                <a:r>
                  <a:rPr lang="en-US" altLang="zh-CN" sz="2400" b="1" dirty="0">
                    <a:latin typeface="Times New Roman" pitchFamily="18" charset="0"/>
                  </a:rPr>
                  <a:t> = </a:t>
                </a:r>
                <a:r>
                  <a:rPr lang="en-US" altLang="zh-CN" sz="2400" b="1" dirty="0" err="1">
                    <a:latin typeface="Times New Roman" pitchFamily="18" charset="0"/>
                  </a:rPr>
                  <a:t>rƐ</a:t>
                </a:r>
                <a:r>
                  <a:rPr lang="en-US" altLang="zh-CN" sz="2400" b="1" dirty="0">
                    <a:latin typeface="Times New Roman" pitchFamily="18" charset="0"/>
                  </a:rPr>
                  <a:t> = r</a:t>
                </a: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en-US" altLang="zh-CN" sz="2400" b="1" dirty="0">
                    <a:latin typeface="Times New Roman" pitchFamily="18" charset="0"/>
                  </a:rPr>
                  <a:t>        5.  </a:t>
                </a:r>
                <a:r>
                  <a:rPr lang="en-US" altLang="zh-CN" sz="2400" b="1" dirty="0" err="1">
                    <a:latin typeface="Times New Roman" pitchFamily="18" charset="0"/>
                  </a:rPr>
                  <a:t>r|r</a:t>
                </a:r>
                <a:r>
                  <a:rPr lang="en-US" altLang="zh-CN" sz="2400" b="1" dirty="0">
                    <a:latin typeface="Times New Roman" pitchFamily="18" charset="0"/>
                  </a:rPr>
                  <a:t> = r</a:t>
                </a: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en-US" altLang="zh-CN" sz="2400" b="1" dirty="0">
                    <a:latin typeface="Times New Roman" pitchFamily="18" charset="0"/>
                  </a:rPr>
                  <a:t>        6. r</a:t>
                </a:r>
                <a:r>
                  <a:rPr lang="en-US" altLang="zh-CN" sz="2400" b="1" baseline="30000" dirty="0">
                    <a:latin typeface="Times New Roman" pitchFamily="18" charset="0"/>
                  </a:rPr>
                  <a:t>*</a:t>
                </a:r>
                <a:r>
                  <a:rPr lang="en-US" altLang="zh-CN" sz="2400" b="1" dirty="0">
                    <a:latin typeface="Times New Roman" pitchFamily="18" charset="0"/>
                  </a:rPr>
                  <a:t> = (</a:t>
                </a:r>
                <a:r>
                  <a:rPr lang="en-US" altLang="zh-CN" sz="2400" b="1" dirty="0" err="1">
                    <a:latin typeface="Times New Roman" pitchFamily="18" charset="0"/>
                  </a:rPr>
                  <a:t>r|Ɛ</a:t>
                </a:r>
                <a:r>
                  <a:rPr lang="en-US" altLang="zh-CN" sz="2400" b="1" dirty="0">
                    <a:latin typeface="Times New Roman" pitchFamily="18" charset="0"/>
                  </a:rPr>
                  <a:t>)</a:t>
                </a:r>
                <a:r>
                  <a:rPr lang="en-US" altLang="zh-CN" sz="2400" b="1" baseline="30000" dirty="0">
                    <a:latin typeface="Times New Roman" pitchFamily="18" charset="0"/>
                  </a:rPr>
                  <a:t>*</a:t>
                </a: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en-US" altLang="zh-CN" sz="2400" b="1" baseline="30000" dirty="0">
                    <a:latin typeface="Times New Roman" pitchFamily="18" charset="0"/>
                  </a:rPr>
                  <a:t>            </a:t>
                </a:r>
                <a:r>
                  <a:rPr lang="en-US" altLang="zh-CN" sz="2400" b="1" dirty="0">
                    <a:latin typeface="Times New Roman" pitchFamily="18" charset="0"/>
                  </a:rPr>
                  <a:t>7. r*</a:t>
                </a:r>
                <a:r>
                  <a:rPr lang="en-US" altLang="zh-CN" sz="2400" b="1" baseline="30000" dirty="0">
                    <a:latin typeface="Times New Roman" pitchFamily="18" charset="0"/>
                  </a:rPr>
                  <a:t>*</a:t>
                </a:r>
                <a:r>
                  <a:rPr lang="en-US" altLang="zh-CN" sz="2400" b="1" dirty="0">
                    <a:latin typeface="Times New Roman" pitchFamily="18" charset="0"/>
                  </a:rPr>
                  <a:t> = r</a:t>
                </a:r>
                <a:r>
                  <a:rPr lang="en-US" altLang="zh-CN" sz="2400" b="1" baseline="30000" dirty="0">
                    <a:latin typeface="Times New Roman" pitchFamily="18" charset="0"/>
                  </a:rPr>
                  <a:t>*</a:t>
                </a:r>
              </a:p>
              <a:p>
                <a:pPr indent="595313" algn="l" eaLnBrk="1" hangingPunct="1">
                  <a:spcBef>
                    <a:spcPct val="20000"/>
                  </a:spcBef>
                </a:pPr>
                <a:r>
                  <a:rPr lang="en-US" altLang="zh-CN" sz="2400" b="1" baseline="30000" dirty="0">
                    <a:latin typeface="Times New Roman" pitchFamily="18" charset="0"/>
                  </a:rPr>
                  <a:t>       </a:t>
                </a:r>
              </a:p>
            </p:txBody>
          </p:sp>
        </mc:Choice>
        <mc:Fallback xmlns="">
          <p:sp>
            <p:nvSpPr>
              <p:cNvPr id="11269" name="Text Box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7848600" cy="5484578"/>
              </a:xfrm>
              <a:prstGeom prst="rect">
                <a:avLst/>
              </a:prstGeom>
              <a:blipFill>
                <a:blip r:embed="rId3"/>
                <a:stretch>
                  <a:fillRect t="-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685800" y="304800"/>
            <a:ext cx="2895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3.2.2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正规式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0858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25622</TotalTime>
  <Words>7145</Words>
  <Application>Microsoft Office PowerPoint</Application>
  <PresentationFormat>全屏显示(4:3)</PresentationFormat>
  <Paragraphs>1156</Paragraphs>
  <Slides>63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Arial Unicode MS</vt:lpstr>
      <vt:lpstr>等线</vt:lpstr>
      <vt:lpstr>黑体</vt:lpstr>
      <vt:lpstr>华文隶书</vt:lpstr>
      <vt:lpstr>宋体</vt:lpstr>
      <vt:lpstr>新宋体</vt:lpstr>
      <vt:lpstr>Adobe Hebrew</vt:lpstr>
      <vt:lpstr>Arial</vt:lpstr>
      <vt:lpstr>Cambria Math</vt:lpstr>
      <vt:lpstr>Symbol</vt:lpstr>
      <vt:lpstr>Times New Roman</vt:lpstr>
      <vt:lpstr>默认设计模板</vt:lpstr>
      <vt:lpstr>1_默认设计模板</vt:lpstr>
      <vt:lpstr>Visio</vt:lpstr>
      <vt:lpstr>PowerPoint 演示文稿</vt:lpstr>
      <vt:lpstr>PowerPoint 演示文稿</vt:lpstr>
      <vt:lpstr>PowerPoint 演示文稿</vt:lpstr>
      <vt:lpstr>3.1　词法分析程序设计</vt:lpstr>
      <vt:lpstr>3.1.2　词法分析程序和语法分析程序的接口方式</vt:lpstr>
      <vt:lpstr>3.2　单词的形式化描述工具</vt:lpstr>
      <vt:lpstr>3.2.2　正规式</vt:lpstr>
      <vt:lpstr>PowerPoint 演示文稿</vt:lpstr>
      <vt:lpstr>PowerPoint 演示文稿</vt:lpstr>
      <vt:lpstr>PowerPoint 演示文稿</vt:lpstr>
      <vt:lpstr>3.2.3　正规式和正规文法之间转换</vt:lpstr>
      <vt:lpstr>PowerPoint 演示文稿</vt:lpstr>
      <vt:lpstr>正规文法转换成正规式</vt:lpstr>
      <vt:lpstr>正规文法转换成正规式</vt:lpstr>
      <vt:lpstr>3.3　有穷自动机</vt:lpstr>
      <vt:lpstr>3.3　有穷自动机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　正规式和有穷自动机的等价性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　正规文法和有穷自动机间的转换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　词法分析程序的自动构造工具（自学部分）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My</cp:lastModifiedBy>
  <cp:revision>564</cp:revision>
  <cp:lastPrinted>1601-01-01T00:00:00Z</cp:lastPrinted>
  <dcterms:created xsi:type="dcterms:W3CDTF">1601-01-01T00:00:00Z</dcterms:created>
  <dcterms:modified xsi:type="dcterms:W3CDTF">2021-04-12T04:39:37Z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