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6"/>
  </p:notesMasterIdLst>
  <p:handoutMasterIdLst>
    <p:handoutMasterId r:id="rId18"/>
  </p:handoutMasterIdLst>
  <p:sldIdLst>
    <p:sldId id="256" r:id="rId4"/>
    <p:sldId id="484" r:id="rId5"/>
    <p:sldId id="485" r:id="rId7"/>
    <p:sldId id="565" r:id="rId8"/>
    <p:sldId id="571" r:id="rId9"/>
    <p:sldId id="579" r:id="rId10"/>
    <p:sldId id="572" r:id="rId11"/>
    <p:sldId id="566" r:id="rId12"/>
    <p:sldId id="486" r:id="rId13"/>
    <p:sldId id="567" r:id="rId14"/>
    <p:sldId id="578" r:id="rId15"/>
    <p:sldId id="585" r:id="rId16"/>
    <p:sldId id="586" r:id="rId17"/>
  </p:sldIdLst>
  <p:sldSz cx="9144000" cy="6858000" type="screen4x3"/>
  <p:notesSz cx="6858000" cy="9144000"/>
  <p:custDataLst>
    <p:tags r:id="rId23"/>
  </p:custDataLst>
  <p:defaultTextStyle>
    <a:defPPr>
      <a:defRPr lang="zh-CN"/>
    </a:defPPr>
    <a:lvl1pPr algn="ctr"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ctr"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ctr"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ctr"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ctr"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y"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FF3300"/>
    <a:srgbClr val="0000FF"/>
    <a:srgbClr val="FF0000"/>
    <a:srgbClr val="66FF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68" d="100"/>
          <a:sy n="68" d="100"/>
        </p:scale>
        <p:origin x="1446" y="54"/>
      </p:cViewPr>
      <p:guideLst>
        <p:guide orient="horz" pos="2210"/>
        <p:guide pos="283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9" d="100"/>
          <a:sy n="49" d="100"/>
        </p:scale>
        <p:origin x="-2898" y="-108"/>
      </p:cViewPr>
      <p:guideLst>
        <p:guide orient="horz" pos="2946"/>
        <p:guide pos="2122"/>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gs" Target="tags/tag2.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a:ea typeface="宋体" panose="02010600030101010101" pitchFamily="2" charset="-122"/>
              </a:defRPr>
            </a:lvl1pPr>
          </a:lstStyle>
          <a:p>
            <a:endParaRPr lang="en-US" altLang="zh-CN"/>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endParaRPr lang="en-US" altLang="zh-CN"/>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a:ea typeface="宋体" panose="02010600030101010101" pitchFamily="2" charset="-122"/>
              </a:defRPr>
            </a:lvl1pPr>
          </a:lstStyle>
          <a:p>
            <a:endParaRPr lang="en-US" altLang="zh-CN"/>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ea typeface="宋体" panose="02010600030101010101" pitchFamily="2" charset="-122"/>
              </a:defRPr>
            </a:lvl1pPr>
          </a:lstStyle>
          <a:p>
            <a:fld id="{032CC0F5-B764-45BC-BC58-17B91E0A68CD}" type="slidenum">
              <a:rPr lang="en-US" altLang="zh-CN"/>
            </a:fld>
            <a:endParaRPr lang="en-US" altLang="zh-C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a:ea typeface="宋体" panose="02010600030101010101" pitchFamily="2" charset="-122"/>
              </a:defRPr>
            </a:lvl1pPr>
          </a:lstStyle>
          <a:p>
            <a:endParaRPr lang="en-US" altLang="zh-CN"/>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endParaRPr lang="en-US" altLang="zh-CN"/>
          </a:p>
        </p:txBody>
      </p:sp>
      <p:sp>
        <p:nvSpPr>
          <p:cNvPr id="1034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a:ea typeface="宋体" panose="02010600030101010101" pitchFamily="2" charset="-122"/>
              </a:defRPr>
            </a:lvl1pPr>
          </a:lstStyle>
          <a:p>
            <a:endParaRPr lang="en-US" altLang="zh-CN"/>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ea typeface="宋体" panose="02010600030101010101" pitchFamily="2" charset="-122"/>
              </a:defRPr>
            </a:lvl1pPr>
          </a:lstStyle>
          <a:p>
            <a:fld id="{72B79472-355A-44BE-9E33-43CBF8D66FAE}" type="slidenum">
              <a:rPr lang="en-US" altLang="zh-CN"/>
            </a:fld>
            <a:endParaRPr lang="en-US" altLang="zh-CN"/>
          </a:p>
        </p:txBody>
      </p:sp>
    </p:spTree>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miter lim="800000"/>
          </a:ln>
        </p:spPr>
        <p:txBody>
          <a:bodyPr/>
          <a:lstStyle/>
          <a:p>
            <a:fld id="{2B32450F-F943-4929-AC76-8355EE0F4879}"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52227" name="Rectangle 2"/>
          <p:cNvSpPr>
            <a:spLocks noGrp="1" noRot="1" noChangeAspect="1" noChangeArrowheads="1" noTextEdit="1"/>
          </p:cNvSpPr>
          <p:nvPr>
            <p:ph type="sldImg"/>
          </p:nvPr>
        </p:nvSpPr>
        <p:spPr/>
      </p:sp>
      <p:sp>
        <p:nvSpPr>
          <p:cNvPr id="52228" name="Rectangle 3"/>
          <p:cNvSpPr>
            <a:spLocks noGrp="1" noChangeArrowheads="1"/>
          </p:cNvSpPr>
          <p:nvPr>
            <p:ph type="body" idx="1"/>
          </p:nvPr>
        </p:nvSpPr>
        <p:spPr>
          <a:noFill/>
        </p:spPr>
        <p:txBody>
          <a:bodyPr/>
          <a:lstStyle/>
          <a:p>
            <a:pPr eaLnBrk="1" hangingPunct="1"/>
            <a:endParaRPr lang="en-US" altLang="zh-CN">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miter lim="800000"/>
          </a:ln>
        </p:spPr>
        <p:txBody>
          <a:bodyPr/>
          <a:lstStyle/>
          <a:p>
            <a:fld id="{45E61334-C360-479D-96D2-4BCE8C245EEC}"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p:spPr>
        <p:txBody>
          <a:bodyPr/>
          <a:lstStyle/>
          <a:p>
            <a:pPr eaLnBrk="1" hangingPunct="1"/>
            <a:endParaRPr lang="en-US" altLang="zh-CN">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miter lim="800000"/>
          </a:ln>
        </p:spPr>
        <p:txBody>
          <a:bodyPr/>
          <a:lstStyle/>
          <a:p>
            <a:fld id="{25FD46BF-0E40-45A2-B9E1-D36D6F142D24}"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p:spPr>
        <p:txBody>
          <a:bodyPr/>
          <a:lstStyle/>
          <a:p>
            <a:pPr eaLnBrk="1" hangingPunct="1"/>
            <a:endParaRPr lang="en-US" altLang="zh-CN">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miter lim="800000"/>
          </a:ln>
        </p:spPr>
        <p:txBody>
          <a:bodyPr/>
          <a:lstStyle/>
          <a:p>
            <a:fld id="{25FD46BF-0E40-45A2-B9E1-D36D6F142D24}"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p:spPr>
        <p:txBody>
          <a:bodyPr/>
          <a:lstStyle/>
          <a:p>
            <a:pPr eaLnBrk="1" hangingPunct="1"/>
            <a:endParaRPr lang="en-US" altLang="zh-CN">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miter lim="800000"/>
          </a:ln>
        </p:spPr>
        <p:txBody>
          <a:bodyPr/>
          <a:lstStyle/>
          <a:p>
            <a:fld id="{25FD46BF-0E40-45A2-B9E1-D36D6F142D24}"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p:spPr>
        <p:txBody>
          <a:bodyPr/>
          <a:lstStyle/>
          <a:p>
            <a:pPr eaLnBrk="1" hangingPunct="1"/>
            <a:endParaRPr lang="en-US" altLang="zh-CN">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miter lim="800000"/>
          </a:ln>
        </p:spPr>
        <p:txBody>
          <a:bodyPr/>
          <a:lstStyle/>
          <a:p>
            <a:fld id="{25FD46BF-0E40-45A2-B9E1-D36D6F142D24}"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p:spPr>
        <p:txBody>
          <a:bodyPr/>
          <a:lstStyle/>
          <a:p>
            <a:pPr eaLnBrk="1" hangingPunct="1"/>
            <a:endParaRPr lang="en-US" altLang="zh-CN">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miter lim="800000"/>
          </a:ln>
        </p:spPr>
        <p:txBody>
          <a:bodyPr/>
          <a:lstStyle/>
          <a:p>
            <a:fld id="{25FD46BF-0E40-45A2-B9E1-D36D6F142D24}"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p:spPr>
        <p:txBody>
          <a:bodyPr/>
          <a:lstStyle/>
          <a:p>
            <a:pPr eaLnBrk="1" hangingPunct="1"/>
            <a:endParaRPr lang="en-US" altLang="zh-CN">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miter lim="800000"/>
          </a:ln>
        </p:spPr>
        <p:txBody>
          <a:bodyPr/>
          <a:lstStyle/>
          <a:p>
            <a:fld id="{8FBE0BC0-3837-4420-9D0B-568BE3F7998A}" type="slidenum">
              <a:rPr lang="en-US" altLang="zh-CN" smtClean="0">
                <a:ea typeface="宋体" panose="02010600030101010101" pitchFamily="2" charset="-122"/>
              </a:rPr>
            </a:fld>
            <a:endParaRPr lang="en-US" altLang="zh-CN">
              <a:ea typeface="宋体" panose="02010600030101010101" pitchFamily="2" charset="-122"/>
            </a:endParaRPr>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p:spPr>
        <p:txBody>
          <a:bodyPr/>
          <a:lstStyle/>
          <a:p>
            <a:pPr eaLnBrk="1" hangingPunct="1"/>
            <a:endParaRPr lang="en-US" altLang="zh-CN">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228600" y="10668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01EC7D15-1EA6-4059-945F-BCB92DF1FBBE}" type="slidenum">
              <a:rPr lang="en-US" altLang="zh-CN"/>
            </a:fld>
            <a:endParaRPr lang="en-US" altLang="zh-CN"/>
          </a:p>
          <a:p>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42EFB30B-073C-4885-8AA2-427C80E6BD2B}" type="slidenum">
              <a:rPr lang="en-US" altLang="zh-CN"/>
            </a:fld>
            <a:endParaRPr lang="en-US" altLang="zh-CN"/>
          </a:p>
          <a:p>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3349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228600" y="1066800"/>
            <a:ext cx="4038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419600" y="1066800"/>
            <a:ext cx="4038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629400" y="6477000"/>
            <a:ext cx="2133600" cy="244475"/>
          </a:xfrm>
          <a:prstGeom prst="rect">
            <a:avLst/>
          </a:prstGeom>
        </p:spPr>
        <p:txBody>
          <a:bodyPr/>
          <a:lstStyle>
            <a:lvl1pPr>
              <a:defRPr/>
            </a:lvl1pPr>
          </a:lstStyle>
          <a:p>
            <a:fld id="{6417E3F1-433D-49FB-929D-0CB1EB2026DE}" type="slidenum">
              <a:rPr lang="en-US" altLang="zh-CN"/>
            </a:fld>
            <a:endParaRPr lang="en-US" altLang="zh-CN"/>
          </a:p>
          <a:p>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28600" y="0"/>
            <a:ext cx="8458200" cy="55927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629400" y="6477000"/>
            <a:ext cx="2133600" cy="244475"/>
          </a:xfrm>
          <a:prstGeom prst="rect">
            <a:avLst/>
          </a:prstGeom>
        </p:spPr>
        <p:txBody>
          <a:bodyPr/>
          <a:lstStyle>
            <a:lvl1pPr>
              <a:defRPr/>
            </a:lvl1pPr>
          </a:lstStyle>
          <a:p>
            <a:fld id="{0563C4B5-D46A-49E1-A9D2-BEB4B287C140}" type="slidenum">
              <a:rPr lang="en-US" altLang="zh-CN"/>
            </a:fld>
            <a:endParaRPr lang="en-US" altLang="zh-CN"/>
          </a:p>
          <a:p>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533400"/>
            <a:ext cx="8229600" cy="3349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228600" y="10668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a:xfrm>
            <a:off x="457200" y="6477000"/>
            <a:ext cx="2133600" cy="244475"/>
          </a:xfrm>
          <a:prstGeom prst="rect">
            <a:avLst/>
          </a:prstGeo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400800"/>
            <a:ext cx="2895600" cy="320675"/>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7000"/>
            <a:ext cx="2133600" cy="244475"/>
          </a:xfrm>
          <a:prstGeom prst="rect">
            <a:avLst/>
          </a:prstGeom>
        </p:spPr>
        <p:txBody>
          <a:bodyPr/>
          <a:lstStyle>
            <a:lvl1pPr>
              <a:defRPr/>
            </a:lvl1pPr>
          </a:lstStyle>
          <a:p>
            <a:pPr>
              <a:defRPr/>
            </a:pPr>
            <a:endParaRPr lang="zh-CN"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91EFAC6-5A0B-4723-8AA6-3D3F3D98D5C5}"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0541313-7C87-4CE2-A67F-A8791D09C366}"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B9E4688-0E58-46CA-9C21-FD16D903A25D}" type="slidenum">
              <a:rPr lang="en-US" altLang="zh-CN"/>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228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419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35CD71-FA44-4F3F-8CEB-E0F407EEDB6D}" type="slidenum">
              <a:rPr lang="en-US" altLang="zh-CN"/>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F3A4353-EC8A-4DD2-A4FD-1999D954F13A}"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灯片编号占位符 7"/>
          <p:cNvSpPr>
            <a:spLocks noGrp="1"/>
          </p:cNvSpPr>
          <p:nvPr>
            <p:ph type="sldNum" sz="quarter" idx="11"/>
          </p:nvPr>
        </p:nvSpPr>
        <p:spPr>
          <a:xfrm>
            <a:off x="6553200" y="6172200"/>
            <a:ext cx="2133600" cy="381000"/>
          </a:xfrm>
          <a:prstGeom prst="rect">
            <a:avLst/>
          </a:prstGeom>
        </p:spPr>
        <p:txBody>
          <a:bodyPr/>
          <a:lstStyle/>
          <a:p>
            <a:fld id="{19352E73-6586-482C-B492-E6FD81B48779}" type="slidenum">
              <a:rPr lang="en-US" altLang="zh-CN" smtClean="0"/>
            </a:fld>
            <a:endParaRPr lang="en-US" altLang="zh-CN" dirty="0"/>
          </a:p>
          <a:p>
            <a:endParaRPr lang="en-US" altLang="zh-C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1D8BE97-0AE4-45FC-961E-5152E7D77EDB}" type="slidenum">
              <a:rPr lang="en-US" altLang="zh-CN"/>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B774D79-D6C1-4F7A-9771-2ED1C8DE996C}" type="slidenum">
              <a:rPr lang="en-US" altLang="zh-CN"/>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EB55C0-F417-46B5-8C6B-D5499C966BC0}" type="slidenum">
              <a:rPr lang="en-US" altLang="zh-CN"/>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C068C21-EE39-4EBD-B58C-A0C05B4BA398}" type="slidenum">
              <a:rPr lang="en-US" altLang="zh-CN"/>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496C03-1B51-473B-B868-2D60980CAE2A}" type="slidenum">
              <a:rPr lang="en-US" altLang="zh-CN"/>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22ADD2-48BE-4629-BA11-CAB66AB22D03}"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A131F9F7-2522-40F9-BF67-826A4745FB37}" type="slidenum">
              <a:rPr lang="en-US" altLang="zh-CN"/>
            </a:fld>
            <a:endParaRPr lang="en-US" altLang="zh-CN"/>
          </a:p>
          <a:p>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228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419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6A2E6FCD-6FDA-4C89-AB14-F026A850FE63}" type="slidenum">
              <a:rPr lang="en-US" altLang="zh-CN"/>
            </a:fld>
            <a:endParaRPr lang="en-US" altLang="zh-CN"/>
          </a:p>
          <a:p>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477000" y="6248400"/>
            <a:ext cx="2133600" cy="244475"/>
          </a:xfrm>
          <a:prstGeom prst="rect">
            <a:avLst/>
          </a:prstGeom>
        </p:spPr>
        <p:txBody>
          <a:bodyPr/>
          <a:lstStyle>
            <a:lvl1pPr>
              <a:defRPr/>
            </a:lvl1pPr>
          </a:lstStyle>
          <a:p>
            <a:fld id="{32FB8F29-AEE5-4D01-8BA2-2B644DAFF1AE}" type="slidenum">
              <a:rPr lang="en-US" altLang="zh-CN"/>
            </a:fld>
            <a:endParaRPr lang="en-US" altLang="zh-CN"/>
          </a:p>
          <a:p>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477000" y="6248400"/>
            <a:ext cx="2133600" cy="244475"/>
          </a:xfrm>
          <a:prstGeom prst="rect">
            <a:avLst/>
          </a:prstGeom>
        </p:spPr>
        <p:txBody>
          <a:bodyPr/>
          <a:lstStyle>
            <a:lvl1pPr>
              <a:defRPr/>
            </a:lvl1pPr>
          </a:lstStyle>
          <a:p>
            <a:fld id="{45768367-19B6-44BC-9951-BC83BC5A3A7D}" type="slidenum">
              <a:rPr lang="en-US" altLang="zh-CN"/>
            </a:fld>
            <a:endParaRPr lang="en-US" altLang="zh-CN"/>
          </a:p>
          <a:p>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477000" y="6248400"/>
            <a:ext cx="2133600" cy="244475"/>
          </a:xfrm>
          <a:prstGeom prst="rect">
            <a:avLst/>
          </a:prstGeom>
        </p:spPr>
        <p:txBody>
          <a:bodyPr/>
          <a:lstStyle>
            <a:lvl1pPr>
              <a:defRPr/>
            </a:lvl1pPr>
          </a:lstStyle>
          <a:p>
            <a:fld id="{8D611F3A-53DE-4E73-A372-B7C8602DC65D}" type="slidenum">
              <a:rPr lang="en-US" altLang="zh-CN"/>
            </a:fld>
            <a:endParaRPr lang="en-US" altLang="zh-CN"/>
          </a:p>
          <a:p>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FC7851B2-B141-4930-9AF0-69913F35A897}" type="slidenum">
              <a:rPr lang="en-US" altLang="zh-CN"/>
            </a:fld>
            <a:endParaRPr lang="en-US" altLang="zh-CN"/>
          </a:p>
          <a:p>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AB257B05-CF89-42FF-AFC4-6029450014A9}" type="slidenum">
              <a:rPr lang="en-US" altLang="zh-CN"/>
            </a:fld>
            <a:endParaRPr lang="en-US" altLang="zh-CN"/>
          </a:p>
          <a:p>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2" Type="http://schemas.openxmlformats.org/officeDocument/2006/relationships/theme" Target="../theme/theme2.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7" name="Rectangle 15"/>
          <p:cNvSpPr>
            <a:spLocks noChangeArrowheads="1"/>
          </p:cNvSpPr>
          <p:nvPr userDrawn="1"/>
        </p:nvSpPr>
        <p:spPr bwMode="auto">
          <a:xfrm>
            <a:off x="228600" y="838200"/>
            <a:ext cx="8229600" cy="76200"/>
          </a:xfrm>
          <a:prstGeom prst="rect">
            <a:avLst/>
          </a:prstGeom>
          <a:solidFill>
            <a:srgbClr val="993366">
              <a:alpha val="96001"/>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8" name="Rectangle 16"/>
          <p:cNvSpPr>
            <a:spLocks noChangeArrowheads="1"/>
          </p:cNvSpPr>
          <p:nvPr userDrawn="1"/>
        </p:nvSpPr>
        <p:spPr bwMode="auto">
          <a:xfrm>
            <a:off x="228600" y="6096000"/>
            <a:ext cx="8229600" cy="45719"/>
          </a:xfrm>
          <a:prstGeom prst="rect">
            <a:avLst/>
          </a:prstGeom>
          <a:solidFill>
            <a:srgbClr val="993366">
              <a:alpha val="96001"/>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anose="02010800040101010101" pitchFamily="2" charset="-122"/>
          <a:ea typeface="华文隶书" panose="02010800040101010101" pitchFamily="2" charset="-122"/>
        </a:defRPr>
      </a:lvl2pPr>
      <a:lvl3pPr algn="l" rtl="0" fontAlgn="base">
        <a:spcBef>
          <a:spcPct val="0"/>
        </a:spcBef>
        <a:spcAft>
          <a:spcPct val="0"/>
        </a:spcAft>
        <a:defRPr sz="2000">
          <a:solidFill>
            <a:srgbClr val="0000FF"/>
          </a:solidFill>
          <a:latin typeface="华文隶书" panose="02010800040101010101" pitchFamily="2" charset="-122"/>
          <a:ea typeface="华文隶书" panose="02010800040101010101" pitchFamily="2" charset="-122"/>
        </a:defRPr>
      </a:lvl3pPr>
      <a:lvl4pPr algn="l" rtl="0" fontAlgn="base">
        <a:spcBef>
          <a:spcPct val="0"/>
        </a:spcBef>
        <a:spcAft>
          <a:spcPct val="0"/>
        </a:spcAft>
        <a:defRPr sz="2000">
          <a:solidFill>
            <a:srgbClr val="0000FF"/>
          </a:solidFill>
          <a:latin typeface="华文隶书" panose="02010800040101010101" pitchFamily="2" charset="-122"/>
          <a:ea typeface="华文隶书" panose="02010800040101010101" pitchFamily="2" charset="-122"/>
        </a:defRPr>
      </a:lvl4pPr>
      <a:lvl5pPr algn="l" rtl="0" fontAlgn="base">
        <a:spcBef>
          <a:spcPct val="0"/>
        </a:spcBef>
        <a:spcAft>
          <a:spcPct val="0"/>
        </a:spcAft>
        <a:defRPr sz="2000">
          <a:solidFill>
            <a:srgbClr val="0000FF"/>
          </a:solidFill>
          <a:latin typeface="华文隶书" panose="02010800040101010101" pitchFamily="2" charset="-122"/>
          <a:ea typeface="华文隶书" panose="02010800040101010101" pitchFamily="2" charset="-122"/>
        </a:defRPr>
      </a:lvl5pPr>
      <a:lvl6pPr marL="457200" algn="l" rtl="0" fontAlgn="base">
        <a:spcBef>
          <a:spcPct val="0"/>
        </a:spcBef>
        <a:spcAft>
          <a:spcPct val="0"/>
        </a:spcAft>
        <a:defRPr sz="2000">
          <a:solidFill>
            <a:srgbClr val="0000FF"/>
          </a:solidFill>
          <a:latin typeface="华文隶书" panose="02010800040101010101" pitchFamily="2" charset="-122"/>
          <a:ea typeface="华文隶书" panose="02010800040101010101" pitchFamily="2" charset="-122"/>
        </a:defRPr>
      </a:lvl6pPr>
      <a:lvl7pPr marL="914400" algn="l" rtl="0" fontAlgn="base">
        <a:spcBef>
          <a:spcPct val="0"/>
        </a:spcBef>
        <a:spcAft>
          <a:spcPct val="0"/>
        </a:spcAft>
        <a:defRPr sz="2000">
          <a:solidFill>
            <a:srgbClr val="0000FF"/>
          </a:solidFill>
          <a:latin typeface="华文隶书" panose="02010800040101010101" pitchFamily="2" charset="-122"/>
          <a:ea typeface="华文隶书" panose="02010800040101010101" pitchFamily="2" charset="-122"/>
        </a:defRPr>
      </a:lvl7pPr>
      <a:lvl8pPr marL="1371600" algn="l" rtl="0" fontAlgn="base">
        <a:spcBef>
          <a:spcPct val="0"/>
        </a:spcBef>
        <a:spcAft>
          <a:spcPct val="0"/>
        </a:spcAft>
        <a:defRPr sz="2000">
          <a:solidFill>
            <a:srgbClr val="0000FF"/>
          </a:solidFill>
          <a:latin typeface="华文隶书" panose="02010800040101010101" pitchFamily="2" charset="-122"/>
          <a:ea typeface="华文隶书" panose="02010800040101010101" pitchFamily="2" charset="-122"/>
        </a:defRPr>
      </a:lvl8pPr>
      <a:lvl9pPr marL="1828800" algn="l" rtl="0" fontAlgn="base">
        <a:spcBef>
          <a:spcPct val="0"/>
        </a:spcBef>
        <a:spcAft>
          <a:spcPct val="0"/>
        </a:spcAft>
        <a:defRPr sz="2000">
          <a:solidFill>
            <a:srgbClr val="0000FF"/>
          </a:solidFill>
          <a:latin typeface="华文隶书" panose="02010800040101010101" pitchFamily="2" charset="-122"/>
          <a:ea typeface="华文隶书" panose="0201080004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bwMode="auto">
          <a:xfrm>
            <a:off x="457200" y="0"/>
            <a:ext cx="8229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编译原理</a:t>
            </a:r>
            <a:r>
              <a:rPr lang="en-US" altLang="zh-CN"/>
              <a:t>-</a:t>
            </a:r>
            <a:r>
              <a:rPr lang="zh-CN" altLang="en-US"/>
              <a:t>华中科技大学 </a:t>
            </a:r>
            <a:r>
              <a:rPr lang="en-US" altLang="zh-CN"/>
              <a:t>–</a:t>
            </a:r>
            <a:r>
              <a:rPr lang="zh-CN" altLang="en-US"/>
              <a:t>徐丽萍</a:t>
            </a:r>
            <a:endParaRPr lang="zh-CN" altLang="en-US"/>
          </a:p>
        </p:txBody>
      </p:sp>
      <p:sp>
        <p:nvSpPr>
          <p:cNvPr id="240643"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40644"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400">
                <a:ea typeface="+mn-ea"/>
              </a:defRPr>
            </a:lvl1pPr>
          </a:lstStyle>
          <a:p>
            <a:endParaRPr lang="en-US" altLang="zh-CN"/>
          </a:p>
        </p:txBody>
      </p:sp>
      <p:sp>
        <p:nvSpPr>
          <p:cNvPr id="240645"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a:ea typeface="+mn-ea"/>
              </a:defRPr>
            </a:lvl1pPr>
          </a:lstStyle>
          <a:p>
            <a:endParaRPr lang="en-US" altLang="zh-CN"/>
          </a:p>
        </p:txBody>
      </p:sp>
      <p:sp>
        <p:nvSpPr>
          <p:cNvPr id="240646" name="Rectangle 6"/>
          <p:cNvSpPr>
            <a:spLocks noGrp="1" noChangeArrowheads="1"/>
          </p:cNvSpPr>
          <p:nvPr>
            <p:ph type="sldNum" sz="quarter" idx="4"/>
          </p:nvPr>
        </p:nvSpPr>
        <p:spPr bwMode="auto">
          <a:xfrm>
            <a:off x="66294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a:ea typeface="+mn-ea"/>
              </a:defRPr>
            </a:lvl1pPr>
          </a:lstStyle>
          <a:p>
            <a:fld id="{151EF2D8-4556-4595-AAFB-18A1313A10C9}" type="slidenum">
              <a:rPr lang="en-US" altLang="zh-CN"/>
            </a:fld>
            <a:endParaRPr lang="en-US" altLang="zh-CN"/>
          </a:p>
        </p:txBody>
      </p:sp>
      <p:sp>
        <p:nvSpPr>
          <p:cNvPr id="240647" name="Rectangle 7"/>
          <p:cNvSpPr>
            <a:spLocks noChangeArrowheads="1"/>
          </p:cNvSpPr>
          <p:nvPr userDrawn="1"/>
        </p:nvSpPr>
        <p:spPr bwMode="auto">
          <a:xfrm>
            <a:off x="152400" y="304800"/>
            <a:ext cx="5486400" cy="76200"/>
          </a:xfrm>
          <a:prstGeom prst="rect">
            <a:avLst/>
          </a:prstGeom>
          <a:solidFill>
            <a:srgbClr val="993366">
              <a:alpha val="96001"/>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48" name="Rectangle 8"/>
          <p:cNvSpPr>
            <a:spLocks noChangeArrowheads="1"/>
          </p:cNvSpPr>
          <p:nvPr userDrawn="1"/>
        </p:nvSpPr>
        <p:spPr bwMode="auto">
          <a:xfrm>
            <a:off x="3429000" y="6324600"/>
            <a:ext cx="5486400" cy="76200"/>
          </a:xfrm>
          <a:prstGeom prst="rect">
            <a:avLst/>
          </a:prstGeom>
          <a:solidFill>
            <a:srgbClr val="993366">
              <a:alpha val="96001"/>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anose="02010800040101010101" pitchFamily="2" charset="-122"/>
          <a:ea typeface="宋体" panose="02010600030101010101" pitchFamily="2" charset="-122"/>
        </a:defRPr>
      </a:lvl2pPr>
      <a:lvl3pPr algn="l" rtl="0" fontAlgn="base">
        <a:spcBef>
          <a:spcPct val="0"/>
        </a:spcBef>
        <a:spcAft>
          <a:spcPct val="0"/>
        </a:spcAft>
        <a:defRPr sz="2000">
          <a:solidFill>
            <a:srgbClr val="0000FF"/>
          </a:solidFill>
          <a:latin typeface="华文隶书" panose="02010800040101010101" pitchFamily="2" charset="-122"/>
          <a:ea typeface="宋体" panose="02010600030101010101" pitchFamily="2" charset="-122"/>
        </a:defRPr>
      </a:lvl3pPr>
      <a:lvl4pPr algn="l" rtl="0" fontAlgn="base">
        <a:spcBef>
          <a:spcPct val="0"/>
        </a:spcBef>
        <a:spcAft>
          <a:spcPct val="0"/>
        </a:spcAft>
        <a:defRPr sz="2000">
          <a:solidFill>
            <a:srgbClr val="0000FF"/>
          </a:solidFill>
          <a:latin typeface="华文隶书" panose="02010800040101010101" pitchFamily="2" charset="-122"/>
          <a:ea typeface="宋体" panose="02010600030101010101" pitchFamily="2" charset="-122"/>
        </a:defRPr>
      </a:lvl4pPr>
      <a:lvl5pPr algn="l" rtl="0" fontAlgn="base">
        <a:spcBef>
          <a:spcPct val="0"/>
        </a:spcBef>
        <a:spcAft>
          <a:spcPct val="0"/>
        </a:spcAft>
        <a:defRPr sz="2000">
          <a:solidFill>
            <a:srgbClr val="0000FF"/>
          </a:solidFill>
          <a:latin typeface="华文隶书" panose="02010800040101010101" pitchFamily="2" charset="-122"/>
          <a:ea typeface="宋体" panose="02010600030101010101" pitchFamily="2" charset="-122"/>
        </a:defRPr>
      </a:lvl5pPr>
      <a:lvl6pPr marL="457200" algn="l" rtl="0" fontAlgn="base">
        <a:spcBef>
          <a:spcPct val="0"/>
        </a:spcBef>
        <a:spcAft>
          <a:spcPct val="0"/>
        </a:spcAft>
        <a:defRPr sz="2000">
          <a:solidFill>
            <a:srgbClr val="0000FF"/>
          </a:solidFill>
          <a:latin typeface="华文隶书" panose="02010800040101010101" pitchFamily="2" charset="-122"/>
          <a:ea typeface="宋体" panose="02010600030101010101" pitchFamily="2" charset="-122"/>
        </a:defRPr>
      </a:lvl6pPr>
      <a:lvl7pPr marL="914400" algn="l" rtl="0" fontAlgn="base">
        <a:spcBef>
          <a:spcPct val="0"/>
        </a:spcBef>
        <a:spcAft>
          <a:spcPct val="0"/>
        </a:spcAft>
        <a:defRPr sz="2000">
          <a:solidFill>
            <a:srgbClr val="0000FF"/>
          </a:solidFill>
          <a:latin typeface="华文隶书" panose="02010800040101010101" pitchFamily="2" charset="-122"/>
          <a:ea typeface="宋体" panose="02010600030101010101" pitchFamily="2" charset="-122"/>
        </a:defRPr>
      </a:lvl7pPr>
      <a:lvl8pPr marL="1371600" algn="l" rtl="0" fontAlgn="base">
        <a:spcBef>
          <a:spcPct val="0"/>
        </a:spcBef>
        <a:spcAft>
          <a:spcPct val="0"/>
        </a:spcAft>
        <a:defRPr sz="2000">
          <a:solidFill>
            <a:srgbClr val="0000FF"/>
          </a:solidFill>
          <a:latin typeface="华文隶书" panose="02010800040101010101" pitchFamily="2" charset="-122"/>
          <a:ea typeface="宋体" panose="02010600030101010101" pitchFamily="2" charset="-122"/>
        </a:defRPr>
      </a:lvl8pPr>
      <a:lvl9pPr marL="1828800" algn="l" rtl="0" fontAlgn="base">
        <a:spcBef>
          <a:spcPct val="0"/>
        </a:spcBef>
        <a:spcAft>
          <a:spcPct val="0"/>
        </a:spcAft>
        <a:defRPr sz="2000">
          <a:solidFill>
            <a:srgbClr val="0000FF"/>
          </a:solidFill>
          <a:latin typeface="华文隶书" panose="02010800040101010101" pitchFamily="2" charset="-122"/>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tags" Target="../tags/tag1.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slide" Target="slide9.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1.vml"/><Relationship Id="rId3" Type="http://schemas.openxmlformats.org/officeDocument/2006/relationships/slideLayout" Target="../slideLayouts/slideLayout14.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a:xfrm>
            <a:off x="914400" y="6172200"/>
            <a:ext cx="7391400" cy="685800"/>
          </a:xfrm>
        </p:spPr>
        <p:txBody>
          <a:bodyPr/>
          <a:lstStyle/>
          <a:p>
            <a:pPr>
              <a:lnSpc>
                <a:spcPct val="90000"/>
              </a:lnSpc>
            </a:pPr>
            <a:r>
              <a:rPr lang="zh-CN" altLang="en-US" sz="2800" b="1" dirty="0">
                <a:latin typeface="黑体" panose="02010609060101010101" pitchFamily="49" charset="-122"/>
                <a:ea typeface="黑体" panose="02010609060101010101" pitchFamily="49" charset="-122"/>
              </a:rPr>
              <a:t>编译原理课程组</a:t>
            </a:r>
            <a:endParaRPr lang="en-US" altLang="zh-CN" sz="2800" b="1" dirty="0">
              <a:latin typeface="黑体" panose="02010609060101010101" pitchFamily="49" charset="-122"/>
              <a:ea typeface="黑体" panose="02010609060101010101" pitchFamily="49" charset="-122"/>
            </a:endParaRPr>
          </a:p>
          <a:p>
            <a:pPr>
              <a:lnSpc>
                <a:spcPct val="90000"/>
              </a:lnSpc>
            </a:pPr>
            <a:endParaRPr lang="en-US" altLang="zh-CN" sz="2800" b="1" dirty="0">
              <a:latin typeface="黑体" panose="02010609060101010101" pitchFamily="49" charset="-122"/>
              <a:ea typeface="黑体" panose="02010609060101010101" pitchFamily="49" charset="-122"/>
            </a:endParaRPr>
          </a:p>
        </p:txBody>
      </p:sp>
      <p:sp>
        <p:nvSpPr>
          <p:cNvPr id="6" name="Rectangle 3"/>
          <p:cNvSpPr txBox="1">
            <a:spLocks noChangeArrowheads="1"/>
          </p:cNvSpPr>
          <p:nvPr/>
        </p:nvSpPr>
        <p:spPr>
          <a:xfrm>
            <a:off x="838200" y="304800"/>
            <a:ext cx="7391400" cy="685800"/>
          </a:xfrm>
          <a:prstGeom prst="rect">
            <a:avLst/>
          </a:prstGeom>
        </p:spPr>
        <p:txBody>
          <a:bodyPr/>
          <a:lstStyle/>
          <a:p>
            <a:pPr lvl="0" eaLnBrk="1" hangingPunct="1">
              <a:lnSpc>
                <a:spcPct val="90000"/>
              </a:lnSpc>
              <a:spcBef>
                <a:spcPct val="20000"/>
              </a:spcBef>
            </a:pPr>
            <a:r>
              <a:rPr lang="zh-CN" altLang="en-US" sz="2800" b="1" kern="0" dirty="0">
                <a:latin typeface="黑体" panose="02010609060101010101" pitchFamily="49" charset="-122"/>
                <a:ea typeface="黑体" panose="02010609060101010101" pitchFamily="49" charset="-122"/>
              </a:rPr>
              <a:t>华中科技大学  计算机科学与技术学院</a:t>
            </a:r>
            <a:endParaRPr lang="en-US" altLang="zh-CN" sz="2800" b="1" kern="0" dirty="0">
              <a:latin typeface="黑体" panose="02010609060101010101" pitchFamily="49" charset="-122"/>
              <a:ea typeface="黑体" panose="02010609060101010101" pitchFamily="49" charset="-122"/>
            </a:endParaRPr>
          </a:p>
        </p:txBody>
      </p:sp>
      <p:sp>
        <p:nvSpPr>
          <p:cNvPr id="8" name="Rectangle 2"/>
          <p:cNvSpPr txBox="1">
            <a:spLocks noChangeArrowheads="1"/>
          </p:cNvSpPr>
          <p:nvPr/>
        </p:nvSpPr>
        <p:spPr bwMode="auto">
          <a:xfrm>
            <a:off x="475456" y="1920533"/>
            <a:ext cx="8610599"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marR="0" lvl="0" defTabSz="914400" rtl="0" eaLnBrk="1" fontAlgn="base" latinLnBrk="0" hangingPunct="1">
              <a:lnSpc>
                <a:spcPct val="100000"/>
              </a:lnSpc>
              <a:spcBef>
                <a:spcPct val="0"/>
              </a:spcBef>
              <a:spcAft>
                <a:spcPct val="0"/>
              </a:spcAft>
              <a:buClrTx/>
              <a:buSzTx/>
              <a:defRPr/>
            </a:pPr>
            <a:r>
              <a:rPr kumimoji="0" lang="zh-CN" altLang="en-US" sz="4000" b="1" i="0" u="none" strike="noStrike" kern="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j-cs"/>
              </a:rPr>
              <a:t>实验</a:t>
            </a:r>
            <a:r>
              <a:rPr kumimoji="0" lang="zh-CN" altLang="en-US" sz="4000" b="1" i="0" u="none" strike="noStrike" kern="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j-cs"/>
              </a:rPr>
              <a:t>三　</a:t>
            </a:r>
            <a:endParaRPr kumimoji="0" lang="en-US" altLang="zh-CN" sz="4000" b="1" i="0" u="none" strike="noStrike" kern="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j-cs"/>
            </a:endParaRPr>
          </a:p>
          <a:p>
            <a:pPr marR="0" lvl="0" defTabSz="914400" rtl="0" eaLnBrk="1" fontAlgn="base" latinLnBrk="0" hangingPunct="1">
              <a:lnSpc>
                <a:spcPct val="100000"/>
              </a:lnSpc>
              <a:spcBef>
                <a:spcPct val="0"/>
              </a:spcBef>
              <a:spcAft>
                <a:spcPct val="0"/>
              </a:spcAft>
              <a:buClrTx/>
              <a:buSzTx/>
              <a:defRPr/>
            </a:pPr>
            <a:r>
              <a:rPr kumimoji="0" lang="zh-CN" altLang="en-US" sz="4000" b="1" i="0" u="none" strike="noStrike" kern="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j-cs"/>
              </a:rPr>
              <a:t>语法</a:t>
            </a:r>
            <a:r>
              <a:rPr lang="zh-CN" altLang="en-US" sz="4000" b="1" kern="0" dirty="0">
                <a:solidFill>
                  <a:srgbClr val="0000FF"/>
                </a:solidFill>
                <a:latin typeface="Times New Roman" panose="02020603050405020304" pitchFamily="18" charset="0"/>
                <a:ea typeface="黑体" panose="02010609060101010101" pitchFamily="49" charset="-122"/>
                <a:cs typeface="+mj-cs"/>
              </a:rPr>
              <a:t>分析器的设计与实现</a:t>
            </a:r>
            <a:endParaRPr kumimoji="0" lang="zh-CN" altLang="en-US" sz="4000" b="1" i="0" u="none" strike="noStrike" kern="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j-cs"/>
            </a:endParaRPr>
          </a:p>
        </p:txBody>
      </p:sp>
      <p:sp>
        <p:nvSpPr>
          <p:cNvPr id="7" name="Text Box 17"/>
          <p:cNvSpPr txBox="1">
            <a:spLocks noChangeArrowheads="1"/>
          </p:cNvSpPr>
          <p:nvPr/>
        </p:nvSpPr>
        <p:spPr bwMode="auto">
          <a:xfrm>
            <a:off x="1524000" y="4189906"/>
            <a:ext cx="6513513" cy="57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9pPr>
          </a:lstStyle>
          <a:p>
            <a:pPr algn="ctr" eaLnBrk="1" hangingPunct="1">
              <a:lnSpc>
                <a:spcPct val="130000"/>
              </a:lnSpc>
              <a:spcAft>
                <a:spcPct val="50000"/>
              </a:spcAft>
            </a:pPr>
            <a:fld id="{BE7E03F2-260A-4EC1-BF85-F8D1985737F6}" type="datetime3">
              <a:rPr lang="zh-CN" altLang="en-US" sz="2700" smtClean="0">
                <a:latin typeface="+mn-lt"/>
                <a:ea typeface="+mn-ea"/>
                <a:cs typeface="+mn-ea"/>
                <a:sym typeface="+mn-lt"/>
              </a:rPr>
            </a:fld>
            <a:endParaRPr lang="en-US" altLang="zh-CN" sz="2700" dirty="0">
              <a:latin typeface="+mn-lt"/>
              <a:ea typeface="+mn-ea"/>
              <a:cs typeface="+mn-ea"/>
              <a:sym typeface="+mn-lt"/>
            </a:endParaRPr>
          </a:p>
        </p:txBody>
      </p:sp>
      <p:sp>
        <p:nvSpPr>
          <p:cNvPr id="9" name="Rectangle 4"/>
          <p:cNvSpPr>
            <a:spLocks noChangeArrowheads="1"/>
          </p:cNvSpPr>
          <p:nvPr/>
        </p:nvSpPr>
        <p:spPr bwMode="auto">
          <a:xfrm>
            <a:off x="-304800" y="1066800"/>
            <a:ext cx="4343400" cy="707886"/>
          </a:xfrm>
          <a:prstGeom prst="rect">
            <a:avLst/>
          </a:prstGeom>
          <a:noFill/>
          <a:ln w="9525">
            <a:noFill/>
            <a:miter lim="800000"/>
          </a:ln>
        </p:spPr>
        <p:txBody>
          <a:bodyPr>
            <a:spAutoFit/>
          </a:bodyPr>
          <a:lstStyle/>
          <a:p>
            <a:r>
              <a:rPr lang="zh-CN" altLang="en-US" sz="4000" b="1">
                <a:solidFill>
                  <a:srgbClr val="FF0000"/>
                </a:solidFill>
                <a:latin typeface="+mn-ea"/>
                <a:ea typeface="+mn-ea"/>
              </a:rPr>
              <a:t>编译原理实验</a:t>
            </a:r>
            <a:endParaRPr lang="zh-CN" altLang="en-US" sz="4000" b="1" dirty="0">
              <a:solidFill>
                <a:srgbClr val="FF0000"/>
              </a:solidFill>
              <a:latin typeface="+mn-ea"/>
              <a:ea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294967295"/>
          </p:nvPr>
        </p:nvSpPr>
        <p:spPr>
          <a:xfrm>
            <a:off x="7010400" y="6248400"/>
            <a:ext cx="2133600" cy="244475"/>
          </a:xfrm>
        </p:spPr>
        <p:txBody>
          <a:bodyPr/>
          <a:p>
            <a:fld id="{8D611F3A-53DE-4E73-A372-B7C8602DC65D}" type="slidenum">
              <a:rPr lang="en-US" altLang="zh-CN"/>
            </a:fld>
            <a:endParaRPr lang="en-US" altLang="zh-CN"/>
          </a:p>
          <a:p>
            <a:endParaRPr lang="en-US" altLang="zh-CN"/>
          </a:p>
        </p:txBody>
      </p:sp>
      <p:sp>
        <p:nvSpPr>
          <p:cNvPr id="7173" name="Text Box 5"/>
          <p:cNvSpPr txBox="1">
            <a:spLocks noChangeArrowheads="1"/>
          </p:cNvSpPr>
          <p:nvPr/>
        </p:nvSpPr>
        <p:spPr bwMode="auto">
          <a:xfrm>
            <a:off x="381000" y="304800"/>
            <a:ext cx="5894705" cy="460375"/>
          </a:xfrm>
          <a:prstGeom prst="rect">
            <a:avLst/>
          </a:prstGeom>
          <a:noFill/>
          <a:ln w="9525">
            <a:noFill/>
            <a:miter lim="800000"/>
          </a:ln>
        </p:spPr>
        <p:txBody>
          <a:bodyPr wrap="square">
            <a:spAutoFit/>
          </a:bodyPr>
          <a:p>
            <a:pPr eaLnBrk="1" hangingPunct="1">
              <a:spcBef>
                <a:spcPct val="50000"/>
              </a:spcBef>
            </a:pPr>
            <a:r>
              <a:rPr lang="en-US" altLang="zh-CN" sz="2400" b="1" dirty="0">
                <a:solidFill>
                  <a:srgbClr val="CC0099"/>
                </a:solidFill>
                <a:latin typeface="+mn-ea"/>
                <a:ea typeface="+mn-ea"/>
              </a:rPr>
              <a:t>3.2.2</a:t>
            </a:r>
            <a:r>
              <a:rPr lang="zh-CN" altLang="en-US" sz="2400" b="1" dirty="0">
                <a:solidFill>
                  <a:srgbClr val="CC0099"/>
                </a:solidFill>
                <a:latin typeface="+mn-ea"/>
                <a:ea typeface="+mn-ea"/>
              </a:rPr>
              <a:t>　根据语法规则</a:t>
            </a:r>
            <a:r>
              <a:rPr lang="zh-CN" altLang="en-US" sz="2400" b="1" dirty="0">
                <a:solidFill>
                  <a:srgbClr val="CC0099"/>
                </a:solidFill>
                <a:latin typeface="+mn-ea"/>
                <a:ea typeface="+mn-ea"/>
              </a:rPr>
              <a:t>编写</a:t>
            </a:r>
            <a:r>
              <a:rPr lang="en-US" altLang="zh-CN" sz="2400" b="1" dirty="0">
                <a:solidFill>
                  <a:srgbClr val="CC0099"/>
                </a:solidFill>
                <a:latin typeface="+mn-ea"/>
                <a:ea typeface="+mn-ea"/>
              </a:rPr>
              <a:t>Bison</a:t>
            </a:r>
            <a:r>
              <a:rPr lang="zh-CN" altLang="en-US" sz="2400" b="1" dirty="0">
                <a:solidFill>
                  <a:srgbClr val="CC0099"/>
                </a:solidFill>
                <a:latin typeface="+mn-ea"/>
                <a:ea typeface="+mn-ea"/>
              </a:rPr>
              <a:t>源</a:t>
            </a:r>
            <a:r>
              <a:rPr lang="zh-CN" altLang="en-US" sz="2400" b="1" dirty="0">
                <a:solidFill>
                  <a:srgbClr val="CC0099"/>
                </a:solidFill>
                <a:latin typeface="+mn-ea"/>
                <a:ea typeface="+mn-ea"/>
              </a:rPr>
              <a:t>文件 </a:t>
            </a:r>
            <a:endParaRPr lang="zh-CN" altLang="en-US" sz="2400" b="1" dirty="0">
              <a:solidFill>
                <a:srgbClr val="CC0099"/>
              </a:solidFill>
              <a:latin typeface="+mn-ea"/>
              <a:ea typeface="+mn-ea"/>
            </a:endParaRPr>
          </a:p>
        </p:txBody>
      </p:sp>
      <p:sp>
        <p:nvSpPr>
          <p:cNvPr id="6" name="文本框 5"/>
          <p:cNvSpPr txBox="1"/>
          <p:nvPr/>
        </p:nvSpPr>
        <p:spPr>
          <a:xfrm>
            <a:off x="304800" y="1219200"/>
            <a:ext cx="8614410" cy="4799965"/>
          </a:xfrm>
          <a:prstGeom prst="rect">
            <a:avLst/>
          </a:prstGeom>
          <a:noFill/>
        </p:spPr>
        <p:txBody>
          <a:bodyPr wrap="none" rtlCol="0">
            <a:spAutoFit/>
          </a:bodyPr>
          <a:p>
            <a:pPr algn="l"/>
            <a:r>
              <a:rPr lang="zh-CN" altLang="en-US"/>
              <a:t>%{</a:t>
            </a:r>
            <a:endParaRPr lang="zh-CN" altLang="en-US"/>
          </a:p>
          <a:p>
            <a:pPr algn="l"/>
            <a:r>
              <a:rPr lang="zh-CN" altLang="en-US"/>
              <a:t>    #include&lt;stdio.h&gt;</a:t>
            </a:r>
            <a:endParaRPr lang="zh-CN" altLang="en-US"/>
          </a:p>
          <a:p>
            <a:pPr algn="l"/>
            <a:r>
              <a:rPr lang="zh-CN" altLang="en-US"/>
              <a:t>    #include&lt;unistd.h&gt;</a:t>
            </a:r>
            <a:endParaRPr lang="zh-CN" altLang="en-US"/>
          </a:p>
          <a:p>
            <a:pPr algn="l"/>
            <a:r>
              <a:rPr lang="zh-CN" altLang="en-US"/>
              <a:t>    #include"</a:t>
            </a:r>
            <a:r>
              <a:rPr lang="en-US" altLang="zh-CN"/>
              <a:t>Parser</a:t>
            </a:r>
            <a:r>
              <a:rPr lang="zh-CN" altLang="en-US"/>
              <a:t>.h"</a:t>
            </a:r>
            <a:endParaRPr lang="zh-CN" altLang="en-US"/>
          </a:p>
          <a:p>
            <a:pPr algn="l"/>
            <a:r>
              <a:rPr lang="zh-CN" altLang="en-US"/>
              <a:t>    #include"lex.yy.c"</a:t>
            </a:r>
            <a:endParaRPr lang="zh-CN" altLang="en-US"/>
          </a:p>
          <a:p>
            <a:pPr algn="l"/>
            <a:r>
              <a:rPr lang="zh-CN" altLang="en-US"/>
              <a:t>    void yyerror(const char* fmt, ...);</a:t>
            </a:r>
            <a:endParaRPr lang="zh-CN" altLang="en-US"/>
          </a:p>
          <a:p>
            <a:pPr algn="l"/>
            <a:r>
              <a:rPr lang="zh-CN" altLang="en-US"/>
              <a:t>%}</a:t>
            </a:r>
            <a:endParaRPr lang="zh-CN" altLang="en-US"/>
          </a:p>
          <a:p>
            <a:pPr algn="l"/>
            <a:r>
              <a:rPr lang="zh-CN" altLang="en-US"/>
              <a:t>%token SPSEMICOLON SPCOMMA SPDOT SPLEFTBRACE SPRIGHTBRACE</a:t>
            </a:r>
            <a:endParaRPr lang="zh-CN" altLang="en-US"/>
          </a:p>
          <a:p>
            <a:pPr algn="l"/>
            <a:r>
              <a:rPr lang="zh-CN" altLang="en-US"/>
              <a:t>%token OPLEFTPRNT OPRIGHTPRNT OPLEFTBRACKET OPRIGHTBRACKET</a:t>
            </a:r>
            <a:endParaRPr lang="zh-CN" altLang="en-US"/>
          </a:p>
          <a:p>
            <a:pPr algn="l"/>
            <a:r>
              <a:rPr lang="zh-CN" altLang="en-US"/>
              <a:t>%token IDENTIFIER</a:t>
            </a:r>
            <a:endParaRPr lang="zh-CN" altLang="en-US"/>
          </a:p>
          <a:p>
            <a:pPr algn="l"/>
            <a:r>
              <a:rPr lang="en-US" altLang="zh-CN"/>
              <a:t>...</a:t>
            </a:r>
            <a:endParaRPr lang="zh-CN" altLang="en-US"/>
          </a:p>
          <a:p>
            <a:pPr algn="l"/>
            <a:r>
              <a:rPr lang="zh-CN" altLang="en-US"/>
              <a:t>%left OPOR</a:t>
            </a:r>
            <a:endParaRPr lang="zh-CN" altLang="en-US"/>
          </a:p>
          <a:p>
            <a:pPr algn="l"/>
            <a:r>
              <a:rPr lang="zh-CN" altLang="en-US"/>
              <a:t>%left OPAND</a:t>
            </a:r>
            <a:endParaRPr lang="zh-CN" altLang="en-US"/>
          </a:p>
          <a:p>
            <a:pPr algn="l"/>
            <a:r>
              <a:rPr lang="zh-CN" altLang="en-US"/>
              <a:t>%left OPLIGHT OPLIGHTEQ OPGREAT OPGREATEQ OPEQUAL OPNOTEQUAL</a:t>
            </a:r>
            <a:endParaRPr lang="zh-CN" altLang="en-US"/>
          </a:p>
          <a:p>
            <a:pPr algn="l"/>
            <a:r>
              <a:rPr lang="zh-CN" altLang="en-US"/>
              <a:t>%right OPNOT</a:t>
            </a:r>
            <a:endParaRPr lang="zh-CN" altLang="en-US"/>
          </a:p>
          <a:p>
            <a:pPr algn="l"/>
            <a:r>
              <a:rPr lang="en-US" altLang="zh-CN"/>
              <a:t>...</a:t>
            </a:r>
            <a:endParaRPr lang="en-US" altLang="zh-CN"/>
          </a:p>
          <a:p>
            <a:pPr algn="l"/>
            <a:endParaRPr lang="en-US" altLang="zh-CN"/>
          </a:p>
        </p:txBody>
      </p:sp>
      <p:sp>
        <p:nvSpPr>
          <p:cNvPr id="4" name="矩形标注 3"/>
          <p:cNvSpPr/>
          <p:nvPr/>
        </p:nvSpPr>
        <p:spPr>
          <a:xfrm>
            <a:off x="4648200" y="1219200"/>
            <a:ext cx="3872865" cy="805815"/>
          </a:xfrm>
          <a:prstGeom prst="wedgeRectCallout">
            <a:avLst>
              <a:gd name="adj1" fmla="val -103008"/>
              <a:gd name="adj2" fmla="val 70015"/>
            </a:avLst>
          </a:prstGeom>
          <a:solidFill>
            <a:schemeClr val="accent5">
              <a:lumMod val="75000"/>
              <a:alpha val="96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rPr>
              <a:t>直接复制到输出文件</a:t>
            </a:r>
            <a:r>
              <a:rPr kumimoji="0" lang="en-US" alt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rPr>
              <a:t>Parser.tab.c</a:t>
            </a:r>
            <a:r>
              <a:rPr kumimoji="0" lang="zh-CN"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rPr>
              <a:t>中</a:t>
            </a:r>
            <a:endParaRPr kumimoji="0" lang="zh-CN"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5" name="矩形标注 4"/>
          <p:cNvSpPr/>
          <p:nvPr/>
        </p:nvSpPr>
        <p:spPr>
          <a:xfrm>
            <a:off x="5257800" y="3810000"/>
            <a:ext cx="3028315" cy="841375"/>
          </a:xfrm>
          <a:prstGeom prst="wedgeRectCallout">
            <a:avLst>
              <a:gd name="adj1" fmla="val -112780"/>
              <a:gd name="adj2" fmla="val -59962"/>
            </a:avLst>
          </a:prstGeom>
          <a:solidFill>
            <a:schemeClr val="accent5">
              <a:lumMod val="75000"/>
              <a:alpha val="96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rPr>
              <a:t>保留字符</a:t>
            </a:r>
            <a:r>
              <a:rPr kumimoji="0" lang="zh-CN"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rPr>
              <a:t>集</a:t>
            </a:r>
            <a:endParaRPr kumimoji="0" lang="zh-CN"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7" name="矩形标注 6"/>
          <p:cNvSpPr/>
          <p:nvPr/>
        </p:nvSpPr>
        <p:spPr>
          <a:xfrm>
            <a:off x="4038600" y="5257800"/>
            <a:ext cx="2971800" cy="627380"/>
          </a:xfrm>
          <a:prstGeom prst="wedgeRectCallout">
            <a:avLst>
              <a:gd name="adj1" fmla="val -112780"/>
              <a:gd name="adj2" fmla="val -59962"/>
            </a:avLst>
          </a:prstGeom>
          <a:solidFill>
            <a:schemeClr val="accent5">
              <a:lumMod val="75000"/>
              <a:alpha val="96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rPr>
              <a:t>运算</a:t>
            </a:r>
            <a:r>
              <a:rPr kumimoji="0" lang="zh-CN"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rPr>
              <a:t>符优先级</a:t>
            </a:r>
            <a:endParaRPr kumimoji="0" lang="zh-CN"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294967295"/>
          </p:nvPr>
        </p:nvSpPr>
        <p:spPr>
          <a:xfrm>
            <a:off x="7010400" y="6248400"/>
            <a:ext cx="2133600" cy="244475"/>
          </a:xfrm>
        </p:spPr>
        <p:txBody>
          <a:bodyPr/>
          <a:p>
            <a:fld id="{8D611F3A-53DE-4E73-A372-B7C8602DC65D}" type="slidenum">
              <a:rPr lang="en-US" altLang="zh-CN"/>
            </a:fld>
            <a:endParaRPr lang="en-US" altLang="zh-CN"/>
          </a:p>
          <a:p>
            <a:endParaRPr lang="en-US" altLang="zh-CN"/>
          </a:p>
        </p:txBody>
      </p:sp>
      <p:sp>
        <p:nvSpPr>
          <p:cNvPr id="7173" name="Text Box 5"/>
          <p:cNvSpPr txBox="1">
            <a:spLocks noChangeArrowheads="1"/>
          </p:cNvSpPr>
          <p:nvPr/>
        </p:nvSpPr>
        <p:spPr bwMode="auto">
          <a:xfrm>
            <a:off x="381000" y="304800"/>
            <a:ext cx="5894705" cy="460375"/>
          </a:xfrm>
          <a:prstGeom prst="rect">
            <a:avLst/>
          </a:prstGeom>
          <a:noFill/>
          <a:ln w="9525">
            <a:noFill/>
            <a:miter lim="800000"/>
          </a:ln>
        </p:spPr>
        <p:txBody>
          <a:bodyPr wrap="square">
            <a:spAutoFit/>
          </a:bodyPr>
          <a:p>
            <a:pPr eaLnBrk="1" hangingPunct="1">
              <a:spcBef>
                <a:spcPct val="50000"/>
              </a:spcBef>
            </a:pPr>
            <a:r>
              <a:rPr lang="en-US" altLang="zh-CN" sz="2400" b="1" dirty="0">
                <a:solidFill>
                  <a:srgbClr val="CC0099"/>
                </a:solidFill>
                <a:latin typeface="+mn-ea"/>
                <a:ea typeface="+mn-ea"/>
              </a:rPr>
              <a:t>3.2.2</a:t>
            </a:r>
            <a:r>
              <a:rPr lang="zh-CN" altLang="en-US" sz="2400" b="1" dirty="0">
                <a:solidFill>
                  <a:srgbClr val="CC0099"/>
                </a:solidFill>
                <a:latin typeface="+mn-ea"/>
                <a:ea typeface="+mn-ea"/>
              </a:rPr>
              <a:t>　根据语法规则</a:t>
            </a:r>
            <a:r>
              <a:rPr lang="zh-CN" altLang="en-US" sz="2400" b="1" dirty="0">
                <a:solidFill>
                  <a:srgbClr val="CC0099"/>
                </a:solidFill>
                <a:latin typeface="+mn-ea"/>
                <a:ea typeface="+mn-ea"/>
              </a:rPr>
              <a:t>编写</a:t>
            </a:r>
            <a:r>
              <a:rPr lang="en-US" altLang="zh-CN" sz="2400" b="1" dirty="0">
                <a:solidFill>
                  <a:srgbClr val="CC0099"/>
                </a:solidFill>
                <a:latin typeface="+mn-ea"/>
                <a:ea typeface="+mn-ea"/>
              </a:rPr>
              <a:t>Bison</a:t>
            </a:r>
            <a:r>
              <a:rPr lang="zh-CN" altLang="en-US" sz="2400" b="1" dirty="0">
                <a:solidFill>
                  <a:srgbClr val="CC0099"/>
                </a:solidFill>
                <a:latin typeface="+mn-ea"/>
                <a:ea typeface="+mn-ea"/>
              </a:rPr>
              <a:t>源</a:t>
            </a:r>
            <a:r>
              <a:rPr lang="zh-CN" altLang="en-US" sz="2400" b="1" dirty="0">
                <a:solidFill>
                  <a:srgbClr val="CC0099"/>
                </a:solidFill>
                <a:latin typeface="+mn-ea"/>
                <a:ea typeface="+mn-ea"/>
              </a:rPr>
              <a:t>文件 </a:t>
            </a:r>
            <a:endParaRPr lang="zh-CN" altLang="en-US" sz="2400" b="1" dirty="0">
              <a:solidFill>
                <a:srgbClr val="CC0099"/>
              </a:solidFill>
              <a:latin typeface="+mn-ea"/>
              <a:ea typeface="+mn-ea"/>
            </a:endParaRPr>
          </a:p>
        </p:txBody>
      </p:sp>
      <p:sp>
        <p:nvSpPr>
          <p:cNvPr id="6" name="文本框 5"/>
          <p:cNvSpPr txBox="1"/>
          <p:nvPr/>
        </p:nvSpPr>
        <p:spPr>
          <a:xfrm>
            <a:off x="304800" y="1219200"/>
            <a:ext cx="5627370" cy="2861310"/>
          </a:xfrm>
          <a:prstGeom prst="rect">
            <a:avLst/>
          </a:prstGeom>
          <a:noFill/>
        </p:spPr>
        <p:txBody>
          <a:bodyPr wrap="none" rtlCol="0">
            <a:spAutoFit/>
          </a:bodyPr>
          <a:p>
            <a:pPr algn="l"/>
            <a:r>
              <a:rPr lang="zh-CN" altLang="en-US"/>
              <a:t>%%</a:t>
            </a:r>
            <a:endParaRPr lang="zh-CN" altLang="en-US"/>
          </a:p>
          <a:p>
            <a:pPr algn="l"/>
            <a:r>
              <a:rPr lang="zh-CN" altLang="en-US"/>
              <a:t>Program: ClassDefs { </a:t>
            </a:r>
            <a:endParaRPr lang="zh-CN" altLang="en-US"/>
          </a:p>
          <a:p>
            <a:pPr algn="l"/>
            <a:r>
              <a:rPr lang="zh-CN" altLang="en-US"/>
              <a:t>       ClassDefs: ClassDef</a:t>
            </a:r>
            <a:endParaRPr lang="zh-CN" altLang="en-US"/>
          </a:p>
          <a:p>
            <a:pPr algn="l"/>
            <a:r>
              <a:rPr lang="zh-CN" altLang="en-US"/>
              <a:t>         | ClassDefs ClassDef ;</a:t>
            </a:r>
            <a:endParaRPr lang="zh-CN" altLang="en-US"/>
          </a:p>
          <a:p>
            <a:pPr algn="l"/>
            <a:r>
              <a:rPr lang="zh-CN" altLang="en-US"/>
              <a:t>VariableDef: Variable SPSEMICOLON</a:t>
            </a:r>
            <a:endParaRPr lang="zh-CN" altLang="en-US"/>
          </a:p>
          <a:p>
            <a:pPr algn="l"/>
            <a:r>
              <a:rPr lang="zh-CN" altLang="en-US"/>
              <a:t>           | Variable CommaIdentifiers SPSEMICOLON  </a:t>
            </a:r>
            <a:endParaRPr lang="zh-CN" altLang="en-US"/>
          </a:p>
          <a:p>
            <a:pPr algn="l"/>
            <a:r>
              <a:rPr lang="zh-CN" altLang="en-US"/>
              <a:t>           | error SPSEMICOLON ;</a:t>
            </a:r>
            <a:endParaRPr lang="zh-CN" altLang="en-US"/>
          </a:p>
          <a:p>
            <a:pPr algn="l"/>
            <a:r>
              <a:rPr lang="zh-CN" altLang="en-US"/>
              <a:t>CommaIdentifiers: SPCOMMA IDENTIFIER  </a:t>
            </a:r>
            <a:endParaRPr lang="zh-CN" altLang="en-US"/>
          </a:p>
          <a:p>
            <a:pPr algn="l"/>
            <a:r>
              <a:rPr lang="zh-CN" altLang="en-US"/>
              <a:t>           | CommaIdentifiers SPCOMMA IDENTIFIER } ;</a:t>
            </a:r>
            <a:endParaRPr lang="zh-CN" altLang="en-US"/>
          </a:p>
          <a:p>
            <a:pPr algn="l"/>
            <a:r>
              <a:rPr lang="en-US" altLang="zh-CN"/>
              <a:t>........</a:t>
            </a:r>
            <a:endParaRPr lang="en-US" altLang="zh-CN"/>
          </a:p>
        </p:txBody>
      </p:sp>
      <p:sp>
        <p:nvSpPr>
          <p:cNvPr id="3" name="矩形标注 2"/>
          <p:cNvSpPr/>
          <p:nvPr/>
        </p:nvSpPr>
        <p:spPr>
          <a:xfrm>
            <a:off x="5334000" y="1447800"/>
            <a:ext cx="2971800" cy="627380"/>
          </a:xfrm>
          <a:prstGeom prst="wedgeRectCallout">
            <a:avLst>
              <a:gd name="adj1" fmla="val -112777"/>
              <a:gd name="adj2" fmla="val 79453"/>
            </a:avLst>
          </a:prstGeom>
          <a:solidFill>
            <a:schemeClr val="accent5">
              <a:lumMod val="75000"/>
              <a:alpha val="96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rPr>
              <a:t>语法</a:t>
            </a:r>
            <a:r>
              <a:rPr kumimoji="0" lang="zh-CN"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rPr>
              <a:t>规则</a:t>
            </a:r>
            <a:endParaRPr kumimoji="0" lang="zh-CN"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294967295"/>
          </p:nvPr>
        </p:nvSpPr>
        <p:spPr>
          <a:xfrm>
            <a:off x="7010400" y="6248400"/>
            <a:ext cx="2133600" cy="244475"/>
          </a:xfrm>
        </p:spPr>
        <p:txBody>
          <a:bodyPr/>
          <a:p>
            <a:fld id="{8D611F3A-53DE-4E73-A372-B7C8602DC65D}" type="slidenum">
              <a:rPr lang="en-US" altLang="zh-CN"/>
            </a:fld>
            <a:endParaRPr lang="en-US" altLang="zh-CN"/>
          </a:p>
          <a:p>
            <a:endParaRPr lang="en-US" altLang="zh-CN"/>
          </a:p>
        </p:txBody>
      </p:sp>
      <p:sp>
        <p:nvSpPr>
          <p:cNvPr id="7173" name="Text Box 5"/>
          <p:cNvSpPr txBox="1">
            <a:spLocks noChangeArrowheads="1"/>
          </p:cNvSpPr>
          <p:nvPr/>
        </p:nvSpPr>
        <p:spPr bwMode="auto">
          <a:xfrm>
            <a:off x="228600" y="228600"/>
            <a:ext cx="5894705" cy="460375"/>
          </a:xfrm>
          <a:prstGeom prst="rect">
            <a:avLst/>
          </a:prstGeom>
          <a:noFill/>
          <a:ln w="9525">
            <a:noFill/>
            <a:miter lim="800000"/>
          </a:ln>
        </p:spPr>
        <p:txBody>
          <a:bodyPr wrap="square">
            <a:spAutoFit/>
          </a:bodyPr>
          <a:p>
            <a:pPr algn="l" eaLnBrk="1" hangingPunct="1">
              <a:spcBef>
                <a:spcPct val="50000"/>
              </a:spcBef>
            </a:pPr>
            <a:r>
              <a:rPr lang="en-US" altLang="zh-CN" sz="2400" b="1" dirty="0">
                <a:solidFill>
                  <a:srgbClr val="CC0099"/>
                </a:solidFill>
                <a:latin typeface="+mn-ea"/>
                <a:ea typeface="+mn-ea"/>
              </a:rPr>
              <a:t>3.3.1</a:t>
            </a:r>
            <a:r>
              <a:rPr lang="zh-CN" altLang="en-US" sz="2400" b="1" dirty="0">
                <a:solidFill>
                  <a:srgbClr val="CC0099"/>
                </a:solidFill>
                <a:latin typeface="+mn-ea"/>
                <a:ea typeface="+mn-ea"/>
              </a:rPr>
              <a:t>　</a:t>
            </a:r>
            <a:r>
              <a:rPr lang="zh-CN" altLang="en-US" sz="2400" b="1" dirty="0">
                <a:solidFill>
                  <a:srgbClr val="CC0099"/>
                </a:solidFill>
                <a:latin typeface="+mn-ea"/>
                <a:ea typeface="+mn-ea"/>
                <a:sym typeface="+mn-ea"/>
              </a:rPr>
              <a:t>演示</a:t>
            </a:r>
            <a:r>
              <a:rPr lang="en-US" altLang="zh-CN" sz="2400" b="1" dirty="0">
                <a:solidFill>
                  <a:srgbClr val="CC0099"/>
                </a:solidFill>
                <a:latin typeface="+mn-ea"/>
                <a:ea typeface="+mn-ea"/>
                <a:sym typeface="+mn-ea"/>
              </a:rPr>
              <a:t>Bison</a:t>
            </a:r>
            <a:r>
              <a:rPr lang="zh-CN" altLang="en-US" sz="2400" b="1" dirty="0">
                <a:solidFill>
                  <a:srgbClr val="CC0099"/>
                </a:solidFill>
                <a:latin typeface="+mn-ea"/>
                <a:ea typeface="+mn-ea"/>
                <a:sym typeface="+mn-ea"/>
              </a:rPr>
              <a:t>工具的使用</a:t>
            </a:r>
            <a:r>
              <a:rPr lang="en-US" altLang="zh-CN" sz="2400" b="1" dirty="0">
                <a:solidFill>
                  <a:srgbClr val="D60093"/>
                </a:solidFill>
                <a:latin typeface="+mn-ea"/>
                <a:ea typeface="+mn-ea"/>
              </a:rPr>
              <a:t> </a:t>
            </a:r>
            <a:endParaRPr lang="en-US" altLang="zh-CN" sz="2400" b="1" dirty="0">
              <a:solidFill>
                <a:srgbClr val="D60093"/>
              </a:solidFill>
              <a:latin typeface="+mn-ea"/>
              <a:ea typeface="+mn-ea"/>
            </a:endParaRPr>
          </a:p>
        </p:txBody>
      </p:sp>
      <p:grpSp>
        <p:nvGrpSpPr>
          <p:cNvPr id="14" name="组合 13"/>
          <p:cNvGrpSpPr/>
          <p:nvPr/>
        </p:nvGrpSpPr>
        <p:grpSpPr>
          <a:xfrm>
            <a:off x="152400" y="2362200"/>
            <a:ext cx="6286500" cy="1475740"/>
            <a:chOff x="1440" y="5335"/>
            <a:chExt cx="9900" cy="2324"/>
          </a:xfrm>
        </p:grpSpPr>
        <p:pic>
          <p:nvPicPr>
            <p:cNvPr id="10" name="图片 9"/>
            <p:cNvPicPr>
              <a:picLocks noChangeAspect="1"/>
            </p:cNvPicPr>
            <p:nvPr/>
          </p:nvPicPr>
          <p:blipFill>
            <a:blip r:embed="rId1"/>
            <a:stretch>
              <a:fillRect/>
            </a:stretch>
          </p:blipFill>
          <p:spPr>
            <a:xfrm>
              <a:off x="1440" y="5335"/>
              <a:ext cx="9900" cy="2325"/>
            </a:xfrm>
            <a:prstGeom prst="rect">
              <a:avLst/>
            </a:prstGeom>
          </p:spPr>
        </p:pic>
        <p:sp>
          <p:nvSpPr>
            <p:cNvPr id="11" name="矩形 10"/>
            <p:cNvSpPr/>
            <p:nvPr/>
          </p:nvSpPr>
          <p:spPr>
            <a:xfrm>
              <a:off x="7200" y="5640"/>
              <a:ext cx="2032" cy="364"/>
            </a:xfrm>
            <a:prstGeom prst="rect">
              <a:avLst/>
            </a:prstGeom>
            <a:noFill/>
            <a:ln w="28575" cap="flat" cmpd="sng" algn="ctr">
              <a:solidFill>
                <a:srgbClr val="FF0000"/>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12" name="矩形 11"/>
            <p:cNvSpPr/>
            <p:nvPr/>
          </p:nvSpPr>
          <p:spPr>
            <a:xfrm>
              <a:off x="7080" y="6569"/>
              <a:ext cx="2168" cy="395"/>
            </a:xfrm>
            <a:prstGeom prst="rect">
              <a:avLst/>
            </a:prstGeom>
            <a:noFill/>
            <a:ln w="28575" cap="flat" cmpd="sng" algn="ctr">
              <a:solidFill>
                <a:srgbClr val="FF0000"/>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13" name="矩形 12"/>
            <p:cNvSpPr/>
            <p:nvPr/>
          </p:nvSpPr>
          <p:spPr>
            <a:xfrm>
              <a:off x="4680" y="6960"/>
              <a:ext cx="2168" cy="395"/>
            </a:xfrm>
            <a:prstGeom prst="rect">
              <a:avLst/>
            </a:prstGeom>
            <a:noFill/>
            <a:ln w="28575" cap="flat" cmpd="sng" algn="ctr">
              <a:solidFill>
                <a:srgbClr val="FF0000"/>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grpSp>
      <p:sp>
        <p:nvSpPr>
          <p:cNvPr id="16" name="Text Box 5"/>
          <p:cNvSpPr txBox="1">
            <a:spLocks noChangeArrowheads="1"/>
          </p:cNvSpPr>
          <p:nvPr/>
        </p:nvSpPr>
        <p:spPr bwMode="auto">
          <a:xfrm>
            <a:off x="228600" y="873125"/>
            <a:ext cx="5894705" cy="460375"/>
          </a:xfrm>
          <a:prstGeom prst="rect">
            <a:avLst/>
          </a:prstGeom>
          <a:noFill/>
          <a:ln w="9525">
            <a:noFill/>
            <a:miter lim="800000"/>
          </a:ln>
        </p:spPr>
        <p:txBody>
          <a:bodyPr wrap="square">
            <a:spAutoFit/>
          </a:bodyPr>
          <a:p>
            <a:pPr algn="l" eaLnBrk="1" hangingPunct="1">
              <a:spcBef>
                <a:spcPct val="50000"/>
              </a:spcBef>
            </a:pPr>
            <a:r>
              <a:rPr lang="en-US" altLang="zh-CN" sz="2400" b="1" dirty="0">
                <a:solidFill>
                  <a:srgbClr val="D60093"/>
                </a:solidFill>
                <a:latin typeface="+mn-ea"/>
                <a:ea typeface="+mn-ea"/>
              </a:rPr>
              <a:t>bison</a:t>
            </a:r>
            <a:r>
              <a:rPr lang="zh-CN" altLang="en-US" sz="2400" b="1" dirty="0">
                <a:solidFill>
                  <a:srgbClr val="D60093"/>
                </a:solidFill>
                <a:latin typeface="+mn-ea"/>
                <a:ea typeface="+mn-ea"/>
              </a:rPr>
              <a:t>生成</a:t>
            </a:r>
            <a:r>
              <a:rPr lang="en-US" altLang="zh-CN" sz="2400" b="1" dirty="0">
                <a:solidFill>
                  <a:srgbClr val="D60093"/>
                </a:solidFill>
                <a:latin typeface="+mn-ea"/>
                <a:ea typeface="+mn-ea"/>
              </a:rPr>
              <a:t> </a:t>
            </a:r>
            <a:r>
              <a:rPr lang="zh-CN" altLang="en-US" sz="2400" b="1" dirty="0">
                <a:solidFill>
                  <a:srgbClr val="D60093"/>
                </a:solidFill>
                <a:latin typeface="+mn-ea"/>
                <a:ea typeface="+mn-ea"/>
              </a:rPr>
              <a:t>语法解析</a:t>
            </a:r>
            <a:r>
              <a:rPr lang="en-US" altLang="zh-CN" sz="2400" b="1" dirty="0">
                <a:solidFill>
                  <a:srgbClr val="D60093"/>
                </a:solidFill>
                <a:latin typeface="+mn-ea"/>
                <a:ea typeface="+mn-ea"/>
              </a:rPr>
              <a:t>c</a:t>
            </a:r>
            <a:r>
              <a:rPr lang="zh-CN" altLang="en-US" sz="2400" b="1" dirty="0">
                <a:solidFill>
                  <a:srgbClr val="D60093"/>
                </a:solidFill>
                <a:latin typeface="+mn-ea"/>
                <a:ea typeface="+mn-ea"/>
              </a:rPr>
              <a:t>程序</a:t>
            </a:r>
            <a:endParaRPr lang="zh-CN" altLang="en-US" sz="2400" b="1" dirty="0">
              <a:solidFill>
                <a:srgbClr val="D60093"/>
              </a:solidFill>
              <a:latin typeface="+mn-ea"/>
              <a:ea typeface="+mn-ea"/>
            </a:endParaRPr>
          </a:p>
        </p:txBody>
      </p:sp>
      <p:sp>
        <p:nvSpPr>
          <p:cNvPr id="17" name="Text Box 5"/>
          <p:cNvSpPr txBox="1">
            <a:spLocks noChangeArrowheads="1"/>
          </p:cNvSpPr>
          <p:nvPr/>
        </p:nvSpPr>
        <p:spPr bwMode="auto">
          <a:xfrm>
            <a:off x="152400" y="3886200"/>
            <a:ext cx="6584950" cy="460375"/>
          </a:xfrm>
          <a:prstGeom prst="rect">
            <a:avLst/>
          </a:prstGeom>
          <a:noFill/>
          <a:ln w="9525">
            <a:noFill/>
            <a:miter lim="800000"/>
          </a:ln>
        </p:spPr>
        <p:txBody>
          <a:bodyPr wrap="square">
            <a:spAutoFit/>
          </a:bodyPr>
          <a:p>
            <a:pPr algn="l" eaLnBrk="1" hangingPunct="1">
              <a:spcBef>
                <a:spcPct val="50000"/>
              </a:spcBef>
            </a:pPr>
            <a:r>
              <a:rPr lang="en-US" altLang="zh-CN" sz="2400" b="1" dirty="0">
                <a:solidFill>
                  <a:srgbClr val="D60093"/>
                </a:solidFill>
                <a:latin typeface="+mn-ea"/>
                <a:ea typeface="+mn-ea"/>
              </a:rPr>
              <a:t>gcc </a:t>
            </a:r>
            <a:r>
              <a:rPr lang="zh-CN" altLang="en-US" sz="2400" b="1" dirty="0">
                <a:solidFill>
                  <a:srgbClr val="D60093"/>
                </a:solidFill>
                <a:latin typeface="+mn-ea"/>
                <a:ea typeface="+mn-ea"/>
              </a:rPr>
              <a:t>编译</a:t>
            </a:r>
            <a:r>
              <a:rPr lang="en-US" altLang="zh-CN" sz="2400" b="1" dirty="0">
                <a:solidFill>
                  <a:srgbClr val="D60093"/>
                </a:solidFill>
                <a:latin typeface="+mn-ea"/>
                <a:ea typeface="+mn-ea"/>
              </a:rPr>
              <a:t> </a:t>
            </a:r>
            <a:r>
              <a:rPr lang="zh-CN" altLang="en-US" sz="2400" b="1" dirty="0">
                <a:solidFill>
                  <a:srgbClr val="D60093"/>
                </a:solidFill>
                <a:latin typeface="+mn-ea"/>
                <a:ea typeface="+mn-ea"/>
              </a:rPr>
              <a:t>语法解析</a:t>
            </a:r>
            <a:r>
              <a:rPr lang="en-US" altLang="zh-CN" sz="2400" b="1" dirty="0">
                <a:solidFill>
                  <a:srgbClr val="D60093"/>
                </a:solidFill>
                <a:latin typeface="+mn-ea"/>
                <a:ea typeface="+mn-ea"/>
              </a:rPr>
              <a:t>c</a:t>
            </a:r>
            <a:r>
              <a:rPr lang="zh-CN" altLang="en-US" sz="2400" b="1" dirty="0">
                <a:solidFill>
                  <a:srgbClr val="D60093"/>
                </a:solidFill>
                <a:latin typeface="+mn-ea"/>
                <a:ea typeface="+mn-ea"/>
              </a:rPr>
              <a:t>源程序、词法解析</a:t>
            </a:r>
            <a:r>
              <a:rPr lang="en-US" altLang="zh-CN" sz="2400" b="1" dirty="0">
                <a:solidFill>
                  <a:srgbClr val="D60093"/>
                </a:solidFill>
                <a:latin typeface="+mn-ea"/>
                <a:ea typeface="+mn-ea"/>
              </a:rPr>
              <a:t>c</a:t>
            </a:r>
            <a:r>
              <a:rPr lang="zh-CN" altLang="en-US" sz="2400" b="1" dirty="0">
                <a:solidFill>
                  <a:srgbClr val="D60093"/>
                </a:solidFill>
                <a:latin typeface="+mn-ea"/>
                <a:ea typeface="+mn-ea"/>
              </a:rPr>
              <a:t>源程序</a:t>
            </a:r>
            <a:endParaRPr lang="zh-CN" altLang="en-US" sz="2400" b="1" dirty="0">
              <a:solidFill>
                <a:srgbClr val="D60093"/>
              </a:solidFill>
              <a:latin typeface="+mn-ea"/>
              <a:ea typeface="+mn-ea"/>
            </a:endParaRPr>
          </a:p>
        </p:txBody>
      </p:sp>
      <p:grpSp>
        <p:nvGrpSpPr>
          <p:cNvPr id="26" name="组合 25"/>
          <p:cNvGrpSpPr/>
          <p:nvPr/>
        </p:nvGrpSpPr>
        <p:grpSpPr>
          <a:xfrm>
            <a:off x="0" y="1371600"/>
            <a:ext cx="9086850" cy="876300"/>
            <a:chOff x="-120" y="2160"/>
            <a:chExt cx="14310" cy="1380"/>
          </a:xfrm>
        </p:grpSpPr>
        <p:grpSp>
          <p:nvGrpSpPr>
            <p:cNvPr id="15" name="组合 14"/>
            <p:cNvGrpSpPr/>
            <p:nvPr/>
          </p:nvGrpSpPr>
          <p:grpSpPr>
            <a:xfrm>
              <a:off x="-120" y="2160"/>
              <a:ext cx="14310" cy="1380"/>
              <a:chOff x="120" y="2520"/>
              <a:chExt cx="14310" cy="1380"/>
            </a:xfrm>
          </p:grpSpPr>
          <p:pic>
            <p:nvPicPr>
              <p:cNvPr id="5" name="图片 4"/>
              <p:cNvPicPr>
                <a:picLocks noChangeAspect="1"/>
              </p:cNvPicPr>
              <p:nvPr/>
            </p:nvPicPr>
            <p:blipFill>
              <a:blip r:embed="rId2"/>
              <a:stretch>
                <a:fillRect/>
              </a:stretch>
            </p:blipFill>
            <p:spPr>
              <a:xfrm>
                <a:off x="120" y="2640"/>
                <a:ext cx="1755" cy="1260"/>
              </a:xfrm>
              <a:prstGeom prst="rect">
                <a:avLst/>
              </a:prstGeom>
            </p:spPr>
          </p:pic>
          <p:sp>
            <p:nvSpPr>
              <p:cNvPr id="8" name="右箭头 7"/>
              <p:cNvSpPr/>
              <p:nvPr/>
            </p:nvSpPr>
            <p:spPr>
              <a:xfrm>
                <a:off x="1902" y="3360"/>
                <a:ext cx="6386" cy="120"/>
              </a:xfrm>
              <a:prstGeom prst="rightArrow">
                <a:avLst>
                  <a:gd name="adj1" fmla="val 50000"/>
                  <a:gd name="adj2" fmla="val 439166"/>
                </a:avLst>
              </a:prstGeom>
              <a:solidFill>
                <a:srgbClr val="993366">
                  <a:alpha val="96001"/>
                </a:srgb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8160" y="2520"/>
                <a:ext cx="6270" cy="1245"/>
              </a:xfrm>
              <a:prstGeom prst="rect">
                <a:avLst/>
              </a:prstGeom>
            </p:spPr>
          </p:pic>
        </p:grpSp>
        <p:sp>
          <p:nvSpPr>
            <p:cNvPr id="25" name="文本框 24"/>
            <p:cNvSpPr txBox="1"/>
            <p:nvPr/>
          </p:nvSpPr>
          <p:spPr>
            <a:xfrm>
              <a:off x="2880" y="2280"/>
              <a:ext cx="3388" cy="580"/>
            </a:xfrm>
            <a:prstGeom prst="rect">
              <a:avLst/>
            </a:prstGeom>
            <a:noFill/>
          </p:spPr>
          <p:txBody>
            <a:bodyPr wrap="none" rtlCol="0">
              <a:spAutoFit/>
            </a:bodyPr>
            <a:p>
              <a:r>
                <a:rPr lang="en-US" altLang="zh-CN"/>
                <a:t>bison -d -v Parser.y</a:t>
              </a:r>
              <a:endParaRPr lang="en-US" altLang="zh-CN"/>
            </a:p>
          </p:txBody>
        </p:sp>
      </p:grpSp>
      <p:grpSp>
        <p:nvGrpSpPr>
          <p:cNvPr id="29" name="组合 28"/>
          <p:cNvGrpSpPr/>
          <p:nvPr/>
        </p:nvGrpSpPr>
        <p:grpSpPr>
          <a:xfrm>
            <a:off x="361950" y="4281170"/>
            <a:ext cx="7895590" cy="889635"/>
            <a:chOff x="570" y="6742"/>
            <a:chExt cx="12434" cy="1401"/>
          </a:xfrm>
        </p:grpSpPr>
        <p:pic>
          <p:nvPicPr>
            <p:cNvPr id="18" name="图片 17"/>
            <p:cNvPicPr>
              <a:picLocks noChangeAspect="1"/>
            </p:cNvPicPr>
            <p:nvPr/>
          </p:nvPicPr>
          <p:blipFill>
            <a:blip r:embed="rId4"/>
            <a:stretch>
              <a:fillRect/>
            </a:stretch>
          </p:blipFill>
          <p:spPr>
            <a:xfrm>
              <a:off x="1680" y="6742"/>
              <a:ext cx="1643" cy="1275"/>
            </a:xfrm>
            <a:prstGeom prst="rect">
              <a:avLst/>
            </a:prstGeom>
          </p:spPr>
        </p:pic>
        <p:pic>
          <p:nvPicPr>
            <p:cNvPr id="19" name="图片 18"/>
            <p:cNvPicPr>
              <a:picLocks noChangeAspect="1"/>
            </p:cNvPicPr>
            <p:nvPr/>
          </p:nvPicPr>
          <p:blipFill>
            <a:blip r:embed="rId5"/>
            <a:stretch>
              <a:fillRect/>
            </a:stretch>
          </p:blipFill>
          <p:spPr>
            <a:xfrm>
              <a:off x="3240" y="6843"/>
              <a:ext cx="1095" cy="1245"/>
            </a:xfrm>
            <a:prstGeom prst="rect">
              <a:avLst/>
            </a:prstGeom>
          </p:spPr>
        </p:pic>
        <p:pic>
          <p:nvPicPr>
            <p:cNvPr id="20" name="图片 19"/>
            <p:cNvPicPr>
              <a:picLocks noChangeAspect="1"/>
            </p:cNvPicPr>
            <p:nvPr/>
          </p:nvPicPr>
          <p:blipFill>
            <a:blip r:embed="rId6"/>
            <a:stretch>
              <a:fillRect/>
            </a:stretch>
          </p:blipFill>
          <p:spPr>
            <a:xfrm>
              <a:off x="570" y="6807"/>
              <a:ext cx="1230" cy="1185"/>
            </a:xfrm>
            <a:prstGeom prst="rect">
              <a:avLst/>
            </a:prstGeom>
          </p:spPr>
        </p:pic>
        <p:sp>
          <p:nvSpPr>
            <p:cNvPr id="23" name="右箭头 22"/>
            <p:cNvSpPr/>
            <p:nvPr/>
          </p:nvSpPr>
          <p:spPr>
            <a:xfrm>
              <a:off x="4680" y="7399"/>
              <a:ext cx="6841" cy="165"/>
            </a:xfrm>
            <a:prstGeom prst="rightArrow">
              <a:avLst>
                <a:gd name="adj1" fmla="val 50000"/>
                <a:gd name="adj2" fmla="val 253333"/>
              </a:avLst>
            </a:prstGeom>
            <a:solidFill>
              <a:srgbClr val="993366">
                <a:alpha val="96001"/>
              </a:srgb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pic>
          <p:nvPicPr>
            <p:cNvPr id="27" name="图片 26"/>
            <p:cNvPicPr>
              <a:picLocks noChangeAspect="1"/>
            </p:cNvPicPr>
            <p:nvPr/>
          </p:nvPicPr>
          <p:blipFill>
            <a:blip r:embed="rId7"/>
            <a:stretch>
              <a:fillRect/>
            </a:stretch>
          </p:blipFill>
          <p:spPr>
            <a:xfrm>
              <a:off x="11520" y="7049"/>
              <a:ext cx="1485" cy="1095"/>
            </a:xfrm>
            <a:prstGeom prst="rect">
              <a:avLst/>
            </a:prstGeom>
          </p:spPr>
        </p:pic>
        <p:sp>
          <p:nvSpPr>
            <p:cNvPr id="28" name="文本框 27"/>
            <p:cNvSpPr txBox="1"/>
            <p:nvPr/>
          </p:nvSpPr>
          <p:spPr>
            <a:xfrm>
              <a:off x="4533" y="6758"/>
              <a:ext cx="6788" cy="580"/>
            </a:xfrm>
            <a:prstGeom prst="rect">
              <a:avLst/>
            </a:prstGeom>
            <a:noFill/>
          </p:spPr>
          <p:txBody>
            <a:bodyPr wrap="none" rtlCol="0">
              <a:spAutoFit/>
            </a:bodyPr>
            <a:p>
              <a:r>
                <a:rPr lang="en-US" altLang="zh-CN"/>
                <a:t>gcc Parser.c Parser.tab.c -lfl -ly -o parser</a:t>
              </a:r>
              <a:endParaRPr lang="en-US" altLang="zh-CN"/>
            </a:p>
          </p:txBody>
        </p:sp>
      </p:grpSp>
      <p:grpSp>
        <p:nvGrpSpPr>
          <p:cNvPr id="31" name="组合 30"/>
          <p:cNvGrpSpPr/>
          <p:nvPr/>
        </p:nvGrpSpPr>
        <p:grpSpPr>
          <a:xfrm>
            <a:off x="152400" y="5222875"/>
            <a:ext cx="7819390" cy="875665"/>
            <a:chOff x="240" y="8225"/>
            <a:chExt cx="12314" cy="1379"/>
          </a:xfrm>
        </p:grpSpPr>
        <p:pic>
          <p:nvPicPr>
            <p:cNvPr id="24" name="图片 23"/>
            <p:cNvPicPr>
              <a:picLocks noChangeAspect="1"/>
            </p:cNvPicPr>
            <p:nvPr/>
          </p:nvPicPr>
          <p:blipFill>
            <a:blip r:embed="rId8"/>
            <a:stretch>
              <a:fillRect/>
            </a:stretch>
          </p:blipFill>
          <p:spPr>
            <a:xfrm>
              <a:off x="240" y="8225"/>
              <a:ext cx="12315" cy="1350"/>
            </a:xfrm>
            <a:prstGeom prst="rect">
              <a:avLst/>
            </a:prstGeom>
          </p:spPr>
        </p:pic>
        <p:sp>
          <p:nvSpPr>
            <p:cNvPr id="30" name="矩形 29"/>
            <p:cNvSpPr/>
            <p:nvPr/>
          </p:nvSpPr>
          <p:spPr>
            <a:xfrm>
              <a:off x="1448" y="9240"/>
              <a:ext cx="2032" cy="364"/>
            </a:xfrm>
            <a:prstGeom prst="rect">
              <a:avLst/>
            </a:prstGeom>
            <a:noFill/>
            <a:ln w="28575" cap="flat" cmpd="sng" algn="ctr">
              <a:solidFill>
                <a:srgbClr val="FF0000"/>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294967295"/>
          </p:nvPr>
        </p:nvSpPr>
        <p:spPr>
          <a:xfrm>
            <a:off x="7010400" y="6248400"/>
            <a:ext cx="2133600" cy="244475"/>
          </a:xfrm>
        </p:spPr>
        <p:txBody>
          <a:bodyPr/>
          <a:p>
            <a:fld id="{8D611F3A-53DE-4E73-A372-B7C8602DC65D}" type="slidenum">
              <a:rPr lang="en-US" altLang="zh-CN"/>
            </a:fld>
            <a:endParaRPr lang="en-US" altLang="zh-CN"/>
          </a:p>
          <a:p>
            <a:endParaRPr lang="en-US" altLang="zh-CN"/>
          </a:p>
        </p:txBody>
      </p:sp>
      <p:sp>
        <p:nvSpPr>
          <p:cNvPr id="7173" name="Text Box 5"/>
          <p:cNvSpPr txBox="1">
            <a:spLocks noChangeArrowheads="1"/>
          </p:cNvSpPr>
          <p:nvPr/>
        </p:nvSpPr>
        <p:spPr bwMode="auto">
          <a:xfrm>
            <a:off x="228600" y="228600"/>
            <a:ext cx="5894705" cy="460375"/>
          </a:xfrm>
          <a:prstGeom prst="rect">
            <a:avLst/>
          </a:prstGeom>
          <a:noFill/>
          <a:ln w="9525">
            <a:noFill/>
            <a:miter lim="800000"/>
          </a:ln>
        </p:spPr>
        <p:txBody>
          <a:bodyPr wrap="square">
            <a:spAutoFit/>
          </a:bodyPr>
          <a:p>
            <a:pPr algn="l" eaLnBrk="1" hangingPunct="1">
              <a:spcBef>
                <a:spcPct val="50000"/>
              </a:spcBef>
            </a:pPr>
            <a:r>
              <a:rPr lang="en-US" altLang="zh-CN" sz="2400" b="1" dirty="0">
                <a:solidFill>
                  <a:srgbClr val="CC0099"/>
                </a:solidFill>
                <a:latin typeface="+mn-ea"/>
                <a:ea typeface="+mn-ea"/>
              </a:rPr>
              <a:t>3.3.1</a:t>
            </a:r>
            <a:r>
              <a:rPr lang="zh-CN" altLang="en-US" sz="2400" b="1" dirty="0">
                <a:solidFill>
                  <a:srgbClr val="CC0099"/>
                </a:solidFill>
                <a:latin typeface="+mn-ea"/>
                <a:ea typeface="+mn-ea"/>
              </a:rPr>
              <a:t>　</a:t>
            </a:r>
            <a:r>
              <a:rPr lang="zh-CN" altLang="en-US" sz="2400" b="1" dirty="0">
                <a:solidFill>
                  <a:srgbClr val="CC0099"/>
                </a:solidFill>
                <a:latin typeface="+mn-ea"/>
                <a:ea typeface="+mn-ea"/>
                <a:sym typeface="+mn-ea"/>
              </a:rPr>
              <a:t>演示</a:t>
            </a:r>
            <a:r>
              <a:rPr lang="en-US" altLang="zh-CN" sz="2400" b="1" dirty="0">
                <a:solidFill>
                  <a:srgbClr val="CC0099"/>
                </a:solidFill>
                <a:latin typeface="+mn-ea"/>
                <a:ea typeface="+mn-ea"/>
                <a:sym typeface="+mn-ea"/>
              </a:rPr>
              <a:t>Bison</a:t>
            </a:r>
            <a:r>
              <a:rPr lang="zh-CN" altLang="en-US" sz="2400" b="1" dirty="0">
                <a:solidFill>
                  <a:srgbClr val="CC0099"/>
                </a:solidFill>
                <a:latin typeface="+mn-ea"/>
                <a:ea typeface="+mn-ea"/>
                <a:sym typeface="+mn-ea"/>
              </a:rPr>
              <a:t>工具的使用</a:t>
            </a:r>
            <a:r>
              <a:rPr lang="en-US" altLang="zh-CN" sz="2400" b="1" dirty="0">
                <a:solidFill>
                  <a:srgbClr val="D60093"/>
                </a:solidFill>
                <a:latin typeface="+mn-ea"/>
                <a:ea typeface="+mn-ea"/>
              </a:rPr>
              <a:t> </a:t>
            </a:r>
            <a:endParaRPr lang="en-US" altLang="zh-CN" sz="2400" b="1" dirty="0">
              <a:solidFill>
                <a:srgbClr val="D60093"/>
              </a:solidFill>
              <a:latin typeface="+mn-ea"/>
              <a:ea typeface="+mn-ea"/>
            </a:endParaRPr>
          </a:p>
        </p:txBody>
      </p:sp>
      <p:sp>
        <p:nvSpPr>
          <p:cNvPr id="6" name="文本框 5"/>
          <p:cNvSpPr txBox="1"/>
          <p:nvPr/>
        </p:nvSpPr>
        <p:spPr>
          <a:xfrm>
            <a:off x="-6350" y="3886200"/>
            <a:ext cx="4157980" cy="368300"/>
          </a:xfrm>
          <a:prstGeom prst="rect">
            <a:avLst/>
          </a:prstGeom>
          <a:noFill/>
        </p:spPr>
        <p:txBody>
          <a:bodyPr wrap="none" rtlCol="0">
            <a:spAutoFit/>
          </a:bodyPr>
          <a:p>
            <a:r>
              <a:rPr lang="en-US" altLang="zh-CN"/>
              <a:t>2.</a:t>
            </a:r>
            <a:r>
              <a:rPr lang="zh-CN" altLang="en-US"/>
              <a:t>测试文件</a:t>
            </a:r>
            <a:r>
              <a:rPr lang="en-US" altLang="zh-CN"/>
              <a:t>2</a:t>
            </a:r>
            <a:r>
              <a:rPr lang="zh-CN" altLang="en-US"/>
              <a:t>，测试语法错误，正确报错</a:t>
            </a:r>
            <a:endParaRPr lang="zh-CN" altLang="en-US"/>
          </a:p>
        </p:txBody>
      </p:sp>
      <p:pic>
        <p:nvPicPr>
          <p:cNvPr id="7" name="图片 6"/>
          <p:cNvPicPr>
            <a:picLocks noChangeAspect="1"/>
          </p:cNvPicPr>
          <p:nvPr/>
        </p:nvPicPr>
        <p:blipFill>
          <a:blip r:embed="rId1"/>
          <a:srcRect b="30587"/>
          <a:stretch>
            <a:fillRect/>
          </a:stretch>
        </p:blipFill>
        <p:spPr>
          <a:xfrm>
            <a:off x="457200" y="1334135"/>
            <a:ext cx="4400550" cy="2439670"/>
          </a:xfrm>
          <a:prstGeom prst="rect">
            <a:avLst/>
          </a:prstGeom>
        </p:spPr>
      </p:pic>
      <p:sp>
        <p:nvSpPr>
          <p:cNvPr id="8" name="文本框 7"/>
          <p:cNvSpPr txBox="1"/>
          <p:nvPr/>
        </p:nvSpPr>
        <p:spPr>
          <a:xfrm>
            <a:off x="12700" y="923290"/>
            <a:ext cx="4386580" cy="368300"/>
          </a:xfrm>
          <a:prstGeom prst="rect">
            <a:avLst/>
          </a:prstGeom>
          <a:noFill/>
        </p:spPr>
        <p:txBody>
          <a:bodyPr wrap="none" rtlCol="0">
            <a:spAutoFit/>
          </a:bodyPr>
          <a:p>
            <a:r>
              <a:rPr lang="en-US" altLang="zh-CN"/>
              <a:t>1.</a:t>
            </a:r>
            <a:r>
              <a:rPr lang="zh-CN" altLang="en-US"/>
              <a:t>测试文件</a:t>
            </a:r>
            <a:r>
              <a:rPr lang="en-US" altLang="zh-CN"/>
              <a:t>1</a:t>
            </a:r>
            <a:r>
              <a:rPr lang="zh-CN" altLang="en-US"/>
              <a:t>，测试语法正确，打印语法</a:t>
            </a:r>
            <a:r>
              <a:rPr lang="zh-CN" altLang="en-US"/>
              <a:t>树</a:t>
            </a:r>
            <a:endParaRPr lang="zh-CN" altLang="en-US"/>
          </a:p>
        </p:txBody>
      </p:sp>
      <p:grpSp>
        <p:nvGrpSpPr>
          <p:cNvPr id="9" name="组合 8"/>
          <p:cNvGrpSpPr/>
          <p:nvPr/>
        </p:nvGrpSpPr>
        <p:grpSpPr>
          <a:xfrm>
            <a:off x="381000" y="4419600"/>
            <a:ext cx="8172450" cy="1276350"/>
            <a:chOff x="600" y="6960"/>
            <a:chExt cx="12870" cy="2010"/>
          </a:xfrm>
        </p:grpSpPr>
        <p:pic>
          <p:nvPicPr>
            <p:cNvPr id="5" name="图片 4"/>
            <p:cNvPicPr>
              <a:picLocks noChangeAspect="1"/>
            </p:cNvPicPr>
            <p:nvPr>
              <p:custDataLst>
                <p:tags r:id="rId2"/>
              </p:custDataLst>
            </p:nvPr>
          </p:nvPicPr>
          <p:blipFill>
            <a:blip r:embed="rId3"/>
            <a:stretch>
              <a:fillRect/>
            </a:stretch>
          </p:blipFill>
          <p:spPr>
            <a:xfrm>
              <a:off x="600" y="6960"/>
              <a:ext cx="12870" cy="2010"/>
            </a:xfrm>
            <a:prstGeom prst="rect">
              <a:avLst/>
            </a:prstGeom>
          </p:spPr>
        </p:pic>
        <p:sp>
          <p:nvSpPr>
            <p:cNvPr id="12" name="矩形 11"/>
            <p:cNvSpPr/>
            <p:nvPr/>
          </p:nvSpPr>
          <p:spPr>
            <a:xfrm>
              <a:off x="8520" y="7320"/>
              <a:ext cx="4804" cy="365"/>
            </a:xfrm>
            <a:prstGeom prst="rect">
              <a:avLst/>
            </a:prstGeom>
            <a:noFill/>
            <a:ln w="28575" cap="flat" cmpd="sng" algn="ctr">
              <a:solidFill>
                <a:srgbClr val="FF0000"/>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xfrm>
            <a:off x="6858000" y="6172200"/>
            <a:ext cx="2133600" cy="244475"/>
          </a:xfrm>
          <a:noFill/>
          <a:ln>
            <a:miter lim="800000"/>
          </a:ln>
        </p:spPr>
        <p:txBody>
          <a:bodyPr/>
          <a:lstStyle/>
          <a:p>
            <a:fld id="{5A4E69A6-A377-46B3-B416-5172BFF17452}" type="slidenum">
              <a:rPr lang="en-US" altLang="zh-CN" sz="2000" b="1" smtClean="0">
                <a:latin typeface="宋体" panose="02010600030101010101" pitchFamily="2" charset="-122"/>
                <a:ea typeface="宋体" panose="02010600030101010101" pitchFamily="2" charset="-122"/>
              </a:rPr>
            </a:fld>
            <a:endParaRPr lang="en-US" altLang="zh-CN" sz="2000" b="1" dirty="0">
              <a:latin typeface="宋体" panose="02010600030101010101" pitchFamily="2" charset="-122"/>
              <a:ea typeface="宋体" panose="02010600030101010101" pitchFamily="2" charset="-122"/>
            </a:endParaRPr>
          </a:p>
        </p:txBody>
      </p:sp>
      <p:sp>
        <p:nvSpPr>
          <p:cNvPr id="5123" name="Text Box 3"/>
          <p:cNvSpPr txBox="1">
            <a:spLocks noChangeArrowheads="1"/>
          </p:cNvSpPr>
          <p:nvPr/>
        </p:nvSpPr>
        <p:spPr bwMode="auto">
          <a:xfrm>
            <a:off x="838200" y="914400"/>
            <a:ext cx="7696200" cy="457200"/>
          </a:xfrm>
          <a:prstGeom prst="rect">
            <a:avLst/>
          </a:prstGeom>
          <a:noFill/>
          <a:ln w="9525">
            <a:noFill/>
            <a:miter lim="800000"/>
          </a:ln>
        </p:spPr>
        <p:txBody>
          <a:bodyPr>
            <a:spAutoFit/>
          </a:bodyPr>
          <a:lstStyle/>
          <a:p>
            <a:pPr eaLnBrk="1" hangingPunct="1">
              <a:spcBef>
                <a:spcPct val="50000"/>
              </a:spcBef>
            </a:pPr>
            <a:endParaRPr lang="en-US" altLang="zh-CN"/>
          </a:p>
        </p:txBody>
      </p:sp>
      <p:sp>
        <p:nvSpPr>
          <p:cNvPr id="5124" name="Rectangle 31"/>
          <p:cNvSpPr>
            <a:spLocks noChangeArrowheads="1"/>
          </p:cNvSpPr>
          <p:nvPr/>
        </p:nvSpPr>
        <p:spPr bwMode="auto">
          <a:xfrm>
            <a:off x="755650" y="2422525"/>
            <a:ext cx="7704138" cy="1753235"/>
          </a:xfrm>
          <a:prstGeom prst="rect">
            <a:avLst/>
          </a:prstGeom>
          <a:noFill/>
          <a:ln w="9525">
            <a:noFill/>
            <a:miter lim="800000"/>
          </a:ln>
        </p:spPr>
        <p:txBody>
          <a:bodyPr>
            <a:spAutoFit/>
          </a:bodyPr>
          <a:lstStyle/>
          <a:p>
            <a:pPr indent="617855" algn="l" eaLnBrk="1" hangingPunct="1">
              <a:lnSpc>
                <a:spcPct val="150000"/>
              </a:lnSpc>
              <a:spcBef>
                <a:spcPct val="50000"/>
              </a:spcBef>
            </a:pPr>
            <a:r>
              <a:rPr lang="zh-CN" altLang="en-US" sz="2400" b="1" dirty="0">
                <a:latin typeface="Times New Roman" panose="02020603050405020304" pitchFamily="18" charset="0"/>
              </a:rPr>
              <a:t>本实验的任务：用</a:t>
            </a:r>
            <a:r>
              <a:rPr sz="2400" b="1" dirty="0">
                <a:latin typeface="Times New Roman" panose="02020603050405020304" pitchFamily="18" charset="0"/>
              </a:rPr>
              <a:t>Bison</a:t>
            </a:r>
            <a:r>
              <a:rPr lang="zh-CN" sz="2400" b="1" dirty="0">
                <a:latin typeface="Times New Roman" panose="02020603050405020304" pitchFamily="18" charset="0"/>
              </a:rPr>
              <a:t>工具</a:t>
            </a:r>
            <a:r>
              <a:rPr sz="2400" b="1" dirty="0">
                <a:latin typeface="Times New Roman" panose="02020603050405020304" pitchFamily="18" charset="0"/>
              </a:rPr>
              <a:t>根据</a:t>
            </a:r>
            <a:r>
              <a:rPr lang="zh-CN" sz="2400" b="1" dirty="0">
                <a:latin typeface="Times New Roman" panose="02020603050405020304" pitchFamily="18" charset="0"/>
              </a:rPr>
              <a:t>自己定义</a:t>
            </a:r>
            <a:r>
              <a:rPr sz="2400" b="1" dirty="0">
                <a:latin typeface="Times New Roman" panose="02020603050405020304" pitchFamily="18" charset="0"/>
              </a:rPr>
              <a:t>语法规则，自动化生成对应的语法分析程序。判断源程序的语句是否符合语法规则</a:t>
            </a:r>
            <a:r>
              <a:rPr lang="zh-CN" sz="2400" b="1" dirty="0">
                <a:latin typeface="Times New Roman" panose="02020603050405020304" pitchFamily="18" charset="0"/>
              </a:rPr>
              <a:t>。</a:t>
            </a:r>
            <a:endParaRPr lang="zh-CN" sz="2400" b="1" dirty="0">
              <a:latin typeface="Times New Roman" panose="02020603050405020304" pitchFamily="18" charset="0"/>
            </a:endParaRPr>
          </a:p>
        </p:txBody>
      </p:sp>
      <p:sp>
        <p:nvSpPr>
          <p:cNvPr id="5125" name="Text Box 34"/>
          <p:cNvSpPr txBox="1">
            <a:spLocks noChangeArrowheads="1"/>
          </p:cNvSpPr>
          <p:nvPr/>
        </p:nvSpPr>
        <p:spPr bwMode="auto">
          <a:xfrm>
            <a:off x="3708400" y="1554163"/>
            <a:ext cx="1654175" cy="519112"/>
          </a:xfrm>
          <a:prstGeom prst="rect">
            <a:avLst/>
          </a:prstGeom>
          <a:noFill/>
          <a:ln w="9525">
            <a:noFill/>
            <a:miter lim="800000"/>
          </a:ln>
        </p:spPr>
        <p:txBody>
          <a:bodyPr>
            <a:spAutoFit/>
          </a:bodyPr>
          <a:lstStyle/>
          <a:p>
            <a:pPr eaLnBrk="1" hangingPunct="1">
              <a:spcBef>
                <a:spcPct val="50000"/>
              </a:spcBef>
            </a:pPr>
            <a:r>
              <a:rPr lang="zh-CN" altLang="en-US" sz="2800" b="1" dirty="0">
                <a:solidFill>
                  <a:srgbClr val="800000"/>
                </a:solidFill>
              </a:rPr>
              <a:t>内容摘要</a:t>
            </a:r>
            <a:endParaRPr lang="zh-CN" altLang="en-US" sz="2800" b="1" dirty="0">
              <a:solidFill>
                <a:srgbClr val="800000"/>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3"/>
          <p:cNvSpPr txBox="1">
            <a:spLocks noChangeArrowheads="1"/>
          </p:cNvSpPr>
          <p:nvPr/>
        </p:nvSpPr>
        <p:spPr bwMode="auto">
          <a:xfrm>
            <a:off x="1752600" y="2286000"/>
            <a:ext cx="5334000" cy="1899285"/>
          </a:xfrm>
          <a:prstGeom prst="rect">
            <a:avLst/>
          </a:prstGeom>
          <a:noFill/>
          <a:ln w="9525">
            <a:noFill/>
            <a:miter lim="800000"/>
          </a:ln>
        </p:spPr>
        <p:txBody>
          <a:bodyPr wrap="square">
            <a:spAutoFit/>
          </a:bodyPr>
          <a:lstStyle/>
          <a:p>
            <a:pPr algn="l" eaLnBrk="1" hangingPunct="1">
              <a:lnSpc>
                <a:spcPct val="130000"/>
              </a:lnSpc>
              <a:spcBef>
                <a:spcPct val="50000"/>
              </a:spcBef>
            </a:pPr>
            <a:r>
              <a:rPr lang="en-US" altLang="zh-CN" sz="2400" b="1" dirty="0">
                <a:latin typeface="+mn-ea"/>
                <a:ea typeface="+mn-ea"/>
              </a:rPr>
              <a:t>3</a:t>
            </a:r>
            <a:r>
              <a:rPr lang="en-US" altLang="zh-CN" sz="2400" b="1" dirty="0">
                <a:latin typeface="+mn-ea"/>
                <a:ea typeface="+mn-ea"/>
                <a:hlinkClick r:id="rId1" action="ppaction://hlinksldjump"/>
              </a:rPr>
              <a:t>.1</a:t>
            </a:r>
            <a:r>
              <a:rPr lang="zh-CN" altLang="en-US" sz="2400" b="1" dirty="0">
                <a:latin typeface="+mn-ea"/>
                <a:ea typeface="+mn-ea"/>
                <a:hlinkClick r:id="rId1" action="ppaction://hlinksldjump"/>
              </a:rPr>
              <a:t>　</a:t>
            </a:r>
            <a:r>
              <a:rPr lang="zh-CN" altLang="en-US" sz="2400" b="1" dirty="0">
                <a:latin typeface="+mn-ea"/>
                <a:ea typeface="+mn-ea"/>
                <a:sym typeface="+mn-ea"/>
                <a:hlinkClick r:id="" action="ppaction://noaction"/>
              </a:rPr>
              <a:t>语法分析程序的自动构造工具</a:t>
            </a:r>
            <a:r>
              <a:rPr lang="en-US" altLang="zh-CN" sz="2400" b="1" dirty="0">
                <a:latin typeface="+mn-ea"/>
                <a:ea typeface="+mn-ea"/>
                <a:sym typeface="+mn-ea"/>
              </a:rPr>
              <a:t> </a:t>
            </a:r>
            <a:endParaRPr lang="zh-CN" altLang="en-US" sz="2400" b="1" dirty="0">
              <a:latin typeface="+mn-ea"/>
              <a:ea typeface="+mn-ea"/>
            </a:endParaRPr>
          </a:p>
          <a:p>
            <a:pPr algn="l" eaLnBrk="1" hangingPunct="1">
              <a:lnSpc>
                <a:spcPct val="130000"/>
              </a:lnSpc>
              <a:spcBef>
                <a:spcPct val="50000"/>
              </a:spcBef>
            </a:pPr>
            <a:r>
              <a:rPr lang="en-US" altLang="zh-CN" sz="2400" b="1" dirty="0">
                <a:latin typeface="+mn-ea"/>
                <a:ea typeface="+mn-ea"/>
              </a:rPr>
              <a:t>3</a:t>
            </a:r>
            <a:r>
              <a:rPr lang="en-US" altLang="zh-CN" sz="2400" b="1" dirty="0">
                <a:latin typeface="+mn-ea"/>
                <a:ea typeface="+mn-ea"/>
                <a:hlinkClick r:id="" action="ppaction://noaction"/>
              </a:rPr>
              <a:t>.2</a:t>
            </a:r>
            <a:r>
              <a:rPr lang="zh-CN" altLang="en-US" sz="2400" b="1" dirty="0">
                <a:latin typeface="+mn-ea"/>
                <a:ea typeface="+mn-ea"/>
                <a:hlinkClick r:id="" action="ppaction://noaction"/>
              </a:rPr>
              <a:t>　</a:t>
            </a:r>
            <a:r>
              <a:rPr lang="zh-CN" altLang="en-US" sz="2400" b="1" dirty="0">
                <a:latin typeface="+mn-ea"/>
                <a:ea typeface="+mn-ea"/>
                <a:sym typeface="+mn-ea"/>
                <a:hlinkClick r:id=""/>
              </a:rPr>
              <a:t>语法分析程序设计</a:t>
            </a:r>
            <a:r>
              <a:rPr lang="en-US" altLang="zh-CN" sz="2400" b="1" dirty="0">
                <a:latin typeface="+mn-ea"/>
                <a:ea typeface="+mn-ea"/>
                <a:sym typeface="+mn-ea"/>
              </a:rPr>
              <a:t> </a:t>
            </a:r>
            <a:endParaRPr lang="en-US" altLang="zh-CN" sz="2400" b="1" dirty="0">
              <a:latin typeface="+mn-ea"/>
              <a:ea typeface="+mn-ea"/>
              <a:sym typeface="+mn-ea"/>
            </a:endParaRPr>
          </a:p>
          <a:p>
            <a:pPr algn="l" eaLnBrk="1" hangingPunct="1">
              <a:lnSpc>
                <a:spcPct val="130000"/>
              </a:lnSpc>
              <a:spcBef>
                <a:spcPct val="50000"/>
              </a:spcBef>
            </a:pPr>
            <a:r>
              <a:rPr lang="en-US" altLang="zh-CN" sz="2400" b="1" dirty="0">
                <a:latin typeface="+mn-ea"/>
                <a:ea typeface="+mn-ea"/>
              </a:rPr>
              <a:t>3</a:t>
            </a:r>
            <a:r>
              <a:rPr lang="en-US" altLang="zh-CN" sz="2400" b="1" dirty="0">
                <a:latin typeface="+mn-ea"/>
                <a:ea typeface="+mn-ea"/>
                <a:hlinkClick r:id="" action="ppaction://noaction"/>
              </a:rPr>
              <a:t>.3</a:t>
            </a:r>
            <a:r>
              <a:rPr lang="zh-CN" altLang="en-US" sz="2400" b="1" dirty="0">
                <a:latin typeface="+mn-ea"/>
                <a:ea typeface="+mn-ea"/>
                <a:hlinkClick r:id="" action="ppaction://noaction"/>
              </a:rPr>
              <a:t>　演示</a:t>
            </a:r>
            <a:r>
              <a:rPr lang="en-US" altLang="zh-CN" sz="2400" b="1" dirty="0">
                <a:latin typeface="+mn-ea"/>
                <a:ea typeface="+mn-ea"/>
                <a:hlinkClick r:id="" action="ppaction://noaction"/>
              </a:rPr>
              <a:t>bison</a:t>
            </a:r>
            <a:r>
              <a:rPr lang="zh-CN" altLang="en-US" sz="2400" b="1" dirty="0">
                <a:latin typeface="+mn-ea"/>
                <a:ea typeface="+mn-ea"/>
                <a:hlinkClick r:id="" action="ppaction://noaction"/>
              </a:rPr>
              <a:t>工具的使用</a:t>
            </a:r>
            <a:endParaRPr lang="zh-CN" altLang="en-US" sz="2400" b="1" dirty="0">
              <a:latin typeface="+mn-ea"/>
              <a:ea typeface="+mn-ea"/>
            </a:endParaRPr>
          </a:p>
        </p:txBody>
      </p:sp>
      <p:sp>
        <p:nvSpPr>
          <p:cNvPr id="6148" name="Text Box 4"/>
          <p:cNvSpPr txBox="1">
            <a:spLocks noChangeArrowheads="1"/>
          </p:cNvSpPr>
          <p:nvPr/>
        </p:nvSpPr>
        <p:spPr bwMode="auto">
          <a:xfrm>
            <a:off x="3194050" y="1163638"/>
            <a:ext cx="1676400" cy="519112"/>
          </a:xfrm>
          <a:prstGeom prst="rect">
            <a:avLst/>
          </a:prstGeom>
          <a:noFill/>
          <a:ln w="9525">
            <a:noFill/>
            <a:miter lim="800000"/>
          </a:ln>
        </p:spPr>
        <p:txBody>
          <a:bodyPr>
            <a:spAutoFit/>
          </a:bodyPr>
          <a:lstStyle/>
          <a:p>
            <a:pPr algn="ctr" eaLnBrk="1" hangingPunct="1">
              <a:spcBef>
                <a:spcPct val="50000"/>
              </a:spcBef>
            </a:pPr>
            <a:r>
              <a:rPr lang="zh-CN" altLang="en-US" sz="2800" b="1" dirty="0">
                <a:solidFill>
                  <a:srgbClr val="800000"/>
                </a:solidFill>
                <a:latin typeface="宋体" panose="02010600030101010101" pitchFamily="2" charset="-122"/>
                <a:ea typeface="宋体" panose="02010600030101010101" pitchFamily="2" charset="-122"/>
              </a:rPr>
              <a:t>重点讲解</a:t>
            </a:r>
            <a:endParaRPr lang="zh-CN" altLang="en-US" sz="2800" b="1" dirty="0">
              <a:solidFill>
                <a:srgbClr val="800000"/>
              </a:solidFill>
              <a:latin typeface="宋体" panose="02010600030101010101" pitchFamily="2" charset="-122"/>
              <a:ea typeface="宋体" panose="02010600030101010101" pitchFamily="2" charset="-122"/>
            </a:endParaRPr>
          </a:p>
        </p:txBody>
      </p:sp>
      <p:sp>
        <p:nvSpPr>
          <p:cNvPr id="5" name="Slide Number Placeholder 1"/>
          <p:cNvSpPr>
            <a:spLocks noGrp="1"/>
          </p:cNvSpPr>
          <p:nvPr>
            <p:ph type="sldNum" sz="quarter" idx="10"/>
          </p:nvPr>
        </p:nvSpPr>
        <p:spPr>
          <a:xfrm>
            <a:off x="6858000" y="6172200"/>
            <a:ext cx="2133600" cy="244475"/>
          </a:xfrm>
          <a:noFill/>
          <a:ln>
            <a:miter lim="800000"/>
          </a:ln>
        </p:spPr>
        <p:txBody>
          <a:bodyPr/>
          <a:lstStyle/>
          <a:p>
            <a:fld id="{5A4E69A6-A377-46B3-B416-5172BFF17452}" type="slidenum">
              <a:rPr lang="en-US" altLang="zh-CN" sz="2000" b="1" smtClean="0">
                <a:latin typeface="宋体" panose="02010600030101010101" pitchFamily="2" charset="-122"/>
                <a:ea typeface="宋体" panose="02010600030101010101" pitchFamily="2" charset="-122"/>
              </a:rPr>
            </a:fld>
            <a:endParaRPr lang="en-US" altLang="zh-CN" sz="2000" b="1" dirty="0">
              <a:latin typeface="宋体" panose="02010600030101010101" pitchFamily="2" charset="-122"/>
              <a:ea typeface="宋体" panose="02010600030101010101"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3"/>
          <p:cNvSpPr txBox="1">
            <a:spLocks noChangeArrowheads="1"/>
          </p:cNvSpPr>
          <p:nvPr/>
        </p:nvSpPr>
        <p:spPr bwMode="auto">
          <a:xfrm flipH="1">
            <a:off x="8480425" y="5999163"/>
            <a:ext cx="511175" cy="244475"/>
          </a:xfrm>
          <a:prstGeom prst="rect">
            <a:avLst/>
          </a:prstGeom>
          <a:noFill/>
          <a:ln w="9525">
            <a:noFill/>
            <a:miter lim="800000"/>
          </a:ln>
        </p:spPr>
        <p:txBody>
          <a:bodyPr>
            <a:spAutoFit/>
          </a:bodyPr>
          <a:lstStyle/>
          <a:p>
            <a:pPr eaLnBrk="1" hangingPunct="1">
              <a:spcBef>
                <a:spcPct val="50000"/>
              </a:spcBef>
            </a:pPr>
            <a:r>
              <a:rPr lang="zh-CN" altLang="en-US" sz="1000" u="sng">
                <a:hlinkClick r:id=""/>
              </a:rPr>
              <a:t>目录</a:t>
            </a:r>
            <a:endParaRPr lang="zh-CN" altLang="en-US" sz="1000" u="sng"/>
          </a:p>
        </p:txBody>
      </p:sp>
      <p:sp>
        <p:nvSpPr>
          <p:cNvPr id="45061" name="Rectangle 59"/>
          <p:cNvSpPr>
            <a:spLocks noGrp="1" noChangeArrowheads="1"/>
          </p:cNvSpPr>
          <p:nvPr>
            <p:ph type="title"/>
          </p:nvPr>
        </p:nvSpPr>
        <p:spPr>
          <a:xfrm>
            <a:off x="506730" y="318770"/>
            <a:ext cx="7974012" cy="533400"/>
          </a:xfrm>
        </p:spPr>
        <p:txBody>
          <a:bodyPr/>
          <a:lstStyle/>
          <a:p>
            <a:pPr eaLnBrk="1" hangingPunct="1"/>
            <a:r>
              <a:rPr lang="en-US" altLang="zh-CN" sz="2800" b="1" dirty="0">
                <a:solidFill>
                  <a:srgbClr val="0000FF"/>
                </a:solidFill>
                <a:latin typeface="黑体" panose="02010609060101010101" pitchFamily="49" charset="-122"/>
                <a:ea typeface="黑体" panose="02010609060101010101" pitchFamily="49" charset="-122"/>
              </a:rPr>
              <a:t>3.1</a:t>
            </a:r>
            <a:r>
              <a:rPr lang="zh-CN" altLang="en-US" sz="2800" b="1" dirty="0">
                <a:solidFill>
                  <a:srgbClr val="0000FF"/>
                </a:solidFill>
                <a:latin typeface="黑体" panose="02010609060101010101" pitchFamily="49" charset="-122"/>
                <a:ea typeface="黑体" panose="02010609060101010101" pitchFamily="49" charset="-122"/>
              </a:rPr>
              <a:t>　</a:t>
            </a:r>
            <a:r>
              <a:rPr lang="zh-CN" altLang="en-US" sz="2800" b="1" dirty="0">
                <a:solidFill>
                  <a:srgbClr val="0000FF"/>
                </a:solidFill>
                <a:latin typeface="黑体" panose="02010609060101010101" pitchFamily="49" charset="-122"/>
                <a:ea typeface="黑体" panose="02010609060101010101" pitchFamily="49" charset="-122"/>
              </a:rPr>
              <a:t>语法法分析程序的自动构造工具</a:t>
            </a:r>
            <a:endParaRPr lang="zh-CN" altLang="en-US" sz="2800" b="1" dirty="0">
              <a:solidFill>
                <a:srgbClr val="0000FF"/>
              </a:solidFill>
              <a:latin typeface="黑体" panose="02010609060101010101" pitchFamily="49" charset="-122"/>
              <a:ea typeface="黑体" panose="02010609060101010101" pitchFamily="49" charset="-122"/>
            </a:endParaRPr>
          </a:p>
        </p:txBody>
      </p:sp>
      <p:sp>
        <p:nvSpPr>
          <p:cNvPr id="23" name="Slide Number Placeholder 1"/>
          <p:cNvSpPr>
            <a:spLocks noGrp="1"/>
          </p:cNvSpPr>
          <p:nvPr>
            <p:ph type="sldNum" sz="quarter" idx="12"/>
          </p:nvPr>
        </p:nvSpPr>
        <p:spPr>
          <a:xfrm>
            <a:off x="6858000" y="6172200"/>
            <a:ext cx="2133600" cy="244475"/>
          </a:xfrm>
          <a:noFill/>
          <a:ln>
            <a:miter lim="800000"/>
          </a:ln>
        </p:spPr>
        <p:txBody>
          <a:bodyPr/>
          <a:lstStyle/>
          <a:p>
            <a:fld id="{5A4E69A6-A377-46B3-B416-5172BFF17452}" type="slidenum">
              <a:rPr lang="en-US" altLang="zh-CN" sz="2000" b="1" smtClean="0">
                <a:latin typeface="宋体" panose="02010600030101010101" pitchFamily="2" charset="-122"/>
                <a:ea typeface="宋体" panose="02010600030101010101" pitchFamily="2" charset="-122"/>
              </a:rPr>
            </a:fld>
            <a:endParaRPr lang="en-US" altLang="zh-CN" sz="2000" b="1" dirty="0">
              <a:latin typeface="宋体" panose="02010600030101010101" pitchFamily="2" charset="-122"/>
              <a:ea typeface="宋体" panose="02010600030101010101" pitchFamily="2" charset="-122"/>
            </a:endParaRPr>
          </a:p>
        </p:txBody>
      </p:sp>
      <p:graphicFrame>
        <p:nvGraphicFramePr>
          <p:cNvPr id="2" name="对象 -2147482624"/>
          <p:cNvGraphicFramePr>
            <a:graphicFrameLocks noChangeAspect="1"/>
          </p:cNvGraphicFramePr>
          <p:nvPr/>
        </p:nvGraphicFramePr>
        <p:xfrm>
          <a:off x="533400" y="1447800"/>
          <a:ext cx="6476365" cy="4392930"/>
        </p:xfrm>
        <a:graphic>
          <a:graphicData uri="http://schemas.openxmlformats.org/presentationml/2006/ole">
            <mc:AlternateContent xmlns:mc="http://schemas.openxmlformats.org/markup-compatibility/2006">
              <mc:Choice xmlns:v="urn:schemas-microsoft-com:vml" Requires="v">
                <p:oleObj spid="_x0000_s3076" name="" r:id="rId1" imgW="3404235" imgH="3331210" progId="Visio.Drawing.11">
                  <p:embed/>
                </p:oleObj>
              </mc:Choice>
              <mc:Fallback>
                <p:oleObj name="" r:id="rId1" imgW="3404235" imgH="3331210" progId="Visio.Drawing.11">
                  <p:embed/>
                  <p:pic>
                    <p:nvPicPr>
                      <p:cNvPr id="0" name="图片 3075"/>
                      <p:cNvPicPr/>
                      <p:nvPr/>
                    </p:nvPicPr>
                    <p:blipFill>
                      <a:blip r:embed="rId2"/>
                      <a:stretch>
                        <a:fillRect/>
                      </a:stretch>
                    </p:blipFill>
                    <p:spPr>
                      <a:xfrm>
                        <a:off x="533400" y="1447800"/>
                        <a:ext cx="6476365" cy="4392930"/>
                      </a:xfrm>
                      <a:prstGeom prst="rect">
                        <a:avLst/>
                      </a:prstGeom>
                      <a:noFill/>
                      <a:ln w="38100">
                        <a:noFill/>
                        <a:miter/>
                      </a:ln>
                    </p:spPr>
                  </p:pic>
                </p:oleObj>
              </mc:Fallback>
            </mc:AlternateContent>
          </a:graphicData>
        </a:graphic>
      </p:graphicFrame>
      <p:sp>
        <p:nvSpPr>
          <p:cNvPr id="7173" name="Text Box 5"/>
          <p:cNvSpPr txBox="1">
            <a:spLocks noChangeArrowheads="1"/>
          </p:cNvSpPr>
          <p:nvPr/>
        </p:nvSpPr>
        <p:spPr bwMode="auto">
          <a:xfrm>
            <a:off x="457200" y="944880"/>
            <a:ext cx="4487545" cy="460375"/>
          </a:xfrm>
          <a:prstGeom prst="rect">
            <a:avLst/>
          </a:prstGeom>
          <a:noFill/>
          <a:ln w="9525">
            <a:noFill/>
            <a:miter lim="800000"/>
          </a:ln>
        </p:spPr>
        <p:txBody>
          <a:bodyPr wrap="square">
            <a:spAutoFit/>
          </a:bodyPr>
          <a:p>
            <a:pPr eaLnBrk="1" hangingPunct="1">
              <a:spcBef>
                <a:spcPct val="50000"/>
              </a:spcBef>
            </a:pPr>
            <a:r>
              <a:rPr lang="en-US" altLang="zh-CN" sz="2400" b="1" dirty="0">
                <a:solidFill>
                  <a:srgbClr val="CC0099"/>
                </a:solidFill>
                <a:latin typeface="+mn-ea"/>
                <a:ea typeface="+mn-ea"/>
              </a:rPr>
              <a:t>3.1.1</a:t>
            </a:r>
            <a:r>
              <a:rPr lang="zh-CN" altLang="en-US" sz="2400" b="1" dirty="0">
                <a:solidFill>
                  <a:srgbClr val="CC0099"/>
                </a:solidFill>
                <a:latin typeface="+mn-ea"/>
                <a:ea typeface="+mn-ea"/>
              </a:rPr>
              <a:t>　</a:t>
            </a:r>
            <a:r>
              <a:rPr lang="en-US" altLang="zh-CN" sz="2400" b="1" dirty="0">
                <a:solidFill>
                  <a:srgbClr val="CC0099"/>
                </a:solidFill>
                <a:latin typeface="+mn-ea"/>
                <a:ea typeface="+mn-ea"/>
              </a:rPr>
              <a:t>Flex</a:t>
            </a:r>
            <a:r>
              <a:rPr lang="zh-CN" altLang="en-US" sz="2400" b="1" dirty="0">
                <a:solidFill>
                  <a:srgbClr val="CC0099"/>
                </a:solidFill>
                <a:latin typeface="+mn-ea"/>
                <a:ea typeface="+mn-ea"/>
              </a:rPr>
              <a:t>与</a:t>
            </a:r>
            <a:r>
              <a:rPr lang="en-US" altLang="zh-CN" sz="2400" b="1" dirty="0">
                <a:solidFill>
                  <a:srgbClr val="CC0099"/>
                </a:solidFill>
                <a:latin typeface="+mn-ea"/>
                <a:ea typeface="+mn-ea"/>
              </a:rPr>
              <a:t>Bison</a:t>
            </a:r>
            <a:r>
              <a:rPr lang="zh-CN" altLang="en-US" sz="2400" b="1" dirty="0">
                <a:solidFill>
                  <a:srgbClr val="CC0099"/>
                </a:solidFill>
                <a:latin typeface="+mn-ea"/>
                <a:ea typeface="+mn-ea"/>
              </a:rPr>
              <a:t>结合</a:t>
            </a:r>
            <a:r>
              <a:rPr lang="zh-CN" altLang="en-US" sz="2400" b="1" dirty="0">
                <a:solidFill>
                  <a:srgbClr val="CC0099"/>
                </a:solidFill>
                <a:latin typeface="+mn-ea"/>
                <a:ea typeface="+mn-ea"/>
              </a:rPr>
              <a:t>流程</a:t>
            </a:r>
            <a:endParaRPr lang="zh-CN" altLang="en-US" sz="2400" b="1" dirty="0">
              <a:solidFill>
                <a:srgbClr val="CC0099"/>
              </a:solidFill>
              <a:latin typeface="+mn-ea"/>
              <a:ea typeface="+mn-ea"/>
            </a:endParaRPr>
          </a:p>
        </p:txBody>
      </p:sp>
      <p:sp>
        <p:nvSpPr>
          <p:cNvPr id="3" name="文本框 2"/>
          <p:cNvSpPr txBox="1"/>
          <p:nvPr/>
        </p:nvSpPr>
        <p:spPr>
          <a:xfrm>
            <a:off x="5029200" y="5334000"/>
            <a:ext cx="3967480" cy="645160"/>
          </a:xfrm>
          <a:prstGeom prst="rect">
            <a:avLst/>
          </a:prstGeom>
          <a:noFill/>
        </p:spPr>
        <p:txBody>
          <a:bodyPr wrap="none" rtlCol="0">
            <a:spAutoFit/>
          </a:bodyPr>
          <a:p>
            <a:pPr algn="l"/>
            <a:r>
              <a:rPr lang="en-US" altLang="zh-CN" b="1"/>
              <a:t>Lex.l</a:t>
            </a:r>
            <a:r>
              <a:rPr lang="zh-CN" altLang="en-US" b="1"/>
              <a:t>对应自己的词法</a:t>
            </a:r>
            <a:r>
              <a:rPr lang="en-US" altLang="zh-CN" b="1"/>
              <a:t>flex</a:t>
            </a:r>
            <a:r>
              <a:rPr lang="zh-CN" altLang="en-US" b="1"/>
              <a:t>源文件</a:t>
            </a:r>
            <a:endParaRPr lang="zh-CN" altLang="en-US" b="1"/>
          </a:p>
          <a:p>
            <a:pPr algn="l"/>
            <a:r>
              <a:rPr lang="en-US" altLang="zh-CN" b="1"/>
              <a:t>Parser.y</a:t>
            </a:r>
            <a:r>
              <a:rPr lang="zh-CN" altLang="en-US" b="1"/>
              <a:t>对应自己的语法</a:t>
            </a:r>
            <a:r>
              <a:rPr lang="en-US" altLang="zh-CN" b="1"/>
              <a:t>bison</a:t>
            </a:r>
            <a:r>
              <a:rPr lang="zh-CN" altLang="en-US" b="1"/>
              <a:t>源文件</a:t>
            </a:r>
            <a:endParaRPr lang="zh-CN" altLang="en-US" b="1"/>
          </a:p>
        </p:txBody>
      </p:sp>
      <p:sp>
        <p:nvSpPr>
          <p:cNvPr id="4" name="椭圆 3"/>
          <p:cNvSpPr/>
          <p:nvPr/>
        </p:nvSpPr>
        <p:spPr>
          <a:xfrm>
            <a:off x="6400800" y="2286000"/>
            <a:ext cx="461010" cy="461010"/>
          </a:xfrm>
          <a:prstGeom prst="ellipse">
            <a:avLst/>
          </a:prstGeom>
          <a:solidFill>
            <a:schemeClr val="accent1">
              <a:lumMod val="90000"/>
              <a:alpha val="96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5" name="椭圆 4"/>
          <p:cNvSpPr/>
          <p:nvPr/>
        </p:nvSpPr>
        <p:spPr>
          <a:xfrm>
            <a:off x="1905000" y="2286000"/>
            <a:ext cx="461010" cy="461010"/>
          </a:xfrm>
          <a:prstGeom prst="ellipse">
            <a:avLst/>
          </a:prstGeom>
          <a:solidFill>
            <a:schemeClr val="accent1">
              <a:lumMod val="90000"/>
              <a:alpha val="96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rPr>
              <a:t>2</a:t>
            </a:r>
            <a:endParaRPr kumimoji="0" lang="en-US" alt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6" name="椭圆 5"/>
          <p:cNvSpPr/>
          <p:nvPr/>
        </p:nvSpPr>
        <p:spPr>
          <a:xfrm>
            <a:off x="6477000" y="3048000"/>
            <a:ext cx="461010" cy="461010"/>
          </a:xfrm>
          <a:prstGeom prst="ellipse">
            <a:avLst/>
          </a:prstGeom>
          <a:solidFill>
            <a:schemeClr val="accent1">
              <a:lumMod val="90000"/>
              <a:alpha val="96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rPr>
              <a:t>3</a:t>
            </a:r>
            <a:endParaRPr kumimoji="0" lang="en-US" alt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7" name="椭圆 6"/>
          <p:cNvSpPr/>
          <p:nvPr/>
        </p:nvSpPr>
        <p:spPr>
          <a:xfrm>
            <a:off x="2133600" y="3048000"/>
            <a:ext cx="461010" cy="461010"/>
          </a:xfrm>
          <a:prstGeom prst="ellipse">
            <a:avLst/>
          </a:prstGeom>
          <a:solidFill>
            <a:schemeClr val="accent1">
              <a:lumMod val="90000"/>
              <a:alpha val="96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rPr>
              <a:t>4</a:t>
            </a:r>
            <a:endParaRPr kumimoji="0" lang="en-US" alt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8" name="椭圆 7"/>
          <p:cNvSpPr/>
          <p:nvPr/>
        </p:nvSpPr>
        <p:spPr>
          <a:xfrm>
            <a:off x="4191000" y="3810000"/>
            <a:ext cx="461010" cy="461010"/>
          </a:xfrm>
          <a:prstGeom prst="ellipse">
            <a:avLst/>
          </a:prstGeom>
          <a:solidFill>
            <a:schemeClr val="accent1">
              <a:lumMod val="90000"/>
              <a:alpha val="96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rPr>
              <a:t>5</a:t>
            </a:r>
            <a:endParaRPr kumimoji="0" lang="en-US" alt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9" name="椭圆 8"/>
          <p:cNvSpPr/>
          <p:nvPr/>
        </p:nvSpPr>
        <p:spPr>
          <a:xfrm>
            <a:off x="533400" y="4556125"/>
            <a:ext cx="461010" cy="461010"/>
          </a:xfrm>
          <a:prstGeom prst="ellipse">
            <a:avLst/>
          </a:prstGeom>
          <a:solidFill>
            <a:schemeClr val="accent1">
              <a:lumMod val="90000"/>
              <a:alpha val="96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rPr>
              <a:t>6</a:t>
            </a:r>
            <a:endParaRPr kumimoji="0" lang="en-US" alt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10" name="椭圆 9"/>
          <p:cNvSpPr/>
          <p:nvPr/>
        </p:nvSpPr>
        <p:spPr>
          <a:xfrm>
            <a:off x="3581400" y="4572000"/>
            <a:ext cx="368935" cy="368935"/>
          </a:xfrm>
          <a:prstGeom prst="ellipse">
            <a:avLst/>
          </a:prstGeom>
          <a:solidFill>
            <a:schemeClr val="accent1">
              <a:lumMod val="90000"/>
              <a:alpha val="27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rPr>
              <a:t>7</a:t>
            </a:r>
            <a:endParaRPr kumimoji="0" lang="en-US" alt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3"/>
          <p:cNvSpPr txBox="1">
            <a:spLocks noChangeArrowheads="1"/>
          </p:cNvSpPr>
          <p:nvPr/>
        </p:nvSpPr>
        <p:spPr bwMode="auto">
          <a:xfrm flipH="1">
            <a:off x="8480425" y="5999163"/>
            <a:ext cx="511175" cy="244475"/>
          </a:xfrm>
          <a:prstGeom prst="rect">
            <a:avLst/>
          </a:prstGeom>
          <a:noFill/>
          <a:ln w="9525">
            <a:noFill/>
            <a:miter lim="800000"/>
          </a:ln>
        </p:spPr>
        <p:txBody>
          <a:bodyPr>
            <a:spAutoFit/>
          </a:bodyPr>
          <a:lstStyle/>
          <a:p>
            <a:pPr eaLnBrk="1" hangingPunct="1">
              <a:spcBef>
                <a:spcPct val="50000"/>
              </a:spcBef>
            </a:pPr>
            <a:r>
              <a:rPr lang="zh-CN" altLang="en-US" sz="1000" u="sng">
                <a:hlinkClick r:id=""/>
              </a:rPr>
              <a:t>目录</a:t>
            </a:r>
            <a:endParaRPr lang="zh-CN" altLang="en-US" sz="1000" u="sng"/>
          </a:p>
        </p:txBody>
      </p:sp>
      <p:sp>
        <p:nvSpPr>
          <p:cNvPr id="45061" name="Rectangle 59"/>
          <p:cNvSpPr>
            <a:spLocks noGrp="1" noChangeArrowheads="1"/>
          </p:cNvSpPr>
          <p:nvPr>
            <p:ph type="title"/>
          </p:nvPr>
        </p:nvSpPr>
        <p:spPr>
          <a:xfrm>
            <a:off x="506730" y="318770"/>
            <a:ext cx="7974012" cy="533400"/>
          </a:xfrm>
        </p:spPr>
        <p:txBody>
          <a:bodyPr/>
          <a:lstStyle/>
          <a:p>
            <a:pPr eaLnBrk="1" hangingPunct="1"/>
            <a:r>
              <a:rPr lang="en-US" altLang="zh-CN" sz="2800" b="1" dirty="0">
                <a:solidFill>
                  <a:srgbClr val="0000FF"/>
                </a:solidFill>
                <a:latin typeface="黑体" panose="02010609060101010101" pitchFamily="49" charset="-122"/>
                <a:ea typeface="黑体" panose="02010609060101010101" pitchFamily="49" charset="-122"/>
              </a:rPr>
              <a:t>3.1</a:t>
            </a:r>
            <a:r>
              <a:rPr lang="zh-CN" altLang="en-US" sz="2800" b="1" dirty="0">
                <a:solidFill>
                  <a:srgbClr val="0000FF"/>
                </a:solidFill>
                <a:latin typeface="黑体" panose="02010609060101010101" pitchFamily="49" charset="-122"/>
                <a:ea typeface="黑体" panose="02010609060101010101" pitchFamily="49" charset="-122"/>
              </a:rPr>
              <a:t>　</a:t>
            </a:r>
            <a:r>
              <a:rPr lang="zh-CN" altLang="en-US" sz="2800" b="1" dirty="0">
                <a:solidFill>
                  <a:srgbClr val="0000FF"/>
                </a:solidFill>
                <a:latin typeface="黑体" panose="02010609060101010101" pitchFamily="49" charset="-122"/>
                <a:ea typeface="黑体" panose="02010609060101010101" pitchFamily="49" charset="-122"/>
              </a:rPr>
              <a:t>语法法分析程序的自动构造工具</a:t>
            </a:r>
            <a:endParaRPr lang="zh-CN" altLang="en-US" sz="2800" b="1" dirty="0">
              <a:solidFill>
                <a:srgbClr val="0000FF"/>
              </a:solidFill>
              <a:latin typeface="黑体" panose="02010609060101010101" pitchFamily="49" charset="-122"/>
              <a:ea typeface="黑体" panose="02010609060101010101" pitchFamily="49" charset="-122"/>
            </a:endParaRPr>
          </a:p>
        </p:txBody>
      </p:sp>
      <p:sp>
        <p:nvSpPr>
          <p:cNvPr id="23" name="Slide Number Placeholder 1"/>
          <p:cNvSpPr>
            <a:spLocks noGrp="1"/>
          </p:cNvSpPr>
          <p:nvPr>
            <p:ph type="sldNum" sz="quarter" idx="12"/>
          </p:nvPr>
        </p:nvSpPr>
        <p:spPr>
          <a:xfrm>
            <a:off x="6858000" y="6172200"/>
            <a:ext cx="2133600" cy="244475"/>
          </a:xfrm>
          <a:noFill/>
          <a:ln>
            <a:miter lim="800000"/>
          </a:ln>
        </p:spPr>
        <p:txBody>
          <a:bodyPr/>
          <a:lstStyle/>
          <a:p>
            <a:fld id="{5A4E69A6-A377-46B3-B416-5172BFF17452}" type="slidenum">
              <a:rPr lang="en-US" altLang="zh-CN" sz="2000" b="1" smtClean="0">
                <a:latin typeface="宋体" panose="02010600030101010101" pitchFamily="2" charset="-122"/>
                <a:ea typeface="宋体" panose="02010600030101010101" pitchFamily="2" charset="-122"/>
              </a:rPr>
            </a:fld>
            <a:endParaRPr lang="en-US" altLang="zh-CN" sz="2000" b="1" dirty="0">
              <a:latin typeface="宋体" panose="02010600030101010101" pitchFamily="2" charset="-122"/>
              <a:ea typeface="宋体" panose="02010600030101010101" pitchFamily="2" charset="-122"/>
            </a:endParaRPr>
          </a:p>
        </p:txBody>
      </p:sp>
      <p:sp>
        <p:nvSpPr>
          <p:cNvPr id="7173" name="Text Box 5"/>
          <p:cNvSpPr txBox="1">
            <a:spLocks noChangeArrowheads="1"/>
          </p:cNvSpPr>
          <p:nvPr/>
        </p:nvSpPr>
        <p:spPr bwMode="auto">
          <a:xfrm>
            <a:off x="457200" y="944880"/>
            <a:ext cx="6229985" cy="460375"/>
          </a:xfrm>
          <a:prstGeom prst="rect">
            <a:avLst/>
          </a:prstGeom>
          <a:noFill/>
          <a:ln w="9525">
            <a:noFill/>
            <a:miter lim="800000"/>
          </a:ln>
        </p:spPr>
        <p:txBody>
          <a:bodyPr wrap="square">
            <a:spAutoFit/>
          </a:bodyPr>
          <a:p>
            <a:pPr eaLnBrk="1" hangingPunct="1">
              <a:spcBef>
                <a:spcPct val="50000"/>
              </a:spcBef>
            </a:pPr>
            <a:r>
              <a:rPr lang="en-US" altLang="zh-CN" sz="2400" b="1" dirty="0">
                <a:solidFill>
                  <a:srgbClr val="CC0099"/>
                </a:solidFill>
                <a:latin typeface="+mn-ea"/>
                <a:ea typeface="+mn-ea"/>
              </a:rPr>
              <a:t>3.1.2</a:t>
            </a:r>
            <a:r>
              <a:rPr lang="zh-CN" altLang="en-US" sz="2400" b="1" dirty="0">
                <a:solidFill>
                  <a:srgbClr val="CC0099"/>
                </a:solidFill>
                <a:latin typeface="+mn-ea"/>
                <a:ea typeface="+mn-ea"/>
              </a:rPr>
              <a:t>　</a:t>
            </a:r>
            <a:r>
              <a:rPr lang="en-US" altLang="zh-CN" sz="2400" b="1" dirty="0">
                <a:solidFill>
                  <a:srgbClr val="CC0099"/>
                </a:solidFill>
                <a:latin typeface="+mn-ea"/>
                <a:ea typeface="+mn-ea"/>
              </a:rPr>
              <a:t>Bison</a:t>
            </a:r>
            <a:r>
              <a:rPr lang="zh-CN" altLang="en-US" sz="2400" b="1" dirty="0">
                <a:solidFill>
                  <a:srgbClr val="CC0099"/>
                </a:solidFill>
                <a:latin typeface="+mn-ea"/>
                <a:ea typeface="+mn-ea"/>
              </a:rPr>
              <a:t>相关的编译</a:t>
            </a:r>
            <a:r>
              <a:rPr lang="zh-CN" altLang="en-US" sz="2400" b="1" dirty="0">
                <a:solidFill>
                  <a:srgbClr val="CC0099"/>
                </a:solidFill>
                <a:latin typeface="+mn-ea"/>
                <a:ea typeface="+mn-ea"/>
              </a:rPr>
              <a:t>命令</a:t>
            </a:r>
            <a:endParaRPr lang="zh-CN" altLang="en-US" sz="2400" b="1" dirty="0">
              <a:solidFill>
                <a:srgbClr val="CC0099"/>
              </a:solidFill>
              <a:latin typeface="+mn-ea"/>
              <a:ea typeface="+mn-ea"/>
            </a:endParaRPr>
          </a:p>
        </p:txBody>
      </p:sp>
      <p:sp>
        <p:nvSpPr>
          <p:cNvPr id="4" name="文本框 3"/>
          <p:cNvSpPr txBox="1"/>
          <p:nvPr/>
        </p:nvSpPr>
        <p:spPr>
          <a:xfrm>
            <a:off x="762000" y="1981200"/>
            <a:ext cx="6540500" cy="1660525"/>
          </a:xfrm>
          <a:prstGeom prst="rect">
            <a:avLst/>
          </a:prstGeom>
          <a:noFill/>
        </p:spPr>
        <p:txBody>
          <a:bodyPr wrap="square" rtlCol="0">
            <a:spAutoFit/>
          </a:bodyPr>
          <a:p>
            <a:pPr indent="584200" algn="l">
              <a:lnSpc>
                <a:spcPct val="150000"/>
              </a:lnSpc>
              <a:spcBef>
                <a:spcPct val="30000"/>
              </a:spcBef>
            </a:pPr>
            <a:r>
              <a:rPr lang="en-US" altLang="zh-CN" sz="2000" b="1" dirty="0">
                <a:latin typeface="+mn-ea"/>
                <a:ea typeface="+mn-ea"/>
                <a:sym typeface="+mn-ea"/>
              </a:rPr>
              <a:t>linux</a:t>
            </a:r>
            <a:r>
              <a:rPr lang="zh-CN" altLang="en-US" sz="2000" b="1" dirty="0">
                <a:latin typeface="+mn-ea"/>
                <a:ea typeface="+mn-ea"/>
                <a:sym typeface="+mn-ea"/>
              </a:rPr>
              <a:t>下</a:t>
            </a:r>
            <a:r>
              <a:rPr lang="en-US" altLang="zh-CN" sz="2000" b="1" dirty="0">
                <a:latin typeface="+mn-ea"/>
                <a:ea typeface="+mn-ea"/>
                <a:sym typeface="+mn-ea"/>
              </a:rPr>
              <a:t>bison</a:t>
            </a:r>
            <a:r>
              <a:rPr lang="zh-CN" altLang="en-US" sz="2000" b="1" dirty="0">
                <a:latin typeface="+mn-ea"/>
                <a:ea typeface="+mn-ea"/>
                <a:sym typeface="+mn-ea"/>
              </a:rPr>
              <a:t>编译命令</a:t>
            </a:r>
            <a:r>
              <a:rPr lang="en-US" altLang="zh-CN" sz="2000" b="1" dirty="0">
                <a:latin typeface="+mn-ea"/>
                <a:ea typeface="+mn-ea"/>
                <a:sym typeface="+mn-ea"/>
              </a:rPr>
              <a:t>:</a:t>
            </a:r>
            <a:r>
              <a:rPr lang="zh-CN" altLang="en-US" sz="2000" b="1" dirty="0">
                <a:latin typeface="+mn-ea"/>
                <a:ea typeface="+mn-ea"/>
                <a:sym typeface="+mn-ea"/>
              </a:rPr>
              <a:t>bison </a:t>
            </a:r>
            <a:r>
              <a:rPr lang="zh-CN" altLang="en-US" sz="2000" b="1" dirty="0">
                <a:solidFill>
                  <a:srgbClr val="FF3300"/>
                </a:solidFill>
                <a:latin typeface="+mn-ea"/>
                <a:ea typeface="+mn-ea"/>
                <a:sym typeface="+mn-ea"/>
              </a:rPr>
              <a:t>-d -v</a:t>
            </a:r>
            <a:r>
              <a:rPr lang="zh-CN" altLang="en-US" sz="2000" b="1" dirty="0">
                <a:latin typeface="+mn-ea"/>
                <a:ea typeface="+mn-ea"/>
                <a:sym typeface="+mn-ea"/>
              </a:rPr>
              <a:t> </a:t>
            </a:r>
            <a:r>
              <a:rPr lang="en-US" altLang="zh-CN" sz="2000" b="1" dirty="0">
                <a:latin typeface="+mn-ea"/>
                <a:ea typeface="+mn-ea"/>
                <a:sym typeface="+mn-ea"/>
              </a:rPr>
              <a:t>Parser</a:t>
            </a:r>
            <a:r>
              <a:rPr lang="zh-CN" altLang="en-US" sz="2000" b="1" dirty="0">
                <a:latin typeface="+mn-ea"/>
                <a:ea typeface="+mn-ea"/>
                <a:sym typeface="+mn-ea"/>
              </a:rPr>
              <a:t>.y</a:t>
            </a:r>
            <a:r>
              <a:rPr lang="en-US" altLang="zh-CN" sz="2000" b="1" dirty="0">
                <a:latin typeface="+mn-ea"/>
                <a:ea typeface="+mn-ea"/>
                <a:sym typeface="+mn-ea"/>
              </a:rPr>
              <a:t> </a:t>
            </a:r>
            <a:endParaRPr lang="en-US" altLang="zh-CN" sz="2000" b="1" dirty="0">
              <a:latin typeface="+mn-ea"/>
              <a:ea typeface="+mn-ea"/>
            </a:endParaRPr>
          </a:p>
          <a:p>
            <a:pPr indent="584200" algn="l">
              <a:lnSpc>
                <a:spcPct val="150000"/>
              </a:lnSpc>
              <a:spcBef>
                <a:spcPct val="30000"/>
              </a:spcBef>
            </a:pPr>
            <a:r>
              <a:rPr lang="zh-CN" altLang="en-US" sz="2000" b="1" dirty="0">
                <a:solidFill>
                  <a:srgbClr val="0070C0"/>
                </a:solidFill>
                <a:latin typeface="+mn-ea"/>
                <a:ea typeface="+mn-ea"/>
                <a:sym typeface="+mn-ea"/>
              </a:rPr>
              <a:t>加参数</a:t>
            </a:r>
            <a:r>
              <a:rPr lang="en-US" altLang="zh-CN" sz="2000" b="1" dirty="0">
                <a:solidFill>
                  <a:srgbClr val="0070C0"/>
                </a:solidFill>
                <a:latin typeface="+mn-ea"/>
                <a:ea typeface="+mn-ea"/>
                <a:sym typeface="+mn-ea"/>
              </a:rPr>
              <a:t> </a:t>
            </a:r>
            <a:r>
              <a:rPr lang="en-US" altLang="zh-CN" sz="2000" b="1" dirty="0">
                <a:solidFill>
                  <a:srgbClr val="FF3300"/>
                </a:solidFill>
                <a:latin typeface="+mn-ea"/>
                <a:ea typeface="+mn-ea"/>
                <a:sym typeface="+mn-ea"/>
              </a:rPr>
              <a:t>-d</a:t>
            </a:r>
            <a:r>
              <a:rPr lang="en-US" altLang="zh-CN" sz="2000" b="1" dirty="0">
                <a:solidFill>
                  <a:srgbClr val="0070C0"/>
                </a:solidFill>
                <a:latin typeface="+mn-ea"/>
                <a:ea typeface="+mn-ea"/>
                <a:sym typeface="+mn-ea"/>
              </a:rPr>
              <a:t> </a:t>
            </a:r>
            <a:r>
              <a:rPr lang="zh-CN" altLang="en-US" sz="2000" b="1" dirty="0">
                <a:solidFill>
                  <a:srgbClr val="0070C0"/>
                </a:solidFill>
                <a:latin typeface="+mn-ea"/>
                <a:ea typeface="+mn-ea"/>
                <a:sym typeface="+mn-ea"/>
              </a:rPr>
              <a:t>生成</a:t>
            </a:r>
            <a:r>
              <a:rPr lang="en-US" altLang="zh-CN" sz="2000" b="1" dirty="0">
                <a:solidFill>
                  <a:srgbClr val="0070C0"/>
                </a:solidFill>
                <a:latin typeface="+mn-ea"/>
                <a:ea typeface="+mn-ea"/>
                <a:sym typeface="+mn-ea"/>
              </a:rPr>
              <a:t>Parser.tab.c Parser.tab.h</a:t>
            </a:r>
            <a:endParaRPr lang="en-US" altLang="zh-CN" sz="2000" b="1" dirty="0">
              <a:solidFill>
                <a:srgbClr val="0070C0"/>
              </a:solidFill>
              <a:latin typeface="+mn-ea"/>
              <a:ea typeface="+mn-ea"/>
            </a:endParaRPr>
          </a:p>
          <a:p>
            <a:pPr indent="584200" algn="l">
              <a:lnSpc>
                <a:spcPct val="150000"/>
              </a:lnSpc>
              <a:spcBef>
                <a:spcPct val="30000"/>
              </a:spcBef>
            </a:pPr>
            <a:r>
              <a:rPr lang="zh-CN" altLang="en-US" sz="2000" b="1" dirty="0">
                <a:solidFill>
                  <a:srgbClr val="0070C0"/>
                </a:solidFill>
                <a:latin typeface="+mn-ea"/>
                <a:ea typeface="+mn-ea"/>
                <a:sym typeface="+mn-ea"/>
              </a:rPr>
              <a:t>加参数</a:t>
            </a:r>
            <a:r>
              <a:rPr lang="en-US" altLang="zh-CN" sz="2000" b="1" dirty="0">
                <a:solidFill>
                  <a:srgbClr val="0070C0"/>
                </a:solidFill>
                <a:latin typeface="+mn-ea"/>
                <a:ea typeface="+mn-ea"/>
                <a:sym typeface="+mn-ea"/>
              </a:rPr>
              <a:t> </a:t>
            </a:r>
            <a:r>
              <a:rPr lang="en-US" altLang="zh-CN" sz="2000" b="1" dirty="0">
                <a:solidFill>
                  <a:srgbClr val="FF3300"/>
                </a:solidFill>
                <a:latin typeface="+mn-ea"/>
                <a:ea typeface="+mn-ea"/>
                <a:sym typeface="+mn-ea"/>
              </a:rPr>
              <a:t>-v</a:t>
            </a:r>
            <a:r>
              <a:rPr lang="en-US" altLang="zh-CN" sz="2000" b="1" dirty="0">
                <a:solidFill>
                  <a:srgbClr val="0070C0"/>
                </a:solidFill>
                <a:latin typeface="+mn-ea"/>
                <a:ea typeface="+mn-ea"/>
                <a:sym typeface="+mn-ea"/>
              </a:rPr>
              <a:t> </a:t>
            </a:r>
            <a:r>
              <a:rPr lang="zh-CN" altLang="en-US" sz="2000" b="1" dirty="0">
                <a:solidFill>
                  <a:srgbClr val="0070C0"/>
                </a:solidFill>
                <a:latin typeface="+mn-ea"/>
                <a:ea typeface="+mn-ea"/>
                <a:sym typeface="+mn-ea"/>
              </a:rPr>
              <a:t>生成</a:t>
            </a:r>
            <a:r>
              <a:rPr lang="en-US" altLang="zh-CN" sz="2000" b="1" dirty="0">
                <a:solidFill>
                  <a:srgbClr val="0070C0"/>
                </a:solidFill>
                <a:latin typeface="+mn-ea"/>
                <a:ea typeface="+mn-ea"/>
                <a:sym typeface="+mn-ea"/>
              </a:rPr>
              <a:t>Parser.output //</a:t>
            </a:r>
            <a:r>
              <a:rPr lang="zh-CN" altLang="en-US" sz="2000" b="1" dirty="0">
                <a:solidFill>
                  <a:srgbClr val="0070C0"/>
                </a:solidFill>
                <a:latin typeface="+mn-ea"/>
                <a:ea typeface="+mn-ea"/>
                <a:sym typeface="+mn-ea"/>
              </a:rPr>
              <a:t>非必须</a:t>
            </a:r>
            <a:endParaRPr lang="en-US" altLang="zh-CN" sz="200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3"/>
          <p:cNvSpPr txBox="1">
            <a:spLocks noChangeArrowheads="1"/>
          </p:cNvSpPr>
          <p:nvPr/>
        </p:nvSpPr>
        <p:spPr bwMode="auto">
          <a:xfrm flipH="1">
            <a:off x="8480425" y="5999163"/>
            <a:ext cx="511175" cy="244475"/>
          </a:xfrm>
          <a:prstGeom prst="rect">
            <a:avLst/>
          </a:prstGeom>
          <a:noFill/>
          <a:ln w="9525">
            <a:noFill/>
            <a:miter lim="800000"/>
          </a:ln>
        </p:spPr>
        <p:txBody>
          <a:bodyPr>
            <a:spAutoFit/>
          </a:bodyPr>
          <a:lstStyle/>
          <a:p>
            <a:pPr eaLnBrk="1" hangingPunct="1">
              <a:spcBef>
                <a:spcPct val="50000"/>
              </a:spcBef>
            </a:pPr>
            <a:r>
              <a:rPr lang="zh-CN" altLang="en-US" sz="1000" u="sng">
                <a:hlinkClick r:id=""/>
              </a:rPr>
              <a:t>目录</a:t>
            </a:r>
            <a:endParaRPr lang="zh-CN" altLang="en-US" sz="1000" u="sng"/>
          </a:p>
        </p:txBody>
      </p:sp>
      <p:sp>
        <p:nvSpPr>
          <p:cNvPr id="45061" name="Rectangle 59"/>
          <p:cNvSpPr>
            <a:spLocks noGrp="1" noChangeArrowheads="1"/>
          </p:cNvSpPr>
          <p:nvPr>
            <p:ph type="title"/>
          </p:nvPr>
        </p:nvSpPr>
        <p:spPr>
          <a:xfrm>
            <a:off x="506730" y="318770"/>
            <a:ext cx="7974012" cy="533400"/>
          </a:xfrm>
        </p:spPr>
        <p:txBody>
          <a:bodyPr/>
          <a:lstStyle/>
          <a:p>
            <a:pPr eaLnBrk="1" hangingPunct="1"/>
            <a:r>
              <a:rPr lang="en-US" altLang="zh-CN" sz="2800" b="1" dirty="0">
                <a:solidFill>
                  <a:srgbClr val="0000FF"/>
                </a:solidFill>
                <a:latin typeface="黑体" panose="02010609060101010101" pitchFamily="49" charset="-122"/>
                <a:ea typeface="黑体" panose="02010609060101010101" pitchFamily="49" charset="-122"/>
              </a:rPr>
              <a:t>3.1</a:t>
            </a:r>
            <a:r>
              <a:rPr lang="zh-CN" altLang="en-US" sz="2800" b="1" dirty="0">
                <a:solidFill>
                  <a:srgbClr val="0000FF"/>
                </a:solidFill>
                <a:latin typeface="黑体" panose="02010609060101010101" pitchFamily="49" charset="-122"/>
                <a:ea typeface="黑体" panose="02010609060101010101" pitchFamily="49" charset="-122"/>
              </a:rPr>
              <a:t>　</a:t>
            </a:r>
            <a:r>
              <a:rPr lang="zh-CN" altLang="en-US" sz="2800" b="1" dirty="0">
                <a:solidFill>
                  <a:srgbClr val="0000FF"/>
                </a:solidFill>
                <a:latin typeface="黑体" panose="02010609060101010101" pitchFamily="49" charset="-122"/>
                <a:ea typeface="黑体" panose="02010609060101010101" pitchFamily="49" charset="-122"/>
              </a:rPr>
              <a:t>语法法分析程序的自动构造工具</a:t>
            </a:r>
            <a:endParaRPr lang="zh-CN" altLang="en-US" sz="2800" b="1" dirty="0">
              <a:solidFill>
                <a:srgbClr val="0000FF"/>
              </a:solidFill>
              <a:latin typeface="黑体" panose="02010609060101010101" pitchFamily="49" charset="-122"/>
              <a:ea typeface="黑体" panose="02010609060101010101" pitchFamily="49" charset="-122"/>
            </a:endParaRPr>
          </a:p>
        </p:txBody>
      </p:sp>
      <p:sp>
        <p:nvSpPr>
          <p:cNvPr id="23" name="Slide Number Placeholder 1"/>
          <p:cNvSpPr>
            <a:spLocks noGrp="1"/>
          </p:cNvSpPr>
          <p:nvPr>
            <p:ph type="sldNum" sz="quarter" idx="12"/>
          </p:nvPr>
        </p:nvSpPr>
        <p:spPr>
          <a:xfrm>
            <a:off x="6858000" y="6172200"/>
            <a:ext cx="2133600" cy="244475"/>
          </a:xfrm>
          <a:noFill/>
          <a:ln>
            <a:miter lim="800000"/>
          </a:ln>
        </p:spPr>
        <p:txBody>
          <a:bodyPr/>
          <a:lstStyle/>
          <a:p>
            <a:fld id="{5A4E69A6-A377-46B3-B416-5172BFF17452}" type="slidenum">
              <a:rPr lang="en-US" altLang="zh-CN" sz="2000" b="1" smtClean="0">
                <a:latin typeface="宋体" panose="02010600030101010101" pitchFamily="2" charset="-122"/>
                <a:ea typeface="宋体" panose="02010600030101010101" pitchFamily="2" charset="-122"/>
              </a:rPr>
            </a:fld>
            <a:endParaRPr lang="en-US" altLang="zh-CN" sz="2000" b="1" dirty="0">
              <a:latin typeface="宋体" panose="02010600030101010101" pitchFamily="2" charset="-122"/>
              <a:ea typeface="宋体" panose="02010600030101010101" pitchFamily="2" charset="-122"/>
            </a:endParaRPr>
          </a:p>
        </p:txBody>
      </p:sp>
      <p:sp>
        <p:nvSpPr>
          <p:cNvPr id="7173" name="Text Box 5"/>
          <p:cNvSpPr txBox="1">
            <a:spLocks noChangeArrowheads="1"/>
          </p:cNvSpPr>
          <p:nvPr/>
        </p:nvSpPr>
        <p:spPr bwMode="auto">
          <a:xfrm>
            <a:off x="457200" y="944880"/>
            <a:ext cx="6229985" cy="460375"/>
          </a:xfrm>
          <a:prstGeom prst="rect">
            <a:avLst/>
          </a:prstGeom>
          <a:noFill/>
          <a:ln w="9525">
            <a:noFill/>
            <a:miter lim="800000"/>
          </a:ln>
        </p:spPr>
        <p:txBody>
          <a:bodyPr wrap="square">
            <a:spAutoFit/>
          </a:bodyPr>
          <a:p>
            <a:pPr eaLnBrk="1" hangingPunct="1">
              <a:spcBef>
                <a:spcPct val="50000"/>
              </a:spcBef>
            </a:pPr>
            <a:r>
              <a:rPr lang="en-US" altLang="zh-CN" sz="2400" b="1" dirty="0">
                <a:solidFill>
                  <a:srgbClr val="CC0099"/>
                </a:solidFill>
                <a:latin typeface="+mn-ea"/>
                <a:ea typeface="+mn-ea"/>
              </a:rPr>
              <a:t>3.1.3</a:t>
            </a:r>
            <a:r>
              <a:rPr lang="zh-CN" altLang="en-US" sz="2400" b="1" dirty="0">
                <a:solidFill>
                  <a:srgbClr val="CC0099"/>
                </a:solidFill>
                <a:latin typeface="+mn-ea"/>
                <a:ea typeface="+mn-ea"/>
              </a:rPr>
              <a:t>　</a:t>
            </a:r>
            <a:r>
              <a:rPr lang="en-US" altLang="zh-CN" sz="2400" b="1" dirty="0">
                <a:solidFill>
                  <a:srgbClr val="CC0099"/>
                </a:solidFill>
                <a:latin typeface="+mn-ea"/>
                <a:ea typeface="+mn-ea"/>
              </a:rPr>
              <a:t>Bison</a:t>
            </a:r>
            <a:r>
              <a:rPr lang="zh-CN" altLang="en-US" sz="2400" b="1" dirty="0">
                <a:solidFill>
                  <a:srgbClr val="CC0099"/>
                </a:solidFill>
                <a:latin typeface="+mn-ea"/>
                <a:ea typeface="+mn-ea"/>
              </a:rPr>
              <a:t>输出文件</a:t>
            </a:r>
            <a:r>
              <a:rPr lang="en-US" altLang="zh-CN" sz="2400" b="1" dirty="0">
                <a:solidFill>
                  <a:srgbClr val="CC0099"/>
                </a:solidFill>
                <a:latin typeface="+mn-ea"/>
                <a:ea typeface="+mn-ea"/>
              </a:rPr>
              <a:t>Parser.tab.h</a:t>
            </a:r>
            <a:r>
              <a:rPr lang="zh-CN" altLang="en-US" sz="2400" b="1" dirty="0">
                <a:solidFill>
                  <a:srgbClr val="CC0099"/>
                </a:solidFill>
                <a:latin typeface="+mn-ea"/>
                <a:ea typeface="+mn-ea"/>
              </a:rPr>
              <a:t>的</a:t>
            </a:r>
            <a:r>
              <a:rPr lang="zh-CN" altLang="en-US" sz="2400" b="1" dirty="0">
                <a:solidFill>
                  <a:srgbClr val="CC0099"/>
                </a:solidFill>
                <a:latin typeface="+mn-ea"/>
                <a:ea typeface="+mn-ea"/>
              </a:rPr>
              <a:t>含义</a:t>
            </a:r>
            <a:endParaRPr lang="zh-CN" altLang="en-US" sz="2400" b="1" dirty="0">
              <a:solidFill>
                <a:srgbClr val="CC0099"/>
              </a:solidFill>
              <a:latin typeface="+mn-ea"/>
              <a:ea typeface="+mn-ea"/>
            </a:endParaRPr>
          </a:p>
        </p:txBody>
      </p:sp>
      <p:pic>
        <p:nvPicPr>
          <p:cNvPr id="2" name="图片 1"/>
          <p:cNvPicPr>
            <a:picLocks noChangeAspect="1"/>
          </p:cNvPicPr>
          <p:nvPr/>
        </p:nvPicPr>
        <p:blipFill>
          <a:blip r:embed="rId1"/>
          <a:srcRect l="5353" t="10624" r="57730" b="44391"/>
          <a:stretch>
            <a:fillRect/>
          </a:stretch>
        </p:blipFill>
        <p:spPr>
          <a:xfrm>
            <a:off x="457200" y="1752600"/>
            <a:ext cx="3759200" cy="2229485"/>
          </a:xfrm>
          <a:prstGeom prst="rect">
            <a:avLst/>
          </a:prstGeom>
        </p:spPr>
      </p:pic>
      <p:sp>
        <p:nvSpPr>
          <p:cNvPr id="4" name="矩形标注 3"/>
          <p:cNvSpPr/>
          <p:nvPr/>
        </p:nvSpPr>
        <p:spPr>
          <a:xfrm>
            <a:off x="4648200" y="1828800"/>
            <a:ext cx="3872865" cy="805815"/>
          </a:xfrm>
          <a:prstGeom prst="wedgeRectCallout">
            <a:avLst>
              <a:gd name="adj1" fmla="val -103008"/>
              <a:gd name="adj2" fmla="val 70015"/>
            </a:avLst>
          </a:prstGeom>
          <a:solidFill>
            <a:schemeClr val="accent5">
              <a:lumMod val="75000"/>
              <a:alpha val="96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rPr>
              <a:t>符号集</a:t>
            </a:r>
            <a:r>
              <a:rPr kumimoji="0" lang="zh-CN"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rPr>
              <a:t>编码</a:t>
            </a:r>
            <a:endParaRPr kumimoji="0" lang="zh-CN"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3"/>
          <p:cNvSpPr txBox="1">
            <a:spLocks noChangeArrowheads="1"/>
          </p:cNvSpPr>
          <p:nvPr/>
        </p:nvSpPr>
        <p:spPr bwMode="auto">
          <a:xfrm flipH="1">
            <a:off x="8480425" y="5999163"/>
            <a:ext cx="511175" cy="244475"/>
          </a:xfrm>
          <a:prstGeom prst="rect">
            <a:avLst/>
          </a:prstGeom>
          <a:noFill/>
          <a:ln w="9525">
            <a:noFill/>
            <a:miter lim="800000"/>
          </a:ln>
        </p:spPr>
        <p:txBody>
          <a:bodyPr>
            <a:spAutoFit/>
          </a:bodyPr>
          <a:lstStyle/>
          <a:p>
            <a:pPr eaLnBrk="1" hangingPunct="1">
              <a:spcBef>
                <a:spcPct val="50000"/>
              </a:spcBef>
            </a:pPr>
            <a:r>
              <a:rPr lang="zh-CN" altLang="en-US" sz="1000" u="sng">
                <a:hlinkClick r:id=""/>
              </a:rPr>
              <a:t>目录</a:t>
            </a:r>
            <a:endParaRPr lang="zh-CN" altLang="en-US" sz="1000" u="sng"/>
          </a:p>
        </p:txBody>
      </p:sp>
      <p:sp>
        <p:nvSpPr>
          <p:cNvPr id="45061" name="Rectangle 59"/>
          <p:cNvSpPr>
            <a:spLocks noGrp="1" noChangeArrowheads="1"/>
          </p:cNvSpPr>
          <p:nvPr>
            <p:ph type="title"/>
          </p:nvPr>
        </p:nvSpPr>
        <p:spPr>
          <a:xfrm>
            <a:off x="506730" y="318770"/>
            <a:ext cx="7974012" cy="533400"/>
          </a:xfrm>
        </p:spPr>
        <p:txBody>
          <a:bodyPr/>
          <a:lstStyle/>
          <a:p>
            <a:pPr eaLnBrk="1" hangingPunct="1"/>
            <a:r>
              <a:rPr lang="en-US" altLang="zh-CN" sz="2800" b="1" dirty="0">
                <a:solidFill>
                  <a:srgbClr val="0000FF"/>
                </a:solidFill>
                <a:latin typeface="黑体" panose="02010609060101010101" pitchFamily="49" charset="-122"/>
                <a:ea typeface="黑体" panose="02010609060101010101" pitchFamily="49" charset="-122"/>
              </a:rPr>
              <a:t>3.1</a:t>
            </a:r>
            <a:r>
              <a:rPr lang="zh-CN" altLang="en-US" sz="2800" b="1" dirty="0">
                <a:solidFill>
                  <a:srgbClr val="0000FF"/>
                </a:solidFill>
                <a:latin typeface="黑体" panose="02010609060101010101" pitchFamily="49" charset="-122"/>
                <a:ea typeface="黑体" panose="02010609060101010101" pitchFamily="49" charset="-122"/>
              </a:rPr>
              <a:t>　</a:t>
            </a:r>
            <a:r>
              <a:rPr lang="zh-CN" altLang="en-US" sz="2800" b="1" dirty="0">
                <a:solidFill>
                  <a:srgbClr val="0000FF"/>
                </a:solidFill>
                <a:latin typeface="黑体" panose="02010609060101010101" pitchFamily="49" charset="-122"/>
                <a:ea typeface="黑体" panose="02010609060101010101" pitchFamily="49" charset="-122"/>
              </a:rPr>
              <a:t>语法法分析程序的自动构造工具</a:t>
            </a:r>
            <a:endParaRPr lang="zh-CN" altLang="en-US" sz="2800" b="1" dirty="0">
              <a:solidFill>
                <a:srgbClr val="0000FF"/>
              </a:solidFill>
              <a:latin typeface="黑体" panose="02010609060101010101" pitchFamily="49" charset="-122"/>
              <a:ea typeface="黑体" panose="02010609060101010101" pitchFamily="49" charset="-122"/>
            </a:endParaRPr>
          </a:p>
        </p:txBody>
      </p:sp>
      <p:sp>
        <p:nvSpPr>
          <p:cNvPr id="23" name="Slide Number Placeholder 1"/>
          <p:cNvSpPr>
            <a:spLocks noGrp="1"/>
          </p:cNvSpPr>
          <p:nvPr>
            <p:ph type="sldNum" sz="quarter" idx="12"/>
          </p:nvPr>
        </p:nvSpPr>
        <p:spPr>
          <a:xfrm>
            <a:off x="6858000" y="6172200"/>
            <a:ext cx="2133600" cy="244475"/>
          </a:xfrm>
          <a:noFill/>
          <a:ln>
            <a:miter lim="800000"/>
          </a:ln>
        </p:spPr>
        <p:txBody>
          <a:bodyPr/>
          <a:lstStyle/>
          <a:p>
            <a:fld id="{5A4E69A6-A377-46B3-B416-5172BFF17452}" type="slidenum">
              <a:rPr lang="en-US" altLang="zh-CN" sz="2000" b="1" smtClean="0">
                <a:latin typeface="宋体" panose="02010600030101010101" pitchFamily="2" charset="-122"/>
                <a:ea typeface="宋体" panose="02010600030101010101" pitchFamily="2" charset="-122"/>
              </a:rPr>
            </a:fld>
            <a:endParaRPr lang="en-US" altLang="zh-CN" sz="2000" b="1" dirty="0">
              <a:latin typeface="宋体" panose="02010600030101010101" pitchFamily="2" charset="-122"/>
              <a:ea typeface="宋体" panose="02010600030101010101" pitchFamily="2" charset="-122"/>
            </a:endParaRPr>
          </a:p>
        </p:txBody>
      </p:sp>
      <p:sp>
        <p:nvSpPr>
          <p:cNvPr id="7173" name="Text Box 5"/>
          <p:cNvSpPr txBox="1">
            <a:spLocks noChangeArrowheads="1"/>
          </p:cNvSpPr>
          <p:nvPr/>
        </p:nvSpPr>
        <p:spPr bwMode="auto">
          <a:xfrm>
            <a:off x="457200" y="944880"/>
            <a:ext cx="6229985" cy="460375"/>
          </a:xfrm>
          <a:prstGeom prst="rect">
            <a:avLst/>
          </a:prstGeom>
          <a:noFill/>
          <a:ln w="9525">
            <a:noFill/>
            <a:miter lim="800000"/>
          </a:ln>
        </p:spPr>
        <p:txBody>
          <a:bodyPr wrap="square">
            <a:spAutoFit/>
          </a:bodyPr>
          <a:p>
            <a:pPr eaLnBrk="1" hangingPunct="1">
              <a:spcBef>
                <a:spcPct val="50000"/>
              </a:spcBef>
            </a:pPr>
            <a:r>
              <a:rPr lang="en-US" altLang="zh-CN" sz="2400" b="1" dirty="0">
                <a:solidFill>
                  <a:srgbClr val="CC0099"/>
                </a:solidFill>
                <a:latin typeface="+mn-ea"/>
                <a:ea typeface="+mn-ea"/>
              </a:rPr>
              <a:t>3.1.3</a:t>
            </a:r>
            <a:r>
              <a:rPr lang="zh-CN" altLang="en-US" sz="2400" b="1" dirty="0">
                <a:solidFill>
                  <a:srgbClr val="CC0099"/>
                </a:solidFill>
                <a:latin typeface="+mn-ea"/>
                <a:ea typeface="+mn-ea"/>
              </a:rPr>
              <a:t>　</a:t>
            </a:r>
            <a:r>
              <a:rPr lang="en-US" altLang="zh-CN" sz="2400" b="1" dirty="0">
                <a:solidFill>
                  <a:srgbClr val="CC0099"/>
                </a:solidFill>
                <a:latin typeface="+mn-ea"/>
                <a:ea typeface="+mn-ea"/>
              </a:rPr>
              <a:t>Bison</a:t>
            </a:r>
            <a:r>
              <a:rPr lang="zh-CN" altLang="en-US" sz="2400" b="1" dirty="0">
                <a:solidFill>
                  <a:srgbClr val="CC0099"/>
                </a:solidFill>
                <a:latin typeface="+mn-ea"/>
                <a:ea typeface="+mn-ea"/>
              </a:rPr>
              <a:t>输出文件</a:t>
            </a:r>
            <a:r>
              <a:rPr lang="en-US" altLang="zh-CN" sz="2400" b="1" dirty="0">
                <a:solidFill>
                  <a:srgbClr val="CC0099"/>
                </a:solidFill>
                <a:latin typeface="+mn-ea"/>
                <a:ea typeface="+mn-ea"/>
              </a:rPr>
              <a:t>Parser.tab.c</a:t>
            </a:r>
            <a:r>
              <a:rPr lang="zh-CN" altLang="en-US" sz="2400" b="1" dirty="0">
                <a:solidFill>
                  <a:srgbClr val="CC0099"/>
                </a:solidFill>
                <a:latin typeface="+mn-ea"/>
                <a:ea typeface="+mn-ea"/>
              </a:rPr>
              <a:t>的</a:t>
            </a:r>
            <a:r>
              <a:rPr lang="zh-CN" altLang="en-US" sz="2400" b="1" dirty="0">
                <a:solidFill>
                  <a:srgbClr val="CC0099"/>
                </a:solidFill>
                <a:latin typeface="+mn-ea"/>
                <a:ea typeface="+mn-ea"/>
              </a:rPr>
              <a:t>含义</a:t>
            </a:r>
            <a:endParaRPr lang="zh-CN" altLang="en-US" sz="2400" b="1" dirty="0">
              <a:solidFill>
                <a:srgbClr val="CC0099"/>
              </a:solidFill>
              <a:latin typeface="+mn-ea"/>
              <a:ea typeface="+mn-ea"/>
            </a:endParaRPr>
          </a:p>
        </p:txBody>
      </p:sp>
      <p:sp>
        <p:nvSpPr>
          <p:cNvPr id="3" name="文本框 2"/>
          <p:cNvSpPr txBox="1"/>
          <p:nvPr/>
        </p:nvSpPr>
        <p:spPr>
          <a:xfrm>
            <a:off x="305435" y="1280795"/>
            <a:ext cx="8533130" cy="4891405"/>
          </a:xfrm>
          <a:prstGeom prst="rect">
            <a:avLst/>
          </a:prstGeom>
          <a:noFill/>
        </p:spPr>
        <p:txBody>
          <a:bodyPr wrap="square" rtlCol="0">
            <a:spAutoFit/>
          </a:bodyPr>
          <a:p>
            <a:pPr indent="584200" algn="l">
              <a:lnSpc>
                <a:spcPct val="150000"/>
              </a:lnSpc>
              <a:spcBef>
                <a:spcPct val="30000"/>
              </a:spcBef>
            </a:pPr>
            <a:r>
              <a:rPr lang="zh-CN" sz="1600" b="1" dirty="0">
                <a:latin typeface="+mn-ea"/>
                <a:ea typeface="+mn-ea"/>
                <a:sym typeface="+mn-ea"/>
              </a:rPr>
              <a:t>相关数组的含义：</a:t>
            </a:r>
            <a:endParaRPr lang="zh-CN" sz="1600" b="1" dirty="0">
              <a:latin typeface="+mn-ea"/>
              <a:ea typeface="+mn-ea"/>
              <a:sym typeface="+mn-ea"/>
            </a:endParaRPr>
          </a:p>
          <a:p>
            <a:pPr indent="584200" algn="l">
              <a:lnSpc>
                <a:spcPct val="150000"/>
              </a:lnSpc>
              <a:spcBef>
                <a:spcPct val="30000"/>
              </a:spcBef>
            </a:pPr>
            <a:r>
              <a:rPr sz="1600" b="1" dirty="0">
                <a:latin typeface="+mn-ea"/>
                <a:ea typeface="+mn-ea"/>
                <a:sym typeface="+mn-ea"/>
              </a:rPr>
              <a:t>yytranslate 把flex返回的token编号翻译成bison的文法编号</a:t>
            </a:r>
            <a:endParaRPr sz="1600" b="1" dirty="0">
              <a:latin typeface="+mn-ea"/>
              <a:ea typeface="+mn-ea"/>
              <a:sym typeface="+mn-ea"/>
            </a:endParaRPr>
          </a:p>
          <a:p>
            <a:pPr indent="584200" algn="l">
              <a:lnSpc>
                <a:spcPct val="150000"/>
              </a:lnSpc>
              <a:spcBef>
                <a:spcPct val="30000"/>
              </a:spcBef>
            </a:pPr>
            <a:r>
              <a:rPr sz="1600" b="1" dirty="0">
                <a:latin typeface="+mn-ea"/>
                <a:ea typeface="+mn-ea"/>
                <a:sym typeface="+mn-ea"/>
              </a:rPr>
              <a:t>yyrline 产生式的定义行</a:t>
            </a:r>
            <a:endParaRPr sz="1600" b="1" dirty="0">
              <a:latin typeface="+mn-ea"/>
              <a:ea typeface="+mn-ea"/>
              <a:sym typeface="+mn-ea"/>
            </a:endParaRPr>
          </a:p>
          <a:p>
            <a:pPr indent="584200" algn="l">
              <a:lnSpc>
                <a:spcPct val="150000"/>
              </a:lnSpc>
              <a:spcBef>
                <a:spcPct val="30000"/>
              </a:spcBef>
            </a:pPr>
            <a:r>
              <a:rPr sz="1600" b="1" dirty="0">
                <a:latin typeface="+mn-ea"/>
                <a:ea typeface="+mn-ea"/>
                <a:sym typeface="+mn-ea"/>
              </a:rPr>
              <a:t>yytname 文法符号的名称，必须用YYDEBUG条件编译</a:t>
            </a:r>
            <a:endParaRPr sz="1600" b="1" dirty="0">
              <a:latin typeface="+mn-ea"/>
              <a:ea typeface="+mn-ea"/>
              <a:sym typeface="+mn-ea"/>
            </a:endParaRPr>
          </a:p>
          <a:p>
            <a:pPr indent="584200" algn="l">
              <a:lnSpc>
                <a:spcPct val="150000"/>
              </a:lnSpc>
              <a:spcBef>
                <a:spcPct val="30000"/>
              </a:spcBef>
            </a:pPr>
            <a:r>
              <a:rPr sz="1600" b="1" dirty="0">
                <a:latin typeface="+mn-ea"/>
                <a:ea typeface="+mn-ea"/>
                <a:sym typeface="+mn-ea"/>
              </a:rPr>
              <a:t>yytoknum flex返回的token编号翻译成bison的token编号</a:t>
            </a:r>
            <a:endParaRPr sz="1600" b="1" dirty="0">
              <a:latin typeface="+mn-ea"/>
              <a:ea typeface="+mn-ea"/>
              <a:sym typeface="+mn-ea"/>
            </a:endParaRPr>
          </a:p>
          <a:p>
            <a:pPr indent="584200" algn="l">
              <a:lnSpc>
                <a:spcPct val="150000"/>
              </a:lnSpc>
              <a:spcBef>
                <a:spcPct val="30000"/>
              </a:spcBef>
            </a:pPr>
            <a:r>
              <a:rPr sz="1600" b="1" dirty="0">
                <a:latin typeface="+mn-ea"/>
                <a:ea typeface="+mn-ea"/>
                <a:sym typeface="+mn-ea"/>
              </a:rPr>
              <a:t>yydefact 缺省动作，长度为DFA的状态个数</a:t>
            </a:r>
            <a:endParaRPr sz="1600" b="1" dirty="0">
              <a:latin typeface="+mn-ea"/>
              <a:ea typeface="+mn-ea"/>
              <a:sym typeface="+mn-ea"/>
            </a:endParaRPr>
          </a:p>
          <a:p>
            <a:pPr indent="584200" algn="l">
              <a:lnSpc>
                <a:spcPct val="150000"/>
              </a:lnSpc>
              <a:spcBef>
                <a:spcPct val="30000"/>
              </a:spcBef>
            </a:pPr>
            <a:r>
              <a:rPr sz="1600" b="1" dirty="0">
                <a:latin typeface="+mn-ea"/>
                <a:ea typeface="+mn-ea"/>
                <a:sym typeface="+mn-ea"/>
              </a:rPr>
              <a:t>yypgoto 非终结符号上的goto下个状态</a:t>
            </a:r>
            <a:endParaRPr sz="1600" b="1" dirty="0">
              <a:latin typeface="+mn-ea"/>
              <a:ea typeface="+mn-ea"/>
              <a:sym typeface="+mn-ea"/>
            </a:endParaRPr>
          </a:p>
          <a:p>
            <a:pPr indent="584200" algn="l">
              <a:lnSpc>
                <a:spcPct val="150000"/>
              </a:lnSpc>
              <a:spcBef>
                <a:spcPct val="30000"/>
              </a:spcBef>
            </a:pPr>
            <a:r>
              <a:rPr sz="1600" b="1" dirty="0">
                <a:latin typeface="+mn-ea"/>
                <a:ea typeface="+mn-ea"/>
                <a:sym typeface="+mn-ea"/>
              </a:rPr>
              <a:t>yydefgoto 缺省goto，长度为非终结符号</a:t>
            </a:r>
            <a:endParaRPr sz="1600" b="1" dirty="0">
              <a:latin typeface="+mn-ea"/>
              <a:ea typeface="+mn-ea"/>
              <a:sym typeface="+mn-ea"/>
            </a:endParaRPr>
          </a:p>
          <a:p>
            <a:pPr indent="584200" algn="l">
              <a:lnSpc>
                <a:spcPct val="150000"/>
              </a:lnSpc>
              <a:spcBef>
                <a:spcPct val="30000"/>
              </a:spcBef>
            </a:pPr>
            <a:r>
              <a:rPr sz="1600" b="1" dirty="0">
                <a:latin typeface="+mn-ea"/>
                <a:ea typeface="+mn-ea"/>
                <a:sym typeface="+mn-ea"/>
              </a:rPr>
              <a:t>yytable DFA状态转移表</a:t>
            </a:r>
            <a:endParaRPr sz="1600" b="1" dirty="0">
              <a:latin typeface="+mn-ea"/>
              <a:ea typeface="+mn-ea"/>
              <a:sym typeface="+mn-ea"/>
            </a:endParaRPr>
          </a:p>
          <a:p>
            <a:pPr indent="584200" algn="l">
              <a:lnSpc>
                <a:spcPct val="150000"/>
              </a:lnSpc>
              <a:spcBef>
                <a:spcPct val="30000"/>
              </a:spcBef>
            </a:pPr>
            <a:r>
              <a:rPr sz="1600" b="1" dirty="0">
                <a:latin typeface="+mn-ea"/>
                <a:ea typeface="+mn-ea"/>
                <a:sym typeface="+mn-ea"/>
              </a:rPr>
              <a:t>yyr1 产生式左端文法符号的编号</a:t>
            </a:r>
            <a:endParaRPr sz="1600" b="1" dirty="0">
              <a:latin typeface="+mn-ea"/>
              <a:ea typeface="+mn-ea"/>
              <a:sym typeface="+mn-ea"/>
            </a:endParaRPr>
          </a:p>
          <a:p>
            <a:pPr indent="584200" algn="l">
              <a:lnSpc>
                <a:spcPct val="150000"/>
              </a:lnSpc>
              <a:spcBef>
                <a:spcPct val="30000"/>
              </a:spcBef>
            </a:pPr>
            <a:r>
              <a:rPr sz="1600" b="1" dirty="0">
                <a:latin typeface="+mn-ea"/>
                <a:ea typeface="+mn-ea"/>
                <a:sym typeface="+mn-ea"/>
              </a:rPr>
              <a:t>yyr2 产生式右端长度</a:t>
            </a:r>
            <a:endParaRPr sz="1600" b="1" dirty="0">
              <a:latin typeface="+mn-ea"/>
              <a:ea typeface="+mn-ea"/>
              <a:sym typeface="+mn-ea"/>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3"/>
          <p:cNvSpPr txBox="1">
            <a:spLocks noChangeArrowheads="1"/>
          </p:cNvSpPr>
          <p:nvPr/>
        </p:nvSpPr>
        <p:spPr bwMode="auto">
          <a:xfrm flipH="1">
            <a:off x="8480425" y="5999163"/>
            <a:ext cx="511175" cy="244475"/>
          </a:xfrm>
          <a:prstGeom prst="rect">
            <a:avLst/>
          </a:prstGeom>
          <a:noFill/>
          <a:ln w="9525">
            <a:noFill/>
            <a:miter lim="800000"/>
          </a:ln>
        </p:spPr>
        <p:txBody>
          <a:bodyPr>
            <a:spAutoFit/>
          </a:bodyPr>
          <a:lstStyle/>
          <a:p>
            <a:pPr eaLnBrk="1" hangingPunct="1">
              <a:spcBef>
                <a:spcPct val="50000"/>
              </a:spcBef>
            </a:pPr>
            <a:r>
              <a:rPr lang="zh-CN" altLang="en-US" sz="1000" u="sng">
                <a:hlinkClick r:id=""/>
              </a:rPr>
              <a:t>目录</a:t>
            </a:r>
            <a:endParaRPr lang="zh-CN" altLang="en-US" sz="1000" u="sng"/>
          </a:p>
        </p:txBody>
      </p:sp>
      <p:sp>
        <p:nvSpPr>
          <p:cNvPr id="45061" name="Rectangle 59"/>
          <p:cNvSpPr>
            <a:spLocks noGrp="1" noChangeArrowheads="1"/>
          </p:cNvSpPr>
          <p:nvPr>
            <p:ph type="title"/>
          </p:nvPr>
        </p:nvSpPr>
        <p:spPr>
          <a:xfrm>
            <a:off x="506730" y="318770"/>
            <a:ext cx="7974012" cy="533400"/>
          </a:xfrm>
        </p:spPr>
        <p:txBody>
          <a:bodyPr/>
          <a:lstStyle/>
          <a:p>
            <a:pPr eaLnBrk="1" hangingPunct="1"/>
            <a:r>
              <a:rPr lang="en-US" altLang="zh-CN" sz="2800" b="1" dirty="0">
                <a:solidFill>
                  <a:srgbClr val="0000FF"/>
                </a:solidFill>
                <a:latin typeface="黑体" panose="02010609060101010101" pitchFamily="49" charset="-122"/>
                <a:ea typeface="黑体" panose="02010609060101010101" pitchFamily="49" charset="-122"/>
              </a:rPr>
              <a:t>3.1</a:t>
            </a:r>
            <a:r>
              <a:rPr lang="zh-CN" altLang="en-US" sz="2800" b="1" dirty="0">
                <a:solidFill>
                  <a:srgbClr val="0000FF"/>
                </a:solidFill>
                <a:latin typeface="黑体" panose="02010609060101010101" pitchFamily="49" charset="-122"/>
                <a:ea typeface="黑体" panose="02010609060101010101" pitchFamily="49" charset="-122"/>
              </a:rPr>
              <a:t>　</a:t>
            </a:r>
            <a:r>
              <a:rPr lang="zh-CN" altLang="en-US" sz="2800" b="1" dirty="0">
                <a:solidFill>
                  <a:srgbClr val="0000FF"/>
                </a:solidFill>
                <a:latin typeface="黑体" panose="02010609060101010101" pitchFamily="49" charset="-122"/>
                <a:ea typeface="黑体" panose="02010609060101010101" pitchFamily="49" charset="-122"/>
              </a:rPr>
              <a:t>语法法分析程序的自动构造工具</a:t>
            </a:r>
            <a:endParaRPr lang="zh-CN" altLang="en-US" sz="2800" b="1" dirty="0">
              <a:solidFill>
                <a:srgbClr val="0000FF"/>
              </a:solidFill>
              <a:latin typeface="黑体" panose="02010609060101010101" pitchFamily="49" charset="-122"/>
              <a:ea typeface="黑体" panose="02010609060101010101" pitchFamily="49" charset="-122"/>
            </a:endParaRPr>
          </a:p>
        </p:txBody>
      </p:sp>
      <p:sp>
        <p:nvSpPr>
          <p:cNvPr id="23" name="Slide Number Placeholder 1"/>
          <p:cNvSpPr>
            <a:spLocks noGrp="1"/>
          </p:cNvSpPr>
          <p:nvPr>
            <p:ph type="sldNum" sz="quarter" idx="12"/>
          </p:nvPr>
        </p:nvSpPr>
        <p:spPr>
          <a:xfrm>
            <a:off x="6858000" y="6172200"/>
            <a:ext cx="2133600" cy="244475"/>
          </a:xfrm>
          <a:noFill/>
          <a:ln>
            <a:miter lim="800000"/>
          </a:ln>
        </p:spPr>
        <p:txBody>
          <a:bodyPr/>
          <a:lstStyle/>
          <a:p>
            <a:fld id="{5A4E69A6-A377-46B3-B416-5172BFF17452}" type="slidenum">
              <a:rPr lang="en-US" altLang="zh-CN" sz="2000" b="1" smtClean="0">
                <a:latin typeface="宋体" panose="02010600030101010101" pitchFamily="2" charset="-122"/>
                <a:ea typeface="宋体" panose="02010600030101010101" pitchFamily="2" charset="-122"/>
              </a:rPr>
            </a:fld>
            <a:endParaRPr lang="en-US" altLang="zh-CN" sz="2000" b="1" dirty="0">
              <a:latin typeface="宋体" panose="02010600030101010101" pitchFamily="2" charset="-122"/>
              <a:ea typeface="宋体" panose="02010600030101010101" pitchFamily="2" charset="-122"/>
            </a:endParaRPr>
          </a:p>
        </p:txBody>
      </p:sp>
      <p:sp>
        <p:nvSpPr>
          <p:cNvPr id="7173" name="Text Box 5"/>
          <p:cNvSpPr txBox="1">
            <a:spLocks noChangeArrowheads="1"/>
          </p:cNvSpPr>
          <p:nvPr/>
        </p:nvSpPr>
        <p:spPr bwMode="auto">
          <a:xfrm>
            <a:off x="457200" y="944880"/>
            <a:ext cx="4487545" cy="460375"/>
          </a:xfrm>
          <a:prstGeom prst="rect">
            <a:avLst/>
          </a:prstGeom>
          <a:noFill/>
          <a:ln w="9525">
            <a:noFill/>
            <a:miter lim="800000"/>
          </a:ln>
        </p:spPr>
        <p:txBody>
          <a:bodyPr wrap="square">
            <a:spAutoFit/>
          </a:bodyPr>
          <a:p>
            <a:pPr eaLnBrk="1" hangingPunct="1">
              <a:spcBef>
                <a:spcPct val="50000"/>
              </a:spcBef>
            </a:pPr>
            <a:r>
              <a:rPr lang="en-US" altLang="zh-CN" sz="2400" b="1" dirty="0">
                <a:solidFill>
                  <a:srgbClr val="CC0099"/>
                </a:solidFill>
                <a:latin typeface="+mn-ea"/>
                <a:ea typeface="+mn-ea"/>
              </a:rPr>
              <a:t>2.1.2</a:t>
            </a:r>
            <a:r>
              <a:rPr lang="zh-CN" altLang="en-US" sz="2400" b="1" dirty="0">
                <a:solidFill>
                  <a:srgbClr val="CC0099"/>
                </a:solidFill>
                <a:latin typeface="+mn-ea"/>
                <a:ea typeface="+mn-ea"/>
              </a:rPr>
              <a:t>　</a:t>
            </a:r>
            <a:r>
              <a:rPr lang="en-US" altLang="zh-CN" sz="2400" b="1" dirty="0">
                <a:solidFill>
                  <a:srgbClr val="CC0099"/>
                </a:solidFill>
                <a:latin typeface="+mn-ea"/>
                <a:ea typeface="+mn-ea"/>
              </a:rPr>
              <a:t>MakeFile</a:t>
            </a:r>
            <a:r>
              <a:rPr lang="zh-CN" altLang="en-US" sz="2400" b="1" dirty="0">
                <a:solidFill>
                  <a:srgbClr val="CC0099"/>
                </a:solidFill>
                <a:latin typeface="+mn-ea"/>
                <a:ea typeface="+mn-ea"/>
              </a:rPr>
              <a:t>文件辅助</a:t>
            </a:r>
            <a:endParaRPr lang="zh-CN" altLang="en-US" sz="2400" b="1" dirty="0">
              <a:solidFill>
                <a:srgbClr val="CC0099"/>
              </a:solidFill>
              <a:latin typeface="+mn-ea"/>
              <a:ea typeface="+mn-ea"/>
            </a:endParaRPr>
          </a:p>
        </p:txBody>
      </p:sp>
      <p:sp>
        <p:nvSpPr>
          <p:cNvPr id="7174" name="Text Box 6"/>
          <p:cNvSpPr txBox="1">
            <a:spLocks noChangeArrowheads="1"/>
          </p:cNvSpPr>
          <p:nvPr/>
        </p:nvSpPr>
        <p:spPr bwMode="auto">
          <a:xfrm>
            <a:off x="599440" y="2057400"/>
            <a:ext cx="7945120" cy="2214880"/>
          </a:xfrm>
          <a:prstGeom prst="rect">
            <a:avLst/>
          </a:prstGeom>
          <a:noFill/>
          <a:ln w="9525">
            <a:noFill/>
            <a:miter lim="800000"/>
          </a:ln>
        </p:spPr>
        <p:txBody>
          <a:bodyPr wrap="square">
            <a:spAutoFit/>
          </a:bodyPr>
          <a:p>
            <a:pPr indent="584200" algn="l">
              <a:lnSpc>
                <a:spcPct val="150000"/>
              </a:lnSpc>
              <a:spcBef>
                <a:spcPct val="30000"/>
              </a:spcBef>
            </a:pPr>
            <a:r>
              <a:rPr lang="zh-CN" altLang="en-US" sz="2000" b="1" dirty="0">
                <a:latin typeface="+mn-ea"/>
                <a:ea typeface="+mn-ea"/>
              </a:rPr>
              <a:t>parser: </a:t>
            </a:r>
            <a:r>
              <a:rPr lang="en-US" altLang="zh-CN" sz="2000" b="1" dirty="0">
                <a:latin typeface="+mn-ea"/>
                <a:ea typeface="+mn-ea"/>
              </a:rPr>
              <a:t>Lex</a:t>
            </a:r>
            <a:r>
              <a:rPr lang="zh-CN" altLang="en-US" sz="2000" b="1" dirty="0">
                <a:latin typeface="+mn-ea"/>
                <a:ea typeface="+mn-ea"/>
              </a:rPr>
              <a:t>.l </a:t>
            </a:r>
            <a:r>
              <a:rPr lang="en-US" altLang="zh-CN" sz="2000" b="1" dirty="0">
                <a:latin typeface="+mn-ea"/>
                <a:ea typeface="+mn-ea"/>
              </a:rPr>
              <a:t>Parser</a:t>
            </a:r>
            <a:r>
              <a:rPr lang="zh-CN" altLang="en-US" sz="2000" b="1" dirty="0">
                <a:latin typeface="+mn-ea"/>
                <a:ea typeface="+mn-ea"/>
              </a:rPr>
              <a:t>.y </a:t>
            </a:r>
            <a:r>
              <a:rPr lang="en-US" altLang="zh-CN" sz="2000" b="1" dirty="0">
                <a:latin typeface="+mn-ea"/>
                <a:ea typeface="+mn-ea"/>
                <a:sym typeface="+mn-ea"/>
              </a:rPr>
              <a:t>Parser</a:t>
            </a:r>
            <a:r>
              <a:rPr lang="zh-CN" altLang="en-US" sz="2000" b="1" dirty="0">
                <a:latin typeface="+mn-ea"/>
                <a:ea typeface="+mn-ea"/>
              </a:rPr>
              <a:t>.h</a:t>
            </a:r>
            <a:endParaRPr lang="zh-CN" altLang="en-US" sz="2000" b="1" dirty="0">
              <a:latin typeface="+mn-ea"/>
              <a:ea typeface="+mn-ea"/>
            </a:endParaRPr>
          </a:p>
          <a:p>
            <a:pPr indent="584200" algn="l">
              <a:lnSpc>
                <a:spcPct val="150000"/>
              </a:lnSpc>
              <a:spcBef>
                <a:spcPct val="30000"/>
              </a:spcBef>
            </a:pPr>
            <a:r>
              <a:rPr lang="zh-CN" altLang="en-US" sz="2000" b="1" dirty="0">
                <a:latin typeface="+mn-ea"/>
                <a:ea typeface="+mn-ea"/>
              </a:rPr>
              <a:t>	bison </a:t>
            </a:r>
            <a:r>
              <a:rPr lang="zh-CN" altLang="en-US" sz="2000" b="1" dirty="0">
                <a:solidFill>
                  <a:srgbClr val="FF3300"/>
                </a:solidFill>
                <a:latin typeface="+mn-ea"/>
                <a:ea typeface="+mn-ea"/>
              </a:rPr>
              <a:t>-d -v</a:t>
            </a:r>
            <a:r>
              <a:rPr lang="zh-CN" altLang="en-US" sz="2000" b="1" dirty="0">
                <a:latin typeface="+mn-ea"/>
                <a:ea typeface="+mn-ea"/>
              </a:rPr>
              <a:t> </a:t>
            </a:r>
            <a:r>
              <a:rPr lang="en-US" altLang="zh-CN" sz="2000" b="1" dirty="0">
                <a:latin typeface="+mn-ea"/>
                <a:ea typeface="+mn-ea"/>
                <a:sym typeface="+mn-ea"/>
              </a:rPr>
              <a:t>Parser</a:t>
            </a:r>
            <a:r>
              <a:rPr lang="zh-CN" altLang="en-US" sz="2000" b="1" dirty="0">
                <a:latin typeface="+mn-ea"/>
                <a:ea typeface="+mn-ea"/>
              </a:rPr>
              <a:t>.y</a:t>
            </a:r>
            <a:r>
              <a:rPr lang="en-US" altLang="zh-CN" sz="2000" b="1" dirty="0">
                <a:latin typeface="+mn-ea"/>
                <a:ea typeface="+mn-ea"/>
              </a:rPr>
              <a:t> </a:t>
            </a:r>
            <a:r>
              <a:rPr lang="zh-CN" altLang="en-US" sz="2000" b="1" dirty="0">
                <a:solidFill>
                  <a:srgbClr val="0070C0"/>
                </a:solidFill>
                <a:latin typeface="+mn-ea"/>
                <a:ea typeface="+mn-ea"/>
              </a:rPr>
              <a:t>生成</a:t>
            </a:r>
            <a:r>
              <a:rPr lang="en-US" altLang="zh-CN" sz="2000" b="1" dirty="0">
                <a:solidFill>
                  <a:srgbClr val="0070C0"/>
                </a:solidFill>
                <a:latin typeface="+mn-ea"/>
                <a:ea typeface="+mn-ea"/>
              </a:rPr>
              <a:t>Parser.tab.c Parser.tab.h</a:t>
            </a:r>
            <a:endParaRPr lang="zh-CN" altLang="en-US" sz="2000" b="1" dirty="0">
              <a:solidFill>
                <a:srgbClr val="0070C0"/>
              </a:solidFill>
              <a:latin typeface="+mn-ea"/>
              <a:ea typeface="+mn-ea"/>
            </a:endParaRPr>
          </a:p>
          <a:p>
            <a:pPr indent="584200" algn="l">
              <a:lnSpc>
                <a:spcPct val="150000"/>
              </a:lnSpc>
              <a:spcBef>
                <a:spcPct val="30000"/>
              </a:spcBef>
            </a:pPr>
            <a:r>
              <a:rPr lang="zh-CN" altLang="en-US" sz="2000" b="1" dirty="0">
                <a:latin typeface="+mn-ea"/>
                <a:ea typeface="+mn-ea"/>
              </a:rPr>
              <a:t>	flex </a:t>
            </a:r>
            <a:r>
              <a:rPr lang="en-US" altLang="zh-CN" sz="2000" b="1" dirty="0">
                <a:latin typeface="+mn-ea"/>
                <a:ea typeface="+mn-ea"/>
                <a:sym typeface="+mn-ea"/>
              </a:rPr>
              <a:t>Lex</a:t>
            </a:r>
            <a:r>
              <a:rPr lang="zh-CN" altLang="en-US" sz="2000" b="1" dirty="0">
                <a:latin typeface="+mn-ea"/>
                <a:ea typeface="+mn-ea"/>
              </a:rPr>
              <a:t>.l</a:t>
            </a:r>
            <a:r>
              <a:rPr lang="en-US" altLang="zh-CN" sz="2000" b="1" dirty="0">
                <a:latin typeface="+mn-ea"/>
                <a:ea typeface="+mn-ea"/>
              </a:rPr>
              <a:t>  </a:t>
            </a:r>
            <a:r>
              <a:rPr lang="zh-CN" altLang="en-US" sz="2000" b="1" dirty="0">
                <a:solidFill>
                  <a:srgbClr val="0070C0"/>
                </a:solidFill>
                <a:latin typeface="+mn-ea"/>
                <a:ea typeface="+mn-ea"/>
              </a:rPr>
              <a:t>生成</a:t>
            </a:r>
            <a:r>
              <a:rPr lang="en-US" altLang="zh-CN" sz="2000" b="1" dirty="0">
                <a:solidFill>
                  <a:srgbClr val="0070C0"/>
                </a:solidFill>
                <a:latin typeface="+mn-ea"/>
                <a:ea typeface="+mn-ea"/>
              </a:rPr>
              <a:t>yy.lex.c</a:t>
            </a:r>
            <a:endParaRPr lang="zh-CN" altLang="en-US" sz="2000" b="1" dirty="0">
              <a:latin typeface="+mn-ea"/>
              <a:ea typeface="+mn-ea"/>
            </a:endParaRPr>
          </a:p>
          <a:p>
            <a:pPr indent="584200" algn="l">
              <a:lnSpc>
                <a:spcPct val="150000"/>
              </a:lnSpc>
              <a:spcBef>
                <a:spcPct val="30000"/>
              </a:spcBef>
            </a:pPr>
            <a:r>
              <a:rPr lang="zh-CN" altLang="en-US" sz="2000" b="1" dirty="0">
                <a:latin typeface="+mn-ea"/>
                <a:ea typeface="+mn-ea"/>
              </a:rPr>
              <a:t>	gcc </a:t>
            </a:r>
            <a:r>
              <a:rPr lang="en-US" altLang="zh-CN" sz="2000" b="1" dirty="0">
                <a:latin typeface="+mn-ea"/>
                <a:ea typeface="+mn-ea"/>
                <a:sym typeface="+mn-ea"/>
              </a:rPr>
              <a:t>Parser</a:t>
            </a:r>
            <a:r>
              <a:rPr lang="zh-CN" altLang="en-US" sz="2000" b="1" dirty="0">
                <a:latin typeface="+mn-ea"/>
                <a:ea typeface="+mn-ea"/>
              </a:rPr>
              <a:t>.c </a:t>
            </a:r>
            <a:r>
              <a:rPr lang="en-US" altLang="zh-CN" sz="2000" b="1" dirty="0">
                <a:latin typeface="+mn-ea"/>
                <a:ea typeface="+mn-ea"/>
                <a:sym typeface="+mn-ea"/>
              </a:rPr>
              <a:t>Parser</a:t>
            </a:r>
            <a:r>
              <a:rPr lang="zh-CN" altLang="en-US" sz="2000" b="1" dirty="0">
                <a:latin typeface="+mn-ea"/>
                <a:ea typeface="+mn-ea"/>
              </a:rPr>
              <a:t>.tab.c -lfl -ly -o parser</a:t>
            </a:r>
            <a:endParaRPr lang="zh-CN" altLang="en-US" sz="2000" b="1" dirty="0">
              <a:latin typeface="+mn-ea"/>
              <a:ea typeface="+mn-ea"/>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6"/>
          <p:cNvSpPr txBox="1">
            <a:spLocks noChangeArrowheads="1"/>
          </p:cNvSpPr>
          <p:nvPr/>
        </p:nvSpPr>
        <p:spPr bwMode="auto">
          <a:xfrm>
            <a:off x="599440" y="2057400"/>
            <a:ext cx="7945120" cy="2122805"/>
          </a:xfrm>
          <a:prstGeom prst="rect">
            <a:avLst/>
          </a:prstGeom>
          <a:noFill/>
          <a:ln w="9525">
            <a:noFill/>
            <a:miter lim="800000"/>
          </a:ln>
        </p:spPr>
        <p:txBody>
          <a:bodyPr wrap="square">
            <a:spAutoFit/>
          </a:bodyPr>
          <a:lstStyle/>
          <a:p>
            <a:pPr indent="584200" algn="l">
              <a:lnSpc>
                <a:spcPct val="150000"/>
              </a:lnSpc>
              <a:spcBef>
                <a:spcPct val="30000"/>
              </a:spcBef>
            </a:pPr>
            <a:r>
              <a:rPr lang="zh-CN" altLang="en-US" sz="2200" b="1" dirty="0">
                <a:latin typeface="+mn-ea"/>
                <a:ea typeface="+mn-ea"/>
              </a:rPr>
              <a:t>语法分析是编译过程的一个逻辑阶段。语法分析的任务是在词法分析的基础上将单词序列组合成各类语法短语，如“程序”，“语句”，“表达式”等等.语法分析程序判断源程在结构上是否正确.源程序的结构由上下文无关文法描述.</a:t>
            </a:r>
            <a:endParaRPr lang="zh-CN" altLang="en-US" sz="2200" b="1" dirty="0">
              <a:latin typeface="+mn-ea"/>
              <a:ea typeface="+mn-ea"/>
            </a:endParaRPr>
          </a:p>
        </p:txBody>
      </p:sp>
      <p:sp>
        <p:nvSpPr>
          <p:cNvPr id="7172" name="AutoShape 4">
            <a:hlinkClick r:id="rId1" action="ppaction://hlinksldjump" highlightClick="1"/>
          </p:cNvPr>
          <p:cNvSpPr>
            <a:spLocks noChangeArrowheads="1"/>
          </p:cNvSpPr>
          <p:nvPr/>
        </p:nvSpPr>
        <p:spPr bwMode="auto">
          <a:xfrm>
            <a:off x="8829675" y="6477000"/>
            <a:ext cx="228600" cy="228600"/>
          </a:xfrm>
          <a:prstGeom prst="actionButtonBackPrevious">
            <a:avLst/>
          </a:prstGeom>
          <a:solidFill>
            <a:schemeClr val="accent1"/>
          </a:solidFill>
          <a:ln w="9525">
            <a:solidFill>
              <a:schemeClr val="tx1"/>
            </a:solidFill>
            <a:miter lim="800000"/>
          </a:ln>
        </p:spPr>
        <p:txBody>
          <a:bodyPr wrap="none" anchor="ctr"/>
          <a:lstStyle/>
          <a:p>
            <a:pPr eaLnBrk="1" hangingPunct="1"/>
            <a:endParaRPr lang="en-CA" altLang="zh-CN"/>
          </a:p>
        </p:txBody>
      </p:sp>
      <p:sp>
        <p:nvSpPr>
          <p:cNvPr id="7173" name="Text Box 5"/>
          <p:cNvSpPr txBox="1">
            <a:spLocks noChangeArrowheads="1"/>
          </p:cNvSpPr>
          <p:nvPr/>
        </p:nvSpPr>
        <p:spPr bwMode="auto">
          <a:xfrm>
            <a:off x="762000" y="990600"/>
            <a:ext cx="3429000" cy="460375"/>
          </a:xfrm>
          <a:prstGeom prst="rect">
            <a:avLst/>
          </a:prstGeom>
          <a:noFill/>
          <a:ln w="9525">
            <a:noFill/>
            <a:miter lim="800000"/>
          </a:ln>
        </p:spPr>
        <p:txBody>
          <a:bodyPr>
            <a:spAutoFit/>
          </a:bodyPr>
          <a:lstStyle/>
          <a:p>
            <a:pPr eaLnBrk="1" hangingPunct="1">
              <a:spcBef>
                <a:spcPct val="50000"/>
              </a:spcBef>
            </a:pPr>
            <a:r>
              <a:rPr lang="en-US" altLang="zh-CN" sz="2400" b="1" dirty="0">
                <a:solidFill>
                  <a:srgbClr val="CC0099"/>
                </a:solidFill>
                <a:latin typeface="+mn-ea"/>
                <a:ea typeface="+mn-ea"/>
              </a:rPr>
              <a:t>3.2.1</a:t>
            </a:r>
            <a:r>
              <a:rPr lang="zh-CN" altLang="en-US" sz="2400" b="1" dirty="0">
                <a:solidFill>
                  <a:srgbClr val="CC0099"/>
                </a:solidFill>
                <a:latin typeface="+mn-ea"/>
                <a:ea typeface="+mn-ea"/>
              </a:rPr>
              <a:t>　</a:t>
            </a:r>
            <a:r>
              <a:rPr lang="zh-CN" altLang="en-US" sz="2400" b="1" dirty="0">
                <a:solidFill>
                  <a:srgbClr val="CC0099"/>
                </a:solidFill>
                <a:latin typeface="+mn-ea"/>
                <a:ea typeface="+mn-ea"/>
              </a:rPr>
              <a:t>语法分析任务</a:t>
            </a:r>
            <a:endParaRPr lang="zh-CN" altLang="en-US" sz="2400" b="1" dirty="0">
              <a:solidFill>
                <a:srgbClr val="CC0099"/>
              </a:solidFill>
              <a:latin typeface="+mn-ea"/>
              <a:ea typeface="+mn-ea"/>
            </a:endParaRPr>
          </a:p>
        </p:txBody>
      </p:sp>
      <p:sp>
        <p:nvSpPr>
          <p:cNvPr id="7176" name="Rectangle 9"/>
          <p:cNvSpPr>
            <a:spLocks noGrp="1" noChangeArrowheads="1"/>
          </p:cNvSpPr>
          <p:nvPr>
            <p:ph type="title"/>
          </p:nvPr>
        </p:nvSpPr>
        <p:spPr>
          <a:xfrm>
            <a:off x="838200" y="304800"/>
            <a:ext cx="3954462" cy="533400"/>
          </a:xfrm>
        </p:spPr>
        <p:txBody>
          <a:bodyPr/>
          <a:lstStyle/>
          <a:p>
            <a:pPr eaLnBrk="1" hangingPunct="1"/>
            <a:r>
              <a:rPr lang="en-US" altLang="zh-CN" sz="2800" b="1" dirty="0">
                <a:solidFill>
                  <a:srgbClr val="0000FF"/>
                </a:solidFill>
                <a:latin typeface="Times New Roman" panose="02020603050405020304" pitchFamily="18" charset="0"/>
                <a:ea typeface="黑体" panose="02010609060101010101" pitchFamily="49" charset="-122"/>
              </a:rPr>
              <a:t>3.2</a:t>
            </a:r>
            <a:r>
              <a:rPr lang="zh-CN" altLang="en-US" sz="2800" b="1" dirty="0">
                <a:solidFill>
                  <a:srgbClr val="0000FF"/>
                </a:solidFill>
                <a:latin typeface="Times New Roman" panose="02020603050405020304" pitchFamily="18" charset="0"/>
                <a:ea typeface="黑体" panose="02010609060101010101" pitchFamily="49" charset="-122"/>
              </a:rPr>
              <a:t>　</a:t>
            </a:r>
            <a:r>
              <a:rPr lang="zh-CN" altLang="en-US" sz="2800" b="1" dirty="0">
                <a:solidFill>
                  <a:srgbClr val="0000FF"/>
                </a:solidFill>
                <a:latin typeface="Times New Roman" panose="02020603050405020304" pitchFamily="18" charset="0"/>
                <a:ea typeface="黑体" panose="02010609060101010101" pitchFamily="49" charset="-122"/>
              </a:rPr>
              <a:t>语法分析程序设计</a:t>
            </a:r>
            <a:endParaRPr lang="zh-CN" altLang="en-US" sz="2800" b="1" dirty="0">
              <a:solidFill>
                <a:srgbClr val="0000FF"/>
              </a:solidFill>
              <a:latin typeface="Times New Roman" panose="02020603050405020304" pitchFamily="18" charset="0"/>
              <a:ea typeface="黑体" panose="02010609060101010101" pitchFamily="49" charset="-122"/>
            </a:endParaRPr>
          </a:p>
        </p:txBody>
      </p:sp>
      <p:sp>
        <p:nvSpPr>
          <p:cNvPr id="9" name="Slide Number Placeholder 1"/>
          <p:cNvSpPr>
            <a:spLocks noGrp="1"/>
          </p:cNvSpPr>
          <p:nvPr>
            <p:ph type="sldNum" sz="quarter" idx="10"/>
          </p:nvPr>
        </p:nvSpPr>
        <p:spPr>
          <a:xfrm>
            <a:off x="6858000" y="6172200"/>
            <a:ext cx="2133600" cy="244475"/>
          </a:xfrm>
          <a:noFill/>
          <a:ln>
            <a:miter lim="800000"/>
          </a:ln>
        </p:spPr>
        <p:txBody>
          <a:bodyPr/>
          <a:lstStyle/>
          <a:p>
            <a:fld id="{5A4E69A6-A377-46B3-B416-5172BFF17452}" type="slidenum">
              <a:rPr lang="en-US" altLang="zh-CN" sz="2000" b="1" smtClean="0">
                <a:latin typeface="宋体" panose="02010600030101010101" pitchFamily="2" charset="-122"/>
                <a:ea typeface="宋体" panose="02010600030101010101" pitchFamily="2" charset="-122"/>
              </a:rPr>
            </a:fld>
            <a:endParaRPr lang="en-US" altLang="zh-CN" sz="2000" b="1" dirty="0">
              <a:latin typeface="宋体" panose="02010600030101010101" pitchFamily="2" charset="-122"/>
              <a:ea typeface="宋体" panose="02010600030101010101" pitchFamily="2" charset="-122"/>
            </a:endParaRPr>
          </a:p>
        </p:txBody>
      </p:sp>
    </p:spTree>
  </p:cSld>
  <p:clrMapOvr>
    <a:masterClrMapping/>
  </p:clrMapOvr>
  <p:transition/>
</p:sld>
</file>

<file path=ppt/tags/tag1.xml><?xml version="1.0" encoding="utf-8"?>
<p:tagLst xmlns:p="http://schemas.openxmlformats.org/presentationml/2006/main">
  <p:tag name="KSO_WM_UNIT_PLACING_PICTURE_USER_VIEWPORT" val="{&quot;height&quot;:2010,&quot;width&quot;:12870}"/>
</p:tagLst>
</file>

<file path=ppt/tags/tag2.xml><?xml version="1.0" encoding="utf-8"?>
<p:tagLst xmlns:p="http://schemas.openxmlformats.org/presentationml/2006/main">
  <p:tag name="ISPRING_RESOURCE_PATHS_HASH_2" val="686e7c3563d8f306a532210606e7c963d60f3fd"/>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华文隶书"/>
        <a:ea typeface="华文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华文隶书"/>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1986</Words>
  <Application>WPS 演示</Application>
  <PresentationFormat>全屏显示(4:3)</PresentationFormat>
  <Paragraphs>183</Paragraphs>
  <Slides>13</Slides>
  <Notes>7</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13</vt:i4>
      </vt:variant>
    </vt:vector>
  </HeadingPairs>
  <TitlesOfParts>
    <vt:vector size="24" baseType="lpstr">
      <vt:lpstr>Arial</vt:lpstr>
      <vt:lpstr>宋体</vt:lpstr>
      <vt:lpstr>Wingdings</vt:lpstr>
      <vt:lpstr>微软雅黑</vt:lpstr>
      <vt:lpstr>华文隶书</vt:lpstr>
      <vt:lpstr>黑体</vt:lpstr>
      <vt:lpstr>Times New Roman</vt:lpstr>
      <vt:lpstr>Arial Unicode MS</vt:lpstr>
      <vt:lpstr>默认设计模板</vt:lpstr>
      <vt:lpstr>1_默认设计模板</vt:lpstr>
      <vt:lpstr>Visio.Drawing.11</vt:lpstr>
      <vt:lpstr>PowerPoint 演示文稿</vt:lpstr>
      <vt:lpstr>PowerPoint 演示文稿</vt:lpstr>
      <vt:lpstr>PowerPoint 演示文稿</vt:lpstr>
      <vt:lpstr>3.1　语法法分析程序的自动构造工具</vt:lpstr>
      <vt:lpstr>3.1　语法法分析程序的自动构造工具</vt:lpstr>
      <vt:lpstr>3.1　语法法分析程序的自动构造工具</vt:lpstr>
      <vt:lpstr>3.1　语法法分析程序的自动构造工具</vt:lpstr>
      <vt:lpstr>2.1　语法法分析程序的自动构造工具</vt:lpstr>
      <vt:lpstr>2.2　语法分析程序设计</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611</cp:revision>
  <cp:lastPrinted>2113-01-01T00:00:00Z</cp:lastPrinted>
  <dcterms:created xsi:type="dcterms:W3CDTF">2113-01-01T00:00:00Z</dcterms:created>
  <dcterms:modified xsi:type="dcterms:W3CDTF">2021-05-11T02:56:30Z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A3F17E87FC7D4AACB96F07D66F323845</vt:lpwstr>
  </property>
  <property fmtid="{D5CDD505-2E9C-101B-9397-08002B2CF9AE}" pid="4" name="KSOProductBuildVer">
    <vt:lpwstr>2052-11.1.0.10463</vt:lpwstr>
  </property>
</Properties>
</file>