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23"/>
  </p:notesMasterIdLst>
  <p:handoutMasterIdLst>
    <p:handoutMasterId r:id="rId24"/>
  </p:handoutMasterIdLst>
  <p:sldIdLst>
    <p:sldId id="256" r:id="rId3"/>
    <p:sldId id="486" r:id="rId4"/>
    <p:sldId id="553" r:id="rId5"/>
    <p:sldId id="569" r:id="rId6"/>
    <p:sldId id="359" r:id="rId7"/>
    <p:sldId id="360" r:id="rId8"/>
    <p:sldId id="361" r:id="rId9"/>
    <p:sldId id="570" r:id="rId10"/>
    <p:sldId id="556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5" r:id="rId19"/>
    <p:sldId id="567" r:id="rId20"/>
    <p:sldId id="566" r:id="rId21"/>
    <p:sldId id="568" r:id="rId22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" initials="M" lastIdx="1" clrIdx="0">
    <p:extLst>
      <p:ext uri="{19B8F6BF-5375-455C-9EA6-DF929625EA0E}">
        <p15:presenceInfo xmlns:p15="http://schemas.microsoft.com/office/powerpoint/2012/main" userId="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0000FF"/>
    <a:srgbClr val="D60093"/>
    <a:srgbClr val="66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63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582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069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07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53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419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42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85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585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379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882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38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007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编译原理课程组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75456" y="1920533"/>
            <a:ext cx="861059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实验四　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  <a:p>
            <a:pPr lvl="0" eaLnBrk="1" hangingPunct="1">
              <a:defRPr/>
            </a:pPr>
            <a:r>
              <a:rPr lang="zh-CN" altLang="en-US" sz="4000" b="1" kern="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+mj-cs"/>
              </a:rPr>
              <a:t>符号表管理和属性计算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j-cs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524000" y="4189906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  <a:pPr algn="ctr" eaLnBrk="1" hangingPunct="1">
                <a:lnSpc>
                  <a:spcPct val="130000"/>
                </a:lnSpc>
                <a:spcAft>
                  <a:spcPct val="50000"/>
                </a:spcAft>
              </a:pPr>
              <a:t>2021年5月18日星期二</a:t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62EBB64-603E-44D8-9A89-430DF9C7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latin typeface="+mn-ea"/>
                <a:ea typeface="+mn-ea"/>
              </a:rPr>
              <a:t>编译原理实验</a:t>
            </a:r>
            <a:endParaRPr lang="zh-CN" altLang="en-US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7056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符号表的实现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10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A5E4796-34A0-4AF4-AAC2-FFD9B86A6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4.3.1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符号表定义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B2A7AB-7656-4B3A-828E-527B1321C5D6}"/>
              </a:ext>
            </a:extLst>
          </p:cNvPr>
          <p:cNvSpPr txBox="1"/>
          <p:nvPr/>
        </p:nvSpPr>
        <p:spPr>
          <a:xfrm>
            <a:off x="815411" y="1469114"/>
            <a:ext cx="8176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类作用域的符号表：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每条表项包括符号的名字（变量名或函数名）、 符号类别（变量或函数）、符号类型、描述（对于变量而言该项为空，对于函数该项指向函数的描述）。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FFFC7C-5C03-4D7B-8789-5BD5F8832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90800"/>
            <a:ext cx="4495800" cy="24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574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7056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符号表的实现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11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A5E4796-34A0-4AF4-AAC2-FFD9B86A6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4.3.1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符号表定义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B2A7AB-7656-4B3A-828E-527B1321C5D6}"/>
              </a:ext>
            </a:extLst>
          </p:cNvPr>
          <p:cNvSpPr txBox="1"/>
          <p:nvPr/>
        </p:nvSpPr>
        <p:spPr>
          <a:xfrm>
            <a:off x="815411" y="1469114"/>
            <a:ext cx="8176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形参作用域的符号表：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每条表项包括符号的名字（形参名）、符号类型（形参类型）、函数体域（指向函数体局部作用域符号表的指针）。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3985FA-9C65-4724-A6BF-7CEE4FB31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90762"/>
            <a:ext cx="51054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7081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7056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 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符号表的实现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12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A5E4796-34A0-4AF4-AAC2-FFD9B86A6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4.3.1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符号表定义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B2A7AB-7656-4B3A-828E-527B1321C5D6}"/>
              </a:ext>
            </a:extLst>
          </p:cNvPr>
          <p:cNvSpPr txBox="1"/>
          <p:nvPr/>
        </p:nvSpPr>
        <p:spPr>
          <a:xfrm>
            <a:off x="815411" y="1469114"/>
            <a:ext cx="8176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局部作用域的符号表：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每条表项包括符号的名字（变量名或语句块临时名）、符号类别（变量或语句块）、符号类型（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int/float/…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）、内嵌域列表（指向语句块所在的局部作用域）。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A96411-EE38-42F1-BC1F-8ECFFB40A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4777"/>
            <a:ext cx="57340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173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7056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符号表的实现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13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A5E4796-34A0-4AF4-AAC2-FFD9B86A6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4.3.2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符号表操作</a:t>
            </a: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——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作用域栈的初始化与销毁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CAF7C8-6D8D-4397-9993-5B7E32528F36}"/>
              </a:ext>
            </a:extLst>
          </p:cNvPr>
          <p:cNvSpPr txBox="1"/>
          <p:nvPr/>
        </p:nvSpPr>
        <p:spPr>
          <a:xfrm>
            <a:off x="826297" y="1587359"/>
            <a:ext cx="8176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作用域栈：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维持当前对程序可见的作用域，进而实现符号作用域合法性的检查。</a:t>
            </a:r>
            <a:endParaRPr lang="en-US" altLang="zh-CN" sz="2000" dirty="0">
              <a:solidFill>
                <a:srgbClr val="000000"/>
              </a:solidFill>
              <a:latin typeface="宋体"/>
              <a:ea typeface="宋体"/>
            </a:endParaRPr>
          </a:p>
          <a:p>
            <a:pPr algn="l"/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管理方式：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每打开一个作用域，就把该作用域压入栈中；每关闭一个作用域，就从栈顶弹出该作用域。作用域栈中记录着当前所有打开的作用域的信息，栈顶元素就是当前最内层的作用域。</a:t>
            </a:r>
            <a:endParaRPr lang="en-US" altLang="zh-CN" sz="2000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33C70B-3249-452C-8604-8DCD34D4AC9C}"/>
              </a:ext>
            </a:extLst>
          </p:cNvPr>
          <p:cNvSpPr txBox="1"/>
          <p:nvPr/>
        </p:nvSpPr>
        <p:spPr>
          <a:xfrm>
            <a:off x="838200" y="3223040"/>
            <a:ext cx="8176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栈中存放的作用域为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种类别，对应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种结构体，由于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中没有模板特性，再定义一个结构体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Scope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CBD084-E162-42A5-B597-C9237ED0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28" y="3994442"/>
            <a:ext cx="2743200" cy="18731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9211CA-401A-46E7-9DCF-019F65D3D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599" y="3725215"/>
            <a:ext cx="3692873" cy="238666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F73320A-3BED-43F1-99DB-6080C6CF2E07}"/>
              </a:ext>
            </a:extLst>
          </p:cNvPr>
          <p:cNvCxnSpPr/>
          <p:nvPr/>
        </p:nvCxnSpPr>
        <p:spPr bwMode="auto">
          <a:xfrm flipH="1" flipV="1">
            <a:off x="3774728" y="4114800"/>
            <a:ext cx="1102072" cy="152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77780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7056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符号表的实现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14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A5E4796-34A0-4AF4-AAC2-FFD9B86A6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4.3.2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符号表操作</a:t>
            </a: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——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作用域栈的初始化与销毁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E9BD1E-81EB-4311-B1A4-8E3C3878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55" y="1626543"/>
            <a:ext cx="2984046" cy="1281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9F41CB0-4C39-4B46-9D16-1BCD370E8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71" y="3027542"/>
            <a:ext cx="7086600" cy="14816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258DE4-DBD1-44D5-B9EC-ABD059775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98" y="4549195"/>
            <a:ext cx="4388302" cy="1481602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C4FBBB8-AFBD-420F-B186-71921A6372EE}"/>
              </a:ext>
            </a:extLst>
          </p:cNvPr>
          <p:cNvCxnSpPr/>
          <p:nvPr/>
        </p:nvCxnSpPr>
        <p:spPr bwMode="auto">
          <a:xfrm>
            <a:off x="1371600" y="3200400"/>
            <a:ext cx="15240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B872E2-7F0F-4C9A-A6C7-7BBEE2A81682}"/>
              </a:ext>
            </a:extLst>
          </p:cNvPr>
          <p:cNvCxnSpPr>
            <a:cxnSpLocks/>
          </p:cNvCxnSpPr>
          <p:nvPr/>
        </p:nvCxnSpPr>
        <p:spPr bwMode="auto">
          <a:xfrm>
            <a:off x="1371600" y="4724400"/>
            <a:ext cx="1828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32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7056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符号表的实现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15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A5E4796-34A0-4AF4-AAC2-FFD9B86A6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6705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4.3.3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符号表操作</a:t>
            </a: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——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入栈与出栈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1A97A7-E070-4310-9091-E481E2BA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50" y="1818304"/>
            <a:ext cx="8677275" cy="25420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860151-2D3A-4676-9A3F-E83079F8C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95" y="4794185"/>
            <a:ext cx="6423932" cy="12649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DBC9B4-CF69-42EC-BB06-4C71DC785D8C}"/>
              </a:ext>
            </a:extLst>
          </p:cNvPr>
          <p:cNvSpPr txBox="1"/>
          <p:nvPr/>
        </p:nvSpPr>
        <p:spPr>
          <a:xfrm>
            <a:off x="336948" y="1431360"/>
            <a:ext cx="1002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入栈：</a:t>
            </a:r>
            <a:endParaRPr lang="en-US" altLang="zh-CN" sz="1600" dirty="0">
              <a:solidFill>
                <a:srgbClr val="FF0000"/>
              </a:solidFill>
              <a:latin typeface="宋体"/>
              <a:ea typeface="宋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AAAA3D-57B6-4A2F-92E9-C6879A4AF1B1}"/>
              </a:ext>
            </a:extLst>
          </p:cNvPr>
          <p:cNvSpPr txBox="1"/>
          <p:nvPr/>
        </p:nvSpPr>
        <p:spPr>
          <a:xfrm>
            <a:off x="304800" y="4377712"/>
            <a:ext cx="1002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出栈：</a:t>
            </a:r>
            <a:endParaRPr lang="en-US" altLang="zh-CN" sz="1600" dirty="0">
              <a:solidFill>
                <a:srgbClr val="FF0000"/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26398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7056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符号表的实现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16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A5E4796-34A0-4AF4-AAC2-FFD9B86A6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769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4.3.4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符号表操作</a:t>
            </a: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——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插入表项（以类作用域为例）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7FF294-FEDA-4C1D-B06F-93F220B34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8464"/>
            <a:ext cx="8991600" cy="31959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91BD69-E43B-4A62-A231-2CB432D10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886200"/>
            <a:ext cx="3924300" cy="2101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22210A-7911-40C0-9E2F-C06240D1EAEC}"/>
              </a:ext>
            </a:extLst>
          </p:cNvPr>
          <p:cNvSpPr txBox="1"/>
          <p:nvPr/>
        </p:nvSpPr>
        <p:spPr>
          <a:xfrm>
            <a:off x="4751773" y="3387621"/>
            <a:ext cx="258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  <a:latin typeface="宋体"/>
                <a:ea typeface="宋体"/>
              </a:rPr>
              <a:t>类作用域的定义：</a:t>
            </a:r>
            <a:endParaRPr lang="en-US" altLang="zh-CN" sz="2000" dirty="0">
              <a:solidFill>
                <a:srgbClr val="FF0000"/>
              </a:solidFill>
              <a:latin typeface="宋体"/>
              <a:ea typeface="宋体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F9F28B-39AF-45A0-B6F4-2D7AF10164FB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792772"/>
            <a:ext cx="4038600" cy="1550628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2AB42E4-27DC-460C-8035-9E27B513DC00}"/>
              </a:ext>
            </a:extLst>
          </p:cNvPr>
          <p:cNvCxnSpPr>
            <a:cxnSpLocks/>
          </p:cNvCxnSpPr>
          <p:nvPr/>
        </p:nvCxnSpPr>
        <p:spPr bwMode="auto">
          <a:xfrm>
            <a:off x="1368270" y="3047742"/>
            <a:ext cx="3868815" cy="151730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7D6F621-4108-4B19-B9E4-6D54817824AE}"/>
              </a:ext>
            </a:extLst>
          </p:cNvPr>
          <p:cNvCxnSpPr>
            <a:cxnSpLocks/>
          </p:cNvCxnSpPr>
          <p:nvPr/>
        </p:nvCxnSpPr>
        <p:spPr bwMode="auto">
          <a:xfrm>
            <a:off x="1198485" y="3657232"/>
            <a:ext cx="4038600" cy="1067167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D1A1DCA-DC90-4652-AB13-32915AA19D8B}"/>
              </a:ext>
            </a:extLst>
          </p:cNvPr>
          <p:cNvCxnSpPr>
            <a:cxnSpLocks/>
          </p:cNvCxnSpPr>
          <p:nvPr/>
        </p:nvCxnSpPr>
        <p:spPr bwMode="auto">
          <a:xfrm>
            <a:off x="1447800" y="3903439"/>
            <a:ext cx="3789285" cy="1033361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D54873B-A0E7-48E0-9C7D-A09A80EEEEC3}"/>
              </a:ext>
            </a:extLst>
          </p:cNvPr>
          <p:cNvCxnSpPr>
            <a:cxnSpLocks/>
          </p:cNvCxnSpPr>
          <p:nvPr/>
        </p:nvCxnSpPr>
        <p:spPr bwMode="auto">
          <a:xfrm>
            <a:off x="1177770" y="4126733"/>
            <a:ext cx="4059315" cy="1058343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12312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7056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符号表的实现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17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A5E4796-34A0-4AF4-AAC2-FFD9B86A6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4.3.5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符号表操作</a:t>
            </a: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——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查询表项（查询某个类的某个类别且为某名字的变量）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7227E6-0FAA-4C20-B172-4B83445CE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1735"/>
            <a:ext cx="8532203" cy="47438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6D998B-7759-4DE7-9C03-CB14EB1141D7}"/>
              </a:ext>
            </a:extLst>
          </p:cNvPr>
          <p:cNvSpPr txBox="1"/>
          <p:nvPr/>
        </p:nvSpPr>
        <p:spPr>
          <a:xfrm>
            <a:off x="4070748" y="2682778"/>
            <a:ext cx="179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FF0000"/>
                </a:solidFill>
                <a:latin typeface="宋体"/>
                <a:ea typeface="宋体"/>
              </a:rPr>
              <a:t>类名匹配成功</a:t>
            </a:r>
            <a:endParaRPr lang="en-US" altLang="zh-CN" sz="1400" dirty="0">
              <a:solidFill>
                <a:srgbClr val="FF0000"/>
              </a:solidFill>
              <a:latin typeface="宋体"/>
              <a:ea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0DD639-61D7-4AD8-839B-81A63C14B0B7}"/>
              </a:ext>
            </a:extLst>
          </p:cNvPr>
          <p:cNvSpPr txBox="1"/>
          <p:nvPr/>
        </p:nvSpPr>
        <p:spPr>
          <a:xfrm>
            <a:off x="6248400" y="3913079"/>
            <a:ext cx="179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FF0000"/>
                </a:solidFill>
                <a:latin typeface="宋体"/>
                <a:ea typeface="宋体"/>
              </a:rPr>
              <a:t>类别匹配成功</a:t>
            </a:r>
            <a:endParaRPr lang="en-US" altLang="zh-CN" sz="1400" dirty="0">
              <a:solidFill>
                <a:srgbClr val="FF0000"/>
              </a:solidFill>
              <a:latin typeface="宋体"/>
              <a:ea typeface="宋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2BFF3-CE1E-43CF-8C0C-6C1FF1F1830E}"/>
              </a:ext>
            </a:extLst>
          </p:cNvPr>
          <p:cNvSpPr txBox="1"/>
          <p:nvPr/>
        </p:nvSpPr>
        <p:spPr>
          <a:xfrm>
            <a:off x="5981700" y="474152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FF0000"/>
                </a:solidFill>
                <a:latin typeface="宋体"/>
                <a:ea typeface="宋体"/>
              </a:rPr>
              <a:t>对应类名中下找不到能够匹配的变量</a:t>
            </a:r>
            <a:endParaRPr lang="en-US" altLang="zh-CN" sz="1400" dirty="0">
              <a:solidFill>
                <a:srgbClr val="FF0000"/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5560227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7056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输出动态变化的符号表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18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39A6DC-8C68-47F9-A299-CBF03222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7" y="4038600"/>
            <a:ext cx="5334371" cy="15645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A843A5-B072-47C5-BC6E-E6686EF21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25" y="1676400"/>
            <a:ext cx="5269267" cy="22110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AB6BFD-EC16-49A3-ACDB-366195E4A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420" y="1486549"/>
            <a:ext cx="3386580" cy="4267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1A982FD-B34E-4358-B965-B70E66A6D2D1}"/>
              </a:ext>
            </a:extLst>
          </p:cNvPr>
          <p:cNvSpPr txBox="1"/>
          <p:nvPr/>
        </p:nvSpPr>
        <p:spPr>
          <a:xfrm>
            <a:off x="5692316" y="870012"/>
            <a:ext cx="162288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/>
                <a:ea typeface="宋体"/>
              </a:rPr>
              <a:t>示例代码：</a:t>
            </a:r>
            <a:endParaRPr lang="en-US" altLang="zh-CN" sz="2000" b="1" dirty="0">
              <a:solidFill>
                <a:srgbClr val="FF0000"/>
              </a:solidFill>
              <a:latin typeface="宋体"/>
              <a:ea typeface="宋体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71A83D-6AB3-4548-BD5C-A176D464E44B}"/>
              </a:ext>
            </a:extLst>
          </p:cNvPr>
          <p:cNvSpPr txBox="1"/>
          <p:nvPr/>
        </p:nvSpPr>
        <p:spPr>
          <a:xfrm>
            <a:off x="190127" y="1004686"/>
            <a:ext cx="2324473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/>
                <a:ea typeface="宋体"/>
              </a:rPr>
              <a:t>符号表部分截图：</a:t>
            </a:r>
            <a:endParaRPr lang="en-US" altLang="zh-CN" sz="2000" b="1" dirty="0">
              <a:solidFill>
                <a:srgbClr val="FF0000"/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4801894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7056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.5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语义计算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19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59850A-F7D8-43CD-BA6F-469BAF04B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63" y="2904842"/>
            <a:ext cx="8458200" cy="4314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24761A-B1F6-4625-A2BF-E7C33B311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6" y="3810000"/>
            <a:ext cx="8991600" cy="11354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BD8834E-DC23-4BE6-AF54-2EA208382E4C}"/>
              </a:ext>
            </a:extLst>
          </p:cNvPr>
          <p:cNvSpPr txBox="1"/>
          <p:nvPr/>
        </p:nvSpPr>
        <p:spPr>
          <a:xfrm>
            <a:off x="223863" y="1149741"/>
            <a:ext cx="8176189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产生式左边的非终结符对应的属性用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$$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表示，右边的几个符号的属性值按从左到右的顺序依次对应为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$1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$2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$3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等；</a:t>
            </a:r>
            <a:endParaRPr lang="en-US" altLang="zh-CN" sz="2000" dirty="0">
              <a:solidFill>
                <a:srgbClr val="000000"/>
              </a:solidFill>
              <a:latin typeface="宋体"/>
              <a:ea typeface="宋体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语义动作以花括号“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{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”和“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}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”括起来。</a:t>
            </a:r>
            <a:endParaRPr lang="en-US" altLang="zh-CN" sz="2000" dirty="0"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787291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66700" y="1226834"/>
            <a:ext cx="7848600" cy="103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84200" algn="l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用来存放有关标识符（符号）的属性信息；</a:t>
            </a:r>
            <a:endParaRPr lang="en-US" altLang="zh-CN" sz="2000" b="1" dirty="0">
              <a:latin typeface="+mn-ea"/>
              <a:ea typeface="+mn-ea"/>
            </a:endParaRPr>
          </a:p>
          <a:p>
            <a:pPr indent="584200" algn="l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  <a:ea typeface="+mn-ea"/>
              </a:rPr>
              <a:t>用来体现作用域与可见性信息；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81000" y="854145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4.1.1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符号表作用</a:t>
            </a:r>
          </a:p>
        </p:txBody>
      </p:sp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7056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选择合适的数据结构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2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9EC65C5-75E8-4AA5-B719-7EA92B7D3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09" y="2286269"/>
            <a:ext cx="56769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4.1.2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实现符号表的常用数据结构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400" b="1" dirty="0">
              <a:solidFill>
                <a:srgbClr val="CC0099"/>
              </a:solidFill>
              <a:latin typeface="+mn-ea"/>
              <a:ea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D470F1-CD5F-4FFA-8839-F9506882E28A}"/>
              </a:ext>
            </a:extLst>
          </p:cNvPr>
          <p:cNvSpPr/>
          <p:nvPr/>
        </p:nvSpPr>
        <p:spPr>
          <a:xfrm>
            <a:off x="457200" y="2514600"/>
            <a:ext cx="6553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ea"/>
            </a:endParaRPr>
          </a:p>
          <a:p>
            <a:pPr lvl="1" algn="l">
              <a:lnSpc>
                <a:spcPct val="150000"/>
              </a:lnSpc>
              <a:buClrTx/>
              <a:buFontTx/>
              <a:buChar char="•"/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</a:rPr>
              <a:t>一般的线性表</a:t>
            </a:r>
          </a:p>
          <a:p>
            <a:pPr lvl="1" algn="l">
              <a:lnSpc>
                <a:spcPct val="150000"/>
              </a:lnSpc>
              <a:buClrTx/>
              <a:buFontTx/>
              <a:buNone/>
            </a:pPr>
            <a:r>
              <a:rPr lang="zh-CN" altLang="en-US" sz="2000" b="1" dirty="0">
                <a:latin typeface="+mn-ea"/>
              </a:rPr>
              <a:t>     如：数组，链表，等</a:t>
            </a:r>
          </a:p>
          <a:p>
            <a:pPr lvl="1" algn="l">
              <a:lnSpc>
                <a:spcPct val="150000"/>
              </a:lnSpc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</a:rPr>
              <a:t>有序表</a:t>
            </a:r>
          </a:p>
          <a:p>
            <a:pPr lvl="1" algn="l">
              <a:lnSpc>
                <a:spcPct val="150000"/>
              </a:lnSpc>
              <a:buClrTx/>
              <a:buFontTx/>
              <a:buNone/>
            </a:pPr>
            <a:r>
              <a:rPr lang="zh-CN" altLang="en-US" sz="2000" b="1" dirty="0">
                <a:latin typeface="+mn-ea"/>
              </a:rPr>
              <a:t>     查询较无序表快，如可以采用折半查找</a:t>
            </a: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</a:rPr>
              <a:t>  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</a:rPr>
              <a:t>二叉搜索树</a:t>
            </a:r>
          </a:p>
          <a:p>
            <a:pPr lvl="1" algn="l">
              <a:spcBef>
                <a:spcPts val="1200"/>
              </a:spcBef>
              <a:buFontTx/>
              <a:buChar char="•"/>
            </a:pPr>
            <a:r>
              <a:rPr lang="zh-CN" altLang="en-US" sz="2000" b="1" dirty="0">
                <a:latin typeface="+mn-ea"/>
              </a:rPr>
              <a:t>  </a:t>
            </a:r>
            <a:r>
              <a:rPr lang="en-US" altLang="zh-CN" sz="2000" b="1" dirty="0">
                <a:solidFill>
                  <a:srgbClr val="800080"/>
                </a:solidFill>
                <a:latin typeface="+mn-ea"/>
              </a:rPr>
              <a:t>Hash</a:t>
            </a:r>
            <a:r>
              <a:rPr lang="zh-CN" altLang="en-US" sz="2000" b="1" dirty="0">
                <a:solidFill>
                  <a:srgbClr val="800080"/>
                </a:solidFill>
                <a:latin typeface="+mn-ea"/>
              </a:rPr>
              <a:t>表</a:t>
            </a:r>
            <a:endParaRPr lang="en-US" altLang="zh-CN" sz="2000" b="1" dirty="0">
              <a:solidFill>
                <a:srgbClr val="800080"/>
              </a:solidFill>
              <a:latin typeface="+mn-ea"/>
            </a:endParaRPr>
          </a:p>
        </p:txBody>
      </p:sp>
      <p:sp>
        <p:nvSpPr>
          <p:cNvPr id="12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607AF4C-1C4D-41A7-A46A-1041FDE3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编译原理课程组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75456" y="1920533"/>
            <a:ext cx="861059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j-cs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27552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7056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符号表的实现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3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9EC65C5-75E8-4AA5-B719-7EA92B7D3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05006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4.2.1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符号属性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001E98-4D0F-4CE6-9ABE-0F1FBD36124E}"/>
              </a:ext>
            </a:extLst>
          </p:cNvPr>
          <p:cNvSpPr txBox="1"/>
          <p:nvPr/>
        </p:nvSpPr>
        <p:spPr>
          <a:xfrm>
            <a:off x="622732" y="1604598"/>
            <a:ext cx="84355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12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符号名；</a:t>
            </a:r>
          </a:p>
          <a:p>
            <a:pPr lvl="0" algn="l">
              <a:spcBef>
                <a:spcPts val="12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符号的类别，如：常量、变量、过程</a:t>
            </a:r>
            <a:r>
              <a:rPr lang="en-US" altLang="zh-CN" sz="2000" b="1" dirty="0">
                <a:solidFill>
                  <a:srgbClr val="000000"/>
                </a:solidFill>
                <a:latin typeface="宋体"/>
                <a:ea typeface="宋体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函数、类的名称；</a:t>
            </a:r>
          </a:p>
          <a:p>
            <a:pPr lvl="0" algn="l">
              <a:spcBef>
                <a:spcPts val="12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符号的类型，如：常量、变量的数据类型，过程</a:t>
            </a:r>
            <a:r>
              <a:rPr lang="en-US" altLang="zh-CN" sz="2000" b="1" dirty="0">
                <a:solidFill>
                  <a:srgbClr val="000000"/>
                </a:solidFill>
                <a:latin typeface="宋体"/>
                <a:ea typeface="宋体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函数的返回类型等；</a:t>
            </a:r>
          </a:p>
          <a:p>
            <a:pPr lvl="0" algn="l">
              <a:spcBef>
                <a:spcPts val="12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符号的存储类别和存储分配信息：存储类别确定其分配的区域，静态或动态数据区，堆区或栈区，存储分配信息如单元的大小，相对于某个存储区域的偏移位置等等；</a:t>
            </a:r>
          </a:p>
          <a:p>
            <a:pPr lvl="0" algn="l">
              <a:spcBef>
                <a:spcPts val="12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符号的作用域信息 ；</a:t>
            </a:r>
          </a:p>
          <a:p>
            <a:pPr lvl="0" algn="l">
              <a:spcBef>
                <a:spcPts val="12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其他属性，如数组内情向量、记录结构的成员信息、函数及过程的形参；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5072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6EA1868-F307-4CAE-8826-4C601D7D5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17877"/>
            <a:ext cx="8229600" cy="288894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8F25EB-89AE-4C36-BECC-43B761BE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8A81BC0-4FD1-40C0-9F52-FAF0C7192DE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68325"/>
            <a:ext cx="670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en-US" altLang="zh-CN" sz="2800" b="1" kern="0" dirty="0">
                <a:latin typeface="Times New Roman" pitchFamily="18" charset="0"/>
                <a:ea typeface="黑体" pitchFamily="2" charset="-122"/>
              </a:rPr>
              <a:t>4.2</a:t>
            </a:r>
            <a:r>
              <a:rPr lang="zh-CN" altLang="en-US" sz="2800" b="1" kern="0" dirty="0">
                <a:latin typeface="Times New Roman" pitchFamily="18" charset="0"/>
                <a:ea typeface="黑体" pitchFamily="2" charset="-122"/>
              </a:rPr>
              <a:t>　符号表的实现</a:t>
            </a:r>
            <a:r>
              <a:rPr lang="en-US" altLang="zh-CN" sz="2800" b="1" kern="0" dirty="0">
                <a:latin typeface="Times New Roman" pitchFamily="18" charset="0"/>
                <a:ea typeface="黑体" pitchFamily="2" charset="-122"/>
              </a:rPr>
              <a:t>—</a:t>
            </a:r>
            <a:r>
              <a:rPr lang="zh-CN" altLang="en-US" sz="2800" b="1" kern="0" dirty="0">
                <a:latin typeface="Times New Roman" pitchFamily="18" charset="0"/>
                <a:ea typeface="黑体" pitchFamily="2" charset="-122"/>
              </a:rPr>
              <a:t>单符号表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2ACAF7-E6D4-4262-ACE9-01F4E05C6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1" y="990601"/>
            <a:ext cx="8401050" cy="26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0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067572" y="320551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 l="21857" t="8454" r="23353" b="15750"/>
          <a:stretch>
            <a:fillRect/>
          </a:stretch>
        </p:blipFill>
        <p:spPr bwMode="auto">
          <a:xfrm>
            <a:off x="395536" y="1340768"/>
            <a:ext cx="5508104" cy="460851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37" name="TextBox 36"/>
          <p:cNvSpPr txBox="1"/>
          <p:nvPr/>
        </p:nvSpPr>
        <p:spPr>
          <a:xfrm>
            <a:off x="0" y="1979548"/>
            <a:ext cx="176368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</a:p>
          <a:p>
            <a:pPr algn="ctr"/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外部变量在静态数据区偏移起点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可为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496" y="2924944"/>
            <a:ext cx="16916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3933056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31640" y="3631072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1907704" y="105273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15616" y="4438466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7704" y="2946430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91680" y="2348880"/>
            <a:ext cx="1143744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4*1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55776" y="2996952"/>
            <a:ext cx="16561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4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4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51720" y="4654877"/>
            <a:ext cx="1368152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>
              <a:lnSpc>
                <a:spcPts val="16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float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35896" y="4366458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97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4057128" y="736104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999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4128" y="551858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76528" y="4818638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60032" y="4077072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31840" y="3707547"/>
            <a:ext cx="1296144" cy="2975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4*2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52120" y="3284984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DX+12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4049712" y="109646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4052887" y="148222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95936" y="262762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4067944" y="184482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右箭头 60"/>
          <p:cNvSpPr>
            <a:spLocks noChangeArrowheads="1"/>
          </p:cNvSpPr>
          <p:nvPr/>
        </p:nvSpPr>
        <p:spPr bwMode="auto">
          <a:xfrm>
            <a:off x="3479800" y="1025029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TX0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3492500" y="1023441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pTX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904" y="40466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）外部声明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12160" y="3573016"/>
            <a:ext cx="3059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如果某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ExtDefList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结点的第一个棵子树是函数，函数中的局部变量在堆栈区中分配单元，则将该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ExtDefList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结点的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直接赋值给第二孩子结点的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</a:p>
        </p:txBody>
      </p:sp>
      <p:sp>
        <p:nvSpPr>
          <p:cNvPr id="6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775F67AB-43A6-475B-8D0A-2AB0FC84270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0"/>
            <a:ext cx="670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en-US" altLang="zh-CN" sz="2800" b="1" kern="0" dirty="0">
                <a:latin typeface="Times New Roman" pitchFamily="18" charset="0"/>
                <a:ea typeface="黑体" pitchFamily="2" charset="-122"/>
              </a:rPr>
              <a:t>4.2</a:t>
            </a:r>
            <a:r>
              <a:rPr lang="zh-CN" altLang="en-US" sz="2800" b="1" kern="0" dirty="0">
                <a:latin typeface="Times New Roman" pitchFamily="18" charset="0"/>
                <a:ea typeface="黑体" pitchFamily="2" charset="-122"/>
              </a:rPr>
              <a:t>　符号表的实现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204 L -3.33333E-6 0.1067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9723 L -0.03003 0.2020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19422 L -0.14166 0.288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6 0.28866 L -0.03142 0.1942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0.19792 L -0.02361 0.2923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77 0.2875 L 0.05521 0.3937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7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3919 L -0.02361 0.297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0.28843 L -0.04722 0.1835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9 0.19607 L 0.07466 0.1016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01 0.09977 L 0.16545 0.1942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89 0.19607 L 0.12466 0.280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66 0.28195 L 0.12466 0.3974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39746 L 0.12605 0.2923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28866 L 0.23629 0.4041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51 0.40602 L 0.2099 0.50047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50926 L 0.27552 0.39375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0.38912 L 0.40156 0.5046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36 0.50463 L 0.39636 0.6097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9514 L 2.77778E-7 0.1687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49 0.61435 L 0.39549 0.50926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722 0.50347 L 0.27118 0.38796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1 0.39375 L 0.12604 0.28866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27824 L 0.16545 0.19421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39" grpId="0"/>
      <p:bldP spid="40" grpId="0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1" grpId="10" animBg="1"/>
      <p:bldP spid="41" grpId="11" animBg="1"/>
      <p:bldP spid="41" grpId="12" animBg="1"/>
      <p:bldP spid="41" grpId="13" animBg="1"/>
      <p:bldP spid="41" grpId="14" animBg="1"/>
      <p:bldP spid="41" grpId="15" animBg="1"/>
      <p:bldP spid="41" grpId="16" animBg="1"/>
      <p:bldP spid="41" grpId="17" animBg="1"/>
      <p:bldP spid="41" grpId="18" animBg="1"/>
      <p:bldP spid="41" grpId="19" animBg="1"/>
      <p:bldP spid="41" grpId="20" animBg="1"/>
      <p:bldP spid="41" grpId="21" animBg="1"/>
      <p:bldP spid="41" grpId="22" animBg="1"/>
      <p:bldP spid="42" grpId="0"/>
      <p:bldP spid="43" grpId="0"/>
      <p:bldP spid="44" grpId="0"/>
      <p:bldP spid="45" grpId="0"/>
      <p:bldP spid="46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9" grpId="0"/>
      <p:bldP spid="61" grpId="0" animBg="1"/>
      <p:bldP spid="62" grpId="0" animBg="1"/>
      <p:bldP spid="62" grpId="1" animBg="1"/>
      <p:bldP spid="62" grpId="2" animBg="1"/>
      <p:bldP spid="62" grpId="3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/>
          <a:srcRect l="16876" t="7470" r="17819" b="19687"/>
          <a:stretch>
            <a:fillRect/>
          </a:stretch>
        </p:blipFill>
        <p:spPr bwMode="auto">
          <a:xfrm>
            <a:off x="35496" y="1948880"/>
            <a:ext cx="7119061" cy="446449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995564" y="-744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985120" y="408112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977704" y="759495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入口标号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返回类型等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020616" y="1516832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995936" y="1144687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右箭头 39"/>
          <p:cNvSpPr>
            <a:spLocks noChangeArrowheads="1"/>
          </p:cNvSpPr>
          <p:nvPr/>
        </p:nvSpPr>
        <p:spPr bwMode="auto">
          <a:xfrm>
            <a:off x="3203848" y="1073498"/>
            <a:ext cx="743694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</a:rPr>
              <a:t>TX1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41" name="右箭头 40"/>
          <p:cNvSpPr>
            <a:spLocks noChangeArrowheads="1"/>
          </p:cNvSpPr>
          <p:nvPr/>
        </p:nvSpPr>
        <p:spPr bwMode="auto">
          <a:xfrm>
            <a:off x="3252242" y="69544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42" name="下箭头 41"/>
          <p:cNvSpPr/>
          <p:nvPr/>
        </p:nvSpPr>
        <p:spPr bwMode="auto">
          <a:xfrm>
            <a:off x="3059832" y="17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544" y="1188730"/>
            <a:ext cx="1728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pTx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=&gt;TX1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512" y="3245024"/>
            <a:ext cx="17281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（返回类型）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15816" y="310100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3995936" y="-744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9592" y="5621288"/>
            <a:ext cx="136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.width:   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71800" y="562128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.name: x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11760" y="382108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91680" y="460388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9792" y="4200821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080" y="4253136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DX+4*1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99992" y="5323964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DX+4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99792" y="6073029"/>
            <a:ext cx="1512168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 float</a:t>
            </a:r>
          </a:p>
          <a:p>
            <a:pPr algn="ctr">
              <a:lnSpc>
                <a:spcPts val="1800"/>
              </a:lnSpc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.width:   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577368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.name: y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68144" y="4901208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2080" y="3677072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91880" y="3461048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2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8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9552" y="45720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）函数声明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36096" y="2308920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具体形参单元分配依赖于调用双方的参数传递的约定，通常会用到寄存器。</a:t>
            </a:r>
          </a:p>
        </p:txBody>
      </p:sp>
      <p:sp>
        <p:nvSpPr>
          <p:cNvPr id="6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6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EFFAFDE8-813D-47C9-82EB-621DB85024E9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0"/>
            <a:ext cx="670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en-US" altLang="zh-CN" sz="2800" b="1" kern="0" dirty="0">
                <a:latin typeface="Times New Roman" pitchFamily="18" charset="0"/>
                <a:ea typeface="黑体" pitchFamily="2" charset="-122"/>
              </a:rPr>
              <a:t>4.2</a:t>
            </a:r>
            <a:r>
              <a:rPr lang="zh-CN" altLang="en-US" sz="2800" b="1" kern="0" dirty="0">
                <a:latin typeface="Times New Roman" pitchFamily="18" charset="0"/>
                <a:ea typeface="黑体" pitchFamily="2" charset="-122"/>
              </a:rPr>
              <a:t>　符号表的实现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67 0.11537 " pathEditMode="relative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5 0.1163 L -1.11111E-6 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0532 L 0.00799 0.110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5.43353E-6 L 7.22222E-6 0.06288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11214 L -0.02656 0.2171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21503 L -0.09427 0.330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7 0.3304 L -0.18889 0.4351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89 0.43514 L -0.07066 0.330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66 0.3304 L 0.0474 0.456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0.43514 L -0.07066 0.330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5387 L -4.16667E-6 0.1063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39 0.33456 L 0.01424 0.2191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2543 L 0.18906 0.3408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81 0.34081 L 0.26163 0.4351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88 0.43514 L 0.14965 0.5505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83 0.54636 L 0.26788 0.4413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43514 L 0.39392 0.55052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11 0.55052 L 0.26007 0.43514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11445 L -4.16667E-6 0.1667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43514 L 0.18125 0.3304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5 0.3304 L 0.00017 0.2254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148 L 0.02379 0.11006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2" grpId="6" animBg="1"/>
      <p:bldP spid="42" grpId="7" animBg="1"/>
      <p:bldP spid="42" grpId="8" animBg="1"/>
      <p:bldP spid="42" grpId="9" animBg="1"/>
      <p:bldP spid="42" grpId="10" animBg="1"/>
      <p:bldP spid="42" grpId="11" animBg="1"/>
      <p:bldP spid="42" grpId="12" animBg="1"/>
      <p:bldP spid="42" grpId="13" animBg="1"/>
      <p:bldP spid="42" grpId="14" animBg="1"/>
      <p:bldP spid="42" grpId="15" animBg="1"/>
      <p:bldP spid="42" grpId="16" animBg="1"/>
      <p:bldP spid="42" grpId="17" animBg="1"/>
      <p:bldP spid="42" grpId="18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 l="32481" t="7875" r="17710" b="19282"/>
          <a:stretch>
            <a:fillRect/>
          </a:stretch>
        </p:blipFill>
        <p:spPr bwMode="auto">
          <a:xfrm>
            <a:off x="107504" y="2348880"/>
            <a:ext cx="626469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995564" y="31483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i-1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985120" y="730384"/>
          <a:ext cx="51233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77704" y="1081767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DXi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3995936" y="146695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Dxi+4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3203848" y="969442"/>
            <a:ext cx="743694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TXi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3" name="右箭头 62"/>
          <p:cNvSpPr>
            <a:spLocks noChangeArrowheads="1"/>
          </p:cNvSpPr>
          <p:nvPr/>
        </p:nvSpPr>
        <p:spPr bwMode="auto">
          <a:xfrm>
            <a:off x="3252242" y="97995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4" name="下箭头 63"/>
          <p:cNvSpPr/>
          <p:nvPr/>
        </p:nvSpPr>
        <p:spPr bwMode="auto">
          <a:xfrm>
            <a:off x="3707904" y="21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9728" y="45720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）复合语句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-36512" y="4613066"/>
            <a:ext cx="26642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3995936" y="302742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04048" y="241159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87624" y="305966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584" y="371703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67944" y="4005064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27784" y="4737918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59632" y="5445224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63888" y="5652537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代码：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t1=#1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52536" y="4941168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生成代码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a=t1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00192" y="4581128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 Dxi+4</a:t>
            </a:r>
          </a:p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72200" y="5662989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 Dxi+4</a:t>
            </a:r>
          </a:p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72200" y="3573016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Dxi+8</a:t>
            </a:r>
          </a:p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处理其它说明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52120" y="2780928"/>
            <a:ext cx="2664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StmtList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的中间代码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3568" y="2411596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退出复合语句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52120" y="3068960"/>
            <a:ext cx="25922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复合语句中局部变量占的单元数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7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A33E9BB3-B5A5-4175-9445-5EBD25D6044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0"/>
            <a:ext cx="670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en-US" altLang="zh-CN" sz="2800" b="1" kern="0" dirty="0">
                <a:latin typeface="Times New Roman" pitchFamily="18" charset="0"/>
                <a:ea typeface="黑体" pitchFamily="2" charset="-122"/>
              </a:rPr>
              <a:t>4.2</a:t>
            </a:r>
            <a:r>
              <a:rPr lang="zh-CN" altLang="en-US" sz="2800" b="1" kern="0" dirty="0">
                <a:latin typeface="Times New Roman" pitchFamily="18" charset="0"/>
                <a:ea typeface="黑体" pitchFamily="2" charset="-122"/>
              </a:rPr>
              <a:t>　符号表的实现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084 0.09434 " pathEditMode="relative" ptsTypes="AA">
                                      <p:cBhvr>
                                        <p:cTn id="3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27 0.08902 L -0.10087 0.193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43 0.18983 L -0.29132 0.2841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32 0.28185 L -0.06302 0.1875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8336 L -0.0158 0.2987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0.29873 L -0.18247 0.3616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36162 L -0.33073 0.4665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6.7052E-6 L 7.22222E-6 0.0733 " pathEditMode="relative" ptsTypes="AA">
                                      <p:cBhvr>
                                        <p:cTn id="9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073 0.46659 L -0.18906 0.3616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0.36162 L -0.08663 0.4876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2 0.477 L -0.18906 0.3616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37203 L -0.0158 0.2987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93 0.29249 L 0.20156 0.37642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87 0.37226 L 0.18906 0.47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6821 L -4.16667E-6 0.1102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73 0.477 C 0.17691 0.46197 0.18246 0.44185 0.18385 0.42636 C 0.18229 0.39006 0.18524 0.3963 0.1776 0.3755 C 0.17691 0.37341 0.17726 0.37087 0.17604 0.36925 C 0.17326 0.36578 0.15191 0.36139 0.14896 0.3607 C 0.13993 0.35677 0.13125 0.35561 0.12205 0.35237 C 0.11597 0.35029 0.1092 0.34521 0.10295 0.34382 C 0.09618 0.34243 0.09323 0.34197 0.08715 0.33966 C 0.06406 0.33041 0.04114 0.31954 0.01719 0.31422 C 0.00851 0.31052 0.00104 0.30798 -0.00816 0.3059 C -0.01129 0.30451 -0.01459 0.30289 -0.01771 0.30151 C -0.01927 0.30081 -0.0224 0.29943 -0.0224 0.29966 C -0.02882 0.29133 -0.0408 0.28833 -0.04948 0.28463 C -0.05434 0.27492 -0.06285 0.27191 -0.07014 0.26567 C -0.07778 0.25018 -0.07691 0.22821 -0.07795 0.21064 C -0.07795 0.20971 -0.07882 0.15052 -0.07483 0.12833 C -0.07379 0.12278 -0.07292 0.11445 -0.0684 0.11145 C -0.06545 0.10937 -0.05903 0.10706 -0.05903 0.10729 C -0.04306 0.11006 -0.02674 0.11307 -0.01129 0.12 C -0.00382 0.12648 0.00469 0.1274 0.0125 0.13295 C 0.01962 0.13711 0.02482 0.14359 0.0316 0.14937 C 0.03316 0.15076 0.04166 0.15307 0.04271 0.15353 C 0.05121 0.157 0.0592 0.16024 0.06805 0.16208 C 0.07465 0.16509 0.0743 0.16925 0.07916 0.17272 C 0.08107 0.17411 0.08333 0.17411 0.08541 0.1748 C 0.09826 0.1859 0.11493 0.18336 0.12986 0.18544 C 0.15017 0.19191 0.16927 0.19584 0.19028 0.19792 C 0.19496 0.19723 0.19982 0.19677 0.20451 0.19584 C 0.21232 0.19422 0.21857 0.1896 0.22673 0.1896 " pathEditMode="relative" rAng="0" ptsTypes="ffffffffffffffffffffffffffffA">
                                      <p:cBhvr>
                                        <p:cTn id="148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91 0.18867 C 0.21545 0.19862 0.22482 0.18775 0.21337 0.19515 C 0.21198 0.19607 0.21146 0.19839 0.21007 0.19931 C 0.19653 0.20995 0.17899 0.20463 0.16562 0.21619 C 0.16458 0.22035 0.16354 0.22474 0.1625 0.22891 C 0.1618 0.23168 0.16354 0.23469 0.16406 0.23746 C 0.16562 0.24509 0.16719 0.2518 0.17048 0.2585 C 0.17274 0.26775 0.17673 0.27492 0.1816 0.28185 C 0.1868 0.30313 0.18559 0.29943 0.19739 0.31561 C 0.20052 0.31977 0.20573 0.31862 0.21007 0.31977 C 0.22916 0.31908 0.24826 0.31954 0.26736 0.31769 C 0.27066 0.31746 0.27673 0.31353 0.27673 0.31376 C 0.28212 0.30682 0.28646 0.29989 0.29271 0.29457 C 0.28125 0.27839 0.28871 0.24694 0.28628 0.22474 C 0.28507 0.21272 0.28524 0.2074 0.27673 0.20347 C 0.27274 0.19815 0.2691 0.19237 0.26562 0.18659 C 0.26441 0.18474 0.26406 0.18174 0.2625 0.18035 C 0.25816 0.17688 0.25295 0.17619 0.24826 0.17388 C 0.22778 0.17619 0.20382 0.17226 0.18472 0.18035 C 0.14601 0.17388 0.19722 0.18174 0.10538 0.17619 C 0.10035 0.17596 0.09583 0.1718 0.09114 0.16971 C 0.08611 0.1674 0.08055 0.16833 0.07517 0.16763 C 0.06406 0.16278 0.05295 0.15769 0.04184 0.15284 C 0.03871 0.15145 0.03541 0.15006 0.03229 0.14867 C 0.03073 0.14798 0.0276 0.14659 0.0276 0.14682 C 0.02344 0.14081 0.01892 0.1385 0.01337 0.13596 C 0.01232 0.13457 0.01128 0.13295 0.01007 0.1318 C 0.00868 0.13064 0.0066 0.13087 0.00538 0.12948 C 0.00278 0.12671 0.00139 0.12208 -0.00104 0.11908 C -0.00434 0.10567 -0.00781 0.09688 -0.00261 0.08093 C -0.00104 0.0763 0.00382 0.07538 0.00694 0.07261 C 0.00972 0.07006 0.01649 0.06821 0.01649 0.06844 C 0.03368 0.06983 0.0493 0.07376 0.06562 0.08093 C 0.08125 0.10058 0.10781 0.09989 0.1276 0.09989 " pathEditMode="relative" rAng="0" ptsTypes="fffffffffffffffffffffffffffffffffA">
                                      <p:cBhvr>
                                        <p:cTn id="157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91 0.09827 C 0.12014 0.09896 0.11302 0.09804 0.10642 0.10035 C 0.10278 0.10174 0.1 0.1059 0.09687 0.10891 C 0.09462 0.11099 0.09305 0.11422 0.09045 0.11515 C 0.08073 0.11885 0.0868 0.1163 0.07465 0.12162 C 0.07309 0.12232 0.06979 0.1237 0.06979 0.12393 C 0.06875 0.12578 0.06788 0.12787 0.06666 0.12995 C 0.0658 0.13156 0.06371 0.13226 0.06354 0.13434 C 0.06319 0.13919 0.06354 0.14451 0.0651 0.14914 C 0.0658 0.15145 0.06823 0.15168 0.06979 0.1533 C 0.07708 0.16093 0.08923 0.16602 0.09844 0.1681 C 0.12153 0.17827 0.16996 0.1711 0.19201 0.17018 C 0.20035 0.16671 0.1941 0.17064 0.2 0.16185 C 0.20243 0.15815 0.20798 0.15122 0.20798 0.15145 C 0.20903 0.14706 0.21007 0.14266 0.21111 0.1385 C 0.21163 0.13642 0.21267 0.13226 0.21267 0.13249 C 0.21215 0.12578 0.21267 0.11908 0.21111 0.11307 C 0.21041 0.11076 0.20798 0.11052 0.20642 0.10891 C 0.20191 0.10428 0.19913 0.10058 0.19357 0.09827 C 0.1809 0.08139 0.15278 0.08024 0.13646 0.07931 C 0.11788 0.07839 0.09948 0.07792 0.0809 0.07723 C 0.08003 0.077 0.06927 0.07538 0.06666 0.07307 C 0.05503 0.06243 0.0684 0.06937 0.05712 0.06451 C 0.05173 0.05896 0.04444 0.04833 0.03802 0.04555 C 0.03021 0.04208 0.02222 0.03977 0.01423 0.037 C 0.00521 0.03376 -0.00243 0.02821 -0.01111 0.02428 C -0.02101 0.01133 -0.02274 0.0111 -0.03646 0.0074 C -0.04497 -0.00346 -0.03733 -0.01988 -0.05243 -0.02635 C -0.05486 -0.0252 -0.06042 -0.02335 -0.06198 -0.02011 C -0.06372 -0.01641 -0.06511 -0.00739 -0.06511 -0.00716 " pathEditMode="relative" rAng="0" ptsTypes="fffffffffffffffffffffffffffffA">
                                      <p:cBhvr>
                                        <p:cTn id="171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500"/>
                            </p:stCondLst>
                            <p:childTnLst>
                              <p:par>
                                <p:cTn id="19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11029 L -2.22222E-6 0.00532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6500"/>
                            </p:stCondLst>
                            <p:childTnLst>
                              <p:par>
                                <p:cTn id="196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0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2" grpId="0" animBg="1"/>
      <p:bldP spid="62" grpId="1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64" grpId="7" animBg="1"/>
      <p:bldP spid="64" grpId="8" animBg="1"/>
      <p:bldP spid="64" grpId="9" animBg="1"/>
      <p:bldP spid="64" grpId="10" animBg="1"/>
      <p:bldP spid="64" grpId="11" animBg="1"/>
      <p:bldP spid="64" grpId="12" animBg="1"/>
      <p:bldP spid="64" grpId="13" animBg="1"/>
      <p:bldP spid="64" grpId="14" animBg="1"/>
      <p:bldP spid="64" grpId="15" animBg="1"/>
      <p:bldP spid="64" grpId="16" animBg="1"/>
      <p:bldP spid="66" grpId="0"/>
      <p:bldP spid="67" grpId="0"/>
      <p:bldP spid="67" grpId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0F9B87-C0B4-4A8B-BB7E-6A28A3FF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  <a:pPr/>
              <a:t>8</a:t>
            </a:fld>
            <a:endParaRPr lang="en-US" altLang="zh-CN"/>
          </a:p>
          <a:p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F8F321-885A-4172-A7C3-04E220441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4"/>
          <a:stretch/>
        </p:blipFill>
        <p:spPr>
          <a:xfrm>
            <a:off x="685800" y="685800"/>
            <a:ext cx="74866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8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FBD0DED-D3D4-4BD5-B168-91B8E555E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58" y="3864786"/>
            <a:ext cx="3529027" cy="1690147"/>
          </a:xfrm>
          <a:prstGeom prst="rect">
            <a:avLst/>
          </a:prstGeom>
        </p:spPr>
      </p:pic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7056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符号表的实现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—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多表实现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itchFamily="2" charset="-122"/>
                <a:ea typeface="宋体" pitchFamily="2" charset="-122"/>
              </a:rPr>
              <a:pPr/>
              <a:t>9</a:t>
            </a:fld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9EC65C5-75E8-4AA5-B719-7EA92B7D3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1084335"/>
            <a:ext cx="890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代码实现</a:t>
            </a: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—</a:t>
            </a:r>
            <a:r>
              <a:rPr lang="zh-CN" altLang="en-US" sz="2400" b="1" dirty="0">
                <a:latin typeface="+mn-ea"/>
                <a:ea typeface="+mn-ea"/>
              </a:rPr>
              <a:t>以下基于</a:t>
            </a:r>
            <a:r>
              <a:rPr lang="en-US" altLang="zh-CN" sz="2400" b="1" dirty="0">
                <a:latin typeface="+mn-ea"/>
                <a:ea typeface="+mn-ea"/>
              </a:rPr>
              <a:t>decaf</a:t>
            </a:r>
            <a:r>
              <a:rPr lang="zh-CN" altLang="en-US" sz="2400" b="1" dirty="0">
                <a:latin typeface="+mn-ea"/>
                <a:ea typeface="+mn-ea"/>
              </a:rPr>
              <a:t>语言，使用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链表</a:t>
            </a:r>
            <a:r>
              <a:rPr lang="zh-CN" altLang="en-US" sz="2400" b="1" dirty="0">
                <a:latin typeface="+mn-ea"/>
                <a:ea typeface="+mn-ea"/>
              </a:rPr>
              <a:t>实现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A5E4796-34A0-4AF4-AAC2-FFD9B86A6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78886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4.3.1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符号表定义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A7C76E-92DB-4141-AB31-4C75EC5D04E7}"/>
              </a:ext>
            </a:extLst>
          </p:cNvPr>
          <p:cNvSpPr txBox="1"/>
          <p:nvPr/>
        </p:nvSpPr>
        <p:spPr>
          <a:xfrm>
            <a:off x="837183" y="2109702"/>
            <a:ext cx="8306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12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在</a:t>
            </a:r>
            <a:r>
              <a:rPr lang="en-US" altLang="zh-CN" sz="2000" b="1" dirty="0">
                <a:solidFill>
                  <a:srgbClr val="000000"/>
                </a:solidFill>
                <a:latin typeface="宋体"/>
                <a:ea typeface="宋体"/>
              </a:rPr>
              <a:t>decaf</a:t>
            </a:r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中，作用域包含</a:t>
            </a:r>
            <a:r>
              <a:rPr lang="en-US" altLang="zh-CN" sz="2000" b="1" dirty="0">
                <a:solidFill>
                  <a:srgbClr val="000000"/>
                </a:solidFill>
                <a:latin typeface="宋体"/>
                <a:ea typeface="宋体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类，：全局（</a:t>
            </a:r>
            <a:r>
              <a:rPr lang="en-US" altLang="zh-CN" sz="2000" b="1" dirty="0">
                <a:solidFill>
                  <a:srgbClr val="000000"/>
                </a:solidFill>
                <a:latin typeface="宋体"/>
                <a:ea typeface="宋体"/>
              </a:rPr>
              <a:t>Global</a:t>
            </a:r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） 作用域、 类（</a:t>
            </a:r>
            <a:r>
              <a:rPr lang="en-US" altLang="zh-CN" sz="2000" b="1" dirty="0">
                <a:solidFill>
                  <a:srgbClr val="000000"/>
                </a:solidFill>
                <a:latin typeface="宋体"/>
                <a:ea typeface="宋体"/>
              </a:rPr>
              <a:t>Class</a:t>
            </a:r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） 作用域、 形参（</a:t>
            </a:r>
            <a:r>
              <a:rPr lang="en-US" altLang="zh-CN" sz="2000" b="1" dirty="0">
                <a:solidFill>
                  <a:srgbClr val="000000"/>
                </a:solidFill>
                <a:latin typeface="宋体"/>
                <a:ea typeface="宋体"/>
              </a:rPr>
              <a:t>Formal</a:t>
            </a:r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） 作用域以及局部（</a:t>
            </a:r>
            <a:r>
              <a:rPr lang="en-US" altLang="zh-CN" sz="2000" b="1" dirty="0">
                <a:solidFill>
                  <a:srgbClr val="000000"/>
                </a:solidFill>
                <a:latin typeface="宋体"/>
                <a:ea typeface="宋体"/>
              </a:rPr>
              <a:t>Local</a:t>
            </a:r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） 作用域。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B2A7AB-7656-4B3A-828E-527B1321C5D6}"/>
              </a:ext>
            </a:extLst>
          </p:cNvPr>
          <p:cNvSpPr txBox="1"/>
          <p:nvPr/>
        </p:nvSpPr>
        <p:spPr>
          <a:xfrm>
            <a:off x="815411" y="2817502"/>
            <a:ext cx="8014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全局作用域的符号表：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每条表项包括符号的名字（类名）、符号类别（类）、描述（类的描述和函数的描述的联合体）。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C6BE084-D522-4BB1-95D5-8108C9E6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313" y="5091692"/>
            <a:ext cx="2957513" cy="12217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3D5193D-2687-4108-A97B-6C607667F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240" y="3515857"/>
            <a:ext cx="2642090" cy="1483157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CA9B94-D80E-4398-A979-C688EE0EF950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9800" y="3833166"/>
            <a:ext cx="2515123" cy="61831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14711A2-0EE7-42A8-8EEA-586098D36305}"/>
              </a:ext>
            </a:extLst>
          </p:cNvPr>
          <p:cNvCxnSpPr>
            <a:cxnSpLocks/>
          </p:cNvCxnSpPr>
          <p:nvPr/>
        </p:nvCxnSpPr>
        <p:spPr bwMode="auto">
          <a:xfrm>
            <a:off x="1744670" y="4720493"/>
            <a:ext cx="3012570" cy="6642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C2D598C-3338-4B88-B6C0-8171C0004699}"/>
              </a:ext>
            </a:extLst>
          </p:cNvPr>
          <p:cNvSpPr/>
          <p:nvPr/>
        </p:nvSpPr>
        <p:spPr bwMode="auto">
          <a:xfrm>
            <a:off x="3276600" y="4720493"/>
            <a:ext cx="685800" cy="27852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052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26735</TotalTime>
  <Words>1212</Words>
  <Application>Microsoft Office PowerPoint</Application>
  <PresentationFormat>全屏显示(4:3)</PresentationFormat>
  <Paragraphs>240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黑体</vt:lpstr>
      <vt:lpstr>华文隶书</vt:lpstr>
      <vt:lpstr>宋体</vt:lpstr>
      <vt:lpstr>微软雅黑</vt:lpstr>
      <vt:lpstr>Arial</vt:lpstr>
      <vt:lpstr>Symbol</vt:lpstr>
      <vt:lpstr>Tahoma</vt:lpstr>
      <vt:lpstr>Times New Roman</vt:lpstr>
      <vt:lpstr>默认设计模板</vt:lpstr>
      <vt:lpstr>1_默认设计模板</vt:lpstr>
      <vt:lpstr>PowerPoint 演示文稿</vt:lpstr>
      <vt:lpstr>4.1　选择合适的数据结构</vt:lpstr>
      <vt:lpstr>4.2　符号表的实现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　符号表的实现—多表实现</vt:lpstr>
      <vt:lpstr>4.3　符号表的实现</vt:lpstr>
      <vt:lpstr>4.3　符号表的实现</vt:lpstr>
      <vt:lpstr>4. 3　符号表的实现</vt:lpstr>
      <vt:lpstr>4.3　符号表的实现</vt:lpstr>
      <vt:lpstr>4.3　符号表的实现</vt:lpstr>
      <vt:lpstr>4.3　符号表的实现</vt:lpstr>
      <vt:lpstr>4.3　符号表的实现</vt:lpstr>
      <vt:lpstr>4.3　符号表的实现</vt:lpstr>
      <vt:lpstr>4.4　输出动态变化的符号表</vt:lpstr>
      <vt:lpstr>4.5　语义计算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hust-xlp</cp:lastModifiedBy>
  <cp:revision>618</cp:revision>
  <cp:lastPrinted>1601-01-01T00:00:00Z</cp:lastPrinted>
  <dcterms:created xsi:type="dcterms:W3CDTF">1601-01-01T00:00:00Z</dcterms:created>
  <dcterms:modified xsi:type="dcterms:W3CDTF">2021-05-18T09:56:26Z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