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55"/>
  </p:notesMasterIdLst>
  <p:handoutMasterIdLst>
    <p:handoutMasterId r:id="rId56"/>
  </p:handoutMasterIdLst>
  <p:sldIdLst>
    <p:sldId id="256" r:id="rId3"/>
    <p:sldId id="388" r:id="rId4"/>
    <p:sldId id="436" r:id="rId5"/>
    <p:sldId id="399" r:id="rId6"/>
    <p:sldId id="440" r:id="rId7"/>
    <p:sldId id="438" r:id="rId8"/>
    <p:sldId id="48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85" r:id="rId18"/>
    <p:sldId id="453" r:id="rId19"/>
    <p:sldId id="486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87" r:id="rId35"/>
    <p:sldId id="468" r:id="rId36"/>
    <p:sldId id="469" r:id="rId37"/>
    <p:sldId id="470" r:id="rId38"/>
    <p:sldId id="471" r:id="rId39"/>
    <p:sldId id="472" r:id="rId40"/>
    <p:sldId id="473" r:id="rId41"/>
    <p:sldId id="488" r:id="rId42"/>
    <p:sldId id="492" r:id="rId43"/>
    <p:sldId id="474" r:id="rId44"/>
    <p:sldId id="489" r:id="rId45"/>
    <p:sldId id="493" r:id="rId46"/>
    <p:sldId id="475" r:id="rId47"/>
    <p:sldId id="476" r:id="rId48"/>
    <p:sldId id="490" r:id="rId49"/>
    <p:sldId id="479" r:id="rId50"/>
    <p:sldId id="480" r:id="rId51"/>
    <p:sldId id="481" r:id="rId52"/>
    <p:sldId id="482" r:id="rId53"/>
    <p:sldId id="483" r:id="rId54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6600"/>
    <a:srgbClr val="E5EFF7"/>
    <a:srgbClr val="98C0EC"/>
    <a:srgbClr val="D60093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5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D2B0-5759-4DD9-95D4-54D76B42FB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3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D2B0-5759-4DD9-95D4-54D76B42FB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7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D2B0-5759-4DD9-95D4-54D76B42FB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07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4.xml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48.xml"/><Relationship Id="rId5" Type="http://schemas.openxmlformats.org/officeDocument/2006/relationships/slide" Target="slide8.xml"/><Relationship Id="rId10" Type="http://schemas.openxmlformats.org/officeDocument/2006/relationships/slide" Target="slide42.xml"/><Relationship Id="rId4" Type="http://schemas.openxmlformats.org/officeDocument/2006/relationships/slide" Target="slide7.xml"/><Relationship Id="rId9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52600" y="25146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第</a:t>
            </a:r>
            <a:r>
              <a:rPr lang="en-US" altLang="zh-CN" sz="4000" b="1" kern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2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章　文法和语言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0" y="1245163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353343" y="4189906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2021年4月5日星期一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219200" y="3516313"/>
            <a:ext cx="6802438" cy="227488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CC6600"/>
                </a:solidFill>
                <a:latin typeface="宋体" pitchFamily="2" charset="-122"/>
              </a:rPr>
              <a:t>符号串连接运算</a:t>
            </a:r>
            <a:r>
              <a:rPr kumimoji="1" lang="zh-CN" altLang="en-US" sz="2400" b="1" dirty="0">
                <a:latin typeface="宋体" pitchFamily="2" charset="-122"/>
              </a:rPr>
              <a:t>  设</a:t>
            </a:r>
            <a:r>
              <a:rPr kumimoji="1" lang="en-US" altLang="zh-CN" sz="2400" b="1" dirty="0">
                <a:latin typeface="宋体" pitchFamily="2" charset="-122"/>
              </a:rPr>
              <a:t>x</a:t>
            </a:r>
            <a:r>
              <a:rPr kumimoji="1" lang="zh-CN" altLang="en-US" sz="2400" b="1" dirty="0">
                <a:latin typeface="宋体" pitchFamily="2" charset="-122"/>
              </a:rPr>
              <a:t>和</a:t>
            </a:r>
            <a:r>
              <a:rPr kumimoji="1" lang="en-US" altLang="zh-CN" sz="2400" b="1" dirty="0">
                <a:latin typeface="宋体" pitchFamily="2" charset="-122"/>
              </a:rPr>
              <a:t>y</a:t>
            </a:r>
            <a:r>
              <a:rPr kumimoji="1" lang="zh-CN" altLang="en-US" sz="2400" b="1" dirty="0">
                <a:latin typeface="宋体" pitchFamily="2" charset="-122"/>
              </a:rPr>
              <a:t>是字母表∑上的符号串，在符号串</a:t>
            </a:r>
            <a:r>
              <a:rPr kumimoji="1" lang="en-US" altLang="zh-CN" sz="2400" b="1" dirty="0">
                <a:latin typeface="宋体" pitchFamily="2" charset="-122"/>
              </a:rPr>
              <a:t>x</a:t>
            </a:r>
            <a:r>
              <a:rPr kumimoji="1" lang="zh-CN" altLang="en-US" sz="2400" b="1" dirty="0">
                <a:latin typeface="宋体" pitchFamily="2" charset="-122"/>
              </a:rPr>
              <a:t>的最后一个符号之后顺序接上符号串</a:t>
            </a:r>
            <a:r>
              <a:rPr kumimoji="1" lang="en-US" altLang="zh-CN" sz="2400" b="1" dirty="0">
                <a:latin typeface="宋体" pitchFamily="2" charset="-122"/>
              </a:rPr>
              <a:t>y</a:t>
            </a:r>
            <a:r>
              <a:rPr kumimoji="1" lang="zh-CN" altLang="en-US" sz="2400" b="1" dirty="0">
                <a:latin typeface="宋体" pitchFamily="2" charset="-122"/>
              </a:rPr>
              <a:t>的符号得到的新符号串</a:t>
            </a:r>
            <a:r>
              <a:rPr kumimoji="1" lang="en-US" altLang="zh-CN" sz="2400" b="1" dirty="0">
                <a:latin typeface="宋体" pitchFamily="2" charset="-122"/>
              </a:rPr>
              <a:t>z</a:t>
            </a:r>
            <a:r>
              <a:rPr kumimoji="1" lang="zh-CN" altLang="en-US" sz="2400" b="1" dirty="0">
                <a:latin typeface="宋体" pitchFamily="2" charset="-122"/>
              </a:rPr>
              <a:t>，则称符号串</a:t>
            </a:r>
            <a:r>
              <a:rPr kumimoji="1" lang="en-US" altLang="zh-CN" sz="2400" b="1" dirty="0">
                <a:latin typeface="宋体" pitchFamily="2" charset="-122"/>
              </a:rPr>
              <a:t>z</a:t>
            </a:r>
            <a:r>
              <a:rPr kumimoji="1" lang="zh-CN" altLang="en-US" sz="2400" b="1" dirty="0">
                <a:latin typeface="宋体" pitchFamily="2" charset="-122"/>
              </a:rPr>
              <a:t>是由符号串</a:t>
            </a:r>
            <a:r>
              <a:rPr kumimoji="1" lang="en-US" altLang="zh-CN" sz="2400" b="1" dirty="0">
                <a:latin typeface="宋体" pitchFamily="2" charset="-122"/>
              </a:rPr>
              <a:t>x</a:t>
            </a:r>
            <a:r>
              <a:rPr kumimoji="1" lang="zh-CN" altLang="en-US" sz="2400" b="1" dirty="0">
                <a:latin typeface="宋体" pitchFamily="2" charset="-122"/>
              </a:rPr>
              <a:t>和符号串</a:t>
            </a:r>
            <a:r>
              <a:rPr kumimoji="1" lang="en-US" altLang="zh-CN" sz="2400" b="1" dirty="0">
                <a:latin typeface="宋体" pitchFamily="2" charset="-122"/>
              </a:rPr>
              <a:t>y</a:t>
            </a:r>
            <a:r>
              <a:rPr kumimoji="1" lang="zh-CN" altLang="en-US" sz="2400" b="1" dirty="0">
                <a:latin typeface="宋体" pitchFamily="2" charset="-122"/>
              </a:rPr>
              <a:t>经过连接运算的结果，记为</a:t>
            </a:r>
            <a:r>
              <a:rPr kumimoji="1" lang="en-US" altLang="zh-CN" sz="2400" b="1" dirty="0">
                <a:latin typeface="宋体" pitchFamily="2" charset="-122"/>
              </a:rPr>
              <a:t>z</a:t>
            </a:r>
            <a:r>
              <a:rPr kumimoji="1" lang="zh-CN" altLang="en-US" sz="2400" b="1" dirty="0">
                <a:latin typeface="宋体" pitchFamily="2" charset="-122"/>
              </a:rPr>
              <a:t>＝</a:t>
            </a:r>
            <a:r>
              <a:rPr kumimoji="1" lang="en-US" altLang="zh-CN" sz="2400" b="1" dirty="0" err="1">
                <a:latin typeface="宋体" pitchFamily="2" charset="-122"/>
              </a:rPr>
              <a:t>x·y</a:t>
            </a:r>
            <a:r>
              <a:rPr kumimoji="1" lang="zh-CN" altLang="en-US" sz="2400" b="1" dirty="0">
                <a:latin typeface="宋体" pitchFamily="2" charset="-122"/>
              </a:rPr>
              <a:t>，其中，</a:t>
            </a:r>
            <a:r>
              <a:rPr kumimoji="1" lang="en-US" altLang="zh-CN" sz="2400" b="1" dirty="0">
                <a:latin typeface="宋体" pitchFamily="2" charset="-122"/>
              </a:rPr>
              <a:t>·</a:t>
            </a:r>
            <a:r>
              <a:rPr kumimoji="1" lang="zh-CN" altLang="en-US" sz="2400" b="1" dirty="0">
                <a:latin typeface="宋体" pitchFamily="2" charset="-122"/>
              </a:rPr>
              <a:t>是连接运算符。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7772400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7325" indent="-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例：设字母表∑＝｛</a:t>
            </a:r>
            <a:r>
              <a:rPr kumimoji="1" lang="en-US" altLang="zh-CN" sz="2400" b="1" dirty="0">
                <a:latin typeface="宋体" pitchFamily="2" charset="-122"/>
              </a:rPr>
              <a:t>a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b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c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0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1</a:t>
            </a:r>
            <a:r>
              <a:rPr kumimoji="1" lang="zh-CN" altLang="en-US" sz="2400" b="1" dirty="0">
                <a:latin typeface="宋体" pitchFamily="2" charset="-122"/>
              </a:rPr>
              <a:t>｝，</a:t>
            </a:r>
            <a:endParaRPr kumimoji="1" lang="en-US" altLang="zh-CN" sz="2400" b="1" dirty="0">
              <a:latin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    x</a:t>
            </a:r>
            <a:r>
              <a:rPr kumimoji="1" lang="zh-CN" altLang="en-US" sz="2400" b="1" dirty="0">
                <a:latin typeface="宋体" pitchFamily="2" charset="-122"/>
              </a:rPr>
              <a:t>＝</a:t>
            </a:r>
            <a:r>
              <a:rPr kumimoji="1" lang="en-US" altLang="zh-CN" sz="2400" b="1" dirty="0" err="1">
                <a:latin typeface="宋体" pitchFamily="2" charset="-122"/>
              </a:rPr>
              <a:t>abc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y</a:t>
            </a:r>
            <a:r>
              <a:rPr kumimoji="1" lang="zh-CN" altLang="en-US" sz="2400" b="1" dirty="0">
                <a:latin typeface="宋体" pitchFamily="2" charset="-122"/>
              </a:rPr>
              <a:t>＝</a:t>
            </a:r>
            <a:r>
              <a:rPr kumimoji="1" lang="en-US" altLang="zh-CN" sz="2400" b="1" dirty="0">
                <a:latin typeface="宋体" pitchFamily="2" charset="-122"/>
              </a:rPr>
              <a:t>01cba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endParaRPr kumimoji="1" lang="en-US" altLang="zh-CN" sz="2400" b="1" dirty="0">
              <a:latin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    则    </a:t>
            </a:r>
            <a:r>
              <a:rPr kumimoji="1" lang="en-US" altLang="zh-CN" sz="2400" b="1" dirty="0">
                <a:latin typeface="宋体" pitchFamily="2" charset="-122"/>
              </a:rPr>
              <a:t>z</a:t>
            </a:r>
            <a:r>
              <a:rPr kumimoji="1" lang="zh-CN" altLang="en-US" sz="2400" b="1" dirty="0">
                <a:latin typeface="宋体" pitchFamily="2" charset="-122"/>
              </a:rPr>
              <a:t>＝</a:t>
            </a:r>
            <a:r>
              <a:rPr kumimoji="1" lang="en-US" altLang="zh-CN" sz="2400" b="1" dirty="0" err="1">
                <a:latin typeface="宋体" pitchFamily="2" charset="-122"/>
              </a:rPr>
              <a:t>x·y</a:t>
            </a:r>
            <a:r>
              <a:rPr kumimoji="1" lang="zh-CN" altLang="en-US" sz="2400" b="1" dirty="0">
                <a:latin typeface="宋体" pitchFamily="2" charset="-122"/>
              </a:rPr>
              <a:t>＝ </a:t>
            </a:r>
            <a:r>
              <a:rPr kumimoji="1" lang="en-US" altLang="zh-CN" sz="2400" b="1" dirty="0">
                <a:solidFill>
                  <a:srgbClr val="FF6600"/>
                </a:solidFill>
                <a:latin typeface="宋体" pitchFamily="2" charset="-122"/>
              </a:rPr>
              <a:t>abc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01cba</a:t>
            </a:r>
            <a:r>
              <a:rPr kumimoji="1" lang="en-US" altLang="zh-CN" sz="2400" b="1" dirty="0">
                <a:latin typeface="宋体" pitchFamily="2" charset="-122"/>
              </a:rPr>
              <a:t> 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2887663" cy="533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2.2.2</a:t>
            </a:r>
            <a:r>
              <a:rPr lang="zh-CN" altLang="en-US" sz="2400" b="1" dirty="0">
                <a:solidFill>
                  <a:srgbClr val="CC0099"/>
                </a:solidFill>
                <a:latin typeface="宋体" pitchFamily="2" charset="-122"/>
                <a:ea typeface="宋体" pitchFamily="2" charset="-122"/>
              </a:rPr>
              <a:t>　基本运算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43000" y="2286000"/>
            <a:ext cx="7162800" cy="1066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38200" y="5105400"/>
            <a:ext cx="1447800" cy="685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7848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CC6600"/>
                </a:solidFill>
                <a:latin typeface="Times New Roman" pitchFamily="18" charset="0"/>
              </a:rPr>
              <a:t>符号串方幂运算</a:t>
            </a:r>
            <a:r>
              <a:rPr kumimoji="1" lang="zh-CN" altLang="en-US" sz="2000" b="1">
                <a:latin typeface="Times New Roman" pitchFamily="18" charset="0"/>
              </a:rPr>
              <a:t>  设</a:t>
            </a: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zh-CN" altLang="en-US" sz="2000" b="1">
                <a:latin typeface="Times New Roman" pitchFamily="18" charset="0"/>
              </a:rPr>
              <a:t>是字母表∑上的符号串，</a:t>
            </a:r>
            <a:r>
              <a:rPr kumimoji="1" lang="en-US" altLang="zh-CN" sz="2000" b="1">
                <a:latin typeface="Times New Roman" pitchFamily="18" charset="0"/>
              </a:rPr>
              <a:t>z</a:t>
            </a:r>
            <a:r>
              <a:rPr kumimoji="1" lang="zh-CN" altLang="en-US" sz="2000" b="1">
                <a:latin typeface="Times New Roman" pitchFamily="18" charset="0"/>
              </a:rPr>
              <a:t>是由</a:t>
            </a:r>
            <a:r>
              <a:rPr kumimoji="1" lang="en-US" altLang="zh-CN" sz="2000" b="1">
                <a:latin typeface="Times New Roman" pitchFamily="18" charset="0"/>
              </a:rPr>
              <a:t>n(≥0)</a:t>
            </a:r>
            <a:r>
              <a:rPr kumimoji="1" lang="zh-CN" altLang="en-US" sz="2000" b="1">
                <a:latin typeface="Times New Roman" pitchFamily="18" charset="0"/>
              </a:rPr>
              <a:t>个</a:t>
            </a: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zh-CN" altLang="en-US" sz="2000" b="1">
                <a:latin typeface="Times New Roman" pitchFamily="18" charset="0"/>
              </a:rPr>
              <a:t>自身连接得到的符号串，则称符号串</a:t>
            </a:r>
            <a:r>
              <a:rPr kumimoji="1" lang="en-US" altLang="zh-CN" sz="2000" b="1">
                <a:latin typeface="Times New Roman" pitchFamily="18" charset="0"/>
              </a:rPr>
              <a:t>z</a:t>
            </a:r>
            <a:r>
              <a:rPr kumimoji="1" lang="zh-CN" altLang="en-US" sz="2000" b="1">
                <a:latin typeface="Times New Roman" pitchFamily="18" charset="0"/>
              </a:rPr>
              <a:t>是由符号串</a:t>
            </a: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zh-CN" altLang="en-US" sz="2000" b="1">
                <a:latin typeface="Times New Roman" pitchFamily="18" charset="0"/>
              </a:rPr>
              <a:t>的</a:t>
            </a:r>
            <a:r>
              <a:rPr kumimoji="1" lang="en-US" altLang="zh-CN" sz="2000" b="1">
                <a:latin typeface="Times New Roman" pitchFamily="18" charset="0"/>
              </a:rPr>
              <a:t>n</a:t>
            </a:r>
            <a:r>
              <a:rPr kumimoji="1" lang="zh-CN" altLang="en-US" sz="2000" b="1">
                <a:latin typeface="Times New Roman" pitchFamily="18" charset="0"/>
              </a:rPr>
              <a:t>次方幂运算的结果，记为</a:t>
            </a:r>
            <a:r>
              <a:rPr kumimoji="1" lang="en-US" altLang="zh-CN" sz="2000" b="1">
                <a:latin typeface="Times New Roman" pitchFamily="18" charset="0"/>
              </a:rPr>
              <a:t>z </a:t>
            </a:r>
            <a:r>
              <a:rPr kumimoji="1" lang="zh-CN" altLang="en-US" sz="2000" b="1">
                <a:latin typeface="Times New Roman" pitchFamily="18" charset="0"/>
              </a:rPr>
              <a:t>＝ </a:t>
            </a: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en-US" altLang="zh-CN" sz="2000" b="1" baseline="30000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。特别约定，</a:t>
            </a: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en-US" altLang="zh-CN" sz="2000" b="1" baseline="30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ε, x</a:t>
            </a:r>
            <a:r>
              <a:rPr kumimoji="1" lang="en-US" altLang="zh-CN" sz="2000" b="1" baseline="30000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＝</a:t>
            </a:r>
            <a:r>
              <a:rPr kumimoji="1" lang="en-US" altLang="zh-CN" sz="2000" b="1">
                <a:latin typeface="Times New Roman" pitchFamily="18" charset="0"/>
              </a:rPr>
              <a:t>x </a:t>
            </a:r>
            <a:r>
              <a:rPr kumimoji="1" lang="zh-CN" altLang="en-US" sz="2000" b="1">
                <a:latin typeface="Times New Roman" pitchFamily="18" charset="0"/>
              </a:rPr>
              <a:t>。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7391400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符号串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集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连接运算</a:t>
            </a:r>
            <a:r>
              <a:rPr kumimoji="1" lang="zh-CN" altLang="en-US" sz="2000" b="1" dirty="0">
                <a:latin typeface="Times New Roman" pitchFamily="18" charset="0"/>
              </a:rPr>
              <a:t>  设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B</a:t>
            </a:r>
            <a:r>
              <a:rPr kumimoji="1" lang="zh-CN" altLang="en-US" sz="2000" b="1" dirty="0">
                <a:latin typeface="Times New Roman" pitchFamily="18" charset="0"/>
              </a:rPr>
              <a:t>是字母表∑上的符号串集，</a:t>
            </a:r>
            <a:r>
              <a:rPr kumimoji="1" lang="en-US" altLang="zh-CN" sz="2000" b="1" dirty="0">
                <a:latin typeface="Times New Roman" pitchFamily="18" charset="0"/>
              </a:rPr>
              <a:t>·</a:t>
            </a:r>
            <a:r>
              <a:rPr kumimoji="1" lang="zh-CN" altLang="en-US" sz="2000" b="1" dirty="0">
                <a:latin typeface="Times New Roman" pitchFamily="18" charset="0"/>
              </a:rPr>
              <a:t>是符号串集连接运算，则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A·B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 err="1">
                <a:latin typeface="Times New Roman" pitchFamily="18" charset="0"/>
              </a:rPr>
              <a:t>x·y︱x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y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000" b="1" dirty="0" err="1">
                <a:latin typeface="Times New Roman" pitchFamily="18" charset="0"/>
              </a:rPr>
              <a:t>B</a:t>
            </a:r>
            <a:r>
              <a:rPr kumimoji="1" lang="zh-CN" altLang="en-US" sz="2000" b="1" dirty="0">
                <a:latin typeface="Times New Roman" pitchFamily="18" charset="0"/>
              </a:rPr>
              <a:t>｝。 </a:t>
            </a:r>
            <a:r>
              <a:rPr kumimoji="1"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笛卡尔积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03275" y="4359275"/>
            <a:ext cx="75787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符号串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集</a:t>
            </a:r>
            <a:r>
              <a:rPr kumimoji="1"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方幂运算</a:t>
            </a:r>
            <a:r>
              <a:rPr kumimoji="1" lang="zh-CN" altLang="en-US" sz="2000" b="1" dirty="0">
                <a:latin typeface="Times New Roman" pitchFamily="18" charset="0"/>
              </a:rPr>
              <a:t>  设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是字母表∑上的符号串集，则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latin typeface="Times New Roman" pitchFamily="18" charset="0"/>
              </a:rPr>
              <a:t>是由</a:t>
            </a:r>
            <a:r>
              <a:rPr kumimoji="1" lang="en-US" altLang="zh-CN" sz="2000" b="1" dirty="0">
                <a:latin typeface="Times New Roman" pitchFamily="18" charset="0"/>
              </a:rPr>
              <a:t>n(≥0)</a:t>
            </a:r>
            <a:r>
              <a:rPr kumimoji="1" lang="zh-CN" altLang="en-US" sz="2000" b="1" dirty="0">
                <a:latin typeface="Times New Roman" pitchFamily="18" charset="0"/>
              </a:rPr>
              <a:t>个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自身连接得到的符号串集，则称符号串集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latin typeface="Times New Roman" pitchFamily="18" charset="0"/>
              </a:rPr>
              <a:t>是由符号串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n</a:t>
            </a:r>
            <a:r>
              <a:rPr kumimoji="1" lang="zh-CN" altLang="en-US" sz="2000" b="1" dirty="0">
                <a:latin typeface="Times New Roman" pitchFamily="18" charset="0"/>
              </a:rPr>
              <a:t>次方幂运算的结果，记为</a:t>
            </a:r>
            <a:r>
              <a:rPr kumimoji="1" lang="en-US" altLang="zh-CN" sz="2000" b="1" dirty="0">
                <a:latin typeface="Times New Roman" pitchFamily="18" charset="0"/>
              </a:rPr>
              <a:t>C </a:t>
            </a:r>
            <a:r>
              <a:rPr kumimoji="1" lang="zh-CN" altLang="en-US" sz="2000" b="1" dirty="0">
                <a:latin typeface="Times New Roman" pitchFamily="18" charset="0"/>
              </a:rPr>
              <a:t>＝ 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baseline="30000" dirty="0">
                <a:latin typeface="Times New Roman" pitchFamily="18" charset="0"/>
              </a:rPr>
              <a:t>n </a:t>
            </a:r>
            <a:r>
              <a:rPr kumimoji="1" lang="zh-CN" altLang="en-US" sz="2000" b="1" dirty="0">
                <a:latin typeface="Times New Roman" pitchFamily="18" charset="0"/>
              </a:rPr>
              <a:t>。特别约定，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baseline="30000" dirty="0">
                <a:latin typeface="Times New Roman" pitchFamily="18" charset="0"/>
              </a:rPr>
              <a:t>0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>
                <a:latin typeface="Times New Roman" pitchFamily="18" charset="0"/>
              </a:rPr>
              <a:t>ε</a:t>
            </a:r>
            <a:r>
              <a:rPr kumimoji="1" lang="zh-CN" altLang="en-US" sz="2000" b="1" dirty="0">
                <a:latin typeface="Times New Roman" pitchFamily="18" charset="0"/>
              </a:rPr>
              <a:t>｝</a:t>
            </a:r>
            <a:r>
              <a:rPr kumimoji="1" lang="en-US" altLang="zh-CN" sz="2000" b="1" dirty="0">
                <a:latin typeface="Times New Roman" pitchFamily="18" charset="0"/>
              </a:rPr>
              <a:t>,A</a:t>
            </a:r>
            <a:r>
              <a:rPr kumimoji="1" lang="en-US" altLang="zh-CN" sz="2000" b="1" baseline="30000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</a:rPr>
              <a:t>A </a:t>
            </a:r>
            <a:r>
              <a:rPr kumimoji="1" lang="zh-CN" altLang="en-US" sz="20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600200" y="23622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>
                <a:latin typeface="Tahoma" pitchFamily="34" charset="0"/>
              </a:rPr>
              <a:t>讨论：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·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zh-CN" altLang="en-US" sz="2000" b="1">
                <a:latin typeface="Times New Roman" pitchFamily="18" charset="0"/>
              </a:rPr>
              <a:t>＝ 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000" b="1" baseline="30000">
                <a:latin typeface="Tahoma" pitchFamily="34" charset="0"/>
              </a:rPr>
              <a:t>2 </a:t>
            </a:r>
            <a:r>
              <a:rPr kumimoji="1" lang="en-US" altLang="zh-CN" sz="2000" b="1">
                <a:latin typeface="宋体" pitchFamily="2" charset="-122"/>
              </a:rPr>
              <a:t>, 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·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·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zh-CN" altLang="en-US" sz="2000" b="1">
                <a:latin typeface="Times New Roman" pitchFamily="18" charset="0"/>
              </a:rPr>
              <a:t>＝ 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000" b="1" baseline="30000">
                <a:latin typeface="Tahoma" pitchFamily="34" charset="0"/>
              </a:rPr>
              <a:t>3 </a:t>
            </a:r>
            <a:r>
              <a:rPr kumimoji="1" lang="en-US" altLang="zh-CN" sz="2000" b="1">
                <a:latin typeface="宋体" pitchFamily="2" charset="-122"/>
              </a:rPr>
              <a:t>, </a:t>
            </a:r>
            <a:r>
              <a:rPr kumimoji="1" lang="en-US" altLang="zh-CN" sz="2000" b="1" baseline="30000">
                <a:latin typeface="Tahoma" pitchFamily="34" charset="0"/>
              </a:rPr>
              <a:t>…   </a:t>
            </a:r>
            <a:r>
              <a:rPr kumimoji="1" lang="en-US" altLang="zh-CN" sz="2000" b="1">
                <a:latin typeface="宋体" pitchFamily="2" charset="-122"/>
              </a:rPr>
              <a:t>, 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·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·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en-US" altLang="zh-CN" sz="2000" b="1" baseline="30000">
                <a:latin typeface="Tahoma" pitchFamily="34" charset="0"/>
              </a:rPr>
              <a:t>…  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zh-CN" altLang="en-US" sz="2000" b="1">
                <a:latin typeface="Times New Roman" pitchFamily="18" charset="0"/>
              </a:rPr>
              <a:t>＝ 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000" b="1" baseline="38000">
                <a:latin typeface="Tahoma" pitchFamily="34" charset="0"/>
              </a:rPr>
              <a:t>n</a:t>
            </a:r>
          </a:p>
        </p:txBody>
      </p:sp>
      <p:sp>
        <p:nvSpPr>
          <p:cNvPr id="18440" name="AutoShape 8"/>
          <p:cNvSpPr>
            <a:spLocks/>
          </p:cNvSpPr>
          <p:nvPr/>
        </p:nvSpPr>
        <p:spPr bwMode="auto">
          <a:xfrm rot="-5400000">
            <a:off x="6162675" y="2381250"/>
            <a:ext cx="171450" cy="9144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886450" y="2828925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latin typeface="Tahoma" pitchFamily="34" charset="0"/>
              </a:rPr>
              <a:t>n</a:t>
            </a:r>
            <a:r>
              <a:rPr kumimoji="1" lang="zh-CN" altLang="en-US" sz="2000" b="1">
                <a:latin typeface="Tahoma" pitchFamily="34" charset="0"/>
              </a:rPr>
              <a:t>个</a:t>
            </a:r>
            <a:r>
              <a:rPr kumimoji="1" lang="en-US" altLang="zh-CN" sz="2400">
                <a:latin typeface="Tahoma" pitchFamily="34" charset="0"/>
              </a:rPr>
              <a:t>x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609600" y="304800"/>
            <a:ext cx="28876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2.2.2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基本运算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90575" y="3276600"/>
            <a:ext cx="7848600" cy="2743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90600" y="3403600"/>
            <a:ext cx="7620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22288" indent="-5222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例：设字母表∑＝｛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b</a:t>
            </a:r>
            <a:r>
              <a:rPr kumimoji="1" lang="zh-CN" altLang="en-US" sz="2000" b="1" dirty="0">
                <a:latin typeface="Times New Roman" pitchFamily="18" charset="0"/>
              </a:rPr>
              <a:t>｝，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>
                <a:latin typeface="Times New Roman" pitchFamily="18" charset="0"/>
              </a:rPr>
              <a:t>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bb</a:t>
            </a:r>
            <a:r>
              <a:rPr kumimoji="1" lang="zh-CN" altLang="en-US" sz="2000" b="1" dirty="0">
                <a:latin typeface="Times New Roman" pitchFamily="18" charset="0"/>
              </a:rPr>
              <a:t>｝，</a:t>
            </a:r>
            <a:r>
              <a:rPr kumimoji="1" lang="en-US" altLang="zh-CN" sz="2000" b="1" dirty="0">
                <a:latin typeface="Times New Roman" pitchFamily="18" charset="0"/>
              </a:rPr>
              <a:t>B</a:t>
            </a:r>
            <a:r>
              <a:rPr kumimoji="1" lang="zh-CN" altLang="en-US" sz="2000" b="1" dirty="0">
                <a:latin typeface="Times New Roman" pitchFamily="18" charset="0"/>
              </a:rPr>
              <a:t>＝ ｛</a:t>
            </a:r>
            <a:r>
              <a:rPr kumimoji="1" lang="en-US" altLang="zh-CN" sz="2000" b="1" dirty="0">
                <a:latin typeface="Times New Roman" pitchFamily="18" charset="0"/>
              </a:rPr>
              <a:t>ab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ba</a:t>
            </a:r>
            <a:r>
              <a:rPr kumimoji="1" lang="zh-CN" altLang="en-US" sz="2000" b="1" dirty="0">
                <a:latin typeface="Times New Roman" pitchFamily="18" charset="0"/>
              </a:rPr>
              <a:t>｝，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｝，则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        </a:t>
            </a:r>
            <a:r>
              <a:rPr kumimoji="1" lang="en-US" altLang="zh-CN" sz="2000" b="1" dirty="0">
                <a:latin typeface="Times New Roman" pitchFamily="18" charset="0"/>
              </a:rPr>
              <a:t>A·B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 err="1">
                <a:latin typeface="Times New Roman" pitchFamily="18" charset="0"/>
              </a:rPr>
              <a:t>aaab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aaba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bbab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bbba</a:t>
            </a:r>
            <a:r>
              <a:rPr kumimoji="1" lang="zh-CN" altLang="en-US" sz="2000" b="1" dirty="0">
                <a:latin typeface="Times New Roman" pitchFamily="18" charset="0"/>
              </a:rPr>
              <a:t>｝，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        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baseline="30000" dirty="0">
                <a:latin typeface="Times New Roman" pitchFamily="18" charset="0"/>
              </a:rPr>
              <a:t>2   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 err="1">
                <a:latin typeface="Times New Roman" pitchFamily="18" charset="0"/>
              </a:rPr>
              <a:t>aaaa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aabb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bbaa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bbbb</a:t>
            </a:r>
            <a:r>
              <a:rPr kumimoji="1" lang="zh-CN" altLang="en-US" sz="2000" b="1" dirty="0">
                <a:latin typeface="Times New Roman" pitchFamily="18" charset="0"/>
              </a:rPr>
              <a:t>｝，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        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en-US" altLang="zh-CN" sz="2000" b="1" baseline="30000" dirty="0">
                <a:latin typeface="Times New Roman" pitchFamily="18" charset="0"/>
              </a:rPr>
              <a:t>+   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···</a:t>
            </a:r>
            <a:r>
              <a:rPr kumimoji="1" lang="zh-CN" altLang="en-US" sz="2000" b="1" dirty="0">
                <a:latin typeface="Times New Roman" pitchFamily="18" charset="0"/>
              </a:rPr>
              <a:t>｝＝｛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baseline="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︱n≥1</a:t>
            </a:r>
            <a:r>
              <a:rPr kumimoji="1" lang="zh-CN" altLang="en-US" sz="2000" b="1" dirty="0">
                <a:latin typeface="Times New Roman" pitchFamily="18" charset="0"/>
              </a:rPr>
              <a:t>｝，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               </a:t>
            </a:r>
            <a:r>
              <a:rPr kumimoji="1" lang="en-US" altLang="zh-CN" sz="2000" b="1" dirty="0">
                <a:latin typeface="Times New Roman" pitchFamily="18" charset="0"/>
              </a:rPr>
              <a:t>C*  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>
                <a:latin typeface="Times New Roman" pitchFamily="18" charset="0"/>
              </a:rPr>
              <a:t>ε, 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aaa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···</a:t>
            </a:r>
            <a:r>
              <a:rPr kumimoji="1" lang="zh-CN" altLang="en-US" sz="2000" b="1" dirty="0">
                <a:latin typeface="Times New Roman" pitchFamily="18" charset="0"/>
              </a:rPr>
              <a:t>｝＝｛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baseline="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︱n≥0</a:t>
            </a:r>
            <a:r>
              <a:rPr kumimoji="1" lang="zh-CN" altLang="en-US" sz="2000" b="1" dirty="0">
                <a:latin typeface="Times New Roman" pitchFamily="18" charset="0"/>
              </a:rPr>
              <a:t>｝。 </a:t>
            </a:r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7086600" y="4267200"/>
            <a:ext cx="1828800" cy="1143000"/>
          </a:xfrm>
          <a:prstGeom prst="cloudCallout">
            <a:avLst>
              <a:gd name="adj1" fmla="val -92014"/>
              <a:gd name="adj2" fmla="val 51250"/>
            </a:avLst>
          </a:prstGeom>
          <a:solidFill>
            <a:srgbClr val="66FFFF">
              <a:alpha val="9607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ea typeface="华文隶书" pitchFamily="2" charset="-122"/>
              </a:rPr>
              <a:t>源程序就是语句的闭包</a:t>
            </a:r>
          </a:p>
        </p:txBody>
      </p:sp>
      <p:sp>
        <p:nvSpPr>
          <p:cNvPr id="109576" name="AutoShape 8"/>
          <p:cNvSpPr>
            <a:spLocks noChangeArrowheads="1"/>
          </p:cNvSpPr>
          <p:nvPr/>
        </p:nvSpPr>
        <p:spPr bwMode="auto">
          <a:xfrm>
            <a:off x="7162800" y="2895600"/>
            <a:ext cx="1828800" cy="1143000"/>
          </a:xfrm>
          <a:prstGeom prst="cloudCallout">
            <a:avLst>
              <a:gd name="adj1" fmla="val -121440"/>
              <a:gd name="adj2" fmla="val 85972"/>
            </a:avLst>
          </a:prstGeom>
          <a:solidFill>
            <a:srgbClr val="66FFFF">
              <a:alpha val="9607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ea typeface="华文隶书" pitchFamily="2" charset="-122"/>
              </a:rPr>
              <a:t>语句是单词集合的连接</a:t>
            </a:r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7391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200" b="1" dirty="0">
                <a:latin typeface="+mn-ea"/>
                <a:ea typeface="+mn-ea"/>
              </a:rPr>
              <a:t> </a:t>
            </a:r>
            <a:r>
              <a:rPr kumimoji="1" lang="zh-CN" altLang="en-US" sz="2200" b="1" dirty="0">
                <a:solidFill>
                  <a:srgbClr val="FF6600"/>
                </a:solidFill>
                <a:latin typeface="+mn-ea"/>
                <a:ea typeface="+mn-ea"/>
              </a:rPr>
              <a:t>符号串集正闭包运算</a:t>
            </a:r>
            <a:r>
              <a:rPr kumimoji="1" lang="zh-CN" altLang="en-US" sz="2200" b="1" dirty="0">
                <a:latin typeface="+mn-ea"/>
                <a:ea typeface="+mn-ea"/>
              </a:rPr>
              <a:t> 设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zh-CN" altLang="en-US" sz="2200" b="1" dirty="0">
                <a:latin typeface="+mn-ea"/>
                <a:ea typeface="+mn-ea"/>
              </a:rPr>
              <a:t>是字母表∑上的符号串集， 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+</a:t>
            </a:r>
            <a:r>
              <a:rPr kumimoji="1" lang="zh-CN" altLang="en-US" sz="2200" b="1" dirty="0">
                <a:latin typeface="+mn-ea"/>
                <a:ea typeface="+mn-ea"/>
              </a:rPr>
              <a:t>是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zh-CN" altLang="en-US" sz="2200" b="1" dirty="0">
                <a:latin typeface="+mn-ea"/>
                <a:ea typeface="+mn-ea"/>
              </a:rPr>
              <a:t>的正闭包，则</a:t>
            </a:r>
            <a:r>
              <a:rPr kumimoji="1" lang="en-US" altLang="zh-CN" sz="2200" b="1" dirty="0">
                <a:latin typeface="+mn-ea"/>
                <a:ea typeface="+mn-ea"/>
              </a:rPr>
              <a:t>:  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+</a:t>
            </a:r>
            <a:r>
              <a:rPr kumimoji="1" lang="zh-CN" altLang="en-US" sz="2200" b="1" dirty="0">
                <a:latin typeface="+mn-ea"/>
                <a:ea typeface="+mn-ea"/>
              </a:rPr>
              <a:t>＝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1</a:t>
            </a:r>
            <a:r>
              <a:rPr kumimoji="1" lang="en-US" altLang="zh-CN" sz="2200" b="1" dirty="0">
                <a:latin typeface="+mn-ea"/>
                <a:ea typeface="+mn-ea"/>
              </a:rPr>
              <a:t>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2</a:t>
            </a:r>
            <a:r>
              <a:rPr kumimoji="1" lang="en-US" altLang="zh-CN" sz="2200" b="1" dirty="0">
                <a:latin typeface="+mn-ea"/>
                <a:ea typeface="+mn-ea"/>
              </a:rPr>
              <a:t>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3</a:t>
            </a:r>
            <a:r>
              <a:rPr kumimoji="1" lang="en-US" altLang="zh-CN" sz="2200" b="1" dirty="0">
                <a:latin typeface="+mn-ea"/>
                <a:ea typeface="+mn-ea"/>
              </a:rPr>
              <a:t>∪···∪A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n</a:t>
            </a:r>
            <a:r>
              <a:rPr kumimoji="1" lang="en-US" altLang="zh-CN" sz="2200" b="1" dirty="0">
                <a:latin typeface="+mn-ea"/>
                <a:ea typeface="+mn-ea"/>
              </a:rPr>
              <a:t>··· </a:t>
            </a:r>
            <a:r>
              <a:rPr kumimoji="1"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19468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72390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200" b="1" dirty="0">
                <a:latin typeface="+mn-ea"/>
                <a:ea typeface="+mn-ea"/>
              </a:rPr>
              <a:t> </a:t>
            </a:r>
            <a:r>
              <a:rPr kumimoji="1" lang="zh-CN" altLang="en-US" sz="2200" b="1" dirty="0">
                <a:solidFill>
                  <a:srgbClr val="FF6600"/>
                </a:solidFill>
                <a:latin typeface="+mn-ea"/>
                <a:ea typeface="+mn-ea"/>
              </a:rPr>
              <a:t>符号串集闭包运算</a:t>
            </a:r>
            <a:r>
              <a:rPr kumimoji="1" lang="zh-CN" altLang="en-US" sz="2200" b="1" dirty="0">
                <a:latin typeface="+mn-ea"/>
                <a:ea typeface="+mn-ea"/>
              </a:rPr>
              <a:t>  设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zh-CN" altLang="en-US" sz="2200" b="1" dirty="0">
                <a:latin typeface="+mn-ea"/>
                <a:ea typeface="+mn-ea"/>
              </a:rPr>
              <a:t>是字母表∑上的符号串集， </a:t>
            </a:r>
            <a:r>
              <a:rPr kumimoji="1" lang="en-US" altLang="zh-CN" sz="2200" b="1" dirty="0">
                <a:latin typeface="+mn-ea"/>
                <a:ea typeface="+mn-ea"/>
              </a:rPr>
              <a:t>A*</a:t>
            </a:r>
            <a:r>
              <a:rPr kumimoji="1" lang="zh-CN" altLang="en-US" sz="2200" b="1" dirty="0">
                <a:latin typeface="+mn-ea"/>
                <a:ea typeface="+mn-ea"/>
              </a:rPr>
              <a:t>是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zh-CN" altLang="en-US" sz="2200" b="1" dirty="0">
                <a:latin typeface="+mn-ea"/>
                <a:ea typeface="+mn-ea"/>
              </a:rPr>
              <a:t>的闭包，则 </a:t>
            </a:r>
            <a:r>
              <a:rPr kumimoji="1" lang="en-US" altLang="zh-CN" sz="2200" b="1" dirty="0">
                <a:latin typeface="+mn-ea"/>
                <a:ea typeface="+mn-ea"/>
              </a:rPr>
              <a:t>:  A*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 </a:t>
            </a:r>
            <a:r>
              <a:rPr kumimoji="1" lang="zh-CN" altLang="en-US" sz="2200" b="1" dirty="0">
                <a:latin typeface="+mn-ea"/>
                <a:ea typeface="+mn-ea"/>
              </a:rPr>
              <a:t>＝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0</a:t>
            </a:r>
            <a:r>
              <a:rPr kumimoji="1" lang="en-US" altLang="zh-CN" sz="2200" b="1" dirty="0">
                <a:latin typeface="+mn-ea"/>
                <a:ea typeface="+mn-ea"/>
              </a:rPr>
              <a:t>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+</a:t>
            </a:r>
            <a:r>
              <a:rPr kumimoji="1" lang="en-US" altLang="zh-CN" sz="2200" b="1" dirty="0">
                <a:latin typeface="+mn-ea"/>
                <a:ea typeface="+mn-ea"/>
              </a:rPr>
              <a:t> 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endParaRPr kumimoji="1" lang="en-US" altLang="zh-CN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+mn-ea"/>
                <a:ea typeface="+mn-ea"/>
              </a:rPr>
              <a:t>         </a:t>
            </a:r>
            <a:r>
              <a:rPr kumimoji="1" lang="zh-CN" altLang="en-US" sz="2200" b="1" dirty="0">
                <a:latin typeface="+mn-ea"/>
                <a:ea typeface="+mn-ea"/>
              </a:rPr>
              <a:t>即：</a:t>
            </a:r>
            <a:r>
              <a:rPr kumimoji="1" lang="en-US" altLang="zh-CN" sz="2200" b="1" dirty="0">
                <a:latin typeface="+mn-ea"/>
                <a:ea typeface="+mn-ea"/>
              </a:rPr>
              <a:t>A* </a:t>
            </a:r>
            <a:r>
              <a:rPr kumimoji="1" lang="zh-CN" altLang="en-US" sz="2200" b="1" dirty="0">
                <a:latin typeface="+mn-ea"/>
                <a:ea typeface="+mn-ea"/>
              </a:rPr>
              <a:t>＝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0</a:t>
            </a:r>
            <a:r>
              <a:rPr kumimoji="1" lang="en-US" altLang="zh-CN" sz="2200" b="1" dirty="0">
                <a:latin typeface="+mn-ea"/>
                <a:ea typeface="+mn-ea"/>
              </a:rPr>
              <a:t>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1</a:t>
            </a:r>
            <a:r>
              <a:rPr kumimoji="1" lang="en-US" altLang="zh-CN" sz="2200" b="1" dirty="0">
                <a:latin typeface="+mn-ea"/>
                <a:ea typeface="+mn-ea"/>
              </a:rPr>
              <a:t>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2</a:t>
            </a:r>
            <a:r>
              <a:rPr kumimoji="1" lang="en-US" altLang="zh-CN" sz="2200" b="1" dirty="0">
                <a:latin typeface="+mn-ea"/>
                <a:ea typeface="+mn-ea"/>
              </a:rPr>
              <a:t>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3</a:t>
            </a:r>
            <a:r>
              <a:rPr kumimoji="1" lang="en-US" altLang="zh-CN" sz="2200" b="1" dirty="0">
                <a:latin typeface="+mn-ea"/>
                <a:ea typeface="+mn-ea"/>
              </a:rPr>
              <a:t>∪···∪A</a:t>
            </a:r>
            <a:r>
              <a:rPr kumimoji="1" lang="en-US" altLang="zh-CN" sz="2200" b="1" baseline="30000" dirty="0">
                <a:latin typeface="+mn-ea"/>
                <a:ea typeface="+mn-ea"/>
              </a:rPr>
              <a:t>n</a:t>
            </a:r>
            <a:r>
              <a:rPr kumimoji="1" lang="en-US" altLang="zh-CN" sz="2200" b="1" dirty="0">
                <a:latin typeface="+mn-ea"/>
                <a:ea typeface="+mn-ea"/>
              </a:rPr>
              <a:t>··· </a:t>
            </a:r>
            <a:r>
              <a:rPr kumimoji="1"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609600" y="381000"/>
            <a:ext cx="28876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2.2.2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基本运算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 animBg="1"/>
      <p:bldP spid="1095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7239000" cy="16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字母表</a:t>
            </a:r>
            <a:r>
              <a:rPr kumimoji="1" lang="en-US" altLang="zh-CN" sz="2400" b="1" dirty="0">
                <a:latin typeface="+mn-ea"/>
                <a:ea typeface="+mn-ea"/>
              </a:rPr>
              <a:t>V</a:t>
            </a:r>
            <a:r>
              <a:rPr kumimoji="1" lang="zh-CN" altLang="en-US" sz="2400" b="1" dirty="0">
                <a:latin typeface="+mn-ea"/>
                <a:ea typeface="+mn-ea"/>
              </a:rPr>
              <a:t>上的</a:t>
            </a:r>
            <a:r>
              <a:rPr kumimoji="1" lang="zh-CN" altLang="en-US" sz="2400" b="1" dirty="0">
                <a:solidFill>
                  <a:srgbClr val="CC6600"/>
                </a:solidFill>
                <a:latin typeface="+mn-ea"/>
                <a:ea typeface="+mn-ea"/>
              </a:rPr>
              <a:t>规则：</a:t>
            </a:r>
            <a:r>
              <a:rPr kumimoji="1" lang="en-US" altLang="zh-CN" sz="2400" b="1" dirty="0">
                <a:solidFill>
                  <a:srgbClr val="CC6600"/>
                </a:solidFill>
                <a:latin typeface="+mn-ea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CC6600"/>
                </a:solidFill>
                <a:latin typeface="+mn-ea"/>
                <a:ea typeface="+mn-ea"/>
              </a:rPr>
              <a:t>重写规则</a:t>
            </a:r>
            <a:r>
              <a:rPr kumimoji="1" lang="zh-CN" altLang="en-US" sz="2400" b="1" dirty="0">
                <a:latin typeface="+mn-ea"/>
                <a:ea typeface="+mn-ea"/>
              </a:rPr>
              <a:t>、</a:t>
            </a:r>
            <a:r>
              <a:rPr kumimoji="1" lang="zh-CN" altLang="en-US" sz="2400" b="1" dirty="0">
                <a:solidFill>
                  <a:srgbClr val="CC6600"/>
                </a:solidFill>
                <a:latin typeface="+mn-ea"/>
                <a:ea typeface="+mn-ea"/>
              </a:rPr>
              <a:t>产生式、生成式）</a:t>
            </a:r>
            <a:br>
              <a:rPr kumimoji="1" lang="en-US" altLang="zh-CN" sz="2400" b="1" dirty="0">
                <a:solidFill>
                  <a:srgbClr val="CC6600"/>
                </a:solidFill>
                <a:latin typeface="+mn-ea"/>
                <a:ea typeface="+mn-ea"/>
              </a:rPr>
            </a:br>
            <a:r>
              <a:rPr kumimoji="1" lang="en-US" altLang="zh-CN" sz="2400" b="1" dirty="0">
                <a:solidFill>
                  <a:srgbClr val="CC6600"/>
                </a:solidFill>
                <a:latin typeface="+mn-ea"/>
                <a:ea typeface="+mn-ea"/>
              </a:rPr>
              <a:t>     </a:t>
            </a: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kumimoji="1" lang="zh-CN" altLang="en-US" sz="2400" b="1" dirty="0">
                <a:latin typeface="+mn-ea"/>
                <a:ea typeface="+mn-ea"/>
              </a:rPr>
              <a:t>∷＝</a:t>
            </a: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   </a:t>
            </a:r>
            <a:r>
              <a:rPr kumimoji="1" lang="zh-CN" altLang="en-US" sz="2400" b="1" dirty="0">
                <a:latin typeface="+mn-ea"/>
                <a:ea typeface="+mn-ea"/>
              </a:rPr>
              <a:t>简写为   </a:t>
            </a: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kumimoji="1" lang="zh-CN" altLang="en-US" sz="2400" b="1" dirty="0">
                <a:latin typeface="+mn-ea"/>
                <a:ea typeface="+mn-ea"/>
              </a:rPr>
              <a:t>→</a:t>
            </a: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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  <a:br>
              <a:rPr kumimoji="1" lang="en-US" altLang="zh-CN" sz="2400" b="1" dirty="0">
                <a:latin typeface="+mn-ea"/>
                <a:ea typeface="+mn-ea"/>
              </a:rPr>
            </a:b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</a:t>
            </a:r>
            <a:r>
              <a:rPr kumimoji="1" lang="en-US" altLang="zh-CN" sz="2400" b="1" dirty="0">
                <a:latin typeface="+mn-ea"/>
                <a:ea typeface="+mn-ea"/>
              </a:rPr>
              <a:t>V</a:t>
            </a:r>
            <a:r>
              <a:rPr kumimoji="1" lang="en-US" altLang="zh-CN" sz="2400" b="1" baseline="30000" dirty="0">
                <a:latin typeface="+mn-ea"/>
                <a:ea typeface="+mn-ea"/>
              </a:rPr>
              <a:t>+ </a:t>
            </a:r>
            <a:r>
              <a:rPr kumimoji="1" lang="zh-CN" altLang="en-US" sz="2400" b="1" dirty="0">
                <a:latin typeface="+mn-ea"/>
                <a:ea typeface="+mn-ea"/>
              </a:rPr>
              <a:t>规则的左部，符号串</a:t>
            </a: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</a:t>
            </a:r>
            <a:r>
              <a:rPr kumimoji="1" lang="zh-CN" altLang="en-US" sz="2400" b="1" dirty="0">
                <a:latin typeface="+mn-ea"/>
                <a:ea typeface="+mn-ea"/>
              </a:rPr>
              <a:t>∈</a:t>
            </a:r>
            <a:r>
              <a:rPr kumimoji="1" lang="en-US" altLang="zh-CN" sz="2400" b="1" dirty="0">
                <a:latin typeface="+mn-ea"/>
                <a:ea typeface="+mn-ea"/>
              </a:rPr>
              <a:t>V</a:t>
            </a:r>
            <a:r>
              <a:rPr kumimoji="1" lang="en-US" altLang="zh-CN" sz="2400" b="1" baseline="30000" dirty="0">
                <a:latin typeface="+mn-ea"/>
                <a:ea typeface="+mn-ea"/>
              </a:rPr>
              <a:t>*</a:t>
            </a:r>
            <a:r>
              <a:rPr kumimoji="1" lang="zh-CN" altLang="en-US" sz="2400" b="1" dirty="0">
                <a:latin typeface="+mn-ea"/>
                <a:ea typeface="+mn-ea"/>
              </a:rPr>
              <a:t>称为规则的</a:t>
            </a:r>
            <a:r>
              <a:rPr kumimoji="1" lang="zh-CN" altLang="en-US" sz="2400" b="1" dirty="0">
                <a:solidFill>
                  <a:srgbClr val="CC6600"/>
                </a:solidFill>
                <a:latin typeface="+mn-ea"/>
                <a:ea typeface="+mn-ea"/>
              </a:rPr>
              <a:t>右部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29065" y="2947172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302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   </a:t>
            </a:r>
            <a:r>
              <a:rPr kumimoji="1" lang="zh-CN" altLang="en-US" sz="2400" b="1" dirty="0">
                <a:latin typeface="+mn-ea"/>
                <a:ea typeface="+mn-ea"/>
              </a:rPr>
              <a:t>∷＝</a:t>
            </a:r>
            <a:r>
              <a:rPr kumimoji="1" lang="en-US" altLang="zh-CN" sz="2400" b="1" dirty="0">
                <a:latin typeface="+mn-ea"/>
                <a:ea typeface="+mn-ea"/>
              </a:rPr>
              <a:t>ε</a:t>
            </a:r>
            <a:r>
              <a:rPr kumimoji="1" lang="zh-CN" altLang="en-US" sz="2400" b="1" dirty="0">
                <a:latin typeface="+mn-ea"/>
                <a:ea typeface="+mn-ea"/>
              </a:rPr>
              <a:t>   </a:t>
            </a:r>
            <a:r>
              <a:rPr kumimoji="1" lang="zh-CN" altLang="en-US" sz="2400" b="1" dirty="0">
                <a:solidFill>
                  <a:srgbClr val="CC6600"/>
                </a:solidFill>
                <a:latin typeface="+mn-ea"/>
                <a:ea typeface="+mn-ea"/>
              </a:rPr>
              <a:t>空规则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29065" y="3449164"/>
            <a:ext cx="7543800" cy="186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左部相同的多个规则，可以使用符号∣简写。如：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indent="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kumimoji="1" lang="zh-CN" altLang="en-US" sz="2400" b="1" dirty="0">
                <a:latin typeface="+mn-ea"/>
                <a:ea typeface="+mn-ea"/>
              </a:rPr>
              <a:t>∷＝</a:t>
            </a: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</a:t>
            </a:r>
            <a:br>
              <a:rPr kumimoji="1" lang="en-US" altLang="zh-CN" sz="2400" b="1" dirty="0">
                <a:latin typeface="+mn-ea"/>
                <a:ea typeface="+mn-ea"/>
                <a:sym typeface="Symbol" pitchFamily="18" charset="2"/>
              </a:rPr>
            </a:b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kumimoji="1" lang="zh-CN" altLang="en-US" sz="2400" b="1" dirty="0">
                <a:latin typeface="+mn-ea"/>
                <a:ea typeface="+mn-ea"/>
              </a:rPr>
              <a:t>∷＝</a:t>
            </a:r>
            <a:r>
              <a:rPr kumimoji="1" lang="en-US" altLang="zh-CN" sz="2400" b="1" dirty="0">
                <a:latin typeface="+mn-ea"/>
                <a:ea typeface="+mn-ea"/>
              </a:rPr>
              <a:t>δ   </a:t>
            </a:r>
            <a:r>
              <a:rPr kumimoji="1" lang="zh-CN" altLang="en-US" sz="2400" b="1" dirty="0">
                <a:latin typeface="+mn-ea"/>
                <a:ea typeface="+mn-ea"/>
              </a:rPr>
              <a:t>可简写为 </a:t>
            </a:r>
            <a:r>
              <a:rPr kumimoji="1" lang="zh-CN" altLang="en-US" sz="2400" b="1" dirty="0">
                <a:latin typeface="+mn-ea"/>
                <a:ea typeface="+mn-ea"/>
                <a:sym typeface="Symbol" pitchFamily="18" charset="2"/>
              </a:rPr>
              <a:t> → </a:t>
            </a:r>
            <a:r>
              <a:rPr kumimoji="1" lang="zh-CN" altLang="en-US" sz="2400" b="1" dirty="0">
                <a:latin typeface="+mn-ea"/>
                <a:ea typeface="+mn-ea"/>
              </a:rPr>
              <a:t>∣</a:t>
            </a:r>
            <a:r>
              <a:rPr kumimoji="1" lang="en-US" altLang="zh-CN" sz="2400" b="1" dirty="0">
                <a:latin typeface="+mn-ea"/>
                <a:ea typeface="+mn-ea"/>
              </a:rPr>
              <a:t>δ</a:t>
            </a:r>
          </a:p>
        </p:txBody>
      </p:sp>
      <p:sp>
        <p:nvSpPr>
          <p:cNvPr id="20486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4792663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2.3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文法和语言的形式定义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7A73B-B4D3-4ADC-A181-4EC4577298E5}"/>
              </a:ext>
            </a:extLst>
          </p:cNvPr>
          <p:cNvSpPr txBox="1"/>
          <p:nvPr/>
        </p:nvSpPr>
        <p:spPr>
          <a:xfrm>
            <a:off x="762000" y="5521461"/>
            <a:ext cx="7210865" cy="461665"/>
          </a:xfrm>
          <a:prstGeom prst="rect">
            <a:avLst/>
          </a:prstGeom>
          <a:gradFill>
            <a:gsLst>
              <a:gs pos="100000">
                <a:srgbClr val="98C0EC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&lt;STMT&gt; </a:t>
            </a:r>
            <a:r>
              <a:rPr kumimoji="1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</a:t>
            </a:r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expr&gt;</a:t>
            </a:r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&lt;STMT&gt;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else </a:t>
            </a:r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&lt;STMT&gt; 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1195352"/>
                <a:ext cx="8229600" cy="43227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indent="573088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kumimoji="1" lang="zh-CN" altLang="en-US" sz="2400" b="1" dirty="0">
                    <a:solidFill>
                      <a:srgbClr val="CC6600"/>
                    </a:solidFill>
                    <a:latin typeface="宋体" pitchFamily="2" charset="-122"/>
                  </a:rPr>
                  <a:t>文法</a:t>
                </a:r>
                <a:r>
                  <a:rPr kumimoji="1" lang="en-US" altLang="zh-CN" sz="2400" b="1" dirty="0">
                    <a:solidFill>
                      <a:srgbClr val="CC6600"/>
                    </a:solidFill>
                    <a:latin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</a:rPr>
                  <a:t>定义为一个四元组（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N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T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P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S</a:t>
                </a:r>
                <a:r>
                  <a:rPr kumimoji="1" lang="zh-CN" altLang="en-US" sz="2400" b="1" dirty="0">
                    <a:latin typeface="宋体" pitchFamily="2" charset="-122"/>
                  </a:rPr>
                  <a:t>）。其中，</a:t>
                </a:r>
              </a:p>
              <a:p>
                <a:pPr algn="l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kumimoji="1" lang="zh-CN" altLang="en-US" sz="2400" b="1" dirty="0">
                    <a:latin typeface="宋体" pitchFamily="2" charset="-122"/>
                  </a:rPr>
                  <a:t> ① 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N </a:t>
                </a:r>
                <a:r>
                  <a:rPr kumimoji="1" lang="en-US" altLang="zh-CN" sz="2400" b="1" dirty="0">
                    <a:latin typeface="宋体" pitchFamily="2" charset="-122"/>
                  </a:rPr>
                  <a:t> </a:t>
                </a:r>
                <a:r>
                  <a:rPr kumimoji="1" lang="zh-CN" altLang="en-US" sz="2400" b="1" dirty="0">
                    <a:solidFill>
                      <a:srgbClr val="CC6600"/>
                    </a:solidFill>
                    <a:latin typeface="宋体" pitchFamily="2" charset="-122"/>
                  </a:rPr>
                  <a:t>非终结符集</a:t>
                </a:r>
                <a:r>
                  <a:rPr kumimoji="1" lang="zh-CN" altLang="en-US" sz="2400" b="1" dirty="0">
                    <a:latin typeface="宋体" pitchFamily="2" charset="-122"/>
                  </a:rPr>
                  <a:t>，其元素称为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latin typeface="宋体" pitchFamily="2" charset="-122"/>
                  </a:rPr>
                  <a:t>非终结符</a:t>
                </a:r>
                <a:r>
                  <a:rPr kumimoji="1" lang="zh-CN" altLang="en-US" sz="2400" b="1" dirty="0">
                    <a:latin typeface="宋体" pitchFamily="2" charset="-122"/>
                  </a:rPr>
                  <a:t>；</a:t>
                </a:r>
              </a:p>
              <a:p>
                <a:pPr algn="l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kumimoji="1" lang="zh-CN" altLang="en-US" sz="2400" b="1" dirty="0">
                    <a:latin typeface="宋体" pitchFamily="2" charset="-122"/>
                  </a:rPr>
                  <a:t> ② 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T</a:t>
                </a:r>
                <a:r>
                  <a:rPr kumimoji="1" lang="zh-CN" altLang="en-US" sz="2400" b="1" baseline="-30000" dirty="0">
                    <a:latin typeface="宋体" pitchFamily="2" charset="-122"/>
                  </a:rPr>
                  <a:t>   </a:t>
                </a:r>
                <a:r>
                  <a:rPr kumimoji="1" lang="zh-CN" altLang="en-US" sz="2400" b="1" dirty="0">
                    <a:solidFill>
                      <a:srgbClr val="CC6600"/>
                    </a:solidFill>
                    <a:latin typeface="宋体" pitchFamily="2" charset="-122"/>
                  </a:rPr>
                  <a:t>终结符集</a:t>
                </a:r>
                <a:r>
                  <a:rPr kumimoji="1" lang="zh-CN" altLang="en-US" sz="2400" b="1" dirty="0">
                    <a:latin typeface="宋体" pitchFamily="2" charset="-122"/>
                  </a:rPr>
                  <a:t>，其元素称为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latin typeface="宋体" pitchFamily="2" charset="-122"/>
                  </a:rPr>
                  <a:t>终结符</a:t>
                </a:r>
                <a:r>
                  <a:rPr kumimoji="1" lang="zh-CN" altLang="en-US" sz="2400" b="1" dirty="0">
                    <a:latin typeface="宋体" pitchFamily="2" charset="-122"/>
                  </a:rPr>
                  <a:t>；</a:t>
                </a:r>
              </a:p>
              <a:p>
                <a:pPr algn="l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kumimoji="1" lang="zh-CN" altLang="en-US" sz="2400" b="1" dirty="0">
                    <a:latin typeface="宋体" pitchFamily="2" charset="-122"/>
                  </a:rPr>
                  <a:t> ③ </a:t>
                </a:r>
                <a:r>
                  <a:rPr kumimoji="1" lang="en-US" altLang="zh-CN" sz="2400" b="1" dirty="0">
                    <a:latin typeface="宋体" pitchFamily="2" charset="-122"/>
                  </a:rPr>
                  <a:t>P</a:t>
                </a:r>
                <a:r>
                  <a:rPr kumimoji="1" lang="zh-CN" altLang="en-US" sz="2400" b="1" dirty="0">
                    <a:latin typeface="宋体" pitchFamily="2" charset="-122"/>
                  </a:rPr>
                  <a:t>  </a:t>
                </a:r>
                <a:r>
                  <a:rPr kumimoji="1" lang="zh-CN" altLang="en-US" sz="2400" b="1" dirty="0">
                    <a:solidFill>
                      <a:srgbClr val="CC6600"/>
                    </a:solidFill>
                    <a:latin typeface="宋体" pitchFamily="2" charset="-122"/>
                  </a:rPr>
                  <a:t>规则集：</a:t>
                </a:r>
                <a:endParaRPr kumimoji="1" lang="en-US" altLang="zh-CN" sz="2400" b="1" dirty="0">
                  <a:solidFill>
                    <a:srgbClr val="CC6600"/>
                  </a:solidFill>
                  <a:latin typeface="宋体" pitchFamily="2" charset="-122"/>
                </a:endParaRPr>
              </a:p>
              <a:p>
                <a:pPr algn="l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kumimoji="1" lang="en-US" altLang="zh-CN" sz="2400" b="1" dirty="0">
                    <a:latin typeface="宋体" pitchFamily="2" charset="-122"/>
                  </a:rPr>
                  <a:t>{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zh-CN" alt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kumimoji="1" lang="zh-CN" altLang="en-US" sz="2400" b="1" i="1">
                        <a:latin typeface="Cambria Math" panose="02040503050406030204" pitchFamily="18" charset="0"/>
                      </a:rPr>
                      <m:t>至</m:t>
                    </m:r>
                  </m:oMath>
                </a14:m>
                <a:r>
                  <a:rPr kumimoji="1" lang="zh-CN" altLang="en-US" sz="2400" b="1" dirty="0">
                    <a:latin typeface="宋体" pitchFamily="2" charset="-122"/>
                  </a:rPr>
                  <a:t>少包含一个非终结符</a:t>
                </a:r>
                <a:r>
                  <a:rPr kumimoji="1" lang="en-US" altLang="zh-CN" sz="2400" b="1" dirty="0">
                    <a:latin typeface="宋体" pitchFamily="2" charset="-122"/>
                  </a:rPr>
                  <a:t>}</a:t>
                </a:r>
              </a:p>
              <a:p>
                <a:pPr algn="l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kumimoji="1" lang="en-US" altLang="zh-CN" sz="2400" b="1" dirty="0">
                    <a:latin typeface="宋体" pitchFamily="2" charset="-122"/>
                  </a:rPr>
                  <a:t>V=V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N</a:t>
                </a:r>
                <a:r>
                  <a:rPr kumimoji="1" lang="en-US" altLang="zh-CN" sz="2400" b="1" dirty="0">
                    <a:latin typeface="宋体" pitchFamily="2" charset="-122"/>
                  </a:rPr>
                  <a:t>∪V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T </a:t>
                </a:r>
                <a:r>
                  <a:rPr kumimoji="1" lang="zh-CN" altLang="en-US" sz="2400" b="1" dirty="0">
                    <a:latin typeface="宋体" pitchFamily="2" charset="-122"/>
                  </a:rPr>
                  <a:t>称为文法的字母表，且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N</a:t>
                </a:r>
                <a:r>
                  <a:rPr kumimoji="1" lang="en-US" altLang="zh-CN" sz="2400" b="1" dirty="0">
                    <a:latin typeface="宋体" pitchFamily="2" charset="-122"/>
                  </a:rPr>
                  <a:t>∩V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T</a:t>
                </a:r>
                <a:r>
                  <a:rPr kumimoji="1" lang="zh-CN" altLang="en-US" sz="2400" b="1" dirty="0">
                    <a:latin typeface="宋体" pitchFamily="2" charset="-122"/>
                  </a:rPr>
                  <a:t>＝</a:t>
                </a:r>
                <a:r>
                  <a:rPr kumimoji="1" lang="zh-CN" altLang="en-US" sz="2400" b="1" dirty="0">
                    <a:latin typeface="宋体" pitchFamily="2" charset="-122"/>
                    <a:sym typeface="Symbol" pitchFamily="18" charset="2"/>
                  </a:rPr>
                  <a:t></a:t>
                </a:r>
                <a:r>
                  <a:rPr kumimoji="1" lang="zh-CN" altLang="en-US" sz="2400" b="1" dirty="0">
                    <a:latin typeface="宋体" pitchFamily="2" charset="-122"/>
                  </a:rPr>
                  <a:t>；</a:t>
                </a:r>
              </a:p>
              <a:p>
                <a:pPr algn="l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kumimoji="1" lang="zh-CN" altLang="en-US" sz="2400" b="1" dirty="0">
                    <a:latin typeface="宋体" pitchFamily="2" charset="-122"/>
                  </a:rPr>
                  <a:t> ④ </a:t>
                </a:r>
                <a:r>
                  <a:rPr kumimoji="1" lang="en-US" altLang="zh-CN" sz="2400" b="1" dirty="0">
                    <a:latin typeface="宋体" pitchFamily="2" charset="-122"/>
                  </a:rPr>
                  <a:t>S∈V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N</a:t>
                </a:r>
                <a:r>
                  <a:rPr kumimoji="1" lang="zh-CN" altLang="en-US" sz="2400" b="1" dirty="0">
                    <a:latin typeface="宋体" pitchFamily="2" charset="-122"/>
                  </a:rPr>
                  <a:t>，称为</a:t>
                </a:r>
                <a:r>
                  <a:rPr kumimoji="1" lang="zh-CN" altLang="en-US" sz="2400" b="1" dirty="0">
                    <a:solidFill>
                      <a:srgbClr val="CC6600"/>
                    </a:solidFill>
                    <a:latin typeface="宋体" pitchFamily="2" charset="-122"/>
                  </a:rPr>
                  <a:t>开始符</a:t>
                </a:r>
                <a:r>
                  <a:rPr kumimoji="1" lang="zh-CN" altLang="en-US" sz="2400" b="1" dirty="0">
                    <a:latin typeface="宋体" pitchFamily="2" charset="-122"/>
                  </a:rPr>
                  <a:t>。至少是一个规则的左部。</a:t>
                </a:r>
              </a:p>
            </p:txBody>
          </p:sp>
        </mc:Choice>
        <mc:Fallback xmlns="">
          <p:sp>
            <p:nvSpPr>
              <p:cNvPr id="2150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95352"/>
                <a:ext cx="8229600" cy="4322722"/>
              </a:xfrm>
              <a:prstGeom prst="rect">
                <a:avLst/>
              </a:prstGeom>
              <a:blipFill>
                <a:blip r:embed="rId2"/>
                <a:stretch>
                  <a:fillRect b="-25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00879" y="304800"/>
            <a:ext cx="30805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2.1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6990733" y="814352"/>
            <a:ext cx="2234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zh-CN" sz="2400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98538" y="5257800"/>
            <a:ext cx="7307262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981200" y="3848854"/>
            <a:ext cx="52578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03425" y="1360488"/>
            <a:ext cx="5006975" cy="1687512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27238" y="1349375"/>
            <a:ext cx="4983162" cy="1698625"/>
            <a:chOff x="-2" y="382"/>
            <a:chExt cx="1998" cy="6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384"/>
              <a:ext cx="1994" cy="672"/>
              <a:chOff x="0" y="384"/>
              <a:chExt cx="1994" cy="672"/>
            </a:xfrm>
          </p:grpSpPr>
          <p:sp>
            <p:nvSpPr>
              <p:cNvPr id="22549" name="Rectangle 7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1908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G1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＝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(V</a:t>
                </a:r>
                <a:r>
                  <a:rPr kumimoji="1" lang="en-US" altLang="zh-CN" sz="2000" b="1" baseline="-30000" dirty="0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V</a:t>
                </a:r>
                <a:r>
                  <a:rPr kumimoji="1" lang="en-US" altLang="zh-CN" sz="2000" b="1" baseline="-30000" dirty="0">
                    <a:latin typeface="宋体" pitchFamily="2" charset="-122"/>
                    <a:ea typeface="宋体" pitchFamily="2" charset="-122"/>
                  </a:rPr>
                  <a:t>T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P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S)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    其中，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V</a:t>
                </a:r>
                <a:r>
                  <a:rPr kumimoji="1" lang="en-US" altLang="zh-CN" sz="2000" b="1" baseline="-30000" dirty="0">
                    <a:latin typeface="宋体" pitchFamily="2" charset="-122"/>
                    <a:ea typeface="宋体" pitchFamily="2" charset="-122"/>
                  </a:rPr>
                  <a:t>N 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＝｛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｝，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          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V</a:t>
                </a:r>
                <a:r>
                  <a:rPr kumimoji="1" lang="en-US" altLang="zh-CN" sz="2000" b="1" baseline="-30000" dirty="0">
                    <a:latin typeface="宋体" pitchFamily="2" charset="-122"/>
                    <a:ea typeface="宋体" pitchFamily="2" charset="-122"/>
                  </a:rPr>
                  <a:t>T 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＝｛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a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b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｝，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          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P 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＝｛</a:t>
                </a:r>
                <a:r>
                  <a:rPr kumimoji="1" lang="en-US" altLang="zh-CN" sz="2000" b="1" dirty="0" err="1">
                    <a:latin typeface="宋体" pitchFamily="2" charset="-122"/>
                    <a:ea typeface="宋体" pitchFamily="2" charset="-122"/>
                  </a:rPr>
                  <a:t>S→aSb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 dirty="0" err="1">
                    <a:latin typeface="宋体" pitchFamily="2" charset="-122"/>
                    <a:ea typeface="宋体" pitchFamily="2" charset="-122"/>
                  </a:rPr>
                  <a:t>S→ab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｝</a:t>
                </a:r>
              </a:p>
            </p:txBody>
          </p:sp>
          <p:sp>
            <p:nvSpPr>
              <p:cNvPr id="22550" name="Rectangle 8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22548" name="Rectangle 9"/>
            <p:cNvSpPr>
              <a:spLocks noChangeArrowheads="1"/>
            </p:cNvSpPr>
            <p:nvPr/>
          </p:nvSpPr>
          <p:spPr bwMode="auto">
            <a:xfrm>
              <a:off x="-2" y="38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838200" y="863441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latin typeface="+mn-ea"/>
                <a:ea typeface="+mn-ea"/>
              </a:rPr>
              <a:t>2.1  </a:t>
            </a:r>
            <a:r>
              <a:rPr kumimoji="1" lang="zh-CN" altLang="en-US" sz="2400" b="1" dirty="0">
                <a:latin typeface="+mn-ea"/>
                <a:ea typeface="+mn-ea"/>
              </a:rPr>
              <a:t>定义文法</a:t>
            </a:r>
            <a:r>
              <a:rPr kumimoji="1" lang="en-US" altLang="zh-CN" sz="2400" b="1" dirty="0">
                <a:latin typeface="+mn-ea"/>
                <a:ea typeface="+mn-ea"/>
              </a:rPr>
              <a:t>G1</a:t>
            </a:r>
            <a:r>
              <a:rPr kumimoji="1" lang="zh-CN" altLang="en-US" sz="2400" b="1" dirty="0">
                <a:latin typeface="+mn-ea"/>
                <a:ea typeface="+mn-ea"/>
              </a:rPr>
              <a:t>如下：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838200" y="3048000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通常</a:t>
            </a:r>
            <a:r>
              <a:rPr kumimoji="1" lang="en-US" altLang="zh-CN" sz="2400" b="1" dirty="0">
                <a:latin typeface="宋体" pitchFamily="2" charset="-122"/>
              </a:rPr>
              <a:t>,</a:t>
            </a:r>
            <a:r>
              <a:rPr kumimoji="1" lang="zh-CN" altLang="en-US" sz="2400" b="1" dirty="0">
                <a:latin typeface="宋体" pitchFamily="2" charset="-122"/>
              </a:rPr>
              <a:t>文法还可以采用其它形式给出定义。如文法</a:t>
            </a:r>
            <a:r>
              <a:rPr kumimoji="1" lang="en-US" altLang="zh-CN" sz="2400" b="1" dirty="0">
                <a:latin typeface="宋体" pitchFamily="2" charset="-122"/>
              </a:rPr>
              <a:t>G1</a:t>
            </a:r>
            <a:r>
              <a:rPr kumimoji="1" lang="zh-CN" altLang="en-US" sz="2400" b="1" dirty="0">
                <a:latin typeface="宋体" pitchFamily="2" charset="-122"/>
              </a:rPr>
              <a:t>可以写成其它形式如下。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81200" y="3848854"/>
            <a:ext cx="5257800" cy="844550"/>
            <a:chOff x="-2" y="-2"/>
            <a:chExt cx="1998" cy="484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0" y="0"/>
              <a:ext cx="1994" cy="480"/>
              <a:chOff x="0" y="0"/>
              <a:chExt cx="1994" cy="480"/>
            </a:xfrm>
          </p:grpSpPr>
          <p:sp>
            <p:nvSpPr>
              <p:cNvPr id="22545" name="Rectangle 1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266700"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G1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＝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｛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｝，｛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a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b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｝，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P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S)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，</a:t>
                </a:r>
              </a:p>
              <a:p>
                <a:pPr indent="266700"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其中，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P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＝｛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S→aSb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>
                    <a:latin typeface="宋体" pitchFamily="2" charset="-122"/>
                    <a:ea typeface="宋体" pitchFamily="2" charset="-122"/>
                  </a:rPr>
                  <a:t>S→ab</a:t>
                </a:r>
                <a:r>
                  <a:rPr kumimoji="1" lang="zh-CN" altLang="en-US" sz="2000" b="1">
                    <a:latin typeface="宋体" pitchFamily="2" charset="-122"/>
                    <a:ea typeface="宋体" pitchFamily="2" charset="-122"/>
                  </a:rPr>
                  <a:t>｝</a:t>
                </a:r>
              </a:p>
            </p:txBody>
          </p:sp>
          <p:sp>
            <p:nvSpPr>
              <p:cNvPr id="22546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-2" y="-2"/>
              <a:ext cx="1998" cy="48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2537" name="Rectangle 17"/>
          <p:cNvSpPr>
            <a:spLocks noChangeArrowheads="1"/>
          </p:cNvSpPr>
          <p:nvPr/>
        </p:nvSpPr>
        <p:spPr bwMode="auto">
          <a:xfrm>
            <a:off x="685800" y="4722167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algn="just"/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或者写成：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90600" y="5212596"/>
            <a:ext cx="7272338" cy="813955"/>
            <a:chOff x="-2" y="-2"/>
            <a:chExt cx="1998" cy="517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0" y="0"/>
              <a:ext cx="1994" cy="515"/>
              <a:chOff x="0" y="0"/>
              <a:chExt cx="1994" cy="515"/>
            </a:xfrm>
          </p:grpSpPr>
          <p:sp>
            <p:nvSpPr>
              <p:cNvPr id="22541" name="Rectangle 20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 eaLnBrk="1" hangingPunct="1"/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G1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＝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｛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｝，｛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a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b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｝，｛</a:t>
                </a:r>
                <a:r>
                  <a:rPr kumimoji="1" lang="en-US" altLang="zh-CN" sz="2000" b="1" dirty="0" err="1">
                    <a:latin typeface="宋体" pitchFamily="2" charset="-122"/>
                    <a:ea typeface="宋体" pitchFamily="2" charset="-122"/>
                  </a:rPr>
                  <a:t>S→aSb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000" b="1" dirty="0" err="1">
                    <a:latin typeface="宋体" pitchFamily="2" charset="-122"/>
                    <a:ea typeface="宋体" pitchFamily="2" charset="-122"/>
                  </a:rPr>
                  <a:t>S→ab</a:t>
                </a:r>
                <a:r>
                  <a:rPr kumimoji="1" lang="zh-CN" altLang="en-US" sz="2000" b="1" dirty="0">
                    <a:latin typeface="宋体" pitchFamily="2" charset="-122"/>
                    <a:ea typeface="宋体" pitchFamily="2" charset="-122"/>
                  </a:rPr>
                  <a:t>｝，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S)</a:t>
                </a:r>
              </a:p>
              <a:p>
                <a:pPr algn="l" eaLnBrk="1" hangingPunct="1"/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G1[S]: </a:t>
                </a:r>
                <a:r>
                  <a:rPr kumimoji="1" lang="en-US" altLang="zh-CN" sz="2400" b="1" dirty="0" err="1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S→aSb</a:t>
                </a:r>
                <a:r>
                  <a:rPr kumimoji="1" lang="zh-CN" altLang="en-US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400" b="1" dirty="0" err="1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S→ab</a:t>
                </a:r>
                <a:endParaRPr kumimoji="1" lang="en-US" altLang="zh-CN" sz="2400" b="1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2542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22540" name="Rectangle 22"/>
            <p:cNvSpPr>
              <a:spLocks noChangeArrowheads="1"/>
            </p:cNvSpPr>
            <p:nvPr/>
          </p:nvSpPr>
          <p:spPr bwMode="auto">
            <a:xfrm>
              <a:off x="-2" y="-2"/>
              <a:ext cx="1998" cy="48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4" name="Rectangle 9"/>
          <p:cNvSpPr txBox="1">
            <a:spLocks noChangeArrowheads="1"/>
          </p:cNvSpPr>
          <p:nvPr/>
        </p:nvSpPr>
        <p:spPr>
          <a:xfrm>
            <a:off x="457200" y="304800"/>
            <a:ext cx="479266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2.3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文法和语言的形式定义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4BAF61-9124-435D-8EC2-AC717FF5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16</a:t>
            </a:fld>
            <a:endParaRPr lang="en-US" altLang="zh-CN"/>
          </a:p>
          <a:p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7C1E53-2695-4002-9F02-B44A17A542E7}"/>
                  </a:ext>
                </a:extLst>
              </p:cNvPr>
              <p:cNvSpPr txBox="1"/>
              <p:nvPr/>
            </p:nvSpPr>
            <p:spPr>
              <a:xfrm>
                <a:off x="533400" y="1219200"/>
                <a:ext cx="6629400" cy="4161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</a:rPr>
                  <a:t>有文法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Arial" panose="020B0604020202020204" pitchFamily="34" charset="0"/>
                </a:endParaRP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br>
                  <a:rPr lang="en-US" altLang="zh-CN" sz="2400" b="0" dirty="0"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</a:rPr>
                  <a:t> = {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标识符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,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字母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,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数字</a:t>
                </a:r>
                <a:r>
                  <a:rPr lang="en-US" altLang="zh-CN" sz="2400" b="0" dirty="0">
                    <a:latin typeface="Arial" panose="020B0604020202020204" pitchFamily="34" charset="0"/>
                  </a:rPr>
                  <a:t>},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</a:rPr>
                  <a:t> = {</a:t>
                </a:r>
                <a:r>
                  <a:rPr lang="en-US" altLang="zh-CN" sz="2400" b="0" dirty="0" err="1">
                    <a:latin typeface="Arial" panose="020B0604020202020204" pitchFamily="34" charset="0"/>
                  </a:rPr>
                  <a:t>a,b,c</a:t>
                </a:r>
                <a:r>
                  <a:rPr lang="en-US" altLang="zh-CN" sz="2400" b="0" dirty="0">
                    <a:latin typeface="Arial" panose="020B0604020202020204" pitchFamily="34" charset="0"/>
                  </a:rPr>
                  <a:t>,…,x,y,z,0,1,2,3,4,5,6,7,8,9}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en-US" altLang="zh-CN" sz="800" dirty="0">
                  <a:latin typeface="Arial" panose="020B0604020202020204" pitchFamily="34" charset="0"/>
                </a:endParaRP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P = {  	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标识符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字母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 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 	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标识符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标识符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字母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	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标识符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标识符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数字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 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	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字母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b="0" i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 | </a:t>
                </a:r>
                <a:r>
                  <a:rPr lang="en-US" altLang="zh-CN" sz="2400" b="0" i="1" dirty="0">
                    <a:latin typeface="Arial" panose="020B0604020202020204" pitchFamily="34" charset="0"/>
                  </a:rPr>
                  <a:t>b | … | x | y | z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	&lt;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数字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2400" b="0" i="1" dirty="0">
                    <a:latin typeface="Arial" panose="020B0604020202020204" pitchFamily="34" charset="0"/>
                  </a:rPr>
                  <a:t>0 | 1 | 2 | … | 8 | 9  </a:t>
                </a:r>
                <a:r>
                  <a:rPr lang="en-US" altLang="zh-CN" sz="2400" b="0" dirty="0">
                    <a:latin typeface="Arial" panose="020B0604020202020204" pitchFamily="34" charset="0"/>
                  </a:rPr>
                  <a:t>}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S = {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标识符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}</a:t>
                </a:r>
                <a:endParaRPr lang="en-US" altLang="zh-CN" sz="2400" b="0" dirty="0">
                  <a:latin typeface="Arial" panose="020B0604020202020204" pitchFamily="34" charset="0"/>
                </a:endParaRPr>
              </a:p>
              <a:p>
                <a:pPr algn="l"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</a:pPr>
                <a:endParaRPr lang="en-US" altLang="zh-CN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7C1E53-2695-4002-9F02-B44A17A5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6629400" cy="4161139"/>
              </a:xfrm>
              <a:prstGeom prst="rect">
                <a:avLst/>
              </a:prstGeom>
              <a:blipFill>
                <a:blip r:embed="rId2"/>
                <a:stretch>
                  <a:fillRect l="-1472" t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6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Rectangle 3"/>
              <p:cNvSpPr>
                <a:spLocks noChangeArrowheads="1"/>
              </p:cNvSpPr>
              <p:nvPr/>
            </p:nvSpPr>
            <p:spPr bwMode="auto">
              <a:xfrm>
                <a:off x="228600" y="1219200"/>
                <a:ext cx="8458200" cy="33297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584200" algn="l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设文法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＝（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  <a:ea typeface="宋体" pitchFamily="2" charset="-122"/>
                  </a:rPr>
                  <a:t>N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  <a:ea typeface="宋体" pitchFamily="2" charset="-122"/>
                  </a:rPr>
                  <a:t>T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P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），</a:t>
                </a:r>
                <a:endParaRPr kumimoji="1" lang="en-US" altLang="zh-CN" sz="2400" b="1" dirty="0">
                  <a:latin typeface="宋体" pitchFamily="2" charset="-122"/>
                  <a:ea typeface="宋体" pitchFamily="2" charset="-122"/>
                </a:endParaRPr>
              </a:p>
              <a:p>
                <a:pPr indent="584200" algn="l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α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→</a:t>
                </a:r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β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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P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𝒗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=γ</a:t>
                </a:r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α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δ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</a:t>
                </a:r>
                <a:r>
                  <a:rPr kumimoji="1" lang="en-US" altLang="zh-CN" sz="2400" b="1" dirty="0">
                    <a:ea typeface="宋体" pitchFamily="2" charset="-122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𝒘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=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γ</a:t>
                </a:r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β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δ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，其中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,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γ,δ∈V</a:t>
                </a:r>
                <a:r>
                  <a:rPr kumimoji="1" lang="en-US" altLang="zh-CN" sz="2400" b="1" baseline="30000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*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。</a:t>
                </a:r>
                <a:endParaRPr kumimoji="1" lang="en-US" altLang="zh-CN" sz="2400" b="1" dirty="0">
                  <a:latin typeface="宋体" pitchFamily="2" charset="-122"/>
                  <a:ea typeface="宋体" pitchFamily="2" charset="-122"/>
                  <a:sym typeface="Symbol" pitchFamily="18" charset="2"/>
                </a:endParaRPr>
              </a:p>
              <a:p>
                <a:pPr indent="584200" algn="l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则称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𝒗</m:t>
                    </m:r>
                  </m:oMath>
                </a14:m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应用规则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α→β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直接产生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𝒘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，或者説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𝒘</m:t>
                    </m:r>
                  </m:oMath>
                </a14:m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𝒗</m:t>
                    </m:r>
                  </m:oMath>
                </a14:m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的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直接推导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，或者説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𝒘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直接归约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到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𝒗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，记作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:</a:t>
                </a:r>
              </a:p>
              <a:p>
                <a:pPr indent="584200" algn="l" eaLnBrk="1" hangingPunct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𝒗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</a:t>
                </a:r>
                <a:r>
                  <a:rPr kumimoji="1" lang="en-US" altLang="zh-CN" sz="2400" b="1" dirty="0">
                    <a:ea typeface="宋体" pitchFamily="2" charset="-122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宋体" pitchFamily="2" charset="-122"/>
                        <a:sym typeface="Symbol" pitchFamily="18" charset="2"/>
                      </a:rPr>
                      <m:t>𝒘</m:t>
                    </m:r>
                  </m:oMath>
                </a14:m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，即  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γ</a:t>
                </a:r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α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δ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γ</a:t>
                </a:r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β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δ</a:t>
                </a:r>
              </a:p>
              <a:p>
                <a:pPr indent="584200" algn="l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直接推导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又叫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一步推导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；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直接归约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又叫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一步归约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。</a:t>
                </a:r>
              </a:p>
            </p:txBody>
          </p:sp>
        </mc:Choice>
        <mc:Fallback xmlns="">
          <p:sp>
            <p:nvSpPr>
              <p:cNvPr id="2355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219200"/>
                <a:ext cx="8458200" cy="3329758"/>
              </a:xfrm>
              <a:prstGeom prst="rect">
                <a:avLst/>
              </a:prstGeom>
              <a:blipFill>
                <a:blip r:embed="rId2"/>
                <a:stretch>
                  <a:fillRect l="-1154" r="-865" b="-32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2.2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直接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推导、直接归约</a:t>
            </a:r>
            <a:endParaRPr kumimoji="1"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302455" y="7081818"/>
            <a:ext cx="8683625" cy="23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例如，例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3.1 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定义的文法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G1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({S}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{a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b}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S→aSb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S→ab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S)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，推导例子有：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(α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β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aSb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γ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ε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δ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ε)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(α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β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aSb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γ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δ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b)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(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α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β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ab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γ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δ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b)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(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α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β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aSb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γ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δ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)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2.2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直接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推导、直接归约</a:t>
            </a:r>
            <a:endParaRPr kumimoji="1"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362243" y="1295400"/>
            <a:ext cx="8683625" cy="4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定义的文法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G[S]:</a:t>
            </a:r>
          </a:p>
          <a:p>
            <a:pPr algn="just" eaLnBrk="1" hangingPunct="1"/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S→aSb</a:t>
            </a:r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2.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S→ab</a:t>
            </a:r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推导例子有：</a:t>
            </a:r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(1)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 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ab  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2)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(2) 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(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1)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(3)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(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1)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(4)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(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2)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(5)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(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1)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endParaRPr kumimoji="1" lang="en-US" altLang="zh-CN" sz="22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746643"/>
      </p:ext>
    </p:extLst>
  </p:cSld>
  <p:clrMapOvr>
    <a:masterClrMapping/>
  </p:clrMapOvr>
  <p:transition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Text Box 4"/>
              <p:cNvSpPr txBox="1">
                <a:spLocks noChangeArrowheads="1"/>
              </p:cNvSpPr>
              <p:nvPr/>
            </p:nvSpPr>
            <p:spPr bwMode="auto">
              <a:xfrm>
                <a:off x="258494" y="1249469"/>
                <a:ext cx="8566150" cy="2739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indent="606425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lnSpc>
                    <a:spcPts val="3600"/>
                  </a:lnSpc>
                </a:pPr>
                <a:r>
                  <a:rPr kumimoji="1" lang="zh-CN" altLang="en-US" sz="2200" b="1" dirty="0">
                    <a:latin typeface="宋体" pitchFamily="2" charset="-122"/>
                  </a:rPr>
                  <a:t>设文法</a:t>
                </a:r>
                <a:r>
                  <a:rPr kumimoji="1" lang="en-US" altLang="zh-CN" sz="2200" b="1" dirty="0">
                    <a:latin typeface="宋体" pitchFamily="2" charset="-122"/>
                  </a:rPr>
                  <a:t>G</a:t>
                </a:r>
                <a:r>
                  <a:rPr kumimoji="1" lang="zh-CN" altLang="en-US" sz="2200" b="1" dirty="0">
                    <a:latin typeface="宋体" pitchFamily="2" charset="-122"/>
                  </a:rPr>
                  <a:t>＝（</a:t>
                </a:r>
                <a:r>
                  <a:rPr kumimoji="1" lang="en-US" altLang="zh-CN" sz="2200" b="1" dirty="0">
                    <a:latin typeface="宋体" pitchFamily="2" charset="-122"/>
                  </a:rPr>
                  <a:t>V</a:t>
                </a:r>
                <a:r>
                  <a:rPr kumimoji="1" lang="en-US" altLang="zh-CN" sz="2200" b="1" baseline="-30000" dirty="0">
                    <a:latin typeface="宋体" pitchFamily="2" charset="-122"/>
                  </a:rPr>
                  <a:t>N</a:t>
                </a:r>
                <a:r>
                  <a:rPr kumimoji="1" lang="zh-CN" altLang="en-US" sz="2200" b="1" dirty="0">
                    <a:latin typeface="宋体" pitchFamily="2" charset="-122"/>
                  </a:rPr>
                  <a:t>，</a:t>
                </a:r>
                <a:r>
                  <a:rPr kumimoji="1" lang="en-US" altLang="zh-CN" sz="2200" b="1" dirty="0">
                    <a:latin typeface="宋体" pitchFamily="2" charset="-122"/>
                  </a:rPr>
                  <a:t>V</a:t>
                </a:r>
                <a:r>
                  <a:rPr kumimoji="1" lang="en-US" altLang="zh-CN" sz="2200" b="1" baseline="-30000" dirty="0">
                    <a:latin typeface="宋体" pitchFamily="2" charset="-122"/>
                  </a:rPr>
                  <a:t>T</a:t>
                </a:r>
                <a:r>
                  <a:rPr kumimoji="1" lang="zh-CN" altLang="en-US" sz="2200" b="1" dirty="0">
                    <a:latin typeface="宋体" pitchFamily="2" charset="-122"/>
                  </a:rPr>
                  <a:t>，</a:t>
                </a:r>
                <a:r>
                  <a:rPr kumimoji="1" lang="en-US" altLang="zh-CN" sz="2200" b="1" dirty="0">
                    <a:latin typeface="宋体" pitchFamily="2" charset="-122"/>
                  </a:rPr>
                  <a:t>P</a:t>
                </a:r>
                <a:r>
                  <a:rPr kumimoji="1" lang="zh-CN" altLang="en-US" sz="2200" b="1" dirty="0">
                    <a:latin typeface="宋体" pitchFamily="2" charset="-122"/>
                  </a:rPr>
                  <a:t>，</a:t>
                </a:r>
                <a:r>
                  <a:rPr kumimoji="1" lang="en-US" altLang="zh-CN" sz="2200" b="1" dirty="0">
                    <a:latin typeface="宋体" pitchFamily="2" charset="-122"/>
                  </a:rPr>
                  <a:t>S</a:t>
                </a:r>
                <a:r>
                  <a:rPr kumimoji="1" lang="zh-CN" altLang="en-US" sz="2200" b="1" dirty="0">
                    <a:latin typeface="宋体" pitchFamily="2" charset="-122"/>
                  </a:rPr>
                  <a:t>），</a:t>
                </a:r>
                <a:r>
                  <a:rPr kumimoji="1" lang="en-US" altLang="zh-CN" sz="2200" b="1" dirty="0" err="1">
                    <a:latin typeface="宋体" pitchFamily="2" charset="-122"/>
                  </a:rPr>
                  <a:t>α,β</a:t>
                </a:r>
                <a:r>
                  <a:rPr kumimoji="1" lang="en-US" altLang="zh-CN" sz="2200" b="1" dirty="0">
                    <a:latin typeface="宋体" pitchFamily="2" charset="-122"/>
                    <a:sym typeface="Symbol" pitchFamily="18" charset="2"/>
                  </a:rPr>
                  <a:t></a:t>
                </a:r>
                <a:r>
                  <a:rPr kumimoji="1" lang="zh-CN" altLang="en-US" sz="2200" b="1" dirty="0">
                    <a:latin typeface="宋体" pitchFamily="2" charset="-122"/>
                  </a:rPr>
                  <a:t>（</a:t>
                </a:r>
                <a:r>
                  <a:rPr kumimoji="1" lang="en-US" altLang="zh-CN" sz="2200" b="1" dirty="0">
                    <a:latin typeface="宋体" pitchFamily="2" charset="-122"/>
                  </a:rPr>
                  <a:t>V</a:t>
                </a:r>
                <a:r>
                  <a:rPr kumimoji="1" lang="en-US" altLang="zh-CN" sz="2200" b="1" baseline="-30000" dirty="0">
                    <a:latin typeface="宋体" pitchFamily="2" charset="-122"/>
                  </a:rPr>
                  <a:t>N</a:t>
                </a:r>
                <a:r>
                  <a:rPr kumimoji="1" lang="en-US" altLang="zh-CN" sz="2200" b="1" dirty="0">
                    <a:latin typeface="宋体" pitchFamily="2" charset="-122"/>
                  </a:rPr>
                  <a:t>∪V</a:t>
                </a:r>
                <a:r>
                  <a:rPr kumimoji="1" lang="en-US" altLang="zh-CN" sz="2200" b="1" baseline="-30000" dirty="0">
                    <a:latin typeface="宋体" pitchFamily="2" charset="-122"/>
                  </a:rPr>
                  <a:t>T</a:t>
                </a:r>
                <a:r>
                  <a:rPr kumimoji="1" lang="zh-CN" altLang="en-US" sz="2200" b="1" dirty="0">
                    <a:latin typeface="宋体" pitchFamily="2" charset="-122"/>
                  </a:rPr>
                  <a:t>）</a:t>
                </a:r>
                <a:r>
                  <a:rPr kumimoji="1" lang="zh-CN" altLang="en-US" sz="2200" b="1" baseline="30000" dirty="0">
                    <a:latin typeface="宋体" pitchFamily="2" charset="-122"/>
                  </a:rPr>
                  <a:t>*</a:t>
                </a:r>
                <a:r>
                  <a:rPr kumimoji="1" lang="zh-CN" altLang="en-US" sz="2200" b="1" dirty="0">
                    <a:latin typeface="宋体" pitchFamily="2" charset="-122"/>
                  </a:rPr>
                  <a:t>， 如果</a:t>
                </a:r>
                <a:r>
                  <a:rPr kumimoji="1" lang="en-US" altLang="zh-CN" sz="2200" b="1" dirty="0" err="1">
                    <a:latin typeface="宋体" pitchFamily="2" charset="-122"/>
                  </a:rPr>
                  <a:t>α,β</a:t>
                </a:r>
                <a:r>
                  <a:rPr kumimoji="1" lang="zh-CN" altLang="en-US" sz="2200" b="1" dirty="0">
                    <a:latin typeface="宋体" pitchFamily="2" charset="-122"/>
                  </a:rPr>
                  <a:t>之间存在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宋体" pitchFamily="2" charset="-122"/>
                  </a:rPr>
                  <a:t>直接</a:t>
                </a:r>
                <a:r>
                  <a:rPr kumimoji="1" lang="zh-CN" altLang="en-US" sz="2200" b="1" dirty="0">
                    <a:latin typeface="宋体" pitchFamily="2" charset="-122"/>
                  </a:rPr>
                  <a:t>推导序列</a:t>
                </a:r>
                <a:r>
                  <a:rPr kumimoji="1" lang="en-US" altLang="zh-CN" sz="2200" b="1" dirty="0">
                    <a:latin typeface="宋体" pitchFamily="2" charset="-122"/>
                  </a:rPr>
                  <a:t>:</a:t>
                </a:r>
              </a:p>
              <a:p>
                <a:pPr algn="l" eaLnBrk="1" hangingPunct="1">
                  <a:lnSpc>
                    <a:spcPts val="3600"/>
                  </a:lnSpc>
                </a:pPr>
                <a:r>
                  <a:rPr kumimoji="1" lang="en-US" altLang="zh-CN" sz="2200" b="1" dirty="0">
                    <a:solidFill>
                      <a:srgbClr val="0000FF"/>
                    </a:solidFill>
                    <a:latin typeface="宋体" pitchFamily="2" charset="-122"/>
                  </a:rPr>
                  <a:t>α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宋体" pitchFamily="2" charset="-122"/>
                    <a:sym typeface="Symbol" pitchFamily="18" charset="2"/>
                  </a:rPr>
                  <a:t>＝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宋体" pitchFamily="2" charset="-122"/>
                  </a:rPr>
                  <a:t> </a:t>
                </a:r>
                <a:r>
                  <a:rPr kumimoji="1" lang="en-US" altLang="zh-CN" sz="2200" b="1" dirty="0">
                    <a:solidFill>
                      <a:srgbClr val="0000FF"/>
                    </a:solidFill>
                    <a:latin typeface="宋体" pitchFamily="2" charset="-122"/>
                  </a:rPr>
                  <a:t>W</a:t>
                </a:r>
                <a:r>
                  <a:rPr kumimoji="1" lang="en-US" altLang="zh-CN" sz="2200" b="1" baseline="-30000" dirty="0">
                    <a:solidFill>
                      <a:srgbClr val="0000FF"/>
                    </a:solidFill>
                    <a:latin typeface="宋体" pitchFamily="2" charset="-122"/>
                  </a:rPr>
                  <a:t>0 </a:t>
                </a:r>
                <a:r>
                  <a:rPr kumimoji="1" lang="en-US" altLang="zh-CN" sz="2200" b="1" dirty="0">
                    <a:latin typeface="宋体" pitchFamily="2" charset="-122"/>
                    <a:sym typeface="Symbol" pitchFamily="18" charset="2"/>
                  </a:rPr>
                  <a:t></a:t>
                </a:r>
                <a:r>
                  <a:rPr kumimoji="1" lang="en-US" altLang="zh-CN" sz="2200" b="1" dirty="0">
                    <a:latin typeface="宋体" pitchFamily="2" charset="-122"/>
                  </a:rPr>
                  <a:t> W</a:t>
                </a:r>
                <a:r>
                  <a:rPr kumimoji="1" lang="en-US" altLang="zh-CN" sz="2200" b="1" baseline="-30000" dirty="0">
                    <a:latin typeface="宋体" pitchFamily="2" charset="-122"/>
                  </a:rPr>
                  <a:t>1 </a:t>
                </a:r>
                <a:r>
                  <a:rPr kumimoji="1" lang="en-US" altLang="zh-CN" sz="2200" b="1" dirty="0">
                    <a:latin typeface="宋体" pitchFamily="2" charset="-122"/>
                    <a:sym typeface="Symbol" pitchFamily="18" charset="2"/>
                  </a:rPr>
                  <a:t></a:t>
                </a:r>
                <a:r>
                  <a:rPr kumimoji="1" lang="en-US" altLang="zh-CN" sz="2200" b="1" dirty="0">
                    <a:latin typeface="宋体" pitchFamily="2" charset="-122"/>
                  </a:rPr>
                  <a:t> W</a:t>
                </a:r>
                <a:r>
                  <a:rPr kumimoji="1" lang="en-US" altLang="zh-CN" sz="2200" b="1" baseline="-30000" dirty="0">
                    <a:latin typeface="宋体" pitchFamily="2" charset="-122"/>
                  </a:rPr>
                  <a:t>2 </a:t>
                </a:r>
                <a:r>
                  <a:rPr kumimoji="1" lang="en-US" altLang="zh-CN" sz="2200" b="1" dirty="0">
                    <a:latin typeface="宋体" pitchFamily="2" charset="-122"/>
                  </a:rPr>
                  <a:t>··· </a:t>
                </a:r>
                <a:r>
                  <a:rPr kumimoji="1" lang="en-US" altLang="zh-CN" sz="2200" b="1" dirty="0">
                    <a:latin typeface="宋体" pitchFamily="2" charset="-122"/>
                    <a:sym typeface="Symbol" pitchFamily="18" charset="2"/>
                  </a:rPr>
                  <a:t></a:t>
                </a:r>
                <a:r>
                  <a:rPr kumimoji="1" lang="en-US" altLang="zh-CN" sz="2200" b="1" dirty="0">
                    <a:latin typeface="宋体" pitchFamily="2" charset="-122"/>
                  </a:rPr>
                  <a:t> </a:t>
                </a:r>
                <a:r>
                  <a:rPr kumimoji="1" lang="en-US" altLang="zh-CN" sz="2200" b="1" dirty="0" err="1">
                    <a:solidFill>
                      <a:srgbClr val="0000FF"/>
                    </a:solidFill>
                    <a:latin typeface="宋体" pitchFamily="2" charset="-122"/>
                  </a:rPr>
                  <a:t>W</a:t>
                </a:r>
                <a:r>
                  <a:rPr kumimoji="1" lang="en-US" altLang="zh-CN" sz="2200" b="1" baseline="-30000" dirty="0" err="1">
                    <a:solidFill>
                      <a:srgbClr val="0000FF"/>
                    </a:solidFill>
                    <a:latin typeface="宋体" pitchFamily="2" charset="-122"/>
                  </a:rPr>
                  <a:t>n</a:t>
                </a:r>
                <a:r>
                  <a:rPr kumimoji="1" lang="en-US" altLang="zh-CN" sz="2200" b="1" baseline="-30000" dirty="0">
                    <a:solidFill>
                      <a:srgbClr val="0000FF"/>
                    </a:solidFill>
                    <a:latin typeface="宋体" pitchFamily="2" charset="-122"/>
                  </a:rPr>
                  <a:t> 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宋体" pitchFamily="2" charset="-122"/>
                    <a:sym typeface="Symbol" pitchFamily="18" charset="2"/>
                  </a:rPr>
                  <a:t>＝</a:t>
                </a:r>
                <a:r>
                  <a:rPr kumimoji="1" lang="en-US" altLang="zh-CN" sz="2200" b="1" dirty="0">
                    <a:solidFill>
                      <a:srgbClr val="0000FF"/>
                    </a:solidFill>
                    <a:latin typeface="宋体" pitchFamily="2" charset="-122"/>
                  </a:rPr>
                  <a:t>β</a:t>
                </a:r>
                <a:r>
                  <a:rPr kumimoji="1" lang="zh-CN" altLang="en-US" sz="2200" b="1" dirty="0">
                    <a:latin typeface="宋体" pitchFamily="2" charset="-122"/>
                  </a:rPr>
                  <a:t>（</a:t>
                </a:r>
                <a:r>
                  <a:rPr kumimoji="1" lang="en-US" altLang="zh-CN" sz="2200" b="1" dirty="0">
                    <a:latin typeface="宋体" pitchFamily="2" charset="-122"/>
                  </a:rPr>
                  <a:t>1≤i≤n, </a:t>
                </a:r>
                <a:r>
                  <a:rPr kumimoji="1" lang="en-US" altLang="zh-CN" sz="2200" b="1" dirty="0" err="1">
                    <a:latin typeface="宋体" pitchFamily="2" charset="-122"/>
                  </a:rPr>
                  <a:t>W</a:t>
                </a:r>
                <a:r>
                  <a:rPr kumimoji="1" lang="en-US" altLang="zh-CN" sz="2200" b="1" baseline="-30000" dirty="0" err="1">
                    <a:latin typeface="宋体" pitchFamily="2" charset="-122"/>
                  </a:rPr>
                  <a:t>i</a:t>
                </a:r>
                <a:r>
                  <a:rPr kumimoji="1" lang="en-US" altLang="zh-CN" sz="2200" b="1" dirty="0" err="1">
                    <a:latin typeface="宋体" pitchFamily="2" charset="-122"/>
                    <a:sym typeface="Symbol" pitchFamily="18" charset="2"/>
                  </a:rPr>
                  <a:t></a:t>
                </a:r>
                <a:r>
                  <a:rPr kumimoji="1" lang="en-US" altLang="zh-CN" sz="2200" b="1" dirty="0" err="1">
                    <a:latin typeface="宋体" pitchFamily="2" charset="-122"/>
                  </a:rPr>
                  <a:t>V</a:t>
                </a:r>
                <a:r>
                  <a:rPr kumimoji="1" lang="en-US" altLang="zh-CN" sz="2200" b="1" baseline="30000" dirty="0">
                    <a:latin typeface="宋体" pitchFamily="2" charset="-122"/>
                  </a:rPr>
                  <a:t>*</a:t>
                </a:r>
                <a:r>
                  <a:rPr kumimoji="1" lang="zh-CN" altLang="en-US" sz="2200" b="1" dirty="0">
                    <a:latin typeface="宋体" pitchFamily="2" charset="-122"/>
                  </a:rPr>
                  <a:t>）</a:t>
                </a:r>
                <a:r>
                  <a:rPr kumimoji="1" lang="en-US" altLang="zh-CN" sz="2200" b="1" dirty="0">
                    <a:latin typeface="宋体" pitchFamily="2" charset="-122"/>
                  </a:rPr>
                  <a:t> </a:t>
                </a:r>
              </a:p>
              <a:p>
                <a:pPr algn="l" eaLnBrk="1" hangingPunct="1">
                  <a:lnSpc>
                    <a:spcPts val="3600"/>
                  </a:lnSpc>
                </a:pPr>
                <a:r>
                  <a:rPr kumimoji="1" lang="zh-CN" altLang="en-US" sz="2200" b="1" dirty="0">
                    <a:latin typeface="宋体" pitchFamily="2" charset="-122"/>
                  </a:rPr>
                  <a:t>则称</a:t>
                </a:r>
                <a:r>
                  <a:rPr kumimoji="1" lang="en-US" altLang="zh-CN" sz="2200" b="1" dirty="0">
                    <a:latin typeface="宋体" pitchFamily="2" charset="-122"/>
                  </a:rPr>
                  <a:t>α</a:t>
                </a:r>
                <a:r>
                  <a:rPr kumimoji="1" lang="zh-CN" altLang="en-US" sz="2200" b="1" dirty="0">
                    <a:latin typeface="宋体" pitchFamily="2" charset="-122"/>
                  </a:rPr>
                  <a:t>经过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  <a:latin typeface="宋体" pitchFamily="2" charset="-122"/>
                  </a:rPr>
                  <a:t>n(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latin typeface="宋体" pitchFamily="2" charset="-122"/>
                  </a:rPr>
                  <a:t>多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  <a:latin typeface="宋体" pitchFamily="2" charset="-122"/>
                  </a:rPr>
                  <a:t>)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latin typeface="宋体" pitchFamily="2" charset="-122"/>
                  </a:rPr>
                  <a:t>步推导</a:t>
                </a:r>
                <a:r>
                  <a:rPr kumimoji="1" lang="zh-CN" altLang="en-US" sz="2200" b="1" dirty="0">
                    <a:latin typeface="宋体" pitchFamily="2" charset="-122"/>
                  </a:rPr>
                  <a:t>出</a:t>
                </a:r>
                <a:r>
                  <a:rPr kumimoji="1" lang="en-US" altLang="zh-CN" sz="2200" b="1" dirty="0">
                    <a:latin typeface="宋体" pitchFamily="2" charset="-122"/>
                  </a:rPr>
                  <a:t>β</a:t>
                </a:r>
                <a:r>
                  <a:rPr kumimoji="1" lang="zh-CN" altLang="en-US" sz="2200" b="1" dirty="0">
                    <a:latin typeface="宋体" pitchFamily="2" charset="-122"/>
                  </a:rPr>
                  <a:t>，记为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  <a:latin typeface="宋体" pitchFamily="2" charset="-122"/>
                  </a:rPr>
                  <a:t>α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200" b="1" dirty="0">
                    <a:solidFill>
                      <a:srgbClr val="FF0000"/>
                    </a:solidFill>
                    <a:latin typeface="宋体" pitchFamily="2" charset="-122"/>
                  </a:rPr>
                  <a:t>β</a:t>
                </a:r>
                <a:r>
                  <a:rPr kumimoji="1" lang="zh-CN" altLang="en-US" sz="2200" b="1" dirty="0">
                    <a:latin typeface="宋体" pitchFamily="2" charset="-122"/>
                  </a:rPr>
                  <a:t>。</a:t>
                </a:r>
                <a:endParaRPr kumimoji="1" lang="en-US" altLang="zh-CN" sz="2200" b="1" dirty="0">
                  <a:latin typeface="宋体" pitchFamily="2" charset="-122"/>
                </a:endParaRPr>
              </a:p>
              <a:p>
                <a:pPr algn="l" eaLnBrk="1" hangingPunct="1">
                  <a:lnSpc>
                    <a:spcPts val="3600"/>
                  </a:lnSpc>
                </a:pPr>
                <a:r>
                  <a:rPr kumimoji="1" lang="zh-CN" altLang="en-US" sz="2200" b="1" dirty="0">
                    <a:latin typeface="宋体" pitchFamily="2" charset="-122"/>
                  </a:rPr>
                  <a:t>也称</a:t>
                </a:r>
                <a:r>
                  <a:rPr kumimoji="1" lang="en-US" altLang="zh-CN" sz="2200" b="1" dirty="0">
                    <a:latin typeface="宋体" pitchFamily="2" charset="-122"/>
                  </a:rPr>
                  <a:t>β</a:t>
                </a:r>
                <a:r>
                  <a:rPr kumimoji="1" lang="zh-CN" altLang="en-US" sz="2200" b="1" dirty="0">
                    <a:latin typeface="宋体" pitchFamily="2" charset="-122"/>
                  </a:rPr>
                  <a:t>可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  <a:latin typeface="宋体" pitchFamily="2" charset="-122"/>
                  </a:rPr>
                  <a:t>n(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latin typeface="宋体" pitchFamily="2" charset="-122"/>
                  </a:rPr>
                  <a:t>多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  <a:latin typeface="宋体" pitchFamily="2" charset="-122"/>
                  </a:rPr>
                  <a:t>)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latin typeface="宋体" pitchFamily="2" charset="-122"/>
                  </a:rPr>
                  <a:t>步归约</a:t>
                </a:r>
                <a:r>
                  <a:rPr kumimoji="1" lang="zh-CN" altLang="en-US" sz="2200" b="1" dirty="0">
                    <a:latin typeface="宋体" pitchFamily="2" charset="-122"/>
                  </a:rPr>
                  <a:t>到</a:t>
                </a:r>
                <a:r>
                  <a:rPr kumimoji="1" lang="en-US" altLang="zh-CN" sz="2200" b="1" dirty="0">
                    <a:latin typeface="宋体" pitchFamily="2" charset="-122"/>
                  </a:rPr>
                  <a:t>α</a:t>
                </a:r>
                <a:r>
                  <a:rPr kumimoji="1" lang="zh-CN" altLang="en-US" sz="2200" b="1" dirty="0">
                    <a:latin typeface="宋体" pitchFamily="2" charset="-122"/>
                  </a:rPr>
                  <a:t>。</a:t>
                </a:r>
              </a:p>
              <a:p>
                <a:pPr algn="l" eaLnBrk="1" hangingPunct="1"/>
                <a:endParaRPr kumimoji="1" lang="en-US" altLang="zh-CN" sz="2200" b="1" dirty="0"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245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494" y="1249469"/>
                <a:ext cx="8566150" cy="2739211"/>
              </a:xfrm>
              <a:prstGeom prst="rect">
                <a:avLst/>
              </a:prstGeom>
              <a:blipFill>
                <a:blip r:embed="rId2"/>
                <a:stretch>
                  <a:fillRect l="-925" r="-1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2.3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多步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推导、多步归约</a:t>
            </a:r>
            <a:endParaRPr kumimoji="1"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2394C3C-C31B-4F75-B17B-8F22FF1CF97D}"/>
                  </a:ext>
                </a:extLst>
              </p:cNvPr>
              <p:cNvSpPr txBox="1"/>
              <p:nvPr/>
            </p:nvSpPr>
            <p:spPr>
              <a:xfrm>
                <a:off x="906193" y="3886200"/>
                <a:ext cx="4495800" cy="20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S 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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en-US" altLang="zh-CN" sz="24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a</a:t>
                </a:r>
                <a:r>
                  <a:rPr kumimoji="1" lang="en-US" altLang="zh-CN" sz="2400" b="1" dirty="0" err="1">
                    <a:solidFill>
                      <a:srgbClr val="00B050"/>
                    </a:solidFill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kumimoji="1" lang="en-US" altLang="zh-CN" sz="24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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a</a:t>
                </a:r>
                <a:r>
                  <a:rPr kumimoji="1" lang="en-US" altLang="zh-CN" sz="2400" b="1" dirty="0" err="1">
                    <a:solidFill>
                      <a:srgbClr val="00B050"/>
                    </a:solidFill>
                    <a:latin typeface="宋体" pitchFamily="2" charset="-122"/>
                    <a:ea typeface="宋体" pitchFamily="2" charset="-122"/>
                  </a:rPr>
                  <a:t>aSb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S 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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en-US" altLang="zh-CN" sz="24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a</a:t>
                </a:r>
                <a:r>
                  <a:rPr kumimoji="1" lang="en-US" altLang="zh-CN" sz="2400" b="1" dirty="0" err="1">
                    <a:solidFill>
                      <a:srgbClr val="00B050"/>
                    </a:solidFill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kumimoji="1" lang="en-US" altLang="zh-CN" sz="24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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a</a:t>
                </a:r>
                <a:r>
                  <a:rPr kumimoji="1" lang="en-US" altLang="zh-CN" sz="2400" b="1" dirty="0" err="1">
                    <a:solidFill>
                      <a:srgbClr val="00B050"/>
                    </a:solidFill>
                    <a:latin typeface="宋体" pitchFamily="2" charset="-122"/>
                    <a:ea typeface="宋体" pitchFamily="2" charset="-122"/>
                  </a:rPr>
                  <a:t>ab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b</a:t>
                </a:r>
                <a:endParaRPr kumimoji="1" lang="en-US" altLang="zh-CN" sz="2400" b="1" dirty="0">
                  <a:latin typeface="宋体" pitchFamily="2" charset="-122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显有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aaSbb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zh-CN" altLang="en-US" sz="2400" b="1" dirty="0">
                    <a:latin typeface="宋体" pitchFamily="2" charset="-122"/>
                    <a:ea typeface="宋体" pitchFamily="2" charset="-122"/>
                  </a:rPr>
                  <a:t>和 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aabb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ab 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？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2394C3C-C31B-4F75-B17B-8F22FF1C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93" y="3886200"/>
                <a:ext cx="4495800" cy="2065374"/>
              </a:xfrm>
              <a:prstGeom prst="rect">
                <a:avLst/>
              </a:prstGeom>
              <a:blipFill>
                <a:blip r:embed="rId3"/>
                <a:stretch>
                  <a:fillRect l="-2171" t="-1775" b="-4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E65DD7D9-EE76-44EF-8445-4941A97FFC83}"/>
              </a:ext>
            </a:extLst>
          </p:cNvPr>
          <p:cNvSpPr txBox="1"/>
          <p:nvPr/>
        </p:nvSpPr>
        <p:spPr>
          <a:xfrm>
            <a:off x="5796817" y="3990849"/>
            <a:ext cx="2667000" cy="1569660"/>
          </a:xfrm>
          <a:prstGeom prst="rect">
            <a:avLst/>
          </a:prstGeom>
          <a:gradFill>
            <a:gsLst>
              <a:gs pos="100000">
                <a:srgbClr val="98C0EC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定义的文法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G[S]:</a:t>
            </a:r>
          </a:p>
          <a:p>
            <a:pPr algn="just" eaLnBrk="1" hangingPunct="1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kumimoji="1" lang="en-US" altLang="zh-CN" sz="2400" b="1" dirty="0" err="1">
                <a:latin typeface="宋体" pitchFamily="2" charset="-122"/>
                <a:ea typeface="宋体" pitchFamily="2" charset="-122"/>
              </a:rPr>
              <a:t>S→aSb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2. </a:t>
            </a:r>
            <a:r>
              <a:rPr kumimoji="1" lang="en-US" altLang="zh-CN" sz="2400" b="1" dirty="0" err="1">
                <a:latin typeface="宋体" pitchFamily="2" charset="-122"/>
                <a:ea typeface="宋体" pitchFamily="2" charset="-122"/>
              </a:rPr>
              <a:t>S→ab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1055"/>
          <p:cNvSpPr>
            <a:spLocks noChangeArrowheads="1"/>
          </p:cNvSpPr>
          <p:nvPr/>
        </p:nvSpPr>
        <p:spPr bwMode="auto">
          <a:xfrm>
            <a:off x="685800" y="1828800"/>
            <a:ext cx="79406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本章介绍形式语言理论的基本内容，重点讨论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文法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语言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的概念、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上下无关文法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句型分析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的基本问题。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形式语言与自动机理论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是计算机科学的基础理论之一，是构造词法分析程序和语法程序的理论依据，也是学习编译原理的核心和基础内容。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关于自动机理论基本内容将在第三章讨论。   </a:t>
            </a:r>
          </a:p>
        </p:txBody>
      </p:sp>
      <p:sp>
        <p:nvSpPr>
          <p:cNvPr id="9" name="Text Box 1056"/>
          <p:cNvSpPr txBox="1">
            <a:spLocks noChangeArrowheads="1"/>
          </p:cNvSpPr>
          <p:nvPr/>
        </p:nvSpPr>
        <p:spPr bwMode="auto">
          <a:xfrm>
            <a:off x="3429000" y="1079212"/>
            <a:ext cx="2035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内容摘要</a:t>
            </a:r>
          </a:p>
        </p:txBody>
      </p:sp>
    </p:spTree>
    <p:extLst>
      <p:ext uri="{BB962C8B-B14F-4D97-AF65-F5344CB8AC3E}">
        <p14:creationId xmlns:p14="http://schemas.microsoft.com/office/powerpoint/2010/main" val="108654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Rectangle 3"/>
              <p:cNvSpPr>
                <a:spLocks noChangeArrowheads="1"/>
              </p:cNvSpPr>
              <p:nvPr/>
            </p:nvSpPr>
            <p:spPr bwMode="auto">
              <a:xfrm>
                <a:off x="381000" y="1000238"/>
                <a:ext cx="6934200" cy="586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573088" algn="l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宋体" pitchFamily="2" charset="-122"/>
                  </a:rPr>
                  <a:t>若有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宋体" pitchFamily="2" charset="-122"/>
                  </a:rPr>
                  <a:t>α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宋体" pitchFamily="2" charset="-122"/>
                  </a:rPr>
                  <a:t>β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宋体" pitchFamily="2" charset="-122"/>
                  </a:rPr>
                  <a:t>，或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宋体" pitchFamily="2" charset="-122"/>
                  </a:rPr>
                  <a:t>α→ β,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宋体" pitchFamily="2" charset="-122"/>
                  </a:rPr>
                  <a:t>则记作</a:t>
                </a:r>
                <a:r>
                  <a:rPr kumimoji="1" lang="en-US" altLang="zh-CN" sz="2400" b="1" dirty="0">
                    <a:latin typeface="宋体" pitchFamily="2" charset="-122"/>
                  </a:rPr>
                  <a:t>α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宋体" pitchFamily="2" charset="-122"/>
                  </a:rPr>
                  <a:t>β</a:t>
                </a:r>
                <a:r>
                  <a:rPr kumimoji="1" lang="zh-CN" altLang="en-US" sz="2400" b="1" dirty="0">
                    <a:latin typeface="宋体" pitchFamily="2" charset="-122"/>
                  </a:rPr>
                  <a:t>。</a:t>
                </a:r>
                <a:endParaRPr kumimoji="1" lang="zh-CN" altLang="en-US" sz="2400" b="1" dirty="0">
                  <a:solidFill>
                    <a:schemeClr val="tx1"/>
                  </a:solidFill>
                  <a:latin typeface="+mn-ea"/>
                  <a:ea typeface="+mn-ea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60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00238"/>
                <a:ext cx="6934200" cy="586314"/>
              </a:xfrm>
              <a:prstGeom prst="rect">
                <a:avLst/>
              </a:prstGeom>
              <a:blipFill>
                <a:blip r:embed="rId2"/>
                <a:stretch>
                  <a:fillRect b="-229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65502" y="273804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2.4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步或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步以上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推导与归约</a:t>
            </a:r>
            <a:endParaRPr kumimoji="1"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89237F-BC9D-490E-AEDA-06282CAEDF9E}"/>
              </a:ext>
            </a:extLst>
          </p:cNvPr>
          <p:cNvSpPr txBox="1"/>
          <p:nvPr/>
        </p:nvSpPr>
        <p:spPr>
          <a:xfrm>
            <a:off x="762000" y="3047545"/>
            <a:ext cx="4607168" cy="183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(1)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S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 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ab   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2)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(2) 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 (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1)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(3)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 (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1)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(4)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 (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2)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(5)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bSb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aSb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bSb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 (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规则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1)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FB17C8-11C8-4783-98BB-21AF1A0E35CA}"/>
              </a:ext>
            </a:extLst>
          </p:cNvPr>
          <p:cNvSpPr txBox="1"/>
          <p:nvPr/>
        </p:nvSpPr>
        <p:spPr>
          <a:xfrm>
            <a:off x="838200" y="1809217"/>
            <a:ext cx="2667000" cy="1015663"/>
          </a:xfrm>
          <a:prstGeom prst="rect">
            <a:avLst/>
          </a:prstGeom>
          <a:gradFill>
            <a:gsLst>
              <a:gs pos="100000">
                <a:srgbClr val="98C0EC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定义的文法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G[S]:</a:t>
            </a:r>
          </a:p>
          <a:p>
            <a:pPr algn="just" eaLnBrk="1" hangingPunct="1"/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S→aSb</a:t>
            </a:r>
            <a:endParaRPr kumimoji="1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2.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S→ab</a:t>
            </a:r>
            <a:endParaRPr kumimoji="1"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32E3483-B4CF-4C13-9D52-52C5251A8768}"/>
                  </a:ext>
                </a:extLst>
              </p:cNvPr>
              <p:cNvSpPr txBox="1"/>
              <p:nvPr/>
            </p:nvSpPr>
            <p:spPr>
              <a:xfrm>
                <a:off x="838200" y="5105400"/>
                <a:ext cx="6934200" cy="575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S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aaSbb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   S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en-US" altLang="zh-CN" sz="2400" b="1" dirty="0" err="1">
                    <a:latin typeface="宋体" pitchFamily="2" charset="-122"/>
                    <a:ea typeface="宋体" pitchFamily="2" charset="-122"/>
                  </a:rPr>
                  <a:t>aabb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   S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ab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32E3483-B4CF-4C13-9D52-52C5251A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5400"/>
                <a:ext cx="6934200" cy="575670"/>
              </a:xfrm>
              <a:prstGeom prst="rect">
                <a:avLst/>
              </a:prstGeom>
              <a:blipFill>
                <a:blip r:embed="rId3"/>
                <a:stretch>
                  <a:fillRect l="-1407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4133052"/>
            <a:ext cx="54102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57200" y="4697448"/>
            <a:ext cx="61722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457200" y="5230848"/>
            <a:ext cx="71628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304800" y="4044152"/>
            <a:ext cx="8229600" cy="1707396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2.5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句型、句子</a:t>
            </a:r>
            <a:endParaRPr kumimoji="1"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7" name="Text Box 5"/>
              <p:cNvSpPr txBox="1">
                <a:spLocks noChangeArrowheads="1"/>
              </p:cNvSpPr>
              <p:nvPr/>
            </p:nvSpPr>
            <p:spPr bwMode="auto">
              <a:xfrm>
                <a:off x="457200" y="914401"/>
                <a:ext cx="8077200" cy="14509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842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indent="0" algn="l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itchFamily="18" charset="0"/>
                  </a:rPr>
                  <a:t>G[S]</a:t>
                </a:r>
                <a:r>
                  <a:rPr kumimoji="1" lang="zh-CN" altLang="en-US" sz="2400" b="1" dirty="0">
                    <a:latin typeface="Times New Roman" pitchFamily="18" charset="0"/>
                  </a:rPr>
                  <a:t>  有</a:t>
                </a:r>
                <a:r>
                  <a:rPr kumimoji="1" lang="en-US" altLang="zh-CN" sz="2400" b="1" dirty="0">
                    <a:latin typeface="Times New Roman" pitchFamily="18" charset="0"/>
                  </a:rPr>
                  <a:t>S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dirty="0" err="1">
                    <a:latin typeface="Times New Roman" pitchFamily="18" charset="0"/>
                  </a:rPr>
                  <a:t>β</a:t>
                </a:r>
                <a:r>
                  <a:rPr kumimoji="1" lang="zh-CN" altLang="en-US" sz="2400" b="1" dirty="0">
                    <a:latin typeface="Times New Roman" pitchFamily="18" charset="0"/>
                  </a:rPr>
                  <a:t>，则称</a:t>
                </a:r>
                <a:r>
                  <a:rPr kumimoji="1" lang="en-US" altLang="zh-CN" sz="2400" b="1" dirty="0">
                    <a:latin typeface="Times New Roman" pitchFamily="18" charset="0"/>
                  </a:rPr>
                  <a:t>β</a:t>
                </a:r>
                <a:r>
                  <a:rPr kumimoji="1" lang="zh-CN" altLang="en-US" sz="2400" b="1" dirty="0">
                    <a:latin typeface="Times New Roman" pitchFamily="18" charset="0"/>
                  </a:rPr>
                  <a:t>是文法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G[S]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的句型</a:t>
                </a:r>
                <a:r>
                  <a:rPr kumimoji="1" lang="zh-CN" altLang="en-US" sz="2400" b="1" dirty="0">
                    <a:latin typeface="Times New Roman" pitchFamily="18" charset="0"/>
                  </a:rPr>
                  <a:t>。</a:t>
                </a:r>
                <a:endParaRPr kumimoji="1" lang="en-US" altLang="zh-CN" sz="2400" b="1" dirty="0">
                  <a:latin typeface="Times New Roman" pitchFamily="18" charset="0"/>
                </a:endParaRPr>
              </a:p>
              <a:p>
                <a:pPr indent="0" algn="l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Times New Roman" pitchFamily="18" charset="0"/>
                  </a:rPr>
                  <a:t>若</a:t>
                </a:r>
                <a:r>
                  <a:rPr kumimoji="1" lang="en-US" altLang="zh-CN" sz="2400" b="1" dirty="0">
                    <a:latin typeface="Times New Roman" pitchFamily="18" charset="0"/>
                  </a:rPr>
                  <a:t>β∈V</a:t>
                </a:r>
                <a:r>
                  <a:rPr kumimoji="1" lang="en-US" altLang="zh-CN" sz="2400" b="1" baseline="-30000" dirty="0">
                    <a:latin typeface="Times New Roman" pitchFamily="18" charset="0"/>
                  </a:rPr>
                  <a:t>T</a:t>
                </a:r>
                <a:r>
                  <a:rPr kumimoji="1" lang="en-US" altLang="zh-CN" sz="2400" b="1" dirty="0">
                    <a:latin typeface="Times New Roman" pitchFamily="18" charset="0"/>
                  </a:rPr>
                  <a:t>*</a:t>
                </a:r>
                <a:r>
                  <a:rPr kumimoji="1" lang="zh-CN" altLang="en-US" sz="2400" b="1" dirty="0">
                    <a:latin typeface="Times New Roman" pitchFamily="18" charset="0"/>
                  </a:rPr>
                  <a:t>，则称</a:t>
                </a:r>
                <a:r>
                  <a:rPr kumimoji="1" lang="en-US" altLang="zh-CN" sz="2400" b="1" dirty="0">
                    <a:latin typeface="Times New Roman" pitchFamily="18" charset="0"/>
                  </a:rPr>
                  <a:t>β</a:t>
                </a:r>
                <a:r>
                  <a:rPr kumimoji="1" lang="zh-CN" altLang="en-US" sz="2400" b="1" dirty="0">
                    <a:latin typeface="Times New Roman" pitchFamily="18" charset="0"/>
                  </a:rPr>
                  <a:t>是文法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G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的句子</a:t>
                </a:r>
                <a:r>
                  <a:rPr kumimoji="1" lang="zh-CN" altLang="en-US" sz="2400" b="1" dirty="0">
                    <a:latin typeface="Times New Roman" pitchFamily="18" charset="0"/>
                  </a:rPr>
                  <a:t>。 </a:t>
                </a:r>
              </a:p>
            </p:txBody>
          </p:sp>
        </mc:Choice>
        <mc:Fallback xmlns="">
          <p:sp>
            <p:nvSpPr>
              <p:cNvPr id="2663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14401"/>
                <a:ext cx="8077200" cy="1450976"/>
              </a:xfrm>
              <a:prstGeom prst="rect">
                <a:avLst/>
              </a:prstGeom>
              <a:blipFill>
                <a:blip r:embed="rId2"/>
                <a:stretch>
                  <a:fillRect l="-1132" b="-88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04800" y="3076611"/>
            <a:ext cx="8229600" cy="266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endParaRPr kumimoji="1"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endParaRPr kumimoji="1"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 err="1">
                <a:latin typeface="Times New Roman" pitchFamily="18" charset="0"/>
              </a:rPr>
              <a:t>ab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的句子，因为有</a:t>
            </a:r>
            <a:r>
              <a:rPr kumimoji="1" lang="en-US" altLang="zh-CN" sz="2000" b="1" dirty="0">
                <a:latin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 err="1">
                <a:latin typeface="Times New Roman" pitchFamily="18" charset="0"/>
              </a:rPr>
              <a:t>ab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ab∈V</a:t>
            </a:r>
            <a:r>
              <a:rPr kumimoji="1" lang="en-US" altLang="zh-CN" sz="2000" b="1" baseline="-30000" dirty="0" err="1">
                <a:latin typeface="Times New Roman" pitchFamily="18" charset="0"/>
              </a:rPr>
              <a:t>T</a:t>
            </a:r>
            <a:r>
              <a:rPr kumimoji="1" lang="en-US" altLang="zh-CN" sz="2000" b="1" dirty="0">
                <a:latin typeface="Times New Roman" pitchFamily="18" charset="0"/>
              </a:rPr>
              <a:t>*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 err="1">
                <a:latin typeface="Times New Roman" pitchFamily="18" charset="0"/>
              </a:rPr>
              <a:t>aabb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的句子，因为有</a:t>
            </a:r>
            <a:r>
              <a:rPr kumimoji="1" lang="en-US" altLang="zh-CN" sz="2000" b="1" dirty="0">
                <a:latin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 err="1">
                <a:latin typeface="Times New Roman" pitchFamily="18" charset="0"/>
              </a:rPr>
              <a:t>aabb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 err="1">
                <a:latin typeface="Times New Roman" pitchFamily="18" charset="0"/>
              </a:rPr>
              <a:t>aabb∈V</a:t>
            </a:r>
            <a:r>
              <a:rPr kumimoji="1" lang="en-US" altLang="zh-CN" sz="2000" b="1" baseline="-30000" dirty="0" err="1">
                <a:latin typeface="Times New Roman" pitchFamily="18" charset="0"/>
              </a:rPr>
              <a:t>T</a:t>
            </a:r>
            <a:r>
              <a:rPr kumimoji="1" lang="en-US" altLang="zh-CN" sz="2000" b="1" dirty="0">
                <a:latin typeface="Times New Roman" pitchFamily="18" charset="0"/>
              </a:rPr>
              <a:t>*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3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 err="1">
                <a:latin typeface="Times New Roman" pitchFamily="18" charset="0"/>
              </a:rPr>
              <a:t>aaaSbbb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的句型，因为有</a:t>
            </a:r>
            <a:r>
              <a:rPr kumimoji="1" lang="en-US" altLang="zh-CN" sz="2000" b="1" dirty="0" err="1">
                <a:latin typeface="Times New Roman" pitchFamily="18" charset="0"/>
              </a:rPr>
              <a:t>S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dirty="0" err="1">
                <a:latin typeface="Times New Roman" pitchFamily="18" charset="0"/>
              </a:rPr>
              <a:t>aaaSbbb</a:t>
            </a:r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en-US" altLang="zh-CN" sz="2000" b="1" dirty="0" err="1">
                <a:latin typeface="Times New Roman" pitchFamily="18" charset="0"/>
              </a:rPr>
              <a:t>aaaSbbb</a:t>
            </a:r>
            <a:r>
              <a:rPr kumimoji="1" lang="en-US" altLang="zh-CN" sz="2000" b="1" dirty="0">
                <a:latin typeface="Times New Roman" pitchFamily="18" charset="0"/>
              </a:rPr>
              <a:t> ∉ V</a:t>
            </a:r>
            <a:r>
              <a:rPr kumimoji="1" lang="en-US" altLang="zh-CN" sz="2000" b="1" baseline="-30000" dirty="0">
                <a:latin typeface="Times New Roman" pitchFamily="18" charset="0"/>
              </a:rPr>
              <a:t>T</a:t>
            </a:r>
            <a:r>
              <a:rPr kumimoji="1" lang="en-US" altLang="zh-CN" sz="2000" b="1" dirty="0">
                <a:latin typeface="Times New Roman" pitchFamily="18" charset="0"/>
              </a:rPr>
              <a:t>*)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606800" y="4044152"/>
            <a:ext cx="409575" cy="457200"/>
          </a:xfrm>
          <a:prstGeom prst="rect">
            <a:avLst/>
          </a:prstGeom>
          <a:noFill/>
          <a:ln w="28575">
            <a:noFill/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871913" y="4637123"/>
            <a:ext cx="409575" cy="457200"/>
          </a:xfrm>
          <a:prstGeom prst="rect">
            <a:avLst/>
          </a:prstGeom>
          <a:noFill/>
          <a:ln w="28575">
            <a:noFill/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289425" y="5181636"/>
            <a:ext cx="409575" cy="457200"/>
          </a:xfrm>
          <a:prstGeom prst="rect">
            <a:avLst/>
          </a:prstGeom>
          <a:noFill/>
          <a:ln w="28575">
            <a:noFill/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54284C-43D7-4A22-964F-A50C7F8E2CEA}"/>
              </a:ext>
            </a:extLst>
          </p:cNvPr>
          <p:cNvSpPr txBox="1"/>
          <p:nvPr/>
        </p:nvSpPr>
        <p:spPr>
          <a:xfrm>
            <a:off x="488852" y="2785713"/>
            <a:ext cx="2667000" cy="1015663"/>
          </a:xfrm>
          <a:prstGeom prst="rect">
            <a:avLst/>
          </a:prstGeom>
          <a:gradFill>
            <a:gsLst>
              <a:gs pos="100000">
                <a:srgbClr val="98C0EC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kumimoji="1" lang="zh-CN" altLang="en-US" sz="2000" b="1" dirty="0">
                <a:latin typeface="宋体" pitchFamily="2" charset="-122"/>
                <a:ea typeface="宋体" pitchFamily="2" charset="-122"/>
              </a:rPr>
              <a:t>定义的文法</a:t>
            </a: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G[S]:</a:t>
            </a:r>
          </a:p>
          <a:p>
            <a:pPr algn="just" eaLnBrk="1" hangingPunct="1"/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S→aSb</a:t>
            </a:r>
            <a:endParaRPr kumimoji="1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2. </a:t>
            </a:r>
            <a:r>
              <a:rPr kumimoji="1" lang="en-US" altLang="zh-CN" sz="2000" b="1" dirty="0" err="1">
                <a:latin typeface="宋体" pitchFamily="2" charset="-122"/>
                <a:ea typeface="宋体" pitchFamily="2" charset="-122"/>
              </a:rPr>
              <a:t>S→ab</a:t>
            </a:r>
            <a:endParaRPr kumimoji="1"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8" grpId="0" animBg="1"/>
      <p:bldP spid="116748" grpId="1" animBg="1"/>
      <p:bldP spid="116750" grpId="0" animBg="1"/>
      <p:bldP spid="116750" grpId="1" animBg="1"/>
      <p:bldP spid="1167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2.6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语 言</a:t>
            </a:r>
            <a:endParaRPr kumimoji="1"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Text Box 5"/>
              <p:cNvSpPr txBox="1">
                <a:spLocks noChangeArrowheads="1"/>
              </p:cNvSpPr>
              <p:nvPr/>
            </p:nvSpPr>
            <p:spPr bwMode="auto">
              <a:xfrm>
                <a:off x="609600" y="990600"/>
                <a:ext cx="7772400" cy="1883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95313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宋体" pitchFamily="2" charset="-122"/>
                  </a:rPr>
                  <a:t>文法</a:t>
                </a:r>
                <a:r>
                  <a:rPr kumimoji="1" lang="en-US" altLang="zh-CN" sz="2400" b="1" dirty="0">
                    <a:latin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</a:rPr>
                  <a:t>＝（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N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T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P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S</a:t>
                </a:r>
                <a:r>
                  <a:rPr kumimoji="1" lang="zh-CN" altLang="en-US" sz="2400" b="1" dirty="0">
                    <a:latin typeface="宋体" pitchFamily="2" charset="-122"/>
                  </a:rPr>
                  <a:t>）的产生语言定义为文法</a:t>
                </a:r>
                <a:r>
                  <a:rPr kumimoji="1" lang="en-US" altLang="zh-CN" sz="2400" b="1" dirty="0">
                    <a:latin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</a:rPr>
                  <a:t>的句子集合，记为</a:t>
                </a:r>
                <a:r>
                  <a:rPr kumimoji="1" lang="en-US" altLang="zh-CN" sz="2400" b="1" dirty="0">
                    <a:solidFill>
                      <a:srgbClr val="CC6600"/>
                    </a:solidFill>
                    <a:latin typeface="宋体" pitchFamily="2" charset="-122"/>
                  </a:rPr>
                  <a:t>L(G)</a:t>
                </a:r>
                <a:r>
                  <a:rPr kumimoji="1" lang="zh-CN" altLang="en-US" sz="2400" b="1" dirty="0">
                    <a:latin typeface="宋体" pitchFamily="2" charset="-122"/>
                  </a:rPr>
                  <a:t>。即：</a:t>
                </a:r>
                <a:endParaRPr kumimoji="1" lang="en-US" altLang="zh-CN" sz="2400" b="1" dirty="0">
                  <a:latin typeface="宋体" pitchFamily="2" charset="-122"/>
                </a:endParaRPr>
              </a:p>
              <a:p>
                <a:pPr algn="l" eaLnBrk="1" hangingPunct="1">
                  <a:lnSpc>
                    <a:spcPct val="150000"/>
                  </a:lnSpc>
                </a:pPr>
                <a:r>
                  <a:rPr kumimoji="1" lang="en-US" altLang="zh-CN" sz="2400" b="1" dirty="0">
                    <a:solidFill>
                      <a:srgbClr val="CC6600"/>
                    </a:solidFill>
                    <a:latin typeface="宋体" pitchFamily="2" charset="-122"/>
                  </a:rPr>
                  <a:t>      L(G)</a:t>
                </a:r>
                <a:r>
                  <a:rPr kumimoji="1" lang="zh-CN" altLang="en-US" sz="2400" b="1" dirty="0">
                    <a:latin typeface="宋体" pitchFamily="2" charset="-122"/>
                  </a:rPr>
                  <a:t>＝｛</a:t>
                </a:r>
                <a:r>
                  <a:rPr kumimoji="1" lang="en-US" altLang="zh-CN" sz="2400" b="1" dirty="0">
                    <a:latin typeface="宋体" pitchFamily="2" charset="-122"/>
                  </a:rPr>
                  <a:t>β︱S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宋体" pitchFamily="2" charset="-122"/>
                  </a:rPr>
                  <a:t>β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β</a:t>
                </a:r>
                <a:r>
                  <a:rPr kumimoji="1" lang="en-US" altLang="zh-CN" sz="2400" b="1" dirty="0">
                    <a:latin typeface="宋体" pitchFamily="2" charset="-122"/>
                    <a:sym typeface="Symbol" pitchFamily="18" charset="2"/>
                  </a:rPr>
                  <a:t></a:t>
                </a:r>
                <a:r>
                  <a:rPr kumimoji="1" lang="en-US" altLang="zh-CN" sz="2400" b="1" dirty="0">
                    <a:latin typeface="宋体" pitchFamily="2" charset="-122"/>
                  </a:rPr>
                  <a:t>V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T</a:t>
                </a:r>
                <a:r>
                  <a:rPr kumimoji="1" lang="en-US" altLang="zh-CN" sz="2400" b="1" baseline="30000" dirty="0">
                    <a:latin typeface="宋体" pitchFamily="2" charset="-122"/>
                  </a:rPr>
                  <a:t>*</a:t>
                </a:r>
                <a:r>
                  <a:rPr kumimoji="1" lang="zh-CN" altLang="en-US" sz="2400" b="1" dirty="0">
                    <a:latin typeface="宋体" pitchFamily="2" charset="-122"/>
                  </a:rPr>
                  <a:t>｝。 </a:t>
                </a:r>
              </a:p>
            </p:txBody>
          </p:sp>
        </mc:Choice>
        <mc:Fallback xmlns="">
          <p:sp>
            <p:nvSpPr>
              <p:cNvPr id="2765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7772400" cy="1883272"/>
              </a:xfrm>
              <a:prstGeom prst="rect">
                <a:avLst/>
              </a:prstGeom>
              <a:blipFill>
                <a:blip r:embed="rId2"/>
                <a:stretch>
                  <a:fillRect l="-1176" r="-863" b="-58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81ECA3-7C06-4796-A09B-76743A493A49}"/>
              </a:ext>
            </a:extLst>
          </p:cNvPr>
          <p:cNvSpPr txBox="1"/>
          <p:nvPr/>
        </p:nvSpPr>
        <p:spPr>
          <a:xfrm>
            <a:off x="573258" y="3143579"/>
            <a:ext cx="7656342" cy="1938992"/>
          </a:xfrm>
          <a:prstGeom prst="rect">
            <a:avLst/>
          </a:prstGeom>
          <a:gradFill>
            <a:gsLst>
              <a:gs pos="100000">
                <a:srgbClr val="98C0EC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2.1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定义的文法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G[S]:</a:t>
            </a:r>
          </a:p>
          <a:p>
            <a:pPr algn="just" eaLnBrk="1" hangingPunct="1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kumimoji="1" lang="en-US" altLang="zh-CN" sz="2400" b="1" dirty="0" err="1">
                <a:latin typeface="宋体" pitchFamily="2" charset="-122"/>
                <a:ea typeface="宋体" pitchFamily="2" charset="-122"/>
              </a:rPr>
              <a:t>S→aSb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2. </a:t>
            </a:r>
            <a:r>
              <a:rPr kumimoji="1" lang="en-US" altLang="zh-CN" sz="2400" b="1" dirty="0" err="1">
                <a:latin typeface="宋体" pitchFamily="2" charset="-122"/>
                <a:ea typeface="宋体" pitchFamily="2" charset="-122"/>
              </a:rPr>
              <a:t>S→ab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kumimoji="1" lang="zh-CN" altLang="en-US" sz="2400" b="1" dirty="0">
                <a:latin typeface="Times New Roman" pitchFamily="18" charset="0"/>
              </a:rPr>
              <a:t> ＝｛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en-US" altLang="zh-CN" sz="2400" b="1" baseline="30000" dirty="0">
                <a:latin typeface="Times New Roman" pitchFamily="18" charset="0"/>
              </a:rPr>
              <a:t>n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en-US" altLang="zh-CN" sz="2400" b="1" baseline="30000" dirty="0">
                <a:latin typeface="Times New Roman" pitchFamily="18" charset="0"/>
              </a:rPr>
              <a:t>n</a:t>
            </a:r>
            <a:r>
              <a:rPr kumimoji="1" lang="en-US" altLang="zh-CN" sz="2400" b="1" dirty="0">
                <a:latin typeface="Times New Roman" pitchFamily="18" charset="0"/>
              </a:rPr>
              <a:t>︱n≥1</a:t>
            </a:r>
            <a:r>
              <a:rPr kumimoji="1" lang="zh-CN" altLang="en-US" sz="2400" b="1" dirty="0">
                <a:latin typeface="Times New Roman" pitchFamily="18" charset="0"/>
              </a:rPr>
              <a:t>｝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ChangeArrowheads="1"/>
          </p:cNvSpPr>
          <p:nvPr/>
        </p:nvSpPr>
        <p:spPr bwMode="auto">
          <a:xfrm>
            <a:off x="228600" y="3140075"/>
            <a:ext cx="2286000" cy="533400"/>
          </a:xfrm>
          <a:prstGeom prst="cloudCallout">
            <a:avLst>
              <a:gd name="adj1" fmla="val 63750"/>
              <a:gd name="adj2" fmla="val -93153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符号位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F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6705600" y="2149475"/>
            <a:ext cx="1752600" cy="609600"/>
          </a:xfrm>
          <a:prstGeom prst="cloudCallout">
            <a:avLst>
              <a:gd name="adj1" fmla="val -83694"/>
              <a:gd name="adj2" fmla="val 5520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个位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T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33400" y="914400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试设计一文法</a:t>
            </a:r>
            <a:r>
              <a:rPr kumimoji="1" lang="en-US" altLang="zh-CN" sz="2400" b="1" dirty="0">
                <a:latin typeface="Times New Roman" pitchFamily="18" charset="0"/>
              </a:rPr>
              <a:t>G</a:t>
            </a:r>
            <a:r>
              <a:rPr kumimoji="1" lang="zh-CN" altLang="en-US" sz="2400" b="1" dirty="0">
                <a:latin typeface="Times New Roman" pitchFamily="18" charset="0"/>
              </a:rPr>
              <a:t>，使得</a:t>
            </a:r>
            <a:r>
              <a:rPr kumimoji="1" lang="en-US" altLang="zh-CN" sz="2400" b="1" dirty="0">
                <a:latin typeface="Times New Roman" pitchFamily="18" charset="0"/>
              </a:rPr>
              <a:t>L(G)</a:t>
            </a:r>
            <a:r>
              <a:rPr kumimoji="1" lang="zh-CN" altLang="en-US" sz="2400" b="1" dirty="0">
                <a:latin typeface="Times New Roman" pitchFamily="18" charset="0"/>
              </a:rPr>
              <a:t>为能被</a:t>
            </a:r>
            <a:r>
              <a:rPr kumimoji="1" lang="en-US" altLang="zh-CN" sz="2400" b="1" dirty="0"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latin typeface="Times New Roman" pitchFamily="18" charset="0"/>
              </a:rPr>
              <a:t>整除的整数集。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4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(1)</a:t>
            </a:r>
            <a:r>
              <a:rPr kumimoji="1" lang="zh-CN" altLang="en-US" sz="2400" b="1" dirty="0">
                <a:latin typeface="Times New Roman" pitchFamily="18" charset="0"/>
              </a:rPr>
              <a:t>句子结构分析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667000" y="2806700"/>
            <a:ext cx="3657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F  D   D  D    </a:t>
            </a:r>
            <a:r>
              <a:rPr kumimoji="1" lang="en-US" altLang="zh-CN" sz="2400" b="1">
                <a:latin typeface="Tahoma" pitchFamily="34" charset="0"/>
              </a:rPr>
              <a:t>…</a:t>
            </a:r>
            <a:r>
              <a:rPr kumimoji="1" lang="en-US" altLang="zh-CN" sz="2400">
                <a:latin typeface="Tahoma" pitchFamily="34" charset="0"/>
              </a:rPr>
              <a:t>   D  D  T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048000" y="2828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471863" y="28178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897313" y="28162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321175" y="28178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900738" y="28178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105400" y="2814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495925" y="28178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9" name="AutoShape 15"/>
          <p:cNvSpPr>
            <a:spLocks noChangeArrowheads="1"/>
          </p:cNvSpPr>
          <p:nvPr/>
        </p:nvSpPr>
        <p:spPr bwMode="auto">
          <a:xfrm>
            <a:off x="5692775" y="3771900"/>
            <a:ext cx="2797175" cy="533400"/>
          </a:xfrm>
          <a:prstGeom prst="cloudCallout">
            <a:avLst>
              <a:gd name="adj1" fmla="val -96055"/>
              <a:gd name="adj2" fmla="val -162388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十进制位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D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8688" name="AutoShape 16"/>
          <p:cNvSpPr>
            <a:spLocks/>
          </p:cNvSpPr>
          <p:nvPr/>
        </p:nvSpPr>
        <p:spPr bwMode="auto">
          <a:xfrm rot="16200000" flipV="1">
            <a:off x="4359275" y="2254250"/>
            <a:ext cx="228600" cy="2438400"/>
          </a:xfrm>
          <a:prstGeom prst="leftBrace">
            <a:avLst>
              <a:gd name="adj1" fmla="val 52296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3886200" y="3607713"/>
            <a:ext cx="1219200" cy="4308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整数</a:t>
            </a:r>
            <a:r>
              <a:rPr kumimoji="1" lang="en-US" altLang="zh-CN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(Z)</a:t>
            </a:r>
          </a:p>
        </p:txBody>
      </p:sp>
      <p:sp>
        <p:nvSpPr>
          <p:cNvPr id="28690" name="AutoShape 18"/>
          <p:cNvSpPr>
            <a:spLocks/>
          </p:cNvSpPr>
          <p:nvPr/>
        </p:nvSpPr>
        <p:spPr bwMode="auto">
          <a:xfrm rot="5400000">
            <a:off x="4381500" y="1000125"/>
            <a:ext cx="152400" cy="3276600"/>
          </a:xfrm>
          <a:prstGeom prst="leftBrace">
            <a:avLst>
              <a:gd name="adj1" fmla="val 10541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971800" y="2057400"/>
            <a:ext cx="2971800" cy="4308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能被</a:t>
            </a:r>
            <a:r>
              <a:rPr kumimoji="1" lang="en-US" altLang="zh-CN" sz="2200" b="1" dirty="0">
                <a:latin typeface="宋体" pitchFamily="2" charset="-122"/>
              </a:rPr>
              <a:t>5</a:t>
            </a:r>
            <a:r>
              <a:rPr kumimoji="1" lang="zh-CN" altLang="en-US" sz="2200" b="1" dirty="0">
                <a:latin typeface="宋体" pitchFamily="2" charset="-122"/>
              </a:rPr>
              <a:t>整除的整数</a:t>
            </a:r>
            <a:r>
              <a:rPr kumimoji="1" lang="en-US" altLang="zh-CN" sz="2200" b="1" dirty="0">
                <a:latin typeface="宋体" pitchFamily="2" charset="-122"/>
              </a:rPr>
              <a:t>(S)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85801" y="390207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(2)</a:t>
            </a:r>
            <a:r>
              <a:rPr kumimoji="1" lang="zh-CN" altLang="en-US" sz="2400" b="1" dirty="0">
                <a:latin typeface="Times New Roman" pitchFamily="18" charset="0"/>
              </a:rPr>
              <a:t>设计文法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2438400" y="4191000"/>
            <a:ext cx="6096000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kumimoji="1" lang="en-US" altLang="zh-CN" sz="2200" b="1">
                <a:latin typeface="Times New Roman" pitchFamily="18" charset="0"/>
              </a:rPr>
              <a:t>G[S]</a:t>
            </a:r>
            <a:r>
              <a:rPr kumimoji="1" lang="zh-CN" altLang="en-US" sz="2200" b="1">
                <a:latin typeface="Times New Roman" pitchFamily="18" charset="0"/>
              </a:rPr>
              <a:t>：</a:t>
            </a:r>
            <a:r>
              <a:rPr kumimoji="1" lang="en-US" altLang="zh-CN" sz="2200" b="1">
                <a:latin typeface="Times New Roman" pitchFamily="18" charset="0"/>
              </a:rPr>
              <a:t>S → F Z T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200" b="1">
                <a:latin typeface="Times New Roman" pitchFamily="18" charset="0"/>
              </a:rPr>
              <a:t>　　　</a:t>
            </a:r>
            <a:r>
              <a:rPr kumimoji="1" lang="en-US" altLang="zh-CN" sz="2200" b="1">
                <a:latin typeface="Times New Roman" pitchFamily="18" charset="0"/>
              </a:rPr>
              <a:t>F →</a:t>
            </a:r>
            <a:r>
              <a:rPr kumimoji="1" lang="zh-CN" altLang="en-US" sz="2200" b="1">
                <a:latin typeface="Times New Roman" pitchFamily="18" charset="0"/>
              </a:rPr>
              <a:t>＋∣－ ∣</a:t>
            </a:r>
            <a:r>
              <a:rPr kumimoji="1" lang="en-US" altLang="zh-CN" sz="2200" b="1">
                <a:latin typeface="Times New Roman" pitchFamily="18" charset="0"/>
              </a:rPr>
              <a:t>ε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200" b="1">
                <a:latin typeface="Times New Roman" pitchFamily="18" charset="0"/>
              </a:rPr>
              <a:t>　　　</a:t>
            </a:r>
            <a:r>
              <a:rPr kumimoji="1" lang="en-US" altLang="zh-CN" sz="2200" b="1">
                <a:latin typeface="Times New Roman" pitchFamily="18" charset="0"/>
              </a:rPr>
              <a:t>Z → ZD∣ε 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200" b="1">
                <a:latin typeface="Times New Roman" pitchFamily="18" charset="0"/>
              </a:rPr>
              <a:t>　　　</a:t>
            </a:r>
            <a:r>
              <a:rPr kumimoji="1" lang="en-US" altLang="zh-CN" sz="2200" b="1">
                <a:latin typeface="Times New Roman" pitchFamily="18" charset="0"/>
              </a:rPr>
              <a:t>D → 0∣1∣2∣3∣4 ∣5∣6∣7∣8∣9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200" b="1">
                <a:latin typeface="Times New Roman" pitchFamily="18" charset="0"/>
              </a:rPr>
              <a:t>　　　</a:t>
            </a:r>
            <a:r>
              <a:rPr kumimoji="1" lang="en-US" altLang="zh-CN" sz="2200" b="1">
                <a:latin typeface="Times New Roman" pitchFamily="18" charset="0"/>
              </a:rPr>
              <a:t>T → 0 | 5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33400" y="1443335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解法</a:t>
            </a:r>
            <a:r>
              <a:rPr kumimoji="1" lang="en-US" altLang="zh-CN" sz="2400" b="1" dirty="0">
                <a:latin typeface="Times New Roman" pitchFamily="18" charset="0"/>
              </a:rPr>
              <a:t>Ⅰ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</a:p>
        </p:txBody>
      </p:sp>
      <p:sp>
        <p:nvSpPr>
          <p:cNvPr id="23" name="Rectangle 9"/>
          <p:cNvSpPr txBox="1">
            <a:spLocks noChangeArrowheads="1"/>
          </p:cNvSpPr>
          <p:nvPr/>
        </p:nvSpPr>
        <p:spPr>
          <a:xfrm>
            <a:off x="304800" y="304800"/>
            <a:ext cx="479266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</a:t>
            </a:r>
            <a:r>
              <a:rPr lang="zh-CN" altLang="en-US" sz="2800" b="1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j-cs"/>
              </a:rPr>
              <a:t>设计举例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4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nimBg="1"/>
      <p:bldP spid="118787" grpId="0" animBg="1"/>
      <p:bldP spid="1187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(1)</a:t>
            </a:r>
            <a:r>
              <a:rPr kumimoji="1" lang="zh-CN" altLang="en-US" sz="2000" b="1">
                <a:latin typeface="Times New Roman" pitchFamily="18" charset="0"/>
              </a:rPr>
              <a:t>句子结构分析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590800" y="2089150"/>
            <a:ext cx="762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F  T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916238" y="20701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04900" y="3160713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(2)</a:t>
            </a:r>
            <a:r>
              <a:rPr kumimoji="1" lang="zh-CN" altLang="en-US" sz="2000" b="1">
                <a:latin typeface="Times New Roman" pitchFamily="18" charset="0"/>
              </a:rPr>
              <a:t>设计文法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012950" y="3733800"/>
            <a:ext cx="5226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kumimoji="1" lang="en-US" altLang="zh-CN" sz="2000" b="1">
                <a:latin typeface="Times New Roman" pitchFamily="18" charset="0"/>
              </a:rPr>
              <a:t>G[S]</a:t>
            </a:r>
            <a:r>
              <a:rPr kumimoji="1" lang="zh-CN" altLang="en-US" sz="2000" b="1">
                <a:latin typeface="Times New Roman" pitchFamily="18" charset="0"/>
              </a:rPr>
              <a:t>：</a:t>
            </a:r>
            <a:r>
              <a:rPr kumimoji="1" lang="en-US" altLang="zh-CN" sz="2000" b="1">
                <a:latin typeface="Times New Roman" pitchFamily="18" charset="0"/>
              </a:rPr>
              <a:t>S → FT∣T ∣FZT ∣ZT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000" b="1">
                <a:latin typeface="Times New Roman" pitchFamily="18" charset="0"/>
              </a:rPr>
              <a:t>　　　</a:t>
            </a:r>
            <a:r>
              <a:rPr kumimoji="1" lang="en-US" altLang="zh-CN" sz="2000" b="1">
                <a:latin typeface="Times New Roman" pitchFamily="18" charset="0"/>
              </a:rPr>
              <a:t>F →</a:t>
            </a:r>
            <a:r>
              <a:rPr kumimoji="1" lang="zh-CN" altLang="en-US" sz="2000" b="1">
                <a:latin typeface="Times New Roman" pitchFamily="18" charset="0"/>
              </a:rPr>
              <a:t>＋∣－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000" b="1">
                <a:latin typeface="Times New Roman" pitchFamily="18" charset="0"/>
              </a:rPr>
              <a:t>　　　</a:t>
            </a:r>
            <a:r>
              <a:rPr kumimoji="1" lang="en-US" altLang="zh-CN" sz="2000" b="1">
                <a:latin typeface="Times New Roman" pitchFamily="18" charset="0"/>
              </a:rPr>
              <a:t>Z → ZD∣D 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000" b="1">
                <a:latin typeface="Times New Roman" pitchFamily="18" charset="0"/>
              </a:rPr>
              <a:t>　　　</a:t>
            </a:r>
            <a:r>
              <a:rPr kumimoji="1" lang="en-US" altLang="zh-CN" sz="2000" b="1">
                <a:latin typeface="Times New Roman" pitchFamily="18" charset="0"/>
              </a:rPr>
              <a:t>D → 0∣1∣2∣3∣4 ∣5∣6∣7∣8∣9</a:t>
            </a:r>
          </a:p>
          <a:p>
            <a:pPr algn="l" eaLnBrk="1" hangingPunct="1">
              <a:spcBef>
                <a:spcPct val="10000"/>
              </a:spcBef>
            </a:pPr>
            <a:r>
              <a:rPr kumimoji="1" lang="zh-CN" altLang="en-US" sz="2000" b="1">
                <a:latin typeface="Times New Roman" pitchFamily="18" charset="0"/>
              </a:rPr>
              <a:t>　　　</a:t>
            </a:r>
            <a:r>
              <a:rPr kumimoji="1" lang="en-US" altLang="zh-CN" sz="2000" b="1">
                <a:latin typeface="Times New Roman" pitchFamily="18" charset="0"/>
              </a:rPr>
              <a:t>T → 0 |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33400" y="91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解法</a:t>
            </a:r>
            <a:r>
              <a:rPr kumimoji="1" lang="en-US" altLang="zh-CN" sz="2000" b="1">
                <a:latin typeface="Times New Roman" pitchFamily="18" charset="0"/>
              </a:rPr>
              <a:t>Ⅱ</a:t>
            </a:r>
            <a:r>
              <a:rPr kumimoji="1" lang="zh-CN" altLang="en-US" sz="2000" b="1">
                <a:latin typeface="Times New Roman" pitchFamily="18" charset="0"/>
              </a:rPr>
              <a:t>：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524000" y="202088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句型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70425" y="2057400"/>
            <a:ext cx="28733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F  D   D  D    …   D  D  T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975225" y="206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310188" y="20558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664200" y="2041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057900" y="204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6540500" y="20685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6845300" y="2065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7188200" y="20558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3646488" y="2057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句型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051425" y="2720975"/>
            <a:ext cx="32766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D   D  D    …   D  D  T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5397500" y="2705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754688" y="26939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103938" y="271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7556500" y="27066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642100" y="2705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6972300" y="27066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657600" y="270827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句型</a:t>
            </a:r>
            <a:r>
              <a:rPr kumimoji="1" lang="en-US" altLang="zh-CN" sz="2000" b="1">
                <a:latin typeface="Times New Roman" pitchFamily="18" charset="0"/>
              </a:rPr>
              <a:t>4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928938" y="2644775"/>
            <a:ext cx="381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T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524000" y="263207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句型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7289800" y="27035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1371600" y="5622925"/>
            <a:ext cx="6934200" cy="396875"/>
          </a:xfrm>
          <a:prstGeom prst="rect">
            <a:avLst/>
          </a:prstGeom>
          <a:solidFill>
            <a:schemeClr val="accent5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思考题：试设计一文法</a:t>
            </a:r>
            <a:r>
              <a:rPr kumimoji="1" lang="en-US" altLang="zh-CN" sz="2000" b="1" dirty="0">
                <a:latin typeface="Times New Roman" pitchFamily="18" charset="0"/>
              </a:rPr>
              <a:t>G</a:t>
            </a:r>
            <a:r>
              <a:rPr kumimoji="1" lang="zh-CN" altLang="en-US" sz="2000" b="1" dirty="0">
                <a:latin typeface="Times New Roman" pitchFamily="18" charset="0"/>
              </a:rPr>
              <a:t>，使得</a:t>
            </a:r>
            <a:r>
              <a:rPr kumimoji="1" lang="en-US" altLang="zh-CN" sz="2000" b="1" dirty="0">
                <a:latin typeface="Times New Roman" pitchFamily="18" charset="0"/>
              </a:rPr>
              <a:t>L(G)</a:t>
            </a:r>
            <a:r>
              <a:rPr kumimoji="1" lang="zh-CN" altLang="en-US" sz="2000" b="1" dirty="0">
                <a:latin typeface="Times New Roman" pitchFamily="18" charset="0"/>
              </a:rPr>
              <a:t>为能被</a:t>
            </a:r>
            <a:r>
              <a:rPr kumimoji="1" lang="en-US" altLang="zh-CN" sz="2000" b="1" dirty="0">
                <a:latin typeface="Times New Roman" pitchFamily="18" charset="0"/>
              </a:rPr>
              <a:t>3</a:t>
            </a:r>
            <a:r>
              <a:rPr kumimoji="1" lang="zh-CN" altLang="en-US" sz="2000" b="1" dirty="0">
                <a:latin typeface="Times New Roman" pitchFamily="18" charset="0"/>
              </a:rPr>
              <a:t>整除的整数集。</a:t>
            </a:r>
          </a:p>
        </p:txBody>
      </p:sp>
      <p:sp>
        <p:nvSpPr>
          <p:cNvPr id="31" name="Rectangle 9"/>
          <p:cNvSpPr txBox="1">
            <a:spLocks noChangeArrowheads="1"/>
          </p:cNvSpPr>
          <p:nvPr/>
        </p:nvSpPr>
        <p:spPr>
          <a:xfrm>
            <a:off x="388937" y="304800"/>
            <a:ext cx="479266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</a:t>
            </a:r>
            <a:r>
              <a:rPr lang="zh-CN" altLang="en-US" sz="2800" b="1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j-cs"/>
              </a:rPr>
              <a:t>设计举例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2286000"/>
            <a:ext cx="7772400" cy="3505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62000" y="1019834"/>
            <a:ext cx="7162800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70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设</a:t>
            </a:r>
            <a:r>
              <a:rPr kumimoji="1" lang="en-US" altLang="zh-CN" sz="2400" b="1" dirty="0">
                <a:latin typeface="+mn-ea"/>
                <a:ea typeface="+mn-ea"/>
              </a:rPr>
              <a:t>G1 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G2</a:t>
            </a:r>
            <a:r>
              <a:rPr kumimoji="1" lang="zh-CN" altLang="en-US" sz="2400" b="1" dirty="0">
                <a:latin typeface="+mn-ea"/>
                <a:ea typeface="+mn-ea"/>
              </a:rPr>
              <a:t>是两个文法，如果</a:t>
            </a:r>
            <a:r>
              <a:rPr kumimoji="1" lang="en-US" altLang="zh-CN" sz="2400" b="1" dirty="0">
                <a:latin typeface="+mn-ea"/>
                <a:ea typeface="+mn-ea"/>
              </a:rPr>
              <a:t>L(G1)</a:t>
            </a:r>
            <a:r>
              <a:rPr kumimoji="1" lang="zh-CN" altLang="en-US" sz="2400" b="1" dirty="0"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latin typeface="+mn-ea"/>
                <a:ea typeface="+mn-ea"/>
              </a:rPr>
              <a:t>L(G2)</a:t>
            </a:r>
            <a:r>
              <a:rPr kumimoji="1" lang="zh-CN" altLang="en-US" sz="2400" b="1" dirty="0">
                <a:latin typeface="+mn-ea"/>
                <a:ea typeface="+mn-ea"/>
              </a:rPr>
              <a:t>，则称文法</a:t>
            </a:r>
            <a:r>
              <a:rPr kumimoji="1" lang="en-US" altLang="zh-CN" sz="2400" b="1" dirty="0">
                <a:latin typeface="+mn-ea"/>
                <a:ea typeface="+mn-ea"/>
              </a:rPr>
              <a:t>G1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G2</a:t>
            </a:r>
            <a:r>
              <a:rPr kumimoji="1" lang="zh-CN" altLang="en-US" sz="2400" b="1" dirty="0">
                <a:latin typeface="+mn-ea"/>
                <a:ea typeface="+mn-ea"/>
              </a:rPr>
              <a:t>是等价的。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3570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2.7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文法等价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7477125" cy="12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例如，下列文法</a:t>
            </a:r>
            <a:r>
              <a:rPr kumimoji="1" lang="en-US" altLang="zh-CN" sz="2200" b="1" dirty="0">
                <a:latin typeface="宋体" pitchFamily="2" charset="-122"/>
              </a:rPr>
              <a:t>G2</a:t>
            </a:r>
            <a:r>
              <a:rPr kumimoji="1" lang="zh-CN" altLang="en-US" sz="2200" b="1" dirty="0">
                <a:latin typeface="宋体" pitchFamily="2" charset="-122"/>
              </a:rPr>
              <a:t>和</a:t>
            </a:r>
            <a:r>
              <a:rPr kumimoji="1" lang="en-US" altLang="zh-CN" sz="2200" b="1" dirty="0">
                <a:latin typeface="宋体" pitchFamily="2" charset="-122"/>
              </a:rPr>
              <a:t>G3</a:t>
            </a:r>
            <a:r>
              <a:rPr kumimoji="1" lang="zh-CN" altLang="en-US" sz="2200" b="1" dirty="0">
                <a:latin typeface="宋体" pitchFamily="2" charset="-122"/>
              </a:rPr>
              <a:t>是等价的。因为它们产生的语言都是以字母</a:t>
            </a:r>
            <a:r>
              <a:rPr kumimoji="1" lang="en-US" altLang="zh-CN" sz="2200" b="1" dirty="0">
                <a:latin typeface="宋体" pitchFamily="2" charset="-122"/>
              </a:rPr>
              <a:t>a</a:t>
            </a:r>
            <a:r>
              <a:rPr kumimoji="1" lang="zh-CN" altLang="en-US" sz="2200" b="1" dirty="0">
                <a:latin typeface="宋体" pitchFamily="2" charset="-122"/>
              </a:rPr>
              <a:t>开头、字母</a:t>
            </a:r>
            <a:r>
              <a:rPr kumimoji="1" lang="en-US" altLang="zh-CN" sz="2200" b="1" dirty="0">
                <a:latin typeface="宋体" pitchFamily="2" charset="-122"/>
              </a:rPr>
              <a:t>a</a:t>
            </a:r>
            <a:r>
              <a:rPr kumimoji="1" lang="zh-CN" altLang="en-US" sz="2200" b="1" dirty="0">
                <a:latin typeface="宋体" pitchFamily="2" charset="-122"/>
              </a:rPr>
              <a:t>和</a:t>
            </a:r>
            <a:r>
              <a:rPr kumimoji="1" lang="en-US" altLang="zh-CN" sz="2200" b="1" dirty="0">
                <a:latin typeface="宋体" pitchFamily="2" charset="-122"/>
              </a:rPr>
              <a:t>b</a:t>
            </a:r>
            <a:r>
              <a:rPr kumimoji="1" lang="zh-CN" altLang="en-US" sz="2200" b="1" dirty="0">
                <a:latin typeface="宋体" pitchFamily="2" charset="-122"/>
              </a:rPr>
              <a:t>构成的符号串的集合。即</a:t>
            </a:r>
            <a:r>
              <a:rPr kumimoji="1" lang="en-US" altLang="zh-CN" sz="2200" b="1" dirty="0">
                <a:latin typeface="宋体" pitchFamily="2" charset="-122"/>
              </a:rPr>
              <a:t>L(G2)</a:t>
            </a:r>
            <a:r>
              <a:rPr kumimoji="1" lang="zh-CN" altLang="en-US" sz="2200" b="1" dirty="0">
                <a:latin typeface="宋体" pitchFamily="2" charset="-122"/>
              </a:rPr>
              <a:t>＝</a:t>
            </a:r>
            <a:r>
              <a:rPr kumimoji="1" lang="en-US" altLang="zh-CN" sz="2200" b="1" dirty="0">
                <a:latin typeface="宋体" pitchFamily="2" charset="-122"/>
              </a:rPr>
              <a:t>L(G2</a:t>
            </a:r>
            <a:r>
              <a:rPr kumimoji="1" lang="zh-CN" altLang="en-US" sz="2200" b="1" dirty="0">
                <a:latin typeface="宋体" pitchFamily="2" charset="-122"/>
              </a:rPr>
              <a:t>）＝</a:t>
            </a:r>
            <a:r>
              <a:rPr kumimoji="1" lang="en-US" altLang="zh-CN" sz="2200" b="1" dirty="0">
                <a:latin typeface="宋体" pitchFamily="2" charset="-122"/>
              </a:rPr>
              <a:t>{a}{a</a:t>
            </a:r>
            <a:r>
              <a:rPr kumimoji="1" lang="zh-CN" altLang="en-US" sz="2200" b="1" dirty="0">
                <a:latin typeface="宋体" pitchFamily="2" charset="-122"/>
              </a:rPr>
              <a:t>，</a:t>
            </a:r>
            <a:r>
              <a:rPr kumimoji="1" lang="en-US" altLang="zh-CN" sz="2200" b="1" dirty="0">
                <a:latin typeface="宋体" pitchFamily="2" charset="-122"/>
              </a:rPr>
              <a:t>b}</a:t>
            </a:r>
            <a:r>
              <a:rPr kumimoji="1" lang="en-US" altLang="zh-CN" sz="2200" b="1" baseline="30000" dirty="0">
                <a:latin typeface="宋体" pitchFamily="2" charset="-122"/>
              </a:rPr>
              <a:t>*</a:t>
            </a:r>
            <a:r>
              <a:rPr kumimoji="1" lang="zh-CN" altLang="en-US" sz="2200" b="1" dirty="0">
                <a:latin typeface="宋体" pitchFamily="2" charset="-122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82650" y="3797300"/>
            <a:ext cx="7239000" cy="768350"/>
            <a:chOff x="-2" y="-2"/>
            <a:chExt cx="1998" cy="58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994" cy="576"/>
              <a:chOff x="0" y="0"/>
              <a:chExt cx="1994" cy="576"/>
            </a:xfrm>
          </p:grpSpPr>
          <p:sp>
            <p:nvSpPr>
              <p:cNvPr id="30735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266700" algn="just" eaLnBrk="1" hangingPunct="1">
                  <a:lnSpc>
                    <a:spcPct val="120000"/>
                  </a:lnSpc>
                </a:pPr>
                <a:r>
                  <a:rPr kumimoji="1" lang="en-US" altLang="zh-CN" sz="2000" b="1" dirty="0">
                    <a:latin typeface="Times New Roman" pitchFamily="18" charset="0"/>
                  </a:rPr>
                  <a:t>G2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＝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(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｛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S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，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C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｝，｛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a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，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b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｝，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P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，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S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），</a:t>
                </a:r>
              </a:p>
              <a:p>
                <a:pPr indent="266700" algn="just" eaLnBrk="1" hangingPunct="1">
                  <a:lnSpc>
                    <a:spcPct val="120000"/>
                  </a:lnSpc>
                </a:pPr>
                <a:r>
                  <a:rPr kumimoji="1" lang="zh-CN" altLang="en-US" sz="2000" b="1" dirty="0">
                    <a:latin typeface="Times New Roman" pitchFamily="18" charset="0"/>
                  </a:rPr>
                  <a:t>   其中，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P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＝｛</a:t>
                </a:r>
                <a:r>
                  <a:rPr kumimoji="1" lang="en-US" altLang="zh-CN" sz="2000" b="1" dirty="0" err="1">
                    <a:latin typeface="Times New Roman" pitchFamily="18" charset="0"/>
                  </a:rPr>
                  <a:t>S→aC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，</a:t>
                </a:r>
                <a:r>
                  <a:rPr kumimoji="1" lang="en-US" altLang="zh-CN" sz="2000" b="1" dirty="0" err="1">
                    <a:latin typeface="Times New Roman" pitchFamily="18" charset="0"/>
                  </a:rPr>
                  <a:t>C→aC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 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，</a:t>
                </a:r>
                <a:r>
                  <a:rPr kumimoji="1" lang="en-US" altLang="zh-CN" sz="2000" b="1" dirty="0" err="1">
                    <a:latin typeface="Times New Roman" pitchFamily="18" charset="0"/>
                  </a:rPr>
                  <a:t>C→bC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, </a:t>
                </a:r>
                <a:r>
                  <a:rPr kumimoji="1" lang="en-US" altLang="zh-CN" sz="2000" b="1" dirty="0" err="1">
                    <a:latin typeface="Times New Roman" pitchFamily="18" charset="0"/>
                  </a:rPr>
                  <a:t>C→ε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｝。</a:t>
                </a:r>
              </a:p>
            </p:txBody>
          </p:sp>
          <p:sp>
            <p:nvSpPr>
              <p:cNvPr id="3073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34" name="Rectangle 10"/>
            <p:cNvSpPr>
              <a:spLocks noChangeArrowheads="1"/>
            </p:cNvSpPr>
            <p:nvPr/>
          </p:nvSpPr>
          <p:spPr bwMode="auto">
            <a:xfrm>
              <a:off x="-2" y="-2"/>
              <a:ext cx="1998" cy="58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03288" y="4794250"/>
            <a:ext cx="7227887" cy="768350"/>
            <a:chOff x="-2" y="-2"/>
            <a:chExt cx="1998" cy="484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0" y="0"/>
              <a:ext cx="1994" cy="480"/>
              <a:chOff x="0" y="0"/>
              <a:chExt cx="1994" cy="480"/>
            </a:xfrm>
          </p:grpSpPr>
          <p:sp>
            <p:nvSpPr>
              <p:cNvPr id="30731" name="Rectangle 13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266700" algn="just" eaLnBrk="1" hangingPunct="1"/>
                <a:r>
                  <a:rPr kumimoji="1" lang="en-US" altLang="zh-CN" sz="2000" b="1">
                    <a:latin typeface="Times New Roman" pitchFamily="18" charset="0"/>
                  </a:rPr>
                  <a:t>G3</a:t>
                </a:r>
                <a:r>
                  <a:rPr kumimoji="1" lang="zh-CN" altLang="en-US" sz="2000" b="1">
                    <a:latin typeface="Times New Roman" pitchFamily="18" charset="0"/>
                  </a:rPr>
                  <a:t>＝</a:t>
                </a:r>
                <a:r>
                  <a:rPr kumimoji="1" lang="en-US" altLang="zh-CN" sz="2000" b="1">
                    <a:latin typeface="Times New Roman" pitchFamily="18" charset="0"/>
                  </a:rPr>
                  <a:t>(</a:t>
                </a:r>
                <a:r>
                  <a:rPr kumimoji="1" lang="zh-CN" altLang="en-US" sz="2000" b="1">
                    <a:latin typeface="Times New Roman" pitchFamily="18" charset="0"/>
                  </a:rPr>
                  <a:t>｛</a:t>
                </a:r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  <a:r>
                  <a:rPr kumimoji="1" lang="zh-CN" altLang="en-US" sz="2000" b="1">
                    <a:latin typeface="Times New Roman" pitchFamily="18" charset="0"/>
                  </a:rPr>
                  <a:t>｝，｛</a:t>
                </a:r>
                <a:r>
                  <a:rPr kumimoji="1" lang="en-US" altLang="zh-CN" sz="2000" b="1">
                    <a:latin typeface="Times New Roman" pitchFamily="18" charset="0"/>
                  </a:rPr>
                  <a:t>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b</a:t>
                </a:r>
                <a:r>
                  <a:rPr kumimoji="1" lang="zh-CN" altLang="en-US" sz="2000" b="1">
                    <a:latin typeface="Times New Roman" pitchFamily="18" charset="0"/>
                  </a:rPr>
                  <a:t>｝，</a:t>
                </a:r>
                <a:r>
                  <a:rPr kumimoji="1" lang="en-US" altLang="zh-CN" sz="2000" b="1">
                    <a:latin typeface="Times New Roman" pitchFamily="18" charset="0"/>
                  </a:rPr>
                  <a:t>P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S</a:t>
                </a:r>
                <a:r>
                  <a:rPr kumimoji="1" lang="zh-CN" altLang="en-US" sz="2000" b="1">
                    <a:latin typeface="Times New Roman" pitchFamily="18" charset="0"/>
                  </a:rPr>
                  <a:t>），</a:t>
                </a:r>
              </a:p>
              <a:p>
                <a:pPr indent="266700" algn="just"/>
                <a:r>
                  <a:rPr kumimoji="1" lang="zh-CN" altLang="en-US" sz="2000" b="1">
                    <a:latin typeface="Times New Roman" pitchFamily="18" charset="0"/>
                  </a:rPr>
                  <a:t>   其中，</a:t>
                </a:r>
                <a:r>
                  <a:rPr kumimoji="1" lang="en-US" altLang="zh-CN" sz="2000" b="1">
                    <a:latin typeface="Times New Roman" pitchFamily="18" charset="0"/>
                  </a:rPr>
                  <a:t>P</a:t>
                </a:r>
                <a:r>
                  <a:rPr kumimoji="1" lang="zh-CN" altLang="en-US" sz="2000" b="1">
                    <a:latin typeface="Times New Roman" pitchFamily="18" charset="0"/>
                  </a:rPr>
                  <a:t>＝｛</a:t>
                </a:r>
                <a:r>
                  <a:rPr kumimoji="1" lang="en-US" altLang="zh-CN" sz="2000" b="1">
                    <a:latin typeface="Times New Roman" pitchFamily="18" charset="0"/>
                  </a:rPr>
                  <a:t>S→Sa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S→Sb </a:t>
                </a:r>
                <a:r>
                  <a:rPr kumimoji="1" lang="zh-CN" altLang="en-US" sz="2000" b="1">
                    <a:latin typeface="Times New Roman" pitchFamily="18" charset="0"/>
                  </a:rPr>
                  <a:t>，</a:t>
                </a:r>
                <a:r>
                  <a:rPr kumimoji="1" lang="en-US" altLang="zh-CN" sz="2000" b="1">
                    <a:latin typeface="Times New Roman" pitchFamily="18" charset="0"/>
                  </a:rPr>
                  <a:t>S→a</a:t>
                </a:r>
                <a:r>
                  <a:rPr kumimoji="1" lang="zh-CN" altLang="en-US" sz="2000" b="1">
                    <a:latin typeface="Times New Roman" pitchFamily="18" charset="0"/>
                  </a:rPr>
                  <a:t>｝。</a:t>
                </a:r>
              </a:p>
            </p:txBody>
          </p:sp>
          <p:sp>
            <p:nvSpPr>
              <p:cNvPr id="30732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30" name="Rectangle 15"/>
            <p:cNvSpPr>
              <a:spLocks noChangeArrowheads="1"/>
            </p:cNvSpPr>
            <p:nvPr/>
          </p:nvSpPr>
          <p:spPr bwMode="auto">
            <a:xfrm>
              <a:off x="-2" y="-2"/>
              <a:ext cx="1998" cy="48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28675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文法四种类型：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型文法、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型文法、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latin typeface="+mn-ea"/>
                <a:ea typeface="+mn-ea"/>
              </a:rPr>
              <a:t>型文法和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kumimoji="1" lang="zh-CN" altLang="en-US" sz="2400" b="1" dirty="0">
                <a:latin typeface="+mn-ea"/>
                <a:ea typeface="+mn-ea"/>
              </a:rPr>
              <a:t>型文法。</a:t>
            </a:r>
            <a:br>
              <a:rPr kumimoji="1" lang="en-US" altLang="zh-CN" sz="2400" b="1" dirty="0">
                <a:latin typeface="+mn-ea"/>
                <a:ea typeface="+mn-ea"/>
              </a:rPr>
            </a:b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    G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＝（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V</a:t>
            </a:r>
            <a:r>
              <a:rPr kumimoji="1" lang="en-US" altLang="zh-CN" sz="2400" b="1" baseline="-300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V</a:t>
            </a:r>
            <a:r>
              <a:rPr kumimoji="1" lang="en-US" altLang="zh-CN" sz="2400" b="1" baseline="-300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P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S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61" name="Text Box 5"/>
              <p:cNvSpPr txBox="1">
                <a:spLocks noChangeArrowheads="1"/>
              </p:cNvSpPr>
              <p:nvPr/>
            </p:nvSpPr>
            <p:spPr bwMode="auto">
              <a:xfrm>
                <a:off x="279400" y="1912553"/>
                <a:ext cx="8185150" cy="993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3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635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4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⑴ 0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型文法    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zh-CN" sz="2400" b="1" dirty="0">
                    <a:latin typeface="+mn-ea"/>
                    <a:ea typeface="+mn-ea"/>
                  </a:rPr>
                  <a:t>α→β∈P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，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α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中至少含有一个非终结符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，则称文法</a:t>
                </a:r>
                <a:r>
                  <a:rPr kumimoji="1" lang="en-US" altLang="zh-CN" sz="2400" b="1" dirty="0">
                    <a:latin typeface="+mn-ea"/>
                    <a:ea typeface="+mn-ea"/>
                  </a:rPr>
                  <a:t>G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属于</a:t>
                </a:r>
                <a:r>
                  <a:rPr kumimoji="1" lang="en-US" altLang="zh-CN" sz="2400" b="1" dirty="0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0</a:t>
                </a:r>
                <a:r>
                  <a:rPr kumimoji="1" lang="zh-CN" altLang="en-US" sz="2400" b="1" dirty="0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型文法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。又叫</a:t>
                </a:r>
                <a:r>
                  <a:rPr kumimoji="1" lang="zh-CN" altLang="en-US" sz="2400" b="1" dirty="0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短语文法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。 </a:t>
                </a:r>
              </a:p>
            </p:txBody>
          </p:sp>
        </mc:Choice>
        <mc:Fallback xmlns="">
          <p:sp>
            <p:nvSpPr>
              <p:cNvPr id="12186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400" y="1912553"/>
                <a:ext cx="8185150" cy="993734"/>
              </a:xfrm>
              <a:prstGeom prst="rect">
                <a:avLst/>
              </a:prstGeom>
              <a:blipFill>
                <a:blip r:embed="rId2"/>
                <a:stretch>
                  <a:fillRect l="-1191" t="-4908" b="-159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057400" y="3855204"/>
            <a:ext cx="5867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1" lang="zh-CN" altLang="zh-CN" sz="2200">
              <a:latin typeface="+mn-ea"/>
              <a:ea typeface="+mn-ea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79400" y="3247510"/>
            <a:ext cx="8001000" cy="25860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例</a:t>
            </a:r>
            <a:r>
              <a:rPr kumimoji="1" lang="en-US" altLang="zh-CN" sz="2200" b="1" dirty="0">
                <a:latin typeface="+mn-ea"/>
                <a:ea typeface="+mn-ea"/>
              </a:rPr>
              <a:t>2.4  </a:t>
            </a:r>
            <a:r>
              <a:rPr kumimoji="1" lang="zh-CN" altLang="en-US" sz="2200" b="1" dirty="0">
                <a:latin typeface="+mn-ea"/>
                <a:ea typeface="+mn-ea"/>
              </a:rPr>
              <a:t>文法</a:t>
            </a:r>
            <a:r>
              <a:rPr kumimoji="1" lang="en-US" altLang="zh-CN" sz="2200" b="1" dirty="0">
                <a:latin typeface="+mn-ea"/>
                <a:ea typeface="+mn-ea"/>
              </a:rPr>
              <a:t>G4</a:t>
            </a:r>
            <a:r>
              <a:rPr kumimoji="1" lang="zh-CN" altLang="en-US" sz="2200" b="1" dirty="0">
                <a:latin typeface="+mn-ea"/>
                <a:ea typeface="+mn-ea"/>
              </a:rPr>
              <a:t>定义如下。显然</a:t>
            </a:r>
            <a:r>
              <a:rPr kumimoji="1" lang="en-US" altLang="zh-CN" sz="2200" b="1" dirty="0">
                <a:latin typeface="+mn-ea"/>
                <a:ea typeface="+mn-ea"/>
              </a:rPr>
              <a:t>G4</a:t>
            </a:r>
            <a:r>
              <a:rPr kumimoji="1" lang="zh-CN" altLang="en-US" sz="2200" b="1" dirty="0">
                <a:latin typeface="+mn-ea"/>
                <a:ea typeface="+mn-ea"/>
              </a:rPr>
              <a:t>是</a:t>
            </a:r>
            <a:r>
              <a:rPr kumimoji="1" lang="en-US" altLang="zh-CN" sz="2200" b="1" dirty="0">
                <a:latin typeface="+mn-ea"/>
                <a:ea typeface="+mn-ea"/>
              </a:rPr>
              <a:t>0</a:t>
            </a:r>
            <a:r>
              <a:rPr kumimoji="1" lang="zh-CN" altLang="en-US" sz="2200" b="1" dirty="0">
                <a:latin typeface="+mn-ea"/>
                <a:ea typeface="+mn-ea"/>
              </a:rPr>
              <a:t>型文法。</a:t>
            </a:r>
            <a:r>
              <a:rPr kumimoji="1" lang="en-US" altLang="zh-CN" sz="2200" b="1" dirty="0">
                <a:latin typeface="+mn-ea"/>
                <a:ea typeface="+mn-ea"/>
              </a:rPr>
              <a:t>L(G4)</a:t>
            </a:r>
            <a:r>
              <a:rPr kumimoji="1" lang="zh-CN" altLang="en-US" sz="2200" b="1" dirty="0">
                <a:latin typeface="+mn-ea"/>
                <a:ea typeface="+mn-ea"/>
              </a:rPr>
              <a:t>＝</a:t>
            </a:r>
            <a:r>
              <a:rPr kumimoji="1" lang="en-US" altLang="zh-CN" sz="2200" b="1" dirty="0">
                <a:latin typeface="+mn-ea"/>
                <a:ea typeface="+mn-ea"/>
              </a:rPr>
              <a:t>{}</a:t>
            </a:r>
            <a:r>
              <a:rPr kumimoji="1" lang="zh-CN" altLang="en-US" sz="2200" b="1" dirty="0">
                <a:latin typeface="+mn-ea"/>
                <a:ea typeface="+mn-ea"/>
              </a:rPr>
              <a:t>。</a:t>
            </a:r>
            <a:endParaRPr kumimoji="1" lang="en-US" altLang="zh-CN" sz="2200" b="1" dirty="0">
              <a:latin typeface="+mn-ea"/>
              <a:ea typeface="+mn-ea"/>
            </a:endParaRPr>
          </a:p>
          <a:p>
            <a:pPr indent="1012825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+mn-ea"/>
                <a:ea typeface="+mn-ea"/>
              </a:rPr>
              <a:t>G4 </a:t>
            </a:r>
            <a:r>
              <a:rPr kumimoji="1" lang="zh-CN" altLang="en-US" sz="2200" b="1" dirty="0">
                <a:latin typeface="+mn-ea"/>
                <a:ea typeface="+mn-ea"/>
              </a:rPr>
              <a:t>＝（</a:t>
            </a:r>
            <a:r>
              <a:rPr kumimoji="1" lang="en-US" altLang="zh-CN" sz="2200" b="1" dirty="0">
                <a:latin typeface="+mn-ea"/>
                <a:ea typeface="+mn-ea"/>
              </a:rPr>
              <a:t>V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N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V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T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P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S</a:t>
            </a:r>
            <a:r>
              <a:rPr kumimoji="1" lang="zh-CN" altLang="en-US" sz="2200" b="1" dirty="0">
                <a:latin typeface="+mn-ea"/>
                <a:ea typeface="+mn-ea"/>
              </a:rPr>
              <a:t>），</a:t>
            </a:r>
          </a:p>
          <a:p>
            <a:pPr indent="1012825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+mn-ea"/>
                <a:ea typeface="+mn-ea"/>
              </a:rPr>
              <a:t>V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N</a:t>
            </a:r>
            <a:r>
              <a:rPr kumimoji="1" lang="zh-CN" altLang="en-US" sz="2200" b="1" dirty="0">
                <a:latin typeface="+mn-ea"/>
                <a:ea typeface="+mn-ea"/>
              </a:rPr>
              <a:t>＝｛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B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S</a:t>
            </a:r>
            <a:r>
              <a:rPr kumimoji="1" lang="zh-CN" altLang="en-US" sz="2200" b="1" dirty="0">
                <a:latin typeface="+mn-ea"/>
                <a:ea typeface="+mn-ea"/>
              </a:rPr>
              <a:t>｝，</a:t>
            </a:r>
          </a:p>
          <a:p>
            <a:pPr indent="1012825" algn="just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V</a:t>
            </a:r>
            <a:r>
              <a:rPr kumimoji="1" lang="en-US" altLang="zh-CN" sz="2200" b="1" baseline="-3000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＝｛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｝，</a:t>
            </a:r>
          </a:p>
          <a:p>
            <a:pPr indent="1012825" algn="just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+mn-ea"/>
                <a:ea typeface="+mn-ea"/>
              </a:rPr>
              <a:t>P </a:t>
            </a:r>
            <a:r>
              <a:rPr kumimoji="1" lang="zh-CN" altLang="en-US" sz="2200" b="1" dirty="0">
                <a:latin typeface="+mn-ea"/>
                <a:ea typeface="+mn-ea"/>
              </a:rPr>
              <a:t>＝｛</a:t>
            </a:r>
            <a:r>
              <a:rPr kumimoji="1" lang="en-US" altLang="zh-CN" sz="2200" b="1" dirty="0">
                <a:latin typeface="+mn-ea"/>
                <a:ea typeface="+mn-ea"/>
              </a:rPr>
              <a:t>S→0AB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en-US" altLang="zh-CN" sz="2200" b="1" dirty="0">
                <a:latin typeface="+mn-ea"/>
                <a:ea typeface="+mn-ea"/>
              </a:rPr>
              <a:t>B→0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B→SA</a:t>
            </a:r>
            <a:r>
              <a:rPr kumimoji="1" lang="en-US" altLang="zh-CN" sz="2200" b="1" dirty="0">
                <a:solidFill>
                  <a:srgbClr val="0000FF"/>
                </a:solidFill>
                <a:latin typeface="+mn-ea"/>
                <a:ea typeface="+mn-ea"/>
              </a:rPr>
              <a:t>︱</a:t>
            </a:r>
            <a:r>
              <a:rPr kumimoji="1" lang="en-US" altLang="zh-CN" sz="2200" b="1" dirty="0">
                <a:latin typeface="+mn-ea"/>
                <a:ea typeface="+mn-ea"/>
              </a:rPr>
              <a:t>01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</a:p>
          <a:p>
            <a:pPr indent="1012825" algn="just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     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en-US" altLang="zh-CN" sz="2200" b="1" dirty="0">
                <a:latin typeface="+mn-ea"/>
                <a:ea typeface="+mn-ea"/>
              </a:rPr>
              <a:t>→SB1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A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kumimoji="1" lang="en-US" altLang="zh-CN" sz="2200" b="1" dirty="0">
                <a:latin typeface="+mn-ea"/>
                <a:ea typeface="+mn-ea"/>
              </a:rPr>
              <a:t>→S0B</a:t>
            </a:r>
            <a:r>
              <a:rPr kumimoji="1" lang="zh-CN" altLang="en-US" sz="2200" b="1" dirty="0">
                <a:latin typeface="+mn-ea"/>
                <a:ea typeface="+mn-ea"/>
              </a:rPr>
              <a:t>｝ </a:t>
            </a:r>
          </a:p>
        </p:txBody>
      </p:sp>
      <p:sp>
        <p:nvSpPr>
          <p:cNvPr id="31753" name="Rectangle 13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811463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2.4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文法类型</a:t>
            </a: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3FAFAC-601C-4EC2-84DD-4A2661532E5C}"/>
              </a:ext>
            </a:extLst>
          </p:cNvPr>
          <p:cNvSpPr txBox="1"/>
          <p:nvPr/>
        </p:nvSpPr>
        <p:spPr>
          <a:xfrm>
            <a:off x="7326292" y="2475453"/>
            <a:ext cx="954108" cy="40011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图灵机</a:t>
            </a:r>
          </a:p>
        </p:txBody>
      </p:sp>
    </p:spTree>
  </p:cSld>
  <p:clrMapOvr>
    <a:masterClrMapping/>
  </p:clrMapOvr>
  <p:transition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883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835025"/>
                <a:ext cx="8228013" cy="1544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indent="573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635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4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800" b="1" dirty="0">
                    <a:solidFill>
                      <a:srgbClr val="FF0000"/>
                    </a:solidFill>
                    <a:latin typeface="宋体" pitchFamily="2" charset="-122"/>
                  </a:rPr>
                  <a:t>⑵ 1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宋体" pitchFamily="2" charset="-122"/>
                  </a:rPr>
                  <a:t>型文法 </a:t>
                </a:r>
                <a14:m>
                  <m:oMath xmlns:m="http://schemas.openxmlformats.org/officeDocument/2006/math">
                    <m:r>
                      <a:rPr kumimoji="1"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  </m:t>
                    </m:r>
                    <m:r>
                      <a:rPr kumimoji="1"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∀ </m:t>
                    </m:r>
                  </m:oMath>
                </a14:m>
                <a:r>
                  <a:rPr kumimoji="1" lang="en-US" altLang="zh-CN" sz="2400" b="1" dirty="0">
                    <a:latin typeface="宋体" pitchFamily="2" charset="-122"/>
                  </a:rPr>
                  <a:t>α→β∈P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α</a:t>
                </a:r>
                <a:r>
                  <a:rPr kumimoji="1" lang="zh-CN" altLang="en-US" sz="2400" b="1" dirty="0">
                    <a:latin typeface="宋体" pitchFamily="2" charset="-122"/>
                  </a:rPr>
                  <a:t>中至少含有一个非终结符，且除空规则之外，</a:t>
                </a:r>
                <a:r>
                  <a:rPr kumimoji="1" lang="en-US" altLang="zh-CN" sz="2400" b="1" dirty="0">
                    <a:latin typeface="宋体" pitchFamily="2" charset="-122"/>
                  </a:rPr>
                  <a:t> ︱α︱≤︱β︱</a:t>
                </a:r>
                <a:r>
                  <a:rPr kumimoji="1" lang="zh-CN" altLang="en-US" sz="2400" b="1" dirty="0">
                    <a:latin typeface="宋体" pitchFamily="2" charset="-122"/>
                  </a:rPr>
                  <a:t>，则称文法</a:t>
                </a:r>
                <a:r>
                  <a:rPr kumimoji="1" lang="en-US" altLang="zh-CN" sz="2400" b="1" dirty="0">
                    <a:latin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</a:rPr>
                  <a:t>属于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1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型文法</a:t>
                </a:r>
                <a:r>
                  <a:rPr kumimoji="1" lang="zh-CN" altLang="en-US" sz="2400" b="1" dirty="0">
                    <a:latin typeface="宋体" pitchFamily="2" charset="-122"/>
                  </a:rPr>
                  <a:t>。 又称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上下文有关文法</a:t>
                </a:r>
                <a:r>
                  <a:rPr kumimoji="1" lang="zh-CN" altLang="en-US" sz="2400" b="1" dirty="0">
                    <a:latin typeface="宋体" pitchFamily="2" charset="-122"/>
                  </a:rPr>
                  <a:t>。</a:t>
                </a:r>
                <a:r>
                  <a:rPr kumimoji="1" lang="zh-CN" altLang="en-US" sz="2400" b="1" dirty="0">
                    <a:solidFill>
                      <a:srgbClr val="CC6600"/>
                    </a:solidFill>
                    <a:latin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2288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835025"/>
                <a:ext cx="8228013" cy="1544654"/>
              </a:xfrm>
              <a:prstGeom prst="rect">
                <a:avLst/>
              </a:prstGeom>
              <a:blipFill>
                <a:blip r:embed="rId2"/>
                <a:stretch>
                  <a:fillRect l="-1185" t="-1186" r="-370" b="-10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09954" y="2482632"/>
            <a:ext cx="7643446" cy="35902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</a:t>
            </a:r>
            <a:r>
              <a:rPr kumimoji="1" lang="en-US" altLang="zh-CN" sz="2000" b="1" dirty="0">
                <a:latin typeface="Times New Roman" pitchFamily="18" charset="0"/>
              </a:rPr>
              <a:t>2.5  </a:t>
            </a:r>
            <a:r>
              <a:rPr kumimoji="1" lang="zh-CN" altLang="en-US" sz="2000" b="1" dirty="0">
                <a:latin typeface="Times New Roman" pitchFamily="18" charset="0"/>
              </a:rPr>
              <a:t>文法</a:t>
            </a:r>
            <a:r>
              <a:rPr kumimoji="1" lang="en-US" altLang="zh-CN" sz="2000" b="1" dirty="0">
                <a:latin typeface="Times New Roman" pitchFamily="18" charset="0"/>
              </a:rPr>
              <a:t>G5</a:t>
            </a:r>
            <a:r>
              <a:rPr kumimoji="1" lang="zh-CN" altLang="en-US" sz="2000" b="1" dirty="0">
                <a:latin typeface="Times New Roman" pitchFamily="18" charset="0"/>
              </a:rPr>
              <a:t>定义如下，显然</a:t>
            </a:r>
            <a:r>
              <a:rPr kumimoji="1" lang="en-US" altLang="zh-CN" sz="2000" b="1" dirty="0">
                <a:latin typeface="Times New Roman" pitchFamily="18" charset="0"/>
              </a:rPr>
              <a:t>G5</a:t>
            </a:r>
            <a:r>
              <a:rPr kumimoji="1" lang="zh-CN" altLang="en-US" sz="2000" b="1" dirty="0">
                <a:latin typeface="Times New Roman" pitchFamily="18" charset="0"/>
              </a:rPr>
              <a:t>是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型文法。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G5 </a:t>
            </a:r>
            <a:r>
              <a:rPr kumimoji="1" lang="zh-CN" altLang="en-US" sz="2000" b="1" dirty="0">
                <a:latin typeface="Times New Roman" pitchFamily="18" charset="0"/>
              </a:rPr>
              <a:t>＝（</a:t>
            </a:r>
            <a:r>
              <a:rPr kumimoji="1" lang="en-US" altLang="zh-CN" sz="2000" b="1" dirty="0">
                <a:latin typeface="Times New Roman" pitchFamily="18" charset="0"/>
              </a:rPr>
              <a:t>V</a:t>
            </a:r>
            <a:r>
              <a:rPr kumimoji="1" lang="en-US" altLang="zh-CN" sz="2000" b="1" baseline="-30000" dirty="0">
                <a:latin typeface="Times New Roman" pitchFamily="18" charset="0"/>
              </a:rPr>
              <a:t>N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V</a:t>
            </a:r>
            <a:r>
              <a:rPr kumimoji="1" lang="en-US" altLang="zh-CN" sz="2000" b="1" baseline="-30000" dirty="0">
                <a:latin typeface="Times New Roman" pitchFamily="18" charset="0"/>
              </a:rPr>
              <a:t>T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P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S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V</a:t>
            </a:r>
            <a:r>
              <a:rPr kumimoji="1" lang="en-US" altLang="zh-CN" sz="2000" b="1" baseline="-30000" dirty="0">
                <a:latin typeface="Times New Roman" pitchFamily="18" charset="0"/>
              </a:rPr>
              <a:t>N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>
                <a:latin typeface="Times New Roman" pitchFamily="18" charset="0"/>
              </a:rPr>
              <a:t>S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latin typeface="Times New Roman" pitchFamily="18" charset="0"/>
              </a:rPr>
              <a:t>｝，     </a:t>
            </a:r>
            <a:r>
              <a:rPr kumimoji="1" lang="en-US" altLang="zh-CN" sz="2000" b="1" dirty="0">
                <a:latin typeface="Times New Roman" pitchFamily="18" charset="0"/>
              </a:rPr>
              <a:t>V</a:t>
            </a:r>
            <a:r>
              <a:rPr kumimoji="1" lang="en-US" altLang="zh-CN" sz="2000" b="1" baseline="-30000" dirty="0">
                <a:latin typeface="Times New Roman" pitchFamily="18" charset="0"/>
              </a:rPr>
              <a:t>T</a:t>
            </a:r>
            <a:r>
              <a:rPr kumimoji="1" lang="zh-CN" altLang="en-US" sz="2000" b="1" dirty="0">
                <a:latin typeface="Times New Roman" pitchFamily="18" charset="0"/>
              </a:rPr>
              <a:t>＝｛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latin typeface="Times New Roman" pitchFamily="18" charset="0"/>
              </a:rPr>
              <a:t>｝，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P </a:t>
            </a:r>
            <a:r>
              <a:rPr kumimoji="1" lang="zh-CN" altLang="en-US" sz="2400" b="1" dirty="0">
                <a:latin typeface="Times New Roman" pitchFamily="18" charset="0"/>
              </a:rPr>
              <a:t>＝｛</a:t>
            </a:r>
            <a:r>
              <a:rPr kumimoji="1" lang="en-US" altLang="zh-CN" sz="2400" b="1" dirty="0" err="1">
                <a:latin typeface="Times New Roman" pitchFamily="18" charset="0"/>
              </a:rPr>
              <a:t>S→aSBC︱aBC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CB→BC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dirty="0" err="1">
                <a:latin typeface="Times New Roman" pitchFamily="18" charset="0"/>
              </a:rPr>
              <a:t>B→ab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err="1">
                <a:latin typeface="Times New Roman" pitchFamily="18" charset="0"/>
              </a:rPr>
              <a:t>B→bb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err="1">
                <a:latin typeface="Times New Roman" pitchFamily="18" charset="0"/>
              </a:rPr>
              <a:t>C→bc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dirty="0" err="1">
                <a:latin typeface="Times New Roman" pitchFamily="18" charset="0"/>
              </a:rPr>
              <a:t>C→cc</a:t>
            </a:r>
            <a:r>
              <a:rPr kumimoji="1" lang="zh-CN" altLang="en-US" sz="2400" b="1" dirty="0">
                <a:latin typeface="Times New Roman" pitchFamily="18" charset="0"/>
              </a:rPr>
              <a:t>｝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endParaRPr kumimoji="1" lang="en-US" altLang="zh-CN" sz="2000" b="1" dirty="0">
              <a:latin typeface="Times New Roman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latin typeface="Times New Roman" pitchFamily="18" charset="0"/>
              </a:rPr>
              <a:t>L(G5</a:t>
            </a:r>
            <a:r>
              <a:rPr kumimoji="1" lang="zh-CN" altLang="en-US" sz="2000" b="1" dirty="0">
                <a:latin typeface="Times New Roman" pitchFamily="18" charset="0"/>
              </a:rPr>
              <a:t>）＝｛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2000" b="1" baseline="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b</a:t>
            </a:r>
            <a:r>
              <a:rPr kumimoji="1" lang="en-US" altLang="zh-CN" sz="2000" b="1" baseline="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c</a:t>
            </a:r>
            <a:r>
              <a:rPr kumimoji="1" lang="en-US" altLang="zh-CN" sz="2000" b="1" baseline="30000" dirty="0">
                <a:latin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</a:rPr>
              <a:t>︱n≥1</a:t>
            </a:r>
            <a:r>
              <a:rPr kumimoji="1" lang="zh-CN" altLang="en-US" sz="2000" b="1" dirty="0">
                <a:latin typeface="Times New Roman" pitchFamily="18" charset="0"/>
              </a:rPr>
              <a:t>｝。 </a:t>
            </a:r>
          </a:p>
        </p:txBody>
      </p:sp>
      <p:sp>
        <p:nvSpPr>
          <p:cNvPr id="11" name="Rectangle 13"/>
          <p:cNvSpPr txBox="1">
            <a:spLocks noChangeArrowheads="1"/>
          </p:cNvSpPr>
          <p:nvPr/>
        </p:nvSpPr>
        <p:spPr>
          <a:xfrm>
            <a:off x="533400" y="304800"/>
            <a:ext cx="28114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2.4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文法类型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F63C07-B6A9-45B9-A18D-A55EE336E62A}"/>
              </a:ext>
            </a:extLst>
          </p:cNvPr>
          <p:cNvSpPr txBox="1"/>
          <p:nvPr/>
        </p:nvSpPr>
        <p:spPr>
          <a:xfrm>
            <a:off x="6324600" y="2017083"/>
            <a:ext cx="1980029" cy="40011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线性界限自动机</a:t>
            </a:r>
          </a:p>
        </p:txBody>
      </p:sp>
    </p:spTree>
  </p:cSld>
  <p:clrMapOvr>
    <a:masterClrMapping/>
  </p:clrMapOvr>
  <p:transition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907" name="Text Box 3"/>
              <p:cNvSpPr txBox="1">
                <a:spLocks noChangeArrowheads="1"/>
              </p:cNvSpPr>
              <p:nvPr/>
            </p:nvSpPr>
            <p:spPr bwMode="auto">
              <a:xfrm>
                <a:off x="280760" y="1107937"/>
                <a:ext cx="8177439" cy="1206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indent="573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635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4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800" b="1" dirty="0">
                    <a:solidFill>
                      <a:srgbClr val="FF0000"/>
                    </a:solidFill>
                    <a:latin typeface="宋体" pitchFamily="2" charset="-122"/>
                  </a:rPr>
                  <a:t>⑶ 2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宋体" pitchFamily="2" charset="-122"/>
                  </a:rPr>
                  <a:t>型文法 </a:t>
                </a:r>
                <a14:m>
                  <m:oMath xmlns:m="http://schemas.openxmlformats.org/officeDocument/2006/math">
                    <m:r>
                      <a:rPr kumimoji="1"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∀ </m:t>
                    </m:r>
                  </m:oMath>
                </a14:m>
                <a:r>
                  <a:rPr kumimoji="1" lang="en-US" altLang="zh-CN" sz="2400" b="1" dirty="0" err="1">
                    <a:latin typeface="宋体" pitchFamily="2" charset="-122"/>
                  </a:rPr>
                  <a:t>α→β</a:t>
                </a:r>
                <a:r>
                  <a:rPr kumimoji="1" lang="en-US" altLang="zh-CN" sz="2400" b="1" dirty="0">
                    <a:latin typeface="宋体" pitchFamily="2" charset="-122"/>
                    <a:sym typeface="Symbol" pitchFamily="18" charset="2"/>
                  </a:rPr>
                  <a:t></a:t>
                </a:r>
                <a:r>
                  <a:rPr kumimoji="1" lang="en-US" altLang="zh-CN" sz="2400" b="1" dirty="0">
                    <a:latin typeface="宋体" pitchFamily="2" charset="-122"/>
                  </a:rPr>
                  <a:t> P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 err="1">
                    <a:latin typeface="宋体" pitchFamily="2" charset="-122"/>
                  </a:rPr>
                  <a:t>α∈V</a:t>
                </a:r>
                <a:r>
                  <a:rPr kumimoji="1" lang="en-US" altLang="zh-CN" sz="2400" b="1" baseline="-30000" dirty="0" err="1">
                    <a:latin typeface="宋体" pitchFamily="2" charset="-122"/>
                  </a:rPr>
                  <a:t>N</a:t>
                </a:r>
                <a:r>
                  <a:rPr kumimoji="1" lang="en-US" altLang="zh-CN" sz="2400" b="1" baseline="-30000" dirty="0">
                    <a:latin typeface="宋体" pitchFamily="2" charset="-122"/>
                  </a:rPr>
                  <a:t> </a:t>
                </a:r>
                <a:r>
                  <a:rPr kumimoji="1" lang="zh-CN" altLang="en-US" sz="2400" b="1" dirty="0">
                    <a:latin typeface="宋体" pitchFamily="2" charset="-122"/>
                  </a:rPr>
                  <a:t>，则称文法</a:t>
                </a:r>
                <a:r>
                  <a:rPr kumimoji="1" lang="en-US" altLang="zh-CN" sz="2400" b="1" dirty="0">
                    <a:latin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</a:rPr>
                  <a:t>属于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2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型文法</a:t>
                </a: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，</a:t>
                </a:r>
                <a:r>
                  <a:rPr kumimoji="1" lang="zh-CN" altLang="en-US" sz="2400" b="1" dirty="0">
                    <a:latin typeface="宋体" pitchFamily="2" charset="-122"/>
                  </a:rPr>
                  <a:t>又称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上下文无关文法</a:t>
                </a:r>
                <a:r>
                  <a:rPr kumimoji="1" lang="zh-CN" altLang="en-US" sz="2400" b="1" dirty="0">
                    <a:latin typeface="宋体" pitchFamily="2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12390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760" y="1107937"/>
                <a:ext cx="8177439" cy="1206099"/>
              </a:xfrm>
              <a:prstGeom prst="rect">
                <a:avLst/>
              </a:prstGeom>
              <a:blipFill>
                <a:blip r:embed="rId2"/>
                <a:stretch>
                  <a:fillRect l="-1193" b="-131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68682" y="2655041"/>
            <a:ext cx="8001594" cy="310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itchFamily="2" charset="-122"/>
              </a:rPr>
              <a:t>例</a:t>
            </a:r>
            <a:r>
              <a:rPr kumimoji="1" lang="en-US" altLang="zh-CN" sz="2400" b="1" dirty="0">
                <a:latin typeface="宋体" pitchFamily="2" charset="-122"/>
              </a:rPr>
              <a:t>2.6  </a:t>
            </a:r>
            <a:r>
              <a:rPr kumimoji="1" lang="zh-CN" altLang="en-US" sz="2400" b="1" dirty="0">
                <a:latin typeface="宋体" pitchFamily="2" charset="-122"/>
              </a:rPr>
              <a:t>文法</a:t>
            </a:r>
            <a:r>
              <a:rPr kumimoji="1" lang="en-US" altLang="zh-CN" sz="2400" b="1" dirty="0">
                <a:latin typeface="宋体" pitchFamily="2" charset="-122"/>
              </a:rPr>
              <a:t>G6</a:t>
            </a:r>
            <a:r>
              <a:rPr kumimoji="1" lang="zh-CN" altLang="en-US" sz="2400" b="1" dirty="0">
                <a:latin typeface="宋体" pitchFamily="2" charset="-122"/>
              </a:rPr>
              <a:t>定义如下，显然</a:t>
            </a:r>
            <a:r>
              <a:rPr kumimoji="1" lang="en-US" altLang="zh-CN" sz="2400" b="1" dirty="0">
                <a:latin typeface="宋体" pitchFamily="2" charset="-122"/>
              </a:rPr>
              <a:t>G6</a:t>
            </a:r>
            <a:r>
              <a:rPr kumimoji="1" lang="zh-CN" altLang="en-US" sz="2400" b="1" dirty="0">
                <a:latin typeface="宋体" pitchFamily="2" charset="-122"/>
              </a:rPr>
              <a:t>是</a:t>
            </a:r>
            <a:r>
              <a:rPr kumimoji="1" lang="en-US" altLang="zh-CN" sz="2400" b="1" dirty="0">
                <a:latin typeface="宋体" pitchFamily="2" charset="-122"/>
              </a:rPr>
              <a:t>2</a:t>
            </a:r>
            <a:r>
              <a:rPr kumimoji="1" lang="zh-CN" altLang="en-US" sz="2400" b="1" dirty="0">
                <a:latin typeface="宋体" pitchFamily="2" charset="-122"/>
              </a:rPr>
              <a:t>型文法。</a:t>
            </a:r>
            <a:endParaRPr kumimoji="1" lang="en-US" altLang="zh-CN" sz="2400" b="1" dirty="0">
              <a:latin typeface="宋体" pitchFamily="2" charset="-122"/>
            </a:endParaRPr>
          </a:p>
          <a:p>
            <a:pPr indent="674688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G6 </a:t>
            </a:r>
            <a:r>
              <a:rPr kumimoji="1" lang="zh-CN" altLang="en-US" sz="2400" b="1" dirty="0">
                <a:latin typeface="宋体" pitchFamily="2" charset="-122"/>
              </a:rPr>
              <a:t>＝（</a:t>
            </a:r>
            <a:r>
              <a:rPr kumimoji="1" lang="en-US" altLang="zh-CN" sz="2400" b="1" dirty="0">
                <a:latin typeface="宋体" pitchFamily="2" charset="-122"/>
              </a:rPr>
              <a:t>V</a:t>
            </a:r>
            <a:r>
              <a:rPr kumimoji="1" lang="en-US" altLang="zh-CN" sz="2400" b="1" baseline="-30000" dirty="0">
                <a:latin typeface="宋体" pitchFamily="2" charset="-122"/>
              </a:rPr>
              <a:t>N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V</a:t>
            </a:r>
            <a:r>
              <a:rPr kumimoji="1" lang="en-US" altLang="zh-CN" sz="2400" b="1" baseline="-30000" dirty="0">
                <a:latin typeface="宋体" pitchFamily="2" charset="-122"/>
              </a:rPr>
              <a:t>T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P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S</a:t>
            </a:r>
            <a:r>
              <a:rPr kumimoji="1" lang="zh-CN" altLang="en-US" sz="2400" b="1" dirty="0">
                <a:latin typeface="宋体" pitchFamily="2" charset="-122"/>
              </a:rPr>
              <a:t>），</a:t>
            </a:r>
          </a:p>
          <a:p>
            <a:pPr indent="674688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V</a:t>
            </a:r>
            <a:r>
              <a:rPr kumimoji="1" lang="en-US" altLang="zh-CN" sz="2400" b="1" baseline="-30000" dirty="0">
                <a:latin typeface="宋体" pitchFamily="2" charset="-122"/>
              </a:rPr>
              <a:t>N</a:t>
            </a:r>
            <a:r>
              <a:rPr kumimoji="1" lang="zh-CN" altLang="en-US" sz="2400" b="1" dirty="0">
                <a:latin typeface="宋体" pitchFamily="2" charset="-122"/>
              </a:rPr>
              <a:t>＝｛</a:t>
            </a:r>
            <a:r>
              <a:rPr kumimoji="1" lang="en-US" altLang="zh-CN" sz="2400" b="1" dirty="0">
                <a:latin typeface="宋体" pitchFamily="2" charset="-122"/>
              </a:rPr>
              <a:t>S</a:t>
            </a:r>
            <a:r>
              <a:rPr kumimoji="1" lang="zh-CN" altLang="en-US" sz="2400" b="1" dirty="0">
                <a:latin typeface="宋体" pitchFamily="2" charset="-122"/>
              </a:rPr>
              <a:t>｝，</a:t>
            </a:r>
            <a:r>
              <a:rPr kumimoji="1" lang="en-US" altLang="zh-CN" sz="2400" b="1" dirty="0">
                <a:latin typeface="宋体" pitchFamily="2" charset="-122"/>
              </a:rPr>
              <a:t>V</a:t>
            </a:r>
            <a:r>
              <a:rPr kumimoji="1" lang="en-US" altLang="zh-CN" sz="2400" b="1" baseline="-30000" dirty="0">
                <a:latin typeface="宋体" pitchFamily="2" charset="-122"/>
              </a:rPr>
              <a:t>T </a:t>
            </a:r>
            <a:r>
              <a:rPr kumimoji="1" lang="zh-CN" altLang="en-US" sz="2400" b="1" dirty="0">
                <a:latin typeface="宋体" pitchFamily="2" charset="-122"/>
              </a:rPr>
              <a:t>＝｛</a:t>
            </a:r>
            <a:r>
              <a:rPr kumimoji="1" lang="en-US" altLang="zh-CN" sz="2400" b="1" dirty="0">
                <a:latin typeface="宋体" pitchFamily="2" charset="-122"/>
              </a:rPr>
              <a:t>$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0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1</a:t>
            </a:r>
            <a:r>
              <a:rPr kumimoji="1" lang="zh-CN" altLang="en-US" sz="2400" b="1" dirty="0">
                <a:latin typeface="宋体" pitchFamily="2" charset="-122"/>
              </a:rPr>
              <a:t>｝，</a:t>
            </a:r>
          </a:p>
          <a:p>
            <a:pPr indent="674688" algn="just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P </a:t>
            </a:r>
            <a:r>
              <a:rPr kumimoji="1" lang="zh-CN" altLang="en-US" sz="2400" b="1" dirty="0">
                <a:latin typeface="宋体" pitchFamily="2" charset="-122"/>
              </a:rPr>
              <a:t>＝｛</a:t>
            </a:r>
            <a:r>
              <a:rPr kumimoji="1" lang="en-US" altLang="zh-CN" sz="2400" b="1" dirty="0">
                <a:latin typeface="宋体" pitchFamily="2" charset="-122"/>
              </a:rPr>
              <a:t>S→0S0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︱</a:t>
            </a:r>
            <a:r>
              <a:rPr kumimoji="1" lang="en-US" altLang="zh-CN" sz="2400" b="1" dirty="0">
                <a:latin typeface="宋体" pitchFamily="2" charset="-122"/>
              </a:rPr>
              <a:t>1S1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︱</a:t>
            </a:r>
            <a:r>
              <a:rPr kumimoji="1" lang="en-US" altLang="zh-CN" sz="2400" b="1" dirty="0">
                <a:latin typeface="宋体" pitchFamily="2" charset="-122"/>
              </a:rPr>
              <a:t>$ </a:t>
            </a:r>
            <a:r>
              <a:rPr kumimoji="1" lang="zh-CN" altLang="en-US" sz="2400" b="1" dirty="0">
                <a:latin typeface="宋体" pitchFamily="2" charset="-122"/>
              </a:rPr>
              <a:t>｝</a:t>
            </a:r>
          </a:p>
          <a:p>
            <a:pPr algn="l" eaLnBrk="1" hangingPunct="1">
              <a:lnSpc>
                <a:spcPct val="150000"/>
              </a:lnSpc>
            </a:pPr>
            <a:endParaRPr kumimoji="1" lang="zh-CN" altLang="en-US" sz="2400" b="1" dirty="0">
              <a:latin typeface="宋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itchFamily="2" charset="-122"/>
              </a:rPr>
              <a:t>    </a:t>
            </a:r>
            <a:r>
              <a:rPr kumimoji="1" lang="en-US" altLang="zh-CN" sz="2400" b="1" dirty="0">
                <a:latin typeface="宋体" pitchFamily="2" charset="-122"/>
              </a:rPr>
              <a:t>L(G6</a:t>
            </a:r>
            <a:r>
              <a:rPr kumimoji="1" lang="zh-CN" altLang="en-US" sz="2400" b="1" dirty="0">
                <a:latin typeface="宋体" pitchFamily="2" charset="-122"/>
              </a:rPr>
              <a:t>）＝｛</a:t>
            </a:r>
            <a:r>
              <a:rPr kumimoji="1" lang="en-US" altLang="zh-CN" sz="2400" b="1" dirty="0">
                <a:latin typeface="宋体" pitchFamily="2" charset="-122"/>
              </a:rPr>
              <a:t>w$w</a:t>
            </a:r>
            <a:r>
              <a:rPr kumimoji="1" lang="en-US" altLang="zh-CN" sz="2400" b="1" baseline="30000" dirty="0">
                <a:latin typeface="宋体" pitchFamily="2" charset="-122"/>
              </a:rPr>
              <a:t>R</a:t>
            </a:r>
            <a:r>
              <a:rPr kumimoji="1" lang="en-US" altLang="zh-CN" sz="2400" b="1" dirty="0">
                <a:latin typeface="宋体" pitchFamily="2" charset="-122"/>
              </a:rPr>
              <a:t>︱n≥0, </a:t>
            </a:r>
            <a:r>
              <a:rPr kumimoji="1" lang="en-US" altLang="zh-CN" sz="2400" b="1" dirty="0" err="1">
                <a:latin typeface="宋体" pitchFamily="2" charset="-122"/>
              </a:rPr>
              <a:t>w</a:t>
            </a:r>
            <a:r>
              <a:rPr kumimoji="1" lang="en-US" altLang="zh-CN" sz="2400" b="1" baseline="30000" dirty="0" err="1">
                <a:latin typeface="宋体" pitchFamily="2" charset="-122"/>
              </a:rPr>
              <a:t>R</a:t>
            </a: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zh-CN" altLang="en-US" sz="2400" b="1" dirty="0">
                <a:latin typeface="宋体" pitchFamily="2" charset="-122"/>
              </a:rPr>
              <a:t>为</a:t>
            </a:r>
            <a:r>
              <a:rPr kumimoji="1" lang="en-US" altLang="zh-CN" sz="2400" b="1" dirty="0">
                <a:latin typeface="宋体" pitchFamily="2" charset="-122"/>
              </a:rPr>
              <a:t>w</a:t>
            </a:r>
            <a:r>
              <a:rPr kumimoji="1" lang="zh-CN" altLang="en-US" sz="2400" b="1" dirty="0">
                <a:latin typeface="宋体" pitchFamily="2" charset="-122"/>
              </a:rPr>
              <a:t>之逆，</a:t>
            </a:r>
            <a:r>
              <a:rPr kumimoji="1" lang="en-US" altLang="zh-CN" sz="2400" b="1" dirty="0">
                <a:latin typeface="宋体" pitchFamily="2" charset="-122"/>
              </a:rPr>
              <a:t>w∈{0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1}</a:t>
            </a:r>
            <a:r>
              <a:rPr kumimoji="1" lang="en-US" altLang="zh-CN" sz="2400" b="1" baseline="30000" dirty="0">
                <a:latin typeface="宋体" pitchFamily="2" charset="-122"/>
              </a:rPr>
              <a:t>*</a:t>
            </a:r>
            <a:r>
              <a:rPr kumimoji="1" lang="zh-CN" altLang="en-US" sz="2400" b="1" dirty="0">
                <a:latin typeface="宋体" pitchFamily="2" charset="-122"/>
              </a:rPr>
              <a:t>｝。 </a:t>
            </a: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533400" y="304800"/>
            <a:ext cx="28114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文法类型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6B0915-DDB9-4609-BDB6-C052F1EA5144}"/>
              </a:ext>
            </a:extLst>
          </p:cNvPr>
          <p:cNvSpPr txBox="1"/>
          <p:nvPr/>
        </p:nvSpPr>
        <p:spPr>
          <a:xfrm>
            <a:off x="5840105" y="1884374"/>
            <a:ext cx="2492990" cy="40011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不确定的下推自动机</a:t>
            </a:r>
          </a:p>
        </p:txBody>
      </p:sp>
    </p:spTree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4931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990600"/>
                <a:ext cx="8443912" cy="2212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3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635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4088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indent="0" eaLnBrk="1" hangingPunct="1">
                  <a:lnSpc>
                    <a:spcPct val="120000"/>
                  </a:lnSpc>
                  <a:spcBef>
                    <a:spcPct val="30000"/>
                  </a:spcBef>
                  <a:defRPr/>
                </a:pPr>
                <a:r>
                  <a:rPr kumimoji="1" lang="en-US" altLang="zh-CN" sz="2800" b="1" dirty="0">
                    <a:solidFill>
                      <a:srgbClr val="FF0000"/>
                    </a:solidFill>
                    <a:latin typeface="宋体" pitchFamily="2" charset="-122"/>
                  </a:rPr>
                  <a:t>⑷ 3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宋体" pitchFamily="2" charset="-122"/>
                  </a:rPr>
                  <a:t>型文法 </a:t>
                </a:r>
                <a14:m>
                  <m:oMath xmlns:m="http://schemas.openxmlformats.org/officeDocument/2006/math">
                    <m:r>
                      <a:rPr kumimoji="1" lang="zh-CN" altLang="en-US" sz="2800" b="1" i="1">
                        <a:latin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kumimoji="1" lang="en-US" altLang="zh-CN" sz="2400" b="1" dirty="0" err="1">
                    <a:latin typeface="宋体" pitchFamily="2" charset="-122"/>
                  </a:rPr>
                  <a:t>α→β</a:t>
                </a:r>
                <a:r>
                  <a:rPr kumimoji="1" lang="en-US" altLang="zh-CN" sz="2400" b="1" dirty="0">
                    <a:latin typeface="宋体" pitchFamily="2" charset="-122"/>
                  </a:rPr>
                  <a:t>∈ P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</a:rPr>
                  <a:t>α∈ V</a:t>
                </a:r>
                <a:r>
                  <a:rPr kumimoji="1" lang="en-US" altLang="zh-CN" sz="2400" b="1" baseline="-30000" dirty="0">
                    <a:solidFill>
                      <a:srgbClr val="FF0000"/>
                    </a:solidFill>
                    <a:latin typeface="宋体" pitchFamily="2" charset="-122"/>
                  </a:rPr>
                  <a:t>N </a:t>
                </a:r>
                <a:r>
                  <a:rPr kumimoji="1" lang="zh-CN" altLang="en-US" sz="2400" b="1" dirty="0">
                    <a:latin typeface="宋体" pitchFamily="2" charset="-122"/>
                  </a:rPr>
                  <a:t>，</a:t>
                </a:r>
                <a:r>
                  <a:rPr kumimoji="1" lang="en-US" altLang="zh-CN" sz="2400" b="1" dirty="0">
                    <a:latin typeface="宋体" pitchFamily="2" charset="-122"/>
                  </a:rPr>
                  <a:t>P</a:t>
                </a:r>
                <a:r>
                  <a:rPr kumimoji="1" lang="zh-CN" altLang="en-US" sz="2400" b="1" dirty="0">
                    <a:latin typeface="宋体" pitchFamily="2" charset="-122"/>
                  </a:rPr>
                  <a:t>只能形如两者之一：</a:t>
                </a:r>
                <a:endParaRPr kumimoji="1" lang="en-US" altLang="zh-CN" sz="2400" b="1" dirty="0">
                  <a:latin typeface="宋体" pitchFamily="2" charset="-122"/>
                </a:endParaRPr>
              </a:p>
              <a:p>
                <a:pPr indent="0" eaLnBrk="1" hangingPunct="1">
                  <a:lnSpc>
                    <a:spcPct val="120000"/>
                  </a:lnSpc>
                  <a:spcBef>
                    <a:spcPct val="30000"/>
                  </a:spcBef>
                  <a:defRPr/>
                </a:pPr>
                <a:r>
                  <a:rPr kumimoji="1" lang="en-US" altLang="zh-CN" sz="2400" b="1" dirty="0" err="1">
                    <a:latin typeface="宋体" pitchFamily="2" charset="-122"/>
                  </a:rPr>
                  <a:t>A→aB</a:t>
                </a:r>
                <a:r>
                  <a:rPr kumimoji="1" lang="en-US" altLang="zh-CN" sz="2400" b="1" dirty="0">
                    <a:latin typeface="宋体" pitchFamily="2" charset="-122"/>
                  </a:rPr>
                  <a:t> |a   </a:t>
                </a:r>
                <a:r>
                  <a:rPr kumimoji="1" lang="zh-CN" altLang="en-US" sz="2400" b="1" dirty="0">
                    <a:latin typeface="宋体" pitchFamily="2" charset="-122"/>
                  </a:rPr>
                  <a:t>则称文法</a:t>
                </a:r>
                <a:r>
                  <a:rPr kumimoji="1" lang="en-US" altLang="zh-CN" sz="2400" b="1" dirty="0">
                    <a:latin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</a:rPr>
                  <a:t>属于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右线性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3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型文法</a:t>
                </a:r>
                <a:r>
                  <a:rPr kumimoji="1" lang="zh-CN" altLang="en-US" sz="2400" b="1" dirty="0">
                    <a:latin typeface="宋体" pitchFamily="2" charset="-122"/>
                  </a:rPr>
                  <a:t>。</a:t>
                </a:r>
                <a:endParaRPr kumimoji="1" lang="en-US" altLang="zh-CN" sz="2400" b="1" dirty="0">
                  <a:latin typeface="宋体" pitchFamily="2" charset="-122"/>
                </a:endParaRPr>
              </a:p>
              <a:p>
                <a:pPr indent="0" eaLnBrk="1" hangingPunct="1">
                  <a:lnSpc>
                    <a:spcPct val="120000"/>
                  </a:lnSpc>
                  <a:spcBef>
                    <a:spcPct val="30000"/>
                  </a:spcBef>
                  <a:defRPr/>
                </a:pPr>
                <a:r>
                  <a:rPr kumimoji="1" lang="en-US" altLang="zh-CN" sz="2400" b="1" dirty="0" err="1">
                    <a:latin typeface="宋体" pitchFamily="2" charset="-122"/>
                  </a:rPr>
                  <a:t>A→Ba</a:t>
                </a:r>
                <a:r>
                  <a:rPr kumimoji="1" lang="en-US" altLang="zh-CN" sz="2400" b="1" dirty="0">
                    <a:latin typeface="宋体" pitchFamily="2" charset="-122"/>
                  </a:rPr>
                  <a:t> |a   </a:t>
                </a:r>
                <a:r>
                  <a:rPr kumimoji="1" lang="zh-CN" altLang="en-US" sz="2400" b="1" dirty="0">
                    <a:latin typeface="宋体" pitchFamily="2" charset="-122"/>
                  </a:rPr>
                  <a:t>则称文法</a:t>
                </a:r>
                <a:r>
                  <a:rPr kumimoji="1" lang="en-US" altLang="zh-CN" sz="2400" b="1" dirty="0">
                    <a:latin typeface="宋体" pitchFamily="2" charset="-122"/>
                  </a:rPr>
                  <a:t>G</a:t>
                </a:r>
                <a:r>
                  <a:rPr kumimoji="1" lang="zh-CN" altLang="en-US" sz="2400" b="1" dirty="0">
                    <a:latin typeface="宋体" pitchFamily="2" charset="-122"/>
                  </a:rPr>
                  <a:t>属于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左线性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3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型文法</a:t>
                </a:r>
                <a:r>
                  <a:rPr kumimoji="1" lang="zh-CN" altLang="en-US" sz="2400" b="1" dirty="0">
                    <a:latin typeface="宋体" pitchFamily="2" charset="-122"/>
                  </a:rPr>
                  <a:t>。</a:t>
                </a:r>
                <a:endParaRPr kumimoji="1" lang="en-US" altLang="zh-CN" sz="2400" b="1" dirty="0">
                  <a:latin typeface="宋体" pitchFamily="2" charset="-122"/>
                </a:endParaRPr>
              </a:p>
              <a:p>
                <a:pPr indent="0" eaLnBrk="1" hangingPunct="1">
                  <a:lnSpc>
                    <a:spcPct val="120000"/>
                  </a:lnSpc>
                  <a:spcBef>
                    <a:spcPct val="30000"/>
                  </a:spcBef>
                  <a:defRPr/>
                </a:pPr>
                <a:r>
                  <a:rPr kumimoji="1" lang="zh-CN" altLang="en-US" sz="2400" b="1" dirty="0">
                    <a:latin typeface="宋体" pitchFamily="2" charset="-122"/>
                  </a:rPr>
                  <a:t>统称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</a:rPr>
                  <a:t>型文法</a:t>
                </a:r>
                <a:r>
                  <a:rPr kumimoji="1" lang="zh-CN" altLang="en-US" sz="2400" b="1" dirty="0">
                    <a:latin typeface="宋体" pitchFamily="2" charset="-122"/>
                  </a:rPr>
                  <a:t>，又叫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宋体" pitchFamily="2" charset="-122"/>
                  </a:rPr>
                  <a:t>正规文法</a:t>
                </a:r>
                <a:r>
                  <a:rPr kumimoji="1" lang="zh-CN" altLang="en-US" sz="2400" b="1" dirty="0">
                    <a:latin typeface="宋体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2493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90600"/>
                <a:ext cx="8443912" cy="2212529"/>
              </a:xfrm>
              <a:prstGeom prst="rect">
                <a:avLst/>
              </a:prstGeom>
              <a:blipFill>
                <a:blip r:embed="rId2"/>
                <a:stretch>
                  <a:fillRect l="-1444" t="-2210" r="-4693" b="-52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10796" y="3429000"/>
            <a:ext cx="8437916" cy="26198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例</a:t>
            </a:r>
            <a:r>
              <a:rPr kumimoji="1" lang="en-US" altLang="zh-CN" sz="2200" b="1" dirty="0">
                <a:latin typeface="+mn-ea"/>
                <a:ea typeface="+mn-ea"/>
              </a:rPr>
              <a:t>2.7  </a:t>
            </a:r>
            <a:r>
              <a:rPr kumimoji="1" lang="zh-CN" altLang="en-US" sz="2200" b="1" dirty="0">
                <a:latin typeface="+mn-ea"/>
                <a:ea typeface="+mn-ea"/>
              </a:rPr>
              <a:t>文法</a:t>
            </a:r>
            <a:r>
              <a:rPr kumimoji="1" lang="en-US" altLang="zh-CN" sz="2200" b="1" dirty="0">
                <a:latin typeface="+mn-ea"/>
                <a:ea typeface="+mn-ea"/>
              </a:rPr>
              <a:t>G7</a:t>
            </a:r>
            <a:r>
              <a:rPr kumimoji="1" lang="zh-CN" altLang="en-US" sz="2200" b="1" dirty="0">
                <a:latin typeface="+mn-ea"/>
                <a:ea typeface="+mn-ea"/>
              </a:rPr>
              <a:t>定义如下。显然</a:t>
            </a:r>
            <a:r>
              <a:rPr kumimoji="1" lang="en-US" altLang="zh-CN" sz="2200" b="1" dirty="0">
                <a:latin typeface="+mn-ea"/>
                <a:ea typeface="+mn-ea"/>
              </a:rPr>
              <a:t>G7</a:t>
            </a:r>
            <a:r>
              <a:rPr kumimoji="1" lang="zh-CN" altLang="en-US" sz="2200" b="1" dirty="0">
                <a:latin typeface="+mn-ea"/>
                <a:ea typeface="+mn-ea"/>
              </a:rPr>
              <a:t>是</a:t>
            </a:r>
            <a:r>
              <a:rPr kumimoji="1" lang="en-US" altLang="zh-CN" sz="2200" b="1" dirty="0">
                <a:latin typeface="+mn-ea"/>
                <a:ea typeface="+mn-ea"/>
              </a:rPr>
              <a:t>3</a:t>
            </a:r>
            <a:r>
              <a:rPr kumimoji="1" lang="zh-CN" altLang="en-US" sz="2200" b="1" dirty="0">
                <a:latin typeface="+mn-ea"/>
                <a:ea typeface="+mn-ea"/>
              </a:rPr>
              <a:t>型文法。</a:t>
            </a:r>
            <a:endParaRPr kumimoji="1" lang="en-US" altLang="zh-CN" sz="2200" b="1" dirty="0">
              <a:latin typeface="+mn-ea"/>
              <a:ea typeface="+mn-ea"/>
            </a:endParaRPr>
          </a:p>
          <a:p>
            <a:pPr indent="1093788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+mn-ea"/>
              </a:rPr>
              <a:t>G7 </a:t>
            </a:r>
            <a:r>
              <a:rPr kumimoji="1" lang="zh-CN" altLang="en-US" sz="2200" b="1" dirty="0">
                <a:latin typeface="+mn-ea"/>
              </a:rPr>
              <a:t>＝（</a:t>
            </a:r>
            <a:r>
              <a:rPr kumimoji="1" lang="en-US" altLang="zh-CN" sz="2200" b="1" dirty="0">
                <a:latin typeface="+mn-ea"/>
              </a:rPr>
              <a:t>V</a:t>
            </a:r>
            <a:r>
              <a:rPr kumimoji="1" lang="en-US" altLang="zh-CN" sz="2200" b="1" baseline="-30000" dirty="0">
                <a:latin typeface="+mn-ea"/>
              </a:rPr>
              <a:t>N</a:t>
            </a:r>
            <a:r>
              <a:rPr kumimoji="1" lang="zh-CN" altLang="en-US" sz="2200" b="1" dirty="0">
                <a:latin typeface="+mn-ea"/>
              </a:rPr>
              <a:t>，</a:t>
            </a:r>
            <a:r>
              <a:rPr kumimoji="1" lang="en-US" altLang="zh-CN" sz="2200" b="1" dirty="0">
                <a:latin typeface="+mn-ea"/>
              </a:rPr>
              <a:t>V</a:t>
            </a:r>
            <a:r>
              <a:rPr kumimoji="1" lang="en-US" altLang="zh-CN" sz="2200" b="1" baseline="-30000" dirty="0">
                <a:latin typeface="+mn-ea"/>
              </a:rPr>
              <a:t>T</a:t>
            </a:r>
            <a:r>
              <a:rPr kumimoji="1" lang="zh-CN" altLang="en-US" sz="2200" b="1" dirty="0">
                <a:latin typeface="+mn-ea"/>
              </a:rPr>
              <a:t>，</a:t>
            </a:r>
            <a:r>
              <a:rPr kumimoji="1" lang="en-US" altLang="zh-CN" sz="2200" b="1" dirty="0">
                <a:latin typeface="+mn-ea"/>
              </a:rPr>
              <a:t>P</a:t>
            </a:r>
            <a:r>
              <a:rPr kumimoji="1" lang="zh-CN" altLang="en-US" sz="2200" b="1" dirty="0">
                <a:latin typeface="+mn-ea"/>
              </a:rPr>
              <a:t>，</a:t>
            </a:r>
            <a:r>
              <a:rPr kumimoji="1" lang="en-US" altLang="zh-CN" sz="2200" b="1" dirty="0">
                <a:latin typeface="+mn-ea"/>
              </a:rPr>
              <a:t>S</a:t>
            </a:r>
            <a:r>
              <a:rPr kumimoji="1" lang="zh-CN" altLang="en-US" sz="2200" b="1" dirty="0">
                <a:latin typeface="+mn-ea"/>
              </a:rPr>
              <a:t>），</a:t>
            </a:r>
          </a:p>
          <a:p>
            <a:pPr indent="1093788"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+mn-ea"/>
              </a:rPr>
              <a:t>V</a:t>
            </a:r>
            <a:r>
              <a:rPr kumimoji="1" lang="en-US" altLang="zh-CN" sz="2200" b="1" baseline="-30000" dirty="0">
                <a:latin typeface="+mn-ea"/>
              </a:rPr>
              <a:t>N</a:t>
            </a:r>
            <a:r>
              <a:rPr kumimoji="1" lang="zh-CN" altLang="en-US" sz="2200" b="1" dirty="0">
                <a:latin typeface="+mn-ea"/>
              </a:rPr>
              <a:t>＝｛</a:t>
            </a:r>
            <a:r>
              <a:rPr kumimoji="1" lang="en-US" altLang="zh-CN" sz="2200" b="1" dirty="0">
                <a:latin typeface="+mn-ea"/>
              </a:rPr>
              <a:t>S</a:t>
            </a:r>
            <a:r>
              <a:rPr kumimoji="1" lang="zh-CN" altLang="en-US" sz="2200" b="1" dirty="0">
                <a:latin typeface="+mn-ea"/>
              </a:rPr>
              <a:t>，</a:t>
            </a:r>
            <a:r>
              <a:rPr kumimoji="1" lang="en-US" altLang="zh-CN" sz="2200" b="1" dirty="0">
                <a:latin typeface="+mn-ea"/>
              </a:rPr>
              <a:t>A</a:t>
            </a:r>
            <a:r>
              <a:rPr kumimoji="1" lang="zh-CN" altLang="en-US" sz="2200" b="1" dirty="0">
                <a:latin typeface="+mn-ea"/>
              </a:rPr>
              <a:t>，</a:t>
            </a:r>
            <a:r>
              <a:rPr kumimoji="1" lang="en-US" altLang="zh-CN" sz="2200" b="1" dirty="0">
                <a:latin typeface="+mn-ea"/>
              </a:rPr>
              <a:t>B</a:t>
            </a:r>
            <a:r>
              <a:rPr kumimoji="1" lang="zh-CN" altLang="en-US" sz="2200" b="1" dirty="0">
                <a:latin typeface="+mn-ea"/>
              </a:rPr>
              <a:t>｝，   </a:t>
            </a:r>
            <a:r>
              <a:rPr kumimoji="1" lang="en-US" altLang="zh-CN" sz="2200" b="1" dirty="0">
                <a:latin typeface="+mn-ea"/>
              </a:rPr>
              <a:t>V</a:t>
            </a:r>
            <a:r>
              <a:rPr kumimoji="1" lang="en-US" altLang="zh-CN" sz="2200" b="1" baseline="-30000" dirty="0">
                <a:latin typeface="+mn-ea"/>
              </a:rPr>
              <a:t>T</a:t>
            </a:r>
            <a:r>
              <a:rPr kumimoji="1" lang="zh-CN" altLang="en-US" sz="2200" b="1" dirty="0">
                <a:latin typeface="+mn-ea"/>
              </a:rPr>
              <a:t>＝｛</a:t>
            </a:r>
            <a:r>
              <a:rPr kumimoji="1" lang="en-US" altLang="zh-CN" sz="2200" b="1" dirty="0">
                <a:latin typeface="+mn-ea"/>
              </a:rPr>
              <a:t>0</a:t>
            </a:r>
            <a:r>
              <a:rPr kumimoji="1" lang="zh-CN" altLang="en-US" sz="2200" b="1" dirty="0">
                <a:latin typeface="+mn-ea"/>
              </a:rPr>
              <a:t>，</a:t>
            </a:r>
            <a:r>
              <a:rPr kumimoji="1" lang="en-US" altLang="zh-CN" sz="2200" b="1" dirty="0">
                <a:latin typeface="+mn-ea"/>
              </a:rPr>
              <a:t>1</a:t>
            </a:r>
            <a:r>
              <a:rPr kumimoji="1" lang="zh-CN" altLang="en-US" sz="2200" b="1" dirty="0">
                <a:latin typeface="+mn-ea"/>
              </a:rPr>
              <a:t>｝，</a:t>
            </a:r>
          </a:p>
          <a:p>
            <a:pPr indent="1093788" algn="just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+mn-ea"/>
              </a:rPr>
              <a:t>P </a:t>
            </a:r>
            <a:r>
              <a:rPr kumimoji="1" lang="zh-CN" altLang="en-US" sz="2200" b="1" dirty="0">
                <a:latin typeface="+mn-ea"/>
              </a:rPr>
              <a:t>＝｛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</a:rPr>
              <a:t>S→A0︱B1</a:t>
            </a:r>
            <a:r>
              <a:rPr kumimoji="1" lang="zh-CN" altLang="en-US" sz="22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</a:rPr>
              <a:t>A→0︱1</a:t>
            </a:r>
            <a:r>
              <a:rPr kumimoji="1" lang="zh-CN" altLang="en-US" sz="22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</a:rPr>
              <a:t>B→0︱1</a:t>
            </a:r>
            <a:r>
              <a:rPr kumimoji="1" lang="zh-CN" altLang="en-US" sz="2200" b="1" dirty="0">
                <a:latin typeface="+mn-ea"/>
              </a:rPr>
              <a:t>｝</a:t>
            </a:r>
            <a:endParaRPr kumimoji="1" lang="en-US" altLang="zh-CN" sz="2200" b="1" dirty="0">
              <a:latin typeface="+mn-ea"/>
            </a:endParaRPr>
          </a:p>
          <a:p>
            <a:pPr indent="1093788" algn="just">
              <a:lnSpc>
                <a:spcPct val="110000"/>
              </a:lnSpc>
              <a:spcBef>
                <a:spcPct val="20000"/>
              </a:spcBef>
            </a:pPr>
            <a:endParaRPr kumimoji="1" lang="zh-CN" altLang="en-US" sz="2200" b="1" dirty="0">
              <a:latin typeface="+mn-ea"/>
            </a:endParaRP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        </a:t>
            </a:r>
            <a:r>
              <a:rPr kumimoji="1" lang="en-US" altLang="zh-CN" sz="2200" b="1" dirty="0">
                <a:latin typeface="+mn-ea"/>
                <a:ea typeface="+mn-ea"/>
              </a:rPr>
              <a:t>L(G7</a:t>
            </a:r>
            <a:r>
              <a:rPr kumimoji="1" lang="zh-CN" altLang="en-US" sz="2200" b="1" dirty="0">
                <a:latin typeface="+mn-ea"/>
                <a:ea typeface="+mn-ea"/>
              </a:rPr>
              <a:t>）＝｛</a:t>
            </a:r>
            <a:r>
              <a:rPr kumimoji="1" lang="en-US" altLang="zh-CN" sz="2200" b="1" dirty="0">
                <a:latin typeface="+mn-ea"/>
                <a:ea typeface="+mn-ea"/>
              </a:rPr>
              <a:t>00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01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10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11</a:t>
            </a:r>
            <a:r>
              <a:rPr kumimoji="1" lang="zh-CN" altLang="en-US" sz="2200" b="1" dirty="0">
                <a:latin typeface="+mn-ea"/>
                <a:ea typeface="+mn-ea"/>
              </a:rPr>
              <a:t>｝。 </a:t>
            </a: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457200" y="228600"/>
            <a:ext cx="28114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文法类型</a:t>
            </a: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29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5AFD9C-1AF4-460F-A039-6E8F627CA710}"/>
              </a:ext>
            </a:extLst>
          </p:cNvPr>
          <p:cNvSpPr txBox="1"/>
          <p:nvPr/>
        </p:nvSpPr>
        <p:spPr>
          <a:xfrm>
            <a:off x="7050258" y="2674000"/>
            <a:ext cx="1467068" cy="40011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有穷自动机</a:t>
            </a:r>
          </a:p>
        </p:txBody>
      </p:sp>
    </p:spTree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38550" y="9906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Tahoma" pitchFamily="34" charset="0"/>
              </a:rPr>
              <a:t>重点讲解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667000" y="1790700"/>
            <a:ext cx="45720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hlinkClick r:id="rId3" action="ppaction://hlinksldjump"/>
              </a:rPr>
              <a:t>2.1</a:t>
            </a:r>
            <a:r>
              <a:rPr kumimoji="1" lang="zh-CN" altLang="en-US" sz="2400" b="1" dirty="0">
                <a:latin typeface="Times New Roman" pitchFamily="18" charset="0"/>
                <a:hlinkClick r:id="rId3" action="ppaction://hlinksldjump"/>
              </a:rPr>
              <a:t>　文法的直观概念</a:t>
            </a:r>
            <a:r>
              <a:rPr kumimoji="1" lang="zh-CN" altLang="en-US" sz="2400" b="1" dirty="0">
                <a:latin typeface="Times New Roman" pitchFamily="18" charset="0"/>
                <a:hlinkClick r:id="rId4" action="ppaction://hlinksldjump"/>
              </a:rPr>
              <a:t> 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hlinkClick r:id="rId5" action="ppaction://hlinksldjump"/>
              </a:rPr>
              <a:t>2.2</a:t>
            </a:r>
            <a:r>
              <a:rPr kumimoji="1" lang="zh-CN" altLang="en-US" sz="2400" b="1" dirty="0">
                <a:latin typeface="Times New Roman" pitchFamily="18" charset="0"/>
                <a:hlinkClick r:id="rId5" action="ppaction://hlinksldjump"/>
              </a:rPr>
              <a:t>　符号和符号串 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hlinkClick r:id="rId6" action="ppaction://hlinksldjump"/>
              </a:rPr>
              <a:t>2.3</a:t>
            </a:r>
            <a:r>
              <a:rPr kumimoji="1" lang="zh-CN" altLang="en-US" sz="2400" b="1" dirty="0">
                <a:latin typeface="Times New Roman" pitchFamily="18" charset="0"/>
                <a:hlinkClick r:id="rId6" action="ppaction://hlinksldjump"/>
              </a:rPr>
              <a:t>　文法和语言的形式定义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hlinkClick r:id="rId7" action="ppaction://hlinksldjump"/>
              </a:rPr>
              <a:t>2.4</a:t>
            </a:r>
            <a:r>
              <a:rPr kumimoji="1" lang="zh-CN" altLang="en-US" sz="2400" b="1" dirty="0">
                <a:latin typeface="Times New Roman" pitchFamily="18" charset="0"/>
                <a:hlinkClick r:id="rId7" action="ppaction://hlinksldjump"/>
              </a:rPr>
              <a:t>　文法类型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hlinkClick r:id="rId8" action="ppaction://hlinksldjump"/>
              </a:rPr>
              <a:t>2.5</a:t>
            </a:r>
            <a:r>
              <a:rPr kumimoji="1" lang="zh-CN" altLang="en-US" sz="2400" b="1" dirty="0">
                <a:latin typeface="Times New Roman" pitchFamily="18" charset="0"/>
                <a:hlinkClick r:id="rId8" action="ppaction://hlinksldjump"/>
              </a:rPr>
              <a:t>　上下文无关文法及其语法树 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hlinkClick r:id="rId9" action="ppaction://hlinksldjump"/>
              </a:rPr>
              <a:t>2.6</a:t>
            </a:r>
            <a:r>
              <a:rPr kumimoji="1" lang="zh-CN" altLang="en-US" sz="2400" b="1" dirty="0">
                <a:latin typeface="Times New Roman" pitchFamily="18" charset="0"/>
                <a:hlinkClick r:id="rId9" action="ppaction://hlinksldjump"/>
              </a:rPr>
              <a:t>　句型分析</a:t>
            </a:r>
            <a:r>
              <a:rPr kumimoji="1" lang="zh-CN" altLang="en-US" sz="2400" b="1" dirty="0">
                <a:latin typeface="Times New Roman" pitchFamily="18" charset="0"/>
                <a:hlinkClick r:id="rId10" action="ppaction://hlinksldjump"/>
              </a:rPr>
              <a:t> 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hlinkClick r:id="rId11" action="ppaction://hlinksldjump"/>
              </a:rPr>
              <a:t>2.7</a:t>
            </a:r>
            <a:r>
              <a:rPr kumimoji="1" lang="zh-CN" altLang="en-US" sz="2400" b="1" dirty="0">
                <a:latin typeface="Times New Roman" pitchFamily="18" charset="0"/>
                <a:hlinkClick r:id="rId11" action="ppaction://hlinksldjump"/>
              </a:rPr>
              <a:t>　文法在实用中的一些说明 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545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22703" y="1005674"/>
            <a:ext cx="8077200" cy="19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95313" algn="l" eaLnBrk="1" hangingPunct="1">
              <a:lnSpc>
                <a:spcPts val="3600"/>
              </a:lnSpc>
              <a:spcBef>
                <a:spcPct val="3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规则限制逐步增强；</a:t>
            </a:r>
            <a:br>
              <a:rPr kumimoji="1" lang="en-US" altLang="zh-CN" sz="2400" b="1" dirty="0">
                <a:latin typeface="宋体" pitchFamily="2" charset="-122"/>
                <a:ea typeface="宋体" pitchFamily="2" charset="-122"/>
              </a:rPr>
            </a:b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规则形式逐步简单；</a:t>
            </a:r>
            <a:br>
              <a:rPr kumimoji="1" lang="en-US" altLang="zh-CN" sz="2400" b="1" dirty="0">
                <a:latin typeface="宋体" pitchFamily="2" charset="-122"/>
                <a:ea typeface="宋体" pitchFamily="2" charset="-122"/>
              </a:rPr>
            </a:b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语言表达能力也随之逐步减弱。</a:t>
            </a:r>
          </a:p>
          <a:p>
            <a:pPr indent="595313" algn="l" eaLnBrk="1" hangingPunct="1">
              <a:lnSpc>
                <a:spcPts val="3600"/>
              </a:lnSpc>
              <a:spcBef>
                <a:spcPct val="3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语言集：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L0 ⊋ L1 ⊋ L2 ⊋ L3</a:t>
            </a:r>
            <a:endParaRPr kumimoji="1"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457200" y="228600"/>
            <a:ext cx="28114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文法类型</a:t>
            </a: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AC0DB69-4D98-4818-9DCE-27CDDAB9B48E}"/>
              </a:ext>
            </a:extLst>
          </p:cNvPr>
          <p:cNvGrpSpPr/>
          <p:nvPr/>
        </p:nvGrpSpPr>
        <p:grpSpPr>
          <a:xfrm>
            <a:off x="2819400" y="3146055"/>
            <a:ext cx="2915712" cy="2706271"/>
            <a:chOff x="904345" y="3269705"/>
            <a:chExt cx="2915712" cy="270627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1642E3C-8A1C-48F4-ADF6-34BF8D20414F}"/>
                </a:ext>
              </a:extLst>
            </p:cNvPr>
            <p:cNvSpPr/>
            <p:nvPr/>
          </p:nvSpPr>
          <p:spPr bwMode="auto">
            <a:xfrm>
              <a:off x="904345" y="3284550"/>
              <a:ext cx="2915712" cy="2691426"/>
            </a:xfrm>
            <a:prstGeom prst="ellipse">
              <a:avLst/>
            </a:prstGeom>
            <a:solidFill>
              <a:srgbClr val="0070C0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A324524-31A1-4A01-B8E2-135CE3372B55}"/>
                </a:ext>
              </a:extLst>
            </p:cNvPr>
            <p:cNvSpPr/>
            <p:nvPr/>
          </p:nvSpPr>
          <p:spPr bwMode="auto">
            <a:xfrm>
              <a:off x="1267264" y="3628825"/>
              <a:ext cx="2222558" cy="2051592"/>
            </a:xfrm>
            <a:prstGeom prst="ellipse">
              <a:avLst/>
            </a:prstGeom>
            <a:solidFill>
              <a:srgbClr val="92D050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010933-468E-4888-A327-F406DA90DA11}"/>
                </a:ext>
              </a:extLst>
            </p:cNvPr>
            <p:cNvSpPr txBox="1"/>
            <p:nvPr/>
          </p:nvSpPr>
          <p:spPr>
            <a:xfrm>
              <a:off x="1701535" y="3269705"/>
              <a:ext cx="13540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bg1"/>
                  </a:solidFill>
                </a:rPr>
                <a:t>0</a:t>
              </a:r>
              <a:r>
                <a:rPr lang="zh-CN" altLang="en-US" sz="1800" dirty="0">
                  <a:solidFill>
                    <a:schemeClr val="bg1"/>
                  </a:solidFill>
                </a:rPr>
                <a:t>型文法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A65A538-564C-42A0-BB98-92928ECC7699}"/>
                </a:ext>
              </a:extLst>
            </p:cNvPr>
            <p:cNvSpPr txBox="1"/>
            <p:nvPr/>
          </p:nvSpPr>
          <p:spPr>
            <a:xfrm>
              <a:off x="1701535" y="3671467"/>
              <a:ext cx="13540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r>
                <a:rPr lang="zh-CN" altLang="en-US" sz="1800" dirty="0">
                  <a:solidFill>
                    <a:schemeClr val="bg1"/>
                  </a:solidFill>
                </a:rPr>
                <a:t>型文法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53DACCA-4644-49F4-8B7A-B50EF6AF6F71}"/>
                </a:ext>
              </a:extLst>
            </p:cNvPr>
            <p:cNvSpPr/>
            <p:nvPr/>
          </p:nvSpPr>
          <p:spPr bwMode="auto">
            <a:xfrm>
              <a:off x="1524000" y="4055644"/>
              <a:ext cx="1632978" cy="1507364"/>
            </a:xfrm>
            <a:prstGeom prst="ellipse">
              <a:avLst/>
            </a:prstGeom>
            <a:solidFill>
              <a:srgbClr val="FF6600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0E21FD-DC22-413E-B7A1-09097C72AF71}"/>
                </a:ext>
              </a:extLst>
            </p:cNvPr>
            <p:cNvSpPr txBox="1"/>
            <p:nvPr/>
          </p:nvSpPr>
          <p:spPr>
            <a:xfrm>
              <a:off x="1731688" y="4174377"/>
              <a:ext cx="12937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bg1"/>
                  </a:solidFill>
                </a:rPr>
                <a:t>2</a:t>
              </a:r>
              <a:r>
                <a:rPr lang="zh-CN" altLang="en-US" sz="1800" dirty="0">
                  <a:solidFill>
                    <a:schemeClr val="bg1"/>
                  </a:solidFill>
                </a:rPr>
                <a:t>型文法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DC5447A-96DC-4F86-B0F3-CCF477DDF7ED}"/>
                </a:ext>
              </a:extLst>
            </p:cNvPr>
            <p:cNvSpPr/>
            <p:nvPr/>
          </p:nvSpPr>
          <p:spPr bwMode="auto">
            <a:xfrm>
              <a:off x="1836196" y="4558554"/>
              <a:ext cx="990600" cy="914400"/>
            </a:xfrm>
            <a:prstGeom prst="ellipse">
              <a:avLst/>
            </a:prstGeom>
            <a:solidFill>
              <a:srgbClr val="E5EFF7">
                <a:alpha val="96001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/>
                <a:t>3</a:t>
              </a:r>
              <a:r>
                <a:rPr lang="zh-CN" altLang="en-US" sz="2000" dirty="0"/>
                <a:t>型文法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Ovr>
    <a:masterClrMapping/>
  </p:clrMapOvr>
  <p:transition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19738" y="3962400"/>
            <a:ext cx="2209800" cy="1295400"/>
          </a:xfrm>
          <a:prstGeom prst="rect">
            <a:avLst/>
          </a:prstGeom>
          <a:solidFill>
            <a:srgbClr val="66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295400" y="3810000"/>
            <a:ext cx="3200400" cy="1600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1046809"/>
            <a:ext cx="8153400" cy="151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上下文无关文法</a:t>
            </a:r>
            <a:r>
              <a:rPr kumimoji="1" lang="en-US" altLang="zh-CN" sz="2400" b="1" dirty="0">
                <a:latin typeface="宋体" pitchFamily="2" charset="-122"/>
              </a:rPr>
              <a:t>+</a:t>
            </a:r>
            <a:r>
              <a:rPr kumimoji="1" lang="zh-CN" altLang="en-US" sz="2400" b="1" dirty="0">
                <a:latin typeface="宋体" pitchFamily="2" charset="-122"/>
              </a:rPr>
              <a:t>正规则文法：</a:t>
            </a:r>
            <a:endParaRPr kumimoji="1" lang="en-US" altLang="zh-CN" sz="2400" b="1" dirty="0">
              <a:latin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规则左部有且仅有一个非终结符。</a:t>
            </a:r>
            <a:endParaRPr kumimoji="1" lang="en-US" altLang="zh-CN" sz="2400" b="1" dirty="0">
              <a:latin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可以简写</a:t>
            </a:r>
            <a:r>
              <a:rPr kumimoji="1" lang="en-US" altLang="zh-CN" sz="2400" b="1" dirty="0">
                <a:latin typeface="宋体" pitchFamily="2" charset="-122"/>
              </a:rPr>
              <a:t>G[S]</a:t>
            </a:r>
            <a:r>
              <a:rPr kumimoji="1" lang="zh-CN" altLang="en-US" sz="2400" b="1" dirty="0">
                <a:latin typeface="宋体" pitchFamily="2" charset="-122"/>
              </a:rPr>
              <a:t>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3810000"/>
            <a:ext cx="3171825" cy="1600200"/>
            <a:chOff x="-2" y="-2"/>
            <a:chExt cx="1998" cy="6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36875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266700" algn="just" eaLnBrk="1" hangingPunct="1"/>
                <a:r>
                  <a:rPr kumimoji="1" lang="en-US" altLang="zh-CN" sz="2200" dirty="0">
                    <a:latin typeface="+mn-ea"/>
                    <a:ea typeface="+mn-ea"/>
                  </a:rPr>
                  <a:t>G6[S]</a:t>
                </a:r>
                <a:r>
                  <a:rPr kumimoji="1" lang="zh-CN" altLang="en-US" sz="2200" dirty="0">
                    <a:latin typeface="+mn-ea"/>
                    <a:ea typeface="+mn-ea"/>
                  </a:rPr>
                  <a:t>：</a:t>
                </a:r>
              </a:p>
              <a:p>
                <a:pPr indent="266700" algn="just"/>
                <a:r>
                  <a:rPr kumimoji="1" lang="zh-CN" altLang="en-US" sz="2200" dirty="0">
                    <a:latin typeface="+mn-ea"/>
                    <a:ea typeface="+mn-ea"/>
                  </a:rPr>
                  <a:t>     </a:t>
                </a:r>
                <a:r>
                  <a:rPr kumimoji="1" lang="en-US" altLang="zh-CN" sz="2200" dirty="0">
                    <a:latin typeface="+mn-ea"/>
                    <a:ea typeface="+mn-ea"/>
                  </a:rPr>
                  <a:t>S→A0︱BS0</a:t>
                </a:r>
              </a:p>
              <a:p>
                <a:pPr indent="266700" algn="just"/>
                <a:r>
                  <a:rPr kumimoji="1" lang="en-US" altLang="zh-CN" sz="2200" dirty="0">
                    <a:latin typeface="+mn-ea"/>
                    <a:ea typeface="+mn-ea"/>
                  </a:rPr>
                  <a:t>     A→0︱1</a:t>
                </a:r>
              </a:p>
              <a:p>
                <a:pPr indent="266700" algn="just"/>
                <a:r>
                  <a:rPr kumimoji="1" lang="en-US" altLang="zh-CN" sz="2200" dirty="0">
                    <a:latin typeface="+mn-ea"/>
                    <a:ea typeface="+mn-ea"/>
                  </a:rPr>
                  <a:t>     B→0︱1</a:t>
                </a:r>
              </a:p>
            </p:txBody>
          </p:sp>
          <p:sp>
            <p:nvSpPr>
              <p:cNvPr id="36876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200">
                  <a:latin typeface="+mn-ea"/>
                  <a:ea typeface="+mn-ea"/>
                </a:endParaRPr>
              </a:p>
            </p:txBody>
          </p:sp>
        </p:grpSp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</p:grp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5715000" y="4114800"/>
            <a:ext cx="205740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200">
                <a:latin typeface="+mn-ea"/>
                <a:ea typeface="+mn-ea"/>
              </a:rPr>
              <a:t>V</a:t>
            </a:r>
            <a:r>
              <a:rPr kumimoji="1" lang="en-US" altLang="zh-CN" sz="2200" baseline="-30000">
                <a:latin typeface="+mn-ea"/>
                <a:ea typeface="+mn-ea"/>
              </a:rPr>
              <a:t>N</a:t>
            </a:r>
            <a:r>
              <a:rPr kumimoji="1" lang="zh-CN" altLang="en-US" sz="2200">
                <a:latin typeface="+mn-ea"/>
                <a:ea typeface="+mn-ea"/>
              </a:rPr>
              <a:t>＝</a:t>
            </a:r>
            <a:r>
              <a:rPr kumimoji="1" lang="en-US" altLang="zh-CN" sz="2200">
                <a:latin typeface="+mn-ea"/>
                <a:ea typeface="+mn-ea"/>
              </a:rPr>
              <a:t>{S,A,B}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200">
                <a:latin typeface="+mn-ea"/>
                <a:ea typeface="+mn-ea"/>
              </a:rPr>
              <a:t>V</a:t>
            </a:r>
            <a:r>
              <a:rPr kumimoji="1" lang="en-US" altLang="zh-CN" sz="2200" baseline="-30000">
                <a:latin typeface="+mn-ea"/>
                <a:ea typeface="+mn-ea"/>
              </a:rPr>
              <a:t>T </a:t>
            </a:r>
            <a:r>
              <a:rPr kumimoji="1" lang="zh-CN" altLang="en-US" sz="2200">
                <a:latin typeface="+mn-ea"/>
                <a:ea typeface="+mn-ea"/>
              </a:rPr>
              <a:t>＝</a:t>
            </a:r>
            <a:r>
              <a:rPr kumimoji="1" lang="en-US" altLang="zh-CN" sz="2200">
                <a:latin typeface="+mn-ea"/>
                <a:ea typeface="+mn-ea"/>
              </a:rPr>
              <a:t>{0,1}</a:t>
            </a:r>
          </a:p>
        </p:txBody>
      </p:sp>
      <p:sp>
        <p:nvSpPr>
          <p:cNvPr id="36871" name="AutoShape 11"/>
          <p:cNvSpPr>
            <a:spLocks noChangeArrowheads="1"/>
          </p:cNvSpPr>
          <p:nvPr/>
        </p:nvSpPr>
        <p:spPr bwMode="auto">
          <a:xfrm>
            <a:off x="4668838" y="435292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36872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021263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2.5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上下无关文法及其语法树</a:t>
            </a: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31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5A7F0F-DC2E-418F-8D57-799E8F2BE352}"/>
              </a:ext>
            </a:extLst>
          </p:cNvPr>
          <p:cNvSpPr txBox="1"/>
          <p:nvPr/>
        </p:nvSpPr>
        <p:spPr>
          <a:xfrm>
            <a:off x="1193006" y="3253635"/>
            <a:ext cx="339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b="1" dirty="0">
                <a:latin typeface="+mn-ea"/>
                <a:ea typeface="+mn-ea"/>
              </a:rPr>
              <a:t>例</a:t>
            </a:r>
            <a:r>
              <a:rPr kumimoji="1" lang="en-US" altLang="zh-CN" sz="1800" b="1" dirty="0">
                <a:latin typeface="+mn-ea"/>
                <a:ea typeface="+mn-ea"/>
              </a:rPr>
              <a:t>2.7</a:t>
            </a:r>
            <a:r>
              <a:rPr kumimoji="1" lang="zh-CN" altLang="en-US" sz="1800" b="1" dirty="0">
                <a:latin typeface="+mn-ea"/>
                <a:ea typeface="+mn-ea"/>
              </a:rPr>
              <a:t>的文法可以简写成：</a:t>
            </a:r>
            <a:r>
              <a:rPr kumimoji="1" lang="en-US" altLang="zh-CN" sz="1800" b="1" dirty="0">
                <a:latin typeface="+mn-ea"/>
                <a:ea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229600" cy="17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如果在推导的每一步总是选择当前句型的最左（最右）边非终结符进行推导，则称这种推导过程为</a:t>
            </a:r>
            <a:r>
              <a:rPr kumimoji="1" lang="zh-CN" altLang="en-US" sz="2200" b="1" dirty="0">
                <a:solidFill>
                  <a:srgbClr val="CC6600"/>
                </a:solidFill>
                <a:latin typeface="宋体" pitchFamily="2" charset="-122"/>
              </a:rPr>
              <a:t>最左（</a:t>
            </a:r>
            <a:r>
              <a:rPr kumimoji="1"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最右</a:t>
            </a:r>
            <a:r>
              <a:rPr kumimoji="1" lang="zh-CN" altLang="en-US" sz="2200" b="1" dirty="0">
                <a:solidFill>
                  <a:srgbClr val="CC6600"/>
                </a:solidFill>
                <a:latin typeface="宋体" pitchFamily="2" charset="-122"/>
              </a:rPr>
              <a:t>）</a:t>
            </a:r>
            <a:r>
              <a:rPr kumimoji="1"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推导</a:t>
            </a:r>
            <a:r>
              <a:rPr kumimoji="1" lang="zh-CN" altLang="en-US" sz="2200" b="1" dirty="0">
                <a:latin typeface="宋体" pitchFamily="2" charset="-122"/>
              </a:rPr>
              <a:t>。最右推导，也叫</a:t>
            </a:r>
            <a:r>
              <a:rPr kumimoji="1"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规范推导</a:t>
            </a:r>
            <a:r>
              <a:rPr kumimoji="1" lang="zh-CN" altLang="en-US" sz="2200" b="1" dirty="0">
                <a:latin typeface="宋体" pitchFamily="2" charset="-122"/>
              </a:rPr>
              <a:t>。由规范推导所得的句型，叫做</a:t>
            </a:r>
            <a:r>
              <a:rPr kumimoji="1"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规范句型</a:t>
            </a:r>
            <a:r>
              <a:rPr kumimoji="1" lang="zh-CN" altLang="en-US" sz="2200" b="1" dirty="0">
                <a:latin typeface="宋体" pitchFamily="2" charset="-122"/>
              </a:rPr>
              <a:t>。规范推导的逆过程，叫做</a:t>
            </a:r>
            <a:r>
              <a:rPr kumimoji="1"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规范归约</a:t>
            </a:r>
            <a:r>
              <a:rPr kumimoji="1" lang="zh-CN" altLang="en-US" sz="2200" b="1" dirty="0">
                <a:latin typeface="宋体" pitchFamily="2" charset="-122"/>
              </a:rPr>
              <a:t>。 </a:t>
            </a: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2.8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最左推导、最右推导</a:t>
            </a:r>
            <a:endParaRPr kumimoji="1"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2.8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最左推导、最右推导</a:t>
            </a:r>
            <a:endParaRPr kumimoji="1"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387503" y="1261218"/>
            <a:ext cx="821108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2.8  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已知文法如下，试给出句子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aabbaa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的推导过程。</a:t>
            </a:r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indent="693738" algn="l" eaLnBrk="1" hangingPunct="1"/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G[S]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indent="693738" algn="l" eaLnBrk="1" hangingPunct="1"/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S→aAS︱a</a:t>
            </a:r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indent="693738" algn="l"/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2200" b="1" dirty="0" err="1">
                <a:latin typeface="宋体" pitchFamily="2" charset="-122"/>
                <a:ea typeface="宋体" pitchFamily="2" charset="-122"/>
              </a:rPr>
              <a:t>A→SbA︱SS︱ba</a:t>
            </a:r>
            <a:endParaRPr kumimoji="1"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/>
            <a:endParaRPr kumimoji="1"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381000" y="3180224"/>
            <a:ext cx="8093238" cy="1547347"/>
          </a:xfrm>
          <a:prstGeom prst="rect">
            <a:avLst/>
          </a:prstGeom>
          <a:noFill/>
          <a:ln w="28575">
            <a:noFill/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最左推导：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u="wavyDbl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bA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aab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ba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aabba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a</a:t>
            </a:r>
            <a:endParaRPr kumimoji="1" lang="en-US" altLang="zh-CN" sz="2200" b="1" u="wavyDbl" dirty="0">
              <a:uFill>
                <a:solidFill>
                  <a:srgbClr val="0000FF"/>
                </a:solidFill>
              </a:u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最右推导：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Sb</a:t>
            </a:r>
            <a:r>
              <a:rPr kumimoji="1" lang="en-US" altLang="zh-CN" sz="2200" b="1" u="wavyDbl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ba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bbaa</a:t>
            </a:r>
            <a:endParaRPr kumimoji="1" lang="en-US" altLang="zh-CN" sz="22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一般推导：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S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SbA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bA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1"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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 aab</a:t>
            </a:r>
            <a:r>
              <a:rPr kumimoji="1" lang="en-US" altLang="zh-CN" sz="2200" b="1" u="wavyDbl" dirty="0">
                <a:uFill>
                  <a:solidFill>
                    <a:srgbClr val="0000FF"/>
                  </a:solidFill>
                </a:uFill>
                <a:latin typeface="宋体" pitchFamily="2" charset="-122"/>
                <a:ea typeface="宋体" pitchFamily="2" charset="-122"/>
              </a:rPr>
              <a:t>ba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619920"/>
      </p:ext>
    </p:extLst>
  </p:cSld>
  <p:clrMapOvr>
    <a:masterClrMapping/>
  </p:clrMapOvr>
  <p:transition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42900" y="2850317"/>
            <a:ext cx="8458200" cy="2590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Text Box 3"/>
              <p:cNvSpPr txBox="1">
                <a:spLocks noChangeArrowheads="1"/>
              </p:cNvSpPr>
              <p:nvPr/>
            </p:nvSpPr>
            <p:spPr bwMode="auto">
              <a:xfrm>
                <a:off x="342900" y="933371"/>
                <a:ext cx="8458200" cy="1880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indent="595313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indent="0"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kumimoji="1" lang="zh-CN" altLang="en-US" sz="2000" b="1" dirty="0">
                    <a:latin typeface="Times New Roman" pitchFamily="18" charset="0"/>
                  </a:rPr>
                  <a:t>文法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G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的任何一个句型，根据其推导都能构造一个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语法树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，或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推导树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。它一个满足下列条件的多叉树：</a:t>
                </a:r>
                <a:endParaRPr kumimoji="1" lang="en-US" altLang="zh-CN" sz="2000" b="1" dirty="0">
                  <a:latin typeface="Times New Roman" pitchFamily="18" charset="0"/>
                </a:endParaRPr>
              </a:p>
              <a:p>
                <a:pPr indent="0"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kumimoji="1" lang="zh-CN" altLang="en-US" sz="2000" b="1" dirty="0">
                    <a:latin typeface="Times New Roman" pitchFamily="18" charset="0"/>
                  </a:rPr>
                  <a:t>（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1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）文法的开始符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S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为树的节点；</a:t>
                </a:r>
              </a:p>
              <a:p>
                <a:pPr indent="0" algn="l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kumimoji="1" lang="zh-CN" altLang="en-US" sz="2000" b="1" dirty="0">
                    <a:latin typeface="Times New Roman" pitchFamily="18" charset="0"/>
                  </a:rPr>
                  <a:t>（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2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）对任意产生式</a:t>
                </a:r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A→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zh-CN" sz="2000" b="1" dirty="0">
                    <a:latin typeface="宋体" pitchFamily="2" charset="-122"/>
                    <a:ea typeface="宋体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zh-CN" altLang="en-US" sz="2000" b="1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zh-CN" altLang="en-US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000" b="1" dirty="0">
                    <a:latin typeface="Times New Roman" pitchFamily="18" charset="0"/>
                  </a:rPr>
                  <a:t> ，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000" b="1" dirty="0">
                    <a:latin typeface="Times New Roman" pitchFamily="18" charset="0"/>
                  </a:rPr>
                  <a:t>的各符号严格依生产式的次序依次为</a:t>
                </a:r>
                <a:r>
                  <a:rPr kumimoji="1" lang="en-US" altLang="zh-CN" sz="2000" b="1" dirty="0">
                    <a:latin typeface="Times New Roman" pitchFamily="18" charset="0"/>
                  </a:rPr>
                  <a:t>A</a:t>
                </a:r>
                <a:r>
                  <a:rPr kumimoji="1" lang="zh-CN" altLang="en-US" sz="2000" b="1" dirty="0">
                    <a:latin typeface="Times New Roman" pitchFamily="18" charset="0"/>
                  </a:rPr>
                  <a:t>的子节点；文法符号为其节点标记（节点名）。</a:t>
                </a:r>
              </a:p>
            </p:txBody>
          </p:sp>
        </mc:Choice>
        <mc:Fallback xmlns="">
          <p:sp>
            <p:nvSpPr>
              <p:cNvPr id="3891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933371"/>
                <a:ext cx="8458200" cy="1880579"/>
              </a:xfrm>
              <a:prstGeom prst="rect">
                <a:avLst/>
              </a:prstGeom>
              <a:blipFill>
                <a:blip r:embed="rId2"/>
                <a:stretch>
                  <a:fillRect l="-720" t="-2265" b="-48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4988" y="304800"/>
            <a:ext cx="3275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2.9 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语法树</a:t>
            </a:r>
            <a:endParaRPr kumimoji="1"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810125" y="2620883"/>
            <a:ext cx="2420938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55688" y="3316208"/>
            <a:ext cx="3276600" cy="2209800"/>
            <a:chOff x="4650" y="1581"/>
            <a:chExt cx="2520" cy="2049"/>
          </a:xfrm>
        </p:grpSpPr>
        <p:sp>
          <p:nvSpPr>
            <p:cNvPr id="38922" name="Text Box 7"/>
            <p:cNvSpPr txBox="1">
              <a:spLocks noChangeArrowheads="1"/>
            </p:cNvSpPr>
            <p:nvPr/>
          </p:nvSpPr>
          <p:spPr bwMode="auto">
            <a:xfrm>
              <a:off x="5625" y="1581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S</a:t>
              </a:r>
            </a:p>
            <a:p>
              <a:endParaRPr kumimoji="1" lang="en-US" altLang="zh-CN" sz="2400" b="1">
                <a:latin typeface="Tahoma" pitchFamily="34" charset="0"/>
              </a:endParaRPr>
            </a:p>
          </p:txBody>
        </p:sp>
        <p:sp>
          <p:nvSpPr>
            <p:cNvPr id="38923" name="Text Box 8"/>
            <p:cNvSpPr txBox="1">
              <a:spLocks noChangeArrowheads="1"/>
            </p:cNvSpPr>
            <p:nvPr/>
          </p:nvSpPr>
          <p:spPr bwMode="auto">
            <a:xfrm>
              <a:off x="5640" y="2001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A</a:t>
              </a:r>
            </a:p>
            <a:p>
              <a:endParaRPr kumimoji="1" lang="en-US" altLang="zh-CN" sz="2400" b="1">
                <a:latin typeface="Tahoma" pitchFamily="34" charset="0"/>
              </a:endParaRPr>
            </a:p>
          </p:txBody>
        </p:sp>
        <p:sp>
          <p:nvSpPr>
            <p:cNvPr id="38924" name="Text Box 9"/>
            <p:cNvSpPr txBox="1">
              <a:spLocks noChangeArrowheads="1"/>
            </p:cNvSpPr>
            <p:nvPr/>
          </p:nvSpPr>
          <p:spPr bwMode="auto">
            <a:xfrm>
              <a:off x="4650" y="2001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50"/>
                  </a:solidFill>
                  <a:latin typeface="Tahoma" pitchFamily="34" charset="0"/>
                </a:rPr>
                <a:t>a</a:t>
              </a:r>
            </a:p>
            <a:p>
              <a:endParaRPr kumimoji="1" lang="en-US" altLang="zh-CN" sz="2400" b="1" dirty="0">
                <a:latin typeface="Tahoma" pitchFamily="34" charset="0"/>
              </a:endParaRPr>
            </a:p>
          </p:txBody>
        </p:sp>
        <p:sp>
          <p:nvSpPr>
            <p:cNvPr id="38925" name="Text Box 10"/>
            <p:cNvSpPr txBox="1">
              <a:spLocks noChangeArrowheads="1"/>
            </p:cNvSpPr>
            <p:nvPr/>
          </p:nvSpPr>
          <p:spPr bwMode="auto">
            <a:xfrm>
              <a:off x="5205" y="2526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S</a:t>
              </a:r>
            </a:p>
            <a:p>
              <a:endParaRPr kumimoji="1" lang="en-US" altLang="zh-CN" sz="2400" b="1">
                <a:latin typeface="Tahoma" pitchFamily="34" charset="0"/>
              </a:endParaRPr>
            </a:p>
          </p:txBody>
        </p:sp>
        <p:sp>
          <p:nvSpPr>
            <p:cNvPr id="38926" name="Text Box 11"/>
            <p:cNvSpPr txBox="1">
              <a:spLocks noChangeArrowheads="1"/>
            </p:cNvSpPr>
            <p:nvPr/>
          </p:nvSpPr>
          <p:spPr bwMode="auto">
            <a:xfrm>
              <a:off x="6675" y="1998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S</a:t>
              </a:r>
            </a:p>
            <a:p>
              <a:endParaRPr kumimoji="1" lang="en-US" altLang="zh-CN" sz="2400" b="1">
                <a:latin typeface="Tahoma" pitchFamily="34" charset="0"/>
              </a:endParaRPr>
            </a:p>
          </p:txBody>
        </p:sp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6690" y="2496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50"/>
                  </a:solidFill>
                  <a:latin typeface="Tahoma" pitchFamily="34" charset="0"/>
                </a:rPr>
                <a:t>a</a:t>
              </a:r>
            </a:p>
            <a:p>
              <a:endParaRPr kumimoji="1" lang="en-US" altLang="zh-CN" sz="2400" b="1" dirty="0">
                <a:latin typeface="Tahoma" pitchFamily="34" charset="0"/>
              </a:endParaRPr>
            </a:p>
          </p:txBody>
        </p:sp>
        <p:sp>
          <p:nvSpPr>
            <p:cNvPr id="38928" name="Text Box 13"/>
            <p:cNvSpPr txBox="1">
              <a:spLocks noChangeArrowheads="1"/>
            </p:cNvSpPr>
            <p:nvPr/>
          </p:nvSpPr>
          <p:spPr bwMode="auto">
            <a:xfrm>
              <a:off x="5205" y="3141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50"/>
                  </a:solidFill>
                  <a:latin typeface="Tahoma" pitchFamily="34" charset="0"/>
                </a:rPr>
                <a:t>a</a:t>
              </a:r>
            </a:p>
            <a:p>
              <a:endParaRPr kumimoji="1" lang="en-US" altLang="zh-CN" sz="2400" b="1" dirty="0">
                <a:latin typeface="Tahoma" pitchFamily="34" charset="0"/>
              </a:endParaRPr>
            </a:p>
          </p:txBody>
        </p:sp>
        <p:sp>
          <p:nvSpPr>
            <p:cNvPr id="38929" name="Text Box 14"/>
            <p:cNvSpPr txBox="1">
              <a:spLocks noChangeArrowheads="1"/>
            </p:cNvSpPr>
            <p:nvPr/>
          </p:nvSpPr>
          <p:spPr bwMode="auto">
            <a:xfrm>
              <a:off x="5640" y="2511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50"/>
                  </a:solidFill>
                  <a:latin typeface="Tahoma" pitchFamily="34" charset="0"/>
                </a:rPr>
                <a:t>b</a:t>
              </a:r>
            </a:p>
            <a:p>
              <a:endParaRPr kumimoji="1" lang="en-US" altLang="zh-CN" sz="2400" b="1" dirty="0">
                <a:latin typeface="Tahoma" pitchFamily="34" charset="0"/>
              </a:endParaRPr>
            </a:p>
          </p:txBody>
        </p:sp>
        <p:sp>
          <p:nvSpPr>
            <p:cNvPr id="38930" name="Text Box 15"/>
            <p:cNvSpPr txBox="1">
              <a:spLocks noChangeArrowheads="1"/>
            </p:cNvSpPr>
            <p:nvPr/>
          </p:nvSpPr>
          <p:spPr bwMode="auto">
            <a:xfrm>
              <a:off x="6060" y="2508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A</a:t>
              </a:r>
            </a:p>
            <a:p>
              <a:endParaRPr kumimoji="1" lang="en-US" altLang="zh-CN" sz="2400" b="1">
                <a:latin typeface="Tahoma" pitchFamily="34" charset="0"/>
              </a:endParaRPr>
            </a:p>
          </p:txBody>
        </p:sp>
        <p:sp>
          <p:nvSpPr>
            <p:cNvPr id="38931" name="Text Box 16"/>
            <p:cNvSpPr txBox="1">
              <a:spLocks noChangeArrowheads="1"/>
            </p:cNvSpPr>
            <p:nvPr/>
          </p:nvSpPr>
          <p:spPr bwMode="auto">
            <a:xfrm>
              <a:off x="5880" y="3156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50"/>
                  </a:solidFill>
                  <a:latin typeface="Tahoma" pitchFamily="34" charset="0"/>
                </a:rPr>
                <a:t>b</a:t>
              </a:r>
            </a:p>
            <a:p>
              <a:endParaRPr kumimoji="1" lang="en-US" altLang="zh-CN" sz="2400" b="1" dirty="0">
                <a:latin typeface="Tahoma" pitchFamily="34" charset="0"/>
              </a:endParaRPr>
            </a:p>
          </p:txBody>
        </p:sp>
        <p:sp>
          <p:nvSpPr>
            <p:cNvPr id="38932" name="Text Box 17"/>
            <p:cNvSpPr txBox="1">
              <a:spLocks noChangeArrowheads="1"/>
            </p:cNvSpPr>
            <p:nvPr/>
          </p:nvSpPr>
          <p:spPr bwMode="auto">
            <a:xfrm>
              <a:off x="6330" y="3141"/>
              <a:ext cx="48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50"/>
                  </a:solidFill>
                  <a:latin typeface="Tahoma" pitchFamily="34" charset="0"/>
                </a:rPr>
                <a:t>a</a:t>
              </a:r>
            </a:p>
            <a:p>
              <a:endParaRPr kumimoji="1" lang="en-US" altLang="zh-CN" sz="2400" b="1" dirty="0">
                <a:latin typeface="Tahoma" pitchFamily="34" charset="0"/>
              </a:endParaRPr>
            </a:p>
          </p:txBody>
        </p:sp>
        <p:sp>
          <p:nvSpPr>
            <p:cNvPr id="38933" name="Line 18"/>
            <p:cNvSpPr>
              <a:spLocks noChangeShapeType="1"/>
            </p:cNvSpPr>
            <p:nvPr/>
          </p:nvSpPr>
          <p:spPr bwMode="auto">
            <a:xfrm>
              <a:off x="5850" y="1908"/>
              <a:ext cx="0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19"/>
            <p:cNvSpPr>
              <a:spLocks noChangeShapeType="1"/>
            </p:cNvSpPr>
            <p:nvPr/>
          </p:nvSpPr>
          <p:spPr bwMode="auto">
            <a:xfrm flipH="1">
              <a:off x="4965" y="1857"/>
              <a:ext cx="78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20"/>
            <p:cNvSpPr>
              <a:spLocks noChangeShapeType="1"/>
            </p:cNvSpPr>
            <p:nvPr/>
          </p:nvSpPr>
          <p:spPr bwMode="auto">
            <a:xfrm>
              <a:off x="5925" y="1818"/>
              <a:ext cx="840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 flipH="1">
              <a:off x="5508" y="2313"/>
              <a:ext cx="24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22"/>
            <p:cNvSpPr>
              <a:spLocks noChangeShapeType="1"/>
            </p:cNvSpPr>
            <p:nvPr/>
          </p:nvSpPr>
          <p:spPr bwMode="auto">
            <a:xfrm>
              <a:off x="5850" y="230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Line 23"/>
            <p:cNvSpPr>
              <a:spLocks noChangeShapeType="1"/>
            </p:cNvSpPr>
            <p:nvPr/>
          </p:nvSpPr>
          <p:spPr bwMode="auto">
            <a:xfrm>
              <a:off x="5955" y="2250"/>
              <a:ext cx="3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24"/>
            <p:cNvSpPr>
              <a:spLocks noChangeShapeType="1"/>
            </p:cNvSpPr>
            <p:nvPr/>
          </p:nvSpPr>
          <p:spPr bwMode="auto">
            <a:xfrm>
              <a:off x="6885" y="233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25"/>
            <p:cNvSpPr>
              <a:spLocks noChangeShapeType="1"/>
            </p:cNvSpPr>
            <p:nvPr/>
          </p:nvSpPr>
          <p:spPr bwMode="auto">
            <a:xfrm>
              <a:off x="5400" y="2865"/>
              <a:ext cx="0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26"/>
            <p:cNvSpPr>
              <a:spLocks noChangeShapeType="1"/>
            </p:cNvSpPr>
            <p:nvPr/>
          </p:nvSpPr>
          <p:spPr bwMode="auto">
            <a:xfrm flipH="1">
              <a:off x="6045" y="288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27"/>
            <p:cNvSpPr>
              <a:spLocks noChangeShapeType="1"/>
            </p:cNvSpPr>
            <p:nvPr/>
          </p:nvSpPr>
          <p:spPr bwMode="auto">
            <a:xfrm>
              <a:off x="6345" y="287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9" name="Text Box 28"/>
          <p:cNvSpPr txBox="1">
            <a:spLocks noChangeArrowheads="1"/>
          </p:cNvSpPr>
          <p:nvPr/>
        </p:nvSpPr>
        <p:spPr bwMode="auto">
          <a:xfrm>
            <a:off x="534988" y="2927921"/>
            <a:ext cx="739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</a:t>
            </a:r>
            <a:r>
              <a:rPr kumimoji="1" lang="en-US" altLang="zh-CN" sz="2000" b="1" dirty="0">
                <a:latin typeface="Times New Roman" pitchFamily="18" charset="0"/>
              </a:rPr>
              <a:t>2.8</a:t>
            </a:r>
            <a:r>
              <a:rPr kumimoji="1" lang="zh-CN" altLang="en-US" sz="2000" b="1" dirty="0">
                <a:latin typeface="Times New Roman" pitchFamily="18" charset="0"/>
              </a:rPr>
              <a:t>定义的文法</a:t>
            </a:r>
            <a:r>
              <a:rPr kumimoji="1" lang="en-US" altLang="zh-CN" sz="2000" b="1" dirty="0">
                <a:latin typeface="Times New Roman" pitchFamily="18" charset="0"/>
              </a:rPr>
              <a:t>G[S]</a:t>
            </a:r>
            <a:r>
              <a:rPr kumimoji="1" lang="zh-CN" altLang="en-US" sz="2000" b="1" dirty="0">
                <a:latin typeface="Times New Roman" pitchFamily="18" charset="0"/>
              </a:rPr>
              <a:t>中，句子</a:t>
            </a:r>
            <a:r>
              <a:rPr kumimoji="1" lang="en-US" altLang="zh-CN" sz="2000" b="1" dirty="0">
                <a:latin typeface="Times New Roman" pitchFamily="18" charset="0"/>
              </a:rPr>
              <a:t>aabbaa</a:t>
            </a:r>
            <a:r>
              <a:rPr kumimoji="1" lang="zh-CN" altLang="en-US" sz="2000" b="1" dirty="0">
                <a:latin typeface="Times New Roman" pitchFamily="18" charset="0"/>
              </a:rPr>
              <a:t>对应的语法树如下。 </a:t>
            </a:r>
          </a:p>
        </p:txBody>
      </p:sp>
      <p:sp>
        <p:nvSpPr>
          <p:cNvPr id="38920" name="Text Box 29"/>
          <p:cNvSpPr txBox="1">
            <a:spLocks noChangeArrowheads="1"/>
          </p:cNvSpPr>
          <p:nvPr/>
        </p:nvSpPr>
        <p:spPr bwMode="auto">
          <a:xfrm>
            <a:off x="2362200" y="5408533"/>
            <a:ext cx="601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 dirty="0">
                <a:solidFill>
                  <a:srgbClr val="660066"/>
                </a:solidFill>
                <a:latin typeface="宋体" pitchFamily="2" charset="-122"/>
              </a:rPr>
              <a:t>推论： ①非叶子结点一定是非终结符</a:t>
            </a:r>
          </a:p>
          <a:p>
            <a:pPr algn="l" eaLnBrk="1" hangingPunct="1"/>
            <a:r>
              <a:rPr kumimoji="1" lang="zh-CN" altLang="en-US" sz="2000" b="1" dirty="0">
                <a:solidFill>
                  <a:srgbClr val="660066"/>
                </a:solidFill>
                <a:latin typeface="宋体" pitchFamily="2" charset="-122"/>
              </a:rPr>
              <a:t>       ②全部叶子结点组成的符号串是文法的句子</a:t>
            </a:r>
          </a:p>
        </p:txBody>
      </p:sp>
      <p:sp>
        <p:nvSpPr>
          <p:cNvPr id="38921" name="Text Box 30"/>
          <p:cNvSpPr txBox="1">
            <a:spLocks noChangeArrowheads="1"/>
          </p:cNvSpPr>
          <p:nvPr/>
        </p:nvSpPr>
        <p:spPr bwMode="auto">
          <a:xfrm>
            <a:off x="4887686" y="3715677"/>
            <a:ext cx="3733800" cy="1317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例</a:t>
            </a:r>
            <a:r>
              <a:rPr kumimoji="1" lang="en-US" altLang="zh-CN" sz="2000" b="1" dirty="0">
                <a:latin typeface="Times New Roman" pitchFamily="18" charset="0"/>
              </a:rPr>
              <a:t>3.8</a:t>
            </a:r>
            <a:r>
              <a:rPr kumimoji="1" lang="zh-CN" altLang="en-US" sz="2000" b="1" dirty="0">
                <a:latin typeface="Times New Roman" pitchFamily="18" charset="0"/>
              </a:rPr>
              <a:t>　定义文法</a:t>
            </a:r>
            <a:r>
              <a:rPr kumimoji="1" lang="en-US" altLang="zh-CN" sz="2000" b="1" dirty="0">
                <a:latin typeface="Times New Roman" pitchFamily="18" charset="0"/>
              </a:rPr>
              <a:t>G[S]: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　　　</a:t>
            </a:r>
            <a:r>
              <a:rPr kumimoji="1" lang="en-US" altLang="zh-CN" sz="2000" b="1" dirty="0">
                <a:latin typeface="Times New Roman" pitchFamily="18" charset="0"/>
              </a:rPr>
              <a:t>G[S]</a:t>
            </a:r>
            <a:r>
              <a:rPr kumimoji="1" lang="zh-CN" altLang="en-US" sz="2000" b="1" dirty="0">
                <a:latin typeface="Times New Roman" pitchFamily="18" charset="0"/>
              </a:rPr>
              <a:t>：</a:t>
            </a:r>
            <a:r>
              <a:rPr kumimoji="1" lang="en-US" altLang="zh-CN" sz="2000" b="1" dirty="0" err="1">
                <a:latin typeface="Times New Roman" pitchFamily="18" charset="0"/>
              </a:rPr>
              <a:t>S→aAS︱a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    </a:t>
            </a:r>
            <a:r>
              <a:rPr kumimoji="1" lang="zh-CN" altLang="en-US" sz="2000" b="1" dirty="0">
                <a:latin typeface="Times New Roman" pitchFamily="18" charset="0"/>
              </a:rPr>
              <a:t>　</a:t>
            </a:r>
            <a:r>
              <a:rPr kumimoji="1" lang="en-US" altLang="zh-CN" sz="2000" b="1" dirty="0" err="1">
                <a:latin typeface="Times New Roman" pitchFamily="18" charset="0"/>
              </a:rPr>
              <a:t>A→SbA︱SS︱ba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19250" y="5572125"/>
            <a:ext cx="838200" cy="609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4891008"/>
            <a:ext cx="86106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200" b="1" dirty="0">
                <a:solidFill>
                  <a:srgbClr val="CC6600"/>
                </a:solidFill>
                <a:latin typeface="Times New Roman" pitchFamily="18" charset="0"/>
              </a:rPr>
              <a:t>推论    </a:t>
            </a:r>
            <a:r>
              <a:rPr kumimoji="1" lang="zh-CN" altLang="en-US" sz="2200" b="1" dirty="0">
                <a:latin typeface="Times New Roman" pitchFamily="18" charset="0"/>
              </a:rPr>
              <a:t>① 如果文法是无二义性的，一个句子的语法树反映了该句子的全部推导过程；② </a:t>
            </a:r>
            <a:r>
              <a:rPr kumimoji="1" lang="zh-CN" altLang="en-US" sz="2200" b="1" dirty="0">
                <a:solidFill>
                  <a:srgbClr val="FF6600"/>
                </a:solidFill>
                <a:latin typeface="Times New Roman" pitchFamily="18" charset="0"/>
              </a:rPr>
              <a:t>如果文法是无二义性的，一个句子的最左（最右）推导是唯一的</a:t>
            </a:r>
            <a:r>
              <a:rPr kumimoji="1" lang="zh-CN" altLang="en-US" sz="2200" b="1" dirty="0">
                <a:latin typeface="Times New Roman" pitchFamily="18" charset="0"/>
              </a:rPr>
              <a:t>。 </a:t>
            </a:r>
            <a:endParaRPr kumimoji="1" lang="zh-CN" altLang="en-US" sz="2200" dirty="0">
              <a:latin typeface="Tahoma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04800" y="1828800"/>
            <a:ext cx="8610600" cy="3124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33400" y="304800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2.10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语法二义性 </a:t>
            </a:r>
            <a:endParaRPr kumimoji="1"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33400" y="914400"/>
            <a:ext cx="784860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如果文法</a:t>
            </a:r>
            <a:r>
              <a:rPr kumimoji="1" lang="en-US" altLang="zh-CN" sz="2400" b="1" dirty="0">
                <a:latin typeface="+mn-ea"/>
                <a:ea typeface="+mn-ea"/>
              </a:rPr>
              <a:t>G</a:t>
            </a:r>
            <a:r>
              <a:rPr kumimoji="1" lang="zh-CN" altLang="en-US" sz="2400" b="1" dirty="0">
                <a:latin typeface="+mn-ea"/>
                <a:ea typeface="+mn-ea"/>
              </a:rPr>
              <a:t>的某个句子存至少两棵不同的语法树，则称文法</a:t>
            </a:r>
            <a:r>
              <a:rPr kumimoji="1" lang="en-US" altLang="zh-CN" sz="2400" b="1" dirty="0">
                <a:latin typeface="+mn-ea"/>
                <a:ea typeface="+mn-ea"/>
              </a:rPr>
              <a:t>G</a:t>
            </a:r>
            <a:r>
              <a:rPr kumimoji="1" lang="zh-CN" altLang="en-US" sz="2400" b="1" dirty="0">
                <a:latin typeface="+mn-ea"/>
                <a:ea typeface="+mn-ea"/>
              </a:rPr>
              <a:t>是二义性的。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33400" y="1827887"/>
            <a:ext cx="8229600" cy="8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例</a:t>
            </a:r>
            <a:r>
              <a:rPr kumimoji="1" lang="en-US" altLang="zh-CN" sz="2200" b="1" dirty="0">
                <a:latin typeface="宋体" pitchFamily="2" charset="-122"/>
              </a:rPr>
              <a:t>2.9  </a:t>
            </a:r>
            <a:r>
              <a:rPr kumimoji="1" lang="zh-CN" altLang="en-US" sz="2200" b="1" dirty="0">
                <a:latin typeface="宋体" pitchFamily="2" charset="-122"/>
              </a:rPr>
              <a:t>已知文法</a:t>
            </a:r>
            <a:r>
              <a:rPr kumimoji="1" lang="en-US" altLang="zh-CN" sz="2200" b="1" dirty="0">
                <a:latin typeface="宋体" pitchFamily="2" charset="-122"/>
              </a:rPr>
              <a:t>G[E]</a:t>
            </a:r>
            <a:r>
              <a:rPr kumimoji="1" lang="zh-CN" altLang="en-US" sz="2200" b="1" dirty="0">
                <a:latin typeface="宋体" pitchFamily="2" charset="-122"/>
              </a:rPr>
              <a:t>：</a:t>
            </a:r>
            <a:r>
              <a:rPr kumimoji="1" lang="en-US" altLang="zh-CN" sz="2200" b="1" dirty="0">
                <a:latin typeface="宋体" pitchFamily="2" charset="-122"/>
              </a:rPr>
              <a:t>E→E+E︱E</a:t>
            </a:r>
            <a:r>
              <a:rPr kumimoji="1" lang="zh-CN" altLang="en-US" sz="2200" b="1" dirty="0">
                <a:latin typeface="宋体" pitchFamily="2" charset="-122"/>
              </a:rPr>
              <a:t>＊</a:t>
            </a:r>
            <a:r>
              <a:rPr kumimoji="1" lang="en-US" altLang="zh-CN" sz="2200" b="1" dirty="0" err="1">
                <a:latin typeface="宋体" pitchFamily="2" charset="-122"/>
              </a:rPr>
              <a:t>E︱i</a:t>
            </a:r>
            <a:r>
              <a:rPr kumimoji="1" lang="en-US" altLang="zh-CN" sz="2200" b="1" dirty="0">
                <a:latin typeface="宋体" pitchFamily="2" charset="-122"/>
              </a:rPr>
              <a:t> </a:t>
            </a:r>
            <a:r>
              <a:rPr kumimoji="1" lang="zh-CN" altLang="en-US" sz="2200" b="1" dirty="0">
                <a:latin typeface="宋体" pitchFamily="2" charset="-122"/>
              </a:rPr>
              <a:t>，证明</a:t>
            </a:r>
            <a:r>
              <a:rPr kumimoji="1" lang="en-US" altLang="zh-CN" sz="2200" b="1" dirty="0">
                <a:latin typeface="宋体" pitchFamily="2" charset="-122"/>
              </a:rPr>
              <a:t>G</a:t>
            </a:r>
            <a:r>
              <a:rPr kumimoji="1" lang="zh-CN" altLang="en-US" sz="2200" b="1" dirty="0">
                <a:latin typeface="宋体" pitchFamily="2" charset="-122"/>
              </a:rPr>
              <a:t>是二义性的。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　　证明： ∵句子</a:t>
            </a:r>
            <a:r>
              <a:rPr kumimoji="1" lang="en-US" altLang="zh-CN" sz="2200" b="1" dirty="0" err="1">
                <a:latin typeface="宋体" pitchFamily="2" charset="-122"/>
              </a:rPr>
              <a:t>i+i</a:t>
            </a:r>
            <a:r>
              <a:rPr kumimoji="1" lang="en-US" altLang="zh-CN" sz="2200" b="1" dirty="0">
                <a:latin typeface="宋体" pitchFamily="2" charset="-122"/>
              </a:rPr>
              <a:t>*</a:t>
            </a:r>
            <a:r>
              <a:rPr kumimoji="1" lang="en-US" altLang="zh-CN" sz="2200" b="1" dirty="0" err="1">
                <a:latin typeface="宋体" pitchFamily="2" charset="-122"/>
              </a:rPr>
              <a:t>i</a:t>
            </a:r>
            <a:r>
              <a:rPr kumimoji="1" lang="zh-CN" altLang="en-US" sz="2200" b="1" dirty="0">
                <a:latin typeface="宋体" pitchFamily="2" charset="-122"/>
              </a:rPr>
              <a:t>存在下列两棵不同的语法树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670425" y="2475587"/>
            <a:ext cx="2841625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519238" y="2429550"/>
            <a:ext cx="434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01963" y="2813725"/>
            <a:ext cx="4429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971800" y="3174087"/>
            <a:ext cx="4460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+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209800" y="3162975"/>
            <a:ext cx="4460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556000" y="3531275"/>
            <a:ext cx="4460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986213" y="3151862"/>
            <a:ext cx="4429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3959225" y="3537625"/>
            <a:ext cx="4460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latin typeface="Tahoma" pitchFamily="34" charset="0"/>
              </a:rPr>
              <a:t>＊</a:t>
            </a:r>
          </a:p>
          <a:p>
            <a:pPr algn="l"/>
            <a:endParaRPr kumimoji="1" lang="en-US" altLang="zh-CN" sz="2400" b="1">
              <a:latin typeface="Tahoma" pitchFamily="34" charset="0"/>
            </a:endParaRP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4445000" y="3536037"/>
            <a:ext cx="4429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3611563" y="4036100"/>
            <a:ext cx="4460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i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187700" y="3167737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2465388" y="3089950"/>
            <a:ext cx="625475" cy="220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3263900" y="3085187"/>
            <a:ext cx="793750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3836988" y="3453487"/>
            <a:ext cx="222250" cy="201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4251325" y="3386812"/>
            <a:ext cx="277813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487863" y="4047212"/>
            <a:ext cx="4429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i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243138" y="3651925"/>
            <a:ext cx="4460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i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6265863" y="2802612"/>
            <a:ext cx="4429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218238" y="3166150"/>
            <a:ext cx="4460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latin typeface="Tahoma" pitchFamily="34" charset="0"/>
              </a:rPr>
              <a:t>＊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473700" y="3151862"/>
            <a:ext cx="4445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070475" y="3553500"/>
            <a:ext cx="4460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7259638" y="3175675"/>
            <a:ext cx="4460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5473700" y="3559850"/>
            <a:ext cx="4445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+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5956300" y="3556675"/>
            <a:ext cx="4445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E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5126038" y="4056737"/>
            <a:ext cx="446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i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462713" y="3167737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5740400" y="3078837"/>
            <a:ext cx="625475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6543675" y="3080425"/>
            <a:ext cx="777875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H="1">
            <a:off x="5318125" y="3431262"/>
            <a:ext cx="222250" cy="200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5764213" y="3429675"/>
            <a:ext cx="279400" cy="255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013450" y="4067850"/>
            <a:ext cx="4429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i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7315200" y="3610650"/>
            <a:ext cx="4460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Tahoma" pitchFamily="34" charset="0"/>
              </a:rPr>
              <a:t>i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2438400" y="4539337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∴ </a:t>
            </a:r>
            <a:r>
              <a:rPr kumimoji="1" lang="zh-CN" altLang="en-US" sz="2000" b="1">
                <a:latin typeface="Times New Roman" pitchFamily="18" charset="0"/>
              </a:rPr>
              <a:t>文法</a:t>
            </a:r>
            <a:r>
              <a:rPr kumimoji="1" lang="en-US" altLang="zh-CN" sz="2000" b="1">
                <a:latin typeface="Times New Roman" pitchFamily="18" charset="0"/>
              </a:rPr>
              <a:t>G[E]</a:t>
            </a:r>
            <a:r>
              <a:rPr kumimoji="1" lang="zh-CN" altLang="en-US" sz="2000" b="1">
                <a:latin typeface="Times New Roman" pitchFamily="18" charset="0"/>
              </a:rPr>
              <a:t>是二义性的文法</a:t>
            </a:r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5683250" y="3536037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7448550" y="3564612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6140450" y="3988475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5246688" y="3978950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2384425" y="3569375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4191000" y="3556675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3735388" y="3942437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4625975" y="3953550"/>
            <a:ext cx="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2867762"/>
            <a:ext cx="7848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18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如果一个语言不存在无二义性的文法，则称该语言是</a:t>
            </a:r>
            <a:r>
              <a:rPr kumimoji="1" lang="zh-CN" altLang="en-US" sz="2200" b="1" dirty="0">
                <a:solidFill>
                  <a:srgbClr val="CC6600"/>
                </a:solidFill>
                <a:latin typeface="Times New Roman" pitchFamily="18" charset="0"/>
              </a:rPr>
              <a:t>先天二义性</a:t>
            </a:r>
            <a:r>
              <a:rPr kumimoji="1" lang="zh-CN" altLang="en-US" sz="2200" b="1" dirty="0">
                <a:latin typeface="Times New Roman" pitchFamily="18" charset="0"/>
              </a:rPr>
              <a:t>的。 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28600" y="1066800"/>
            <a:ext cx="8305800" cy="143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文法的二义性，并不等同于语言的二义性。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因为二义性文法</a:t>
            </a:r>
            <a:r>
              <a:rPr kumimoji="1" lang="en-US" altLang="zh-CN" sz="2200" b="1" dirty="0">
                <a:latin typeface="Times New Roman" pitchFamily="18" charset="0"/>
              </a:rPr>
              <a:t>G</a:t>
            </a:r>
            <a:r>
              <a:rPr kumimoji="1" lang="zh-CN" altLang="en-US" sz="2200" b="1" dirty="0">
                <a:latin typeface="Times New Roman" pitchFamily="18" charset="0"/>
              </a:rPr>
              <a:t>，可能存在与之等价的无二义性的文法</a:t>
            </a:r>
            <a:r>
              <a:rPr kumimoji="1" lang="en-US" altLang="zh-CN" sz="2200" b="1" dirty="0">
                <a:latin typeface="Times New Roman" pitchFamily="18" charset="0"/>
              </a:rPr>
              <a:t>G′</a:t>
            </a:r>
            <a:r>
              <a:rPr kumimoji="1" lang="zh-CN" altLang="en-US" sz="2200" b="1" dirty="0">
                <a:latin typeface="Times New Roman" pitchFamily="18" charset="0"/>
              </a:rPr>
              <a:t>，即</a:t>
            </a:r>
            <a:r>
              <a:rPr kumimoji="1" lang="en-US" altLang="zh-CN" sz="2200" b="1" dirty="0">
                <a:latin typeface="Times New Roman" pitchFamily="18" charset="0"/>
              </a:rPr>
              <a:t>L(G)</a:t>
            </a:r>
            <a:r>
              <a:rPr kumimoji="1" lang="zh-CN" altLang="en-US" sz="2200" b="1" dirty="0">
                <a:latin typeface="Times New Roman" pitchFamily="18" charset="0"/>
              </a:rPr>
              <a:t>＝</a:t>
            </a:r>
            <a:r>
              <a:rPr kumimoji="1" lang="en-US" altLang="zh-CN" sz="2200" b="1" dirty="0">
                <a:latin typeface="Times New Roman" pitchFamily="18" charset="0"/>
              </a:rPr>
              <a:t>L(G′</a:t>
            </a:r>
            <a:r>
              <a:rPr kumimoji="1" lang="zh-CN" altLang="en-US" sz="2200" b="1" dirty="0">
                <a:latin typeface="Times New Roman" pitchFamily="18" charset="0"/>
              </a:rPr>
              <a:t>）。  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81000" y="4121731"/>
            <a:ext cx="807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CC6600"/>
                </a:solidFill>
                <a:latin typeface="Times New Roman" pitchFamily="18" charset="0"/>
              </a:rPr>
              <a:t>已经证明：</a:t>
            </a:r>
            <a:r>
              <a:rPr kumimoji="1" lang="zh-CN" altLang="en-US" sz="2200" b="1" dirty="0">
                <a:solidFill>
                  <a:srgbClr val="660066"/>
                </a:solidFill>
                <a:latin typeface="Times New Roman" pitchFamily="18" charset="0"/>
              </a:rPr>
              <a:t>文法的二义性判定问题是递归不可解的。即不存在这个判定问题的算法。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语言的先天二义性 </a:t>
            </a:r>
            <a:endParaRPr kumimoji="1"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36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7696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假设文法</a:t>
            </a:r>
            <a:r>
              <a:rPr kumimoji="1" lang="en-US" altLang="zh-CN" sz="2400" b="1" dirty="0">
                <a:latin typeface="宋体" pitchFamily="2" charset="-122"/>
              </a:rPr>
              <a:t>G[S]</a:t>
            </a:r>
            <a:r>
              <a:rPr kumimoji="1" lang="zh-CN" altLang="en-US" sz="2400" b="1" dirty="0">
                <a:latin typeface="宋体" pitchFamily="2" charset="-122"/>
              </a:rPr>
              <a:t>是语言</a:t>
            </a:r>
            <a:r>
              <a:rPr kumimoji="1" lang="en-US" altLang="zh-CN" sz="2400" b="1" dirty="0">
                <a:latin typeface="宋体" pitchFamily="2" charset="-122"/>
              </a:rPr>
              <a:t>L</a:t>
            </a:r>
            <a:r>
              <a:rPr kumimoji="1" lang="zh-CN" altLang="en-US" sz="2400" b="1" dirty="0">
                <a:latin typeface="宋体" pitchFamily="2" charset="-122"/>
              </a:rPr>
              <a:t>之文法，即</a:t>
            </a:r>
            <a:r>
              <a:rPr kumimoji="1" lang="en-US" altLang="zh-CN" sz="2400" b="1" dirty="0">
                <a:latin typeface="宋体" pitchFamily="2" charset="-122"/>
              </a:rPr>
              <a:t>L(G)</a:t>
            </a:r>
            <a:r>
              <a:rPr kumimoji="1" lang="zh-CN" altLang="en-US" sz="2400" b="1" dirty="0">
                <a:latin typeface="宋体" pitchFamily="2" charset="-122"/>
              </a:rPr>
              <a:t>＝</a:t>
            </a:r>
            <a:r>
              <a:rPr kumimoji="1" lang="en-US" altLang="zh-CN" sz="2400" b="1" dirty="0">
                <a:latin typeface="宋体" pitchFamily="2" charset="-122"/>
              </a:rPr>
              <a:t>L</a:t>
            </a:r>
            <a:r>
              <a:rPr kumimoji="1" lang="zh-CN" altLang="en-US" sz="2400" b="1" dirty="0">
                <a:latin typeface="宋体" pitchFamily="2" charset="-122"/>
              </a:rPr>
              <a:t>，则</a:t>
            </a:r>
            <a:r>
              <a:rPr kumimoji="1"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“符号串</a:t>
            </a:r>
            <a:r>
              <a:rPr kumimoji="1" lang="en-US" altLang="zh-CN" sz="2400" b="1" dirty="0">
                <a:solidFill>
                  <a:schemeClr val="hlink"/>
                </a:solidFill>
                <a:latin typeface="宋体" pitchFamily="2" charset="-122"/>
              </a:rPr>
              <a:t>α</a:t>
            </a:r>
            <a:r>
              <a:rPr kumimoji="1"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是否符合语言</a:t>
            </a:r>
            <a:r>
              <a:rPr kumimoji="1" lang="en-US" altLang="zh-CN" sz="2400" b="1" dirty="0">
                <a:solidFill>
                  <a:schemeClr val="hlink"/>
                </a:solidFill>
                <a:latin typeface="宋体" pitchFamily="2" charset="-122"/>
              </a:rPr>
              <a:t>L</a:t>
            </a:r>
            <a:r>
              <a:rPr kumimoji="1"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的语法问题” </a:t>
            </a:r>
            <a:r>
              <a:rPr kumimoji="1" lang="zh-CN" altLang="en-US" sz="2400" b="1" dirty="0">
                <a:latin typeface="宋体" pitchFamily="2" charset="-122"/>
              </a:rPr>
              <a:t>被等价地转化成</a:t>
            </a:r>
            <a:r>
              <a:rPr kumimoji="1"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“推导或归约问题”</a:t>
            </a:r>
            <a:r>
              <a:rPr kumimoji="1" lang="zh-CN" altLang="en-US" sz="2400" b="1" dirty="0">
                <a:latin typeface="宋体" pitchFamily="2" charset="-122"/>
              </a:rPr>
              <a:t>，即：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5800" y="4251325"/>
            <a:ext cx="78486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35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这样，自然地形成了</a:t>
            </a:r>
            <a:r>
              <a:rPr kumimoji="1" lang="zh-CN" altLang="en-US" sz="2400" b="1" dirty="0">
                <a:solidFill>
                  <a:srgbClr val="CC6600"/>
                </a:solidFill>
                <a:latin typeface="Times New Roman" pitchFamily="18" charset="0"/>
              </a:rPr>
              <a:t>推导法和归约法</a:t>
            </a:r>
            <a:r>
              <a:rPr kumimoji="1" lang="zh-CN" altLang="en-US" sz="2400" b="1" dirty="0">
                <a:latin typeface="Times New Roman" pitchFamily="18" charset="0"/>
              </a:rPr>
              <a:t>两大类分析方法。推导法和归约法，也分别称为自上而下的分析方法和自下而上的分析方法。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2895600"/>
            <a:ext cx="3429000" cy="990600"/>
            <a:chOff x="1700" y="2078"/>
            <a:chExt cx="2160" cy="624"/>
          </a:xfrm>
        </p:grpSpPr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1700" y="2078"/>
              <a:ext cx="2160" cy="6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0" y="2160"/>
              <a:ext cx="2030" cy="420"/>
              <a:chOff x="1540" y="2172"/>
              <a:chExt cx="2030" cy="420"/>
            </a:xfrm>
          </p:grpSpPr>
          <p:sp>
            <p:nvSpPr>
              <p:cNvPr id="132103" name="Text Box 7"/>
              <p:cNvSpPr txBox="1">
                <a:spLocks noChangeArrowheads="1"/>
              </p:cNvSpPr>
              <p:nvPr/>
            </p:nvSpPr>
            <p:spPr bwMode="auto">
              <a:xfrm>
                <a:off x="1540" y="2227"/>
                <a:ext cx="203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kumimoji="1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 </a:t>
                </a:r>
                <a:r>
                  <a:rPr kumimoji="1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sym typeface="Symbol" pitchFamily="18" charset="2"/>
                  </a:rPr>
                  <a:t></a:t>
                </a:r>
                <a:r>
                  <a:rPr kumimoji="1" lang="en-US" altLang="zh-CN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α  ∧  α∈V</a:t>
                </a:r>
                <a:r>
                  <a:rPr kumimoji="1" lang="en-US" altLang="zh-CN" sz="32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</a:t>
                </a:r>
                <a:endParaRPr kumimoji="1" lang="en-US" altLang="zh-CN" sz="3200" dirty="0">
                  <a:latin typeface="Tahoma" pitchFamily="34" charset="0"/>
                </a:endParaRPr>
              </a:p>
            </p:txBody>
          </p:sp>
          <p:sp>
            <p:nvSpPr>
              <p:cNvPr id="41994" name="Text Box 8"/>
              <p:cNvSpPr txBox="1">
                <a:spLocks noChangeArrowheads="1"/>
              </p:cNvSpPr>
              <p:nvPr/>
            </p:nvSpPr>
            <p:spPr bwMode="auto">
              <a:xfrm>
                <a:off x="1793" y="2172"/>
                <a:ext cx="25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41995" name="Text Box 9"/>
              <p:cNvSpPr txBox="1">
                <a:spLocks noChangeArrowheads="1"/>
              </p:cNvSpPr>
              <p:nvPr/>
            </p:nvSpPr>
            <p:spPr bwMode="auto">
              <a:xfrm>
                <a:off x="3204" y="2186"/>
                <a:ext cx="25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>
                    <a:latin typeface="Times New Roman" pitchFamily="18" charset="0"/>
                  </a:rPr>
                  <a:t>*</a:t>
                </a:r>
              </a:p>
            </p:txBody>
          </p:sp>
        </p:grpSp>
      </p:grpSp>
      <p:sp>
        <p:nvSpPr>
          <p:cNvPr id="41990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8876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2.6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句型分析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37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273629" y="2351087"/>
            <a:ext cx="5867400" cy="92551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68086" y="955675"/>
            <a:ext cx="8153400" cy="522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自上而下分析法：从</a:t>
            </a:r>
            <a:r>
              <a:rPr kumimoji="1" lang="zh-CN" altLang="en-US" sz="2200" dirty="0">
                <a:latin typeface="宋体" pitchFamily="2" charset="-122"/>
              </a:rPr>
              <a:t>文法开始符号出发，反复使用规则，寻找匹配符号串（推导）的句型，直到推导出句子或规则用遍。</a:t>
            </a:r>
            <a:r>
              <a:rPr kumimoji="1" lang="zh-CN" altLang="en-US" sz="2200" b="1" dirty="0">
                <a:latin typeface="宋体" pitchFamily="2" charset="-122"/>
              </a:rPr>
              <a:t>进行每步推导时，存在两个选择问题：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solidFill>
                  <a:srgbClr val="FF33CC"/>
                </a:solidFill>
                <a:latin typeface="宋体" pitchFamily="2" charset="-122"/>
              </a:rPr>
              <a:t>    </a:t>
            </a:r>
            <a:r>
              <a:rPr kumimoji="1" lang="zh-CN" altLang="en-US" sz="2200" b="1" dirty="0">
                <a:solidFill>
                  <a:srgbClr val="CC6600"/>
                </a:solidFill>
                <a:latin typeface="宋体" pitchFamily="2" charset="-122"/>
              </a:rPr>
              <a:t>⑴ 选择句型中哪一个非终结符进行推导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solidFill>
                  <a:srgbClr val="CC6600"/>
                </a:solidFill>
                <a:latin typeface="宋体" pitchFamily="2" charset="-122"/>
              </a:rPr>
              <a:t>    ⑵ 选择非终结符的哪一个规则进行推导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问题⑴可以采用最左推导解决。问题⑵通常需要穷举每一个规则的可能推导。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成功：在推到过程中一旦出现个符号串</a:t>
            </a:r>
            <a:r>
              <a:rPr kumimoji="1" lang="en-US" altLang="zh-CN" sz="2200" b="1" dirty="0">
                <a:latin typeface="宋体" pitchFamily="2" charset="-122"/>
              </a:rPr>
              <a:t>α</a:t>
            </a:r>
            <a:r>
              <a:rPr kumimoji="1" lang="zh-CN" altLang="en-US" sz="2200" b="1" dirty="0">
                <a:latin typeface="宋体" pitchFamily="2" charset="-122"/>
              </a:rPr>
              <a:t>，便结束穷举过程，断定符号串</a:t>
            </a:r>
            <a:r>
              <a:rPr kumimoji="1" lang="en-US" altLang="zh-CN" sz="2200" b="1" dirty="0">
                <a:latin typeface="宋体" pitchFamily="2" charset="-122"/>
              </a:rPr>
              <a:t>α</a:t>
            </a:r>
            <a:r>
              <a:rPr kumimoji="1" lang="zh-CN" altLang="en-US" sz="2200" b="1" dirty="0">
                <a:latin typeface="宋体" pitchFamily="2" charset="-122"/>
              </a:rPr>
              <a:t>是句子。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失败：当穷举全部可能的推导，而不存在一个符号串</a:t>
            </a:r>
            <a:r>
              <a:rPr kumimoji="1" lang="en-US" altLang="zh-CN" sz="2200" b="1" dirty="0">
                <a:latin typeface="宋体" pitchFamily="2" charset="-122"/>
              </a:rPr>
              <a:t>α</a:t>
            </a:r>
            <a:r>
              <a:rPr kumimoji="1" lang="zh-CN" altLang="en-US" sz="2200" b="1" dirty="0">
                <a:latin typeface="宋体" pitchFamily="2" charset="-122"/>
              </a:rPr>
              <a:t>之推导过程的时候，才可以断定符号串</a:t>
            </a:r>
            <a:r>
              <a:rPr kumimoji="1" lang="en-US" altLang="zh-CN" sz="2200" b="1" dirty="0">
                <a:latin typeface="宋体" pitchFamily="2" charset="-122"/>
              </a:rPr>
              <a:t>α</a:t>
            </a:r>
            <a:r>
              <a:rPr kumimoji="1" lang="zh-CN" altLang="en-US" sz="2200" b="1" dirty="0">
                <a:latin typeface="宋体" pitchFamily="2" charset="-122"/>
              </a:rPr>
              <a:t>不是句子。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5138" y="304800"/>
            <a:ext cx="5021262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2.6.1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自上而下的分析方法</a:t>
            </a: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38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5791200" y="1041400"/>
            <a:ext cx="2743200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 dirty="0">
                <a:latin typeface="+mn-ea"/>
                <a:ea typeface="+mn-ea"/>
              </a:rPr>
              <a:t>G[S]</a:t>
            </a:r>
            <a:r>
              <a:rPr kumimoji="1" lang="zh-CN" altLang="en-US" sz="2000" b="1" dirty="0">
                <a:latin typeface="+mn-ea"/>
                <a:ea typeface="+mn-ea"/>
              </a:rPr>
              <a:t>：</a:t>
            </a:r>
          </a:p>
          <a:p>
            <a:pPr algn="just"/>
            <a:r>
              <a:rPr kumimoji="1" lang="zh-CN" altLang="en-US" sz="2000" b="1" dirty="0">
                <a:latin typeface="+mn-ea"/>
                <a:ea typeface="+mn-ea"/>
              </a:rPr>
              <a:t>        </a:t>
            </a:r>
            <a:r>
              <a:rPr kumimoji="1" lang="en-US" altLang="zh-CN" sz="2000" b="1" dirty="0">
                <a:latin typeface="+mn-ea"/>
                <a:ea typeface="+mn-ea"/>
              </a:rPr>
              <a:t>1</a:t>
            </a:r>
            <a:r>
              <a:rPr kumimoji="1" lang="zh-CN" altLang="en-US" sz="2000" b="1" dirty="0">
                <a:latin typeface="+mn-ea"/>
                <a:ea typeface="+mn-ea"/>
              </a:rPr>
              <a:t>．</a:t>
            </a:r>
            <a:r>
              <a:rPr kumimoji="1" lang="en-US" altLang="zh-CN" sz="2000" b="1" dirty="0" err="1">
                <a:latin typeface="+mn-ea"/>
                <a:ea typeface="+mn-ea"/>
              </a:rPr>
              <a:t>S→cAd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000" b="1" dirty="0">
                <a:latin typeface="+mn-ea"/>
                <a:ea typeface="+mn-ea"/>
              </a:rPr>
              <a:t>        2</a:t>
            </a:r>
            <a:r>
              <a:rPr kumimoji="1" lang="zh-CN" altLang="en-US" sz="2000" b="1" dirty="0">
                <a:latin typeface="+mn-ea"/>
                <a:ea typeface="+mn-ea"/>
              </a:rPr>
              <a:t>．</a:t>
            </a:r>
            <a:r>
              <a:rPr kumimoji="1" lang="en-US" altLang="zh-CN" sz="2000" b="1" dirty="0" err="1">
                <a:latin typeface="+mn-ea"/>
                <a:ea typeface="+mn-ea"/>
              </a:rPr>
              <a:t>A→a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000" b="1" dirty="0">
                <a:latin typeface="+mn-ea"/>
                <a:ea typeface="+mn-ea"/>
              </a:rPr>
              <a:t>        3</a:t>
            </a:r>
            <a:r>
              <a:rPr kumimoji="1" lang="zh-CN" altLang="en-US" sz="2000" b="1" dirty="0">
                <a:latin typeface="+mn-ea"/>
                <a:ea typeface="+mn-ea"/>
              </a:rPr>
              <a:t>．</a:t>
            </a:r>
            <a:r>
              <a:rPr kumimoji="1" lang="en-US" altLang="zh-CN" sz="2000" b="1" dirty="0" err="1">
                <a:latin typeface="+mn-ea"/>
                <a:ea typeface="+mn-ea"/>
              </a:rPr>
              <a:t>A→ab</a:t>
            </a:r>
            <a:endParaRPr kumimoji="1" lang="en-US" altLang="zh-CN" sz="2000" b="1" dirty="0">
              <a:latin typeface="+mn-ea"/>
              <a:ea typeface="+mn-ea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876300" y="1187449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b="1" dirty="0">
                <a:latin typeface="+mn-ea"/>
                <a:ea typeface="+mn-ea"/>
              </a:rPr>
              <a:t>输入串</a:t>
            </a:r>
            <a:r>
              <a:rPr kumimoji="1" lang="en-US" altLang="zh-CN" b="1" dirty="0">
                <a:latin typeface="+mn-ea"/>
                <a:ea typeface="+mn-ea"/>
              </a:rPr>
              <a:t>w = cabd</a:t>
            </a:r>
            <a:r>
              <a:rPr kumimoji="1" lang="zh-CN" altLang="en-US" b="1" dirty="0">
                <a:latin typeface="+mn-ea"/>
                <a:ea typeface="+mn-ea"/>
              </a:rPr>
              <a:t>的推导过程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3248977" y="2644971"/>
            <a:ext cx="22415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选</a:t>
            </a:r>
            <a:r>
              <a:rPr lang="en-US" altLang="zh-CN" b="1">
                <a:latin typeface="+mn-ea"/>
                <a:ea typeface="+mn-ea"/>
              </a:rPr>
              <a:t>1</a:t>
            </a:r>
            <a:r>
              <a:rPr lang="zh-CN" altLang="en-US" b="1">
                <a:latin typeface="+mn-ea"/>
                <a:ea typeface="+mn-ea"/>
              </a:rPr>
              <a:t>号规则，</a:t>
            </a:r>
            <a:r>
              <a:rPr lang="en-US" altLang="zh-CN" b="1">
                <a:latin typeface="+mn-ea"/>
                <a:ea typeface="+mn-ea"/>
              </a:rPr>
              <a:t>c</a:t>
            </a:r>
            <a:r>
              <a:rPr lang="zh-CN" altLang="en-US" b="1">
                <a:latin typeface="+mn-ea"/>
                <a:ea typeface="+mn-ea"/>
              </a:rPr>
              <a:t>匹配成功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2334577" y="2644971"/>
            <a:ext cx="914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+mn-ea"/>
                <a:ea typeface="+mn-ea"/>
              </a:rPr>
              <a:t>c</a:t>
            </a:r>
            <a:r>
              <a:rPr lang="en-US" altLang="zh-CN" b="1" dirty="0">
                <a:latin typeface="+mn-ea"/>
                <a:ea typeface="+mn-ea"/>
              </a:rPr>
              <a:t>abd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213802" y="2644971"/>
            <a:ext cx="11207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latin typeface="+mn-ea"/>
                <a:ea typeface="+mn-ea"/>
              </a:rPr>
              <a:t>S=&gt;</a:t>
            </a:r>
            <a:r>
              <a:rPr lang="en-US" altLang="zh-CN" b="1" dirty="0" err="1">
                <a:solidFill>
                  <a:srgbClr val="FF6600"/>
                </a:solidFill>
                <a:latin typeface="+mn-ea"/>
                <a:ea typeface="+mn-ea"/>
              </a:rPr>
              <a:t>c</a:t>
            </a:r>
            <a:r>
              <a:rPr lang="en-US" altLang="zh-CN" b="1" dirty="0" err="1">
                <a:latin typeface="+mn-ea"/>
                <a:ea typeface="+mn-ea"/>
              </a:rPr>
              <a:t>Ad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505777" y="2644971"/>
            <a:ext cx="708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2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3248977" y="2248096"/>
            <a:ext cx="2241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从</a:t>
            </a:r>
            <a:r>
              <a:rPr lang="en-US" altLang="zh-CN" b="1">
                <a:latin typeface="+mn-ea"/>
                <a:ea typeface="+mn-ea"/>
              </a:rPr>
              <a:t>S</a:t>
            </a:r>
            <a:r>
              <a:rPr lang="zh-CN" altLang="en-US" b="1">
                <a:latin typeface="+mn-ea"/>
                <a:ea typeface="+mn-ea"/>
              </a:rPr>
              <a:t>开始推导</a:t>
            </a: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2334577" y="2248096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latin typeface="+mn-ea"/>
                <a:ea typeface="+mn-ea"/>
              </a:rPr>
              <a:t>cabd</a:t>
            </a: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1213802" y="2248096"/>
            <a:ext cx="1120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S</a:t>
            </a: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505777" y="2248096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1</a:t>
            </a:r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3248977" y="1882971"/>
            <a:ext cx="2241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说明</a:t>
            </a: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2334577" y="1882971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输入串</a:t>
            </a: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1213802" y="1882971"/>
            <a:ext cx="1120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推导过程</a:t>
            </a: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505777" y="1882971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序号</a:t>
            </a:r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>
            <a:off x="505777" y="1882971"/>
            <a:ext cx="4984750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>
            <a:off x="505777" y="2248096"/>
            <a:ext cx="4984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>
            <a:off x="505777" y="1882971"/>
            <a:ext cx="0" cy="730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1213802" y="1882971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56" name="Line 24"/>
          <p:cNvSpPr>
            <a:spLocks noChangeShapeType="1"/>
          </p:cNvSpPr>
          <p:nvPr/>
        </p:nvSpPr>
        <p:spPr bwMode="auto">
          <a:xfrm>
            <a:off x="2334577" y="1882971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>
            <a:off x="3248977" y="1882971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>
            <a:off x="5490527" y="1882971"/>
            <a:ext cx="0" cy="730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59" name="Line 27"/>
          <p:cNvSpPr>
            <a:spLocks noChangeShapeType="1"/>
          </p:cNvSpPr>
          <p:nvPr/>
        </p:nvSpPr>
        <p:spPr bwMode="auto">
          <a:xfrm>
            <a:off x="505777" y="2613221"/>
            <a:ext cx="4984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61" name="Line 29"/>
          <p:cNvSpPr>
            <a:spLocks noChangeShapeType="1"/>
          </p:cNvSpPr>
          <p:nvPr/>
        </p:nvSpPr>
        <p:spPr bwMode="auto">
          <a:xfrm>
            <a:off x="505777" y="2644971"/>
            <a:ext cx="4984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1213802" y="2644971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63" name="Line 31"/>
          <p:cNvSpPr>
            <a:spLocks noChangeShapeType="1"/>
          </p:cNvSpPr>
          <p:nvPr/>
        </p:nvSpPr>
        <p:spPr bwMode="auto">
          <a:xfrm>
            <a:off x="2334577" y="2644971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64" name="Line 32"/>
          <p:cNvSpPr>
            <a:spLocks noChangeShapeType="1"/>
          </p:cNvSpPr>
          <p:nvPr/>
        </p:nvSpPr>
        <p:spPr bwMode="auto">
          <a:xfrm>
            <a:off x="3248977" y="2644971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65" name="Line 33"/>
          <p:cNvSpPr>
            <a:spLocks noChangeShapeType="1"/>
          </p:cNvSpPr>
          <p:nvPr/>
        </p:nvSpPr>
        <p:spPr bwMode="auto">
          <a:xfrm>
            <a:off x="505777" y="2644971"/>
            <a:ext cx="0" cy="6397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44063" name="Line 34"/>
          <p:cNvSpPr>
            <a:spLocks noChangeShapeType="1"/>
          </p:cNvSpPr>
          <p:nvPr/>
        </p:nvSpPr>
        <p:spPr bwMode="auto">
          <a:xfrm>
            <a:off x="505777" y="2613221"/>
            <a:ext cx="0" cy="3651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67" name="Line 35"/>
          <p:cNvSpPr>
            <a:spLocks noChangeShapeType="1"/>
          </p:cNvSpPr>
          <p:nvPr/>
        </p:nvSpPr>
        <p:spPr bwMode="auto">
          <a:xfrm>
            <a:off x="5490527" y="2644971"/>
            <a:ext cx="0" cy="6397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44065" name="Line 36"/>
          <p:cNvSpPr>
            <a:spLocks noChangeShapeType="1"/>
          </p:cNvSpPr>
          <p:nvPr/>
        </p:nvSpPr>
        <p:spPr bwMode="auto">
          <a:xfrm>
            <a:off x="5490527" y="2613221"/>
            <a:ext cx="0" cy="3651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69" name="Line 37"/>
          <p:cNvSpPr>
            <a:spLocks noChangeShapeType="1"/>
          </p:cNvSpPr>
          <p:nvPr/>
        </p:nvSpPr>
        <p:spPr bwMode="auto">
          <a:xfrm>
            <a:off x="516890" y="3233933"/>
            <a:ext cx="4984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3248977" y="3254571"/>
            <a:ext cx="22415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 dirty="0">
                <a:latin typeface="+mn-ea"/>
                <a:ea typeface="+mn-ea"/>
              </a:rPr>
              <a:t>选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>
                <a:latin typeface="+mn-ea"/>
                <a:ea typeface="+mn-ea"/>
              </a:rPr>
              <a:t>号规则，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匹配成功</a:t>
            </a:r>
            <a:r>
              <a:rPr lang="en-US" altLang="zh-CN" b="1" dirty="0">
                <a:latin typeface="+mn-ea"/>
                <a:ea typeface="+mn-ea"/>
              </a:rPr>
              <a:t>d</a:t>
            </a:r>
            <a:r>
              <a:rPr lang="zh-CN" altLang="en-US" b="1" dirty="0">
                <a:latin typeface="+mn-ea"/>
                <a:ea typeface="+mn-ea"/>
              </a:rPr>
              <a:t>不成功，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回溯</a:t>
            </a:r>
          </a:p>
        </p:txBody>
      </p:sp>
      <p:sp>
        <p:nvSpPr>
          <p:cNvPr id="146471" name="Rectangle 39"/>
          <p:cNvSpPr>
            <a:spLocks noChangeArrowheads="1"/>
          </p:cNvSpPr>
          <p:nvPr/>
        </p:nvSpPr>
        <p:spPr bwMode="auto">
          <a:xfrm>
            <a:off x="2334577" y="3254571"/>
            <a:ext cx="914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+mn-ea"/>
                <a:ea typeface="+mn-ea"/>
              </a:rPr>
              <a:t>ca</a:t>
            </a:r>
            <a:r>
              <a:rPr lang="en-US" altLang="zh-CN" b="1" dirty="0">
                <a:latin typeface="+mn-ea"/>
                <a:ea typeface="+mn-ea"/>
              </a:rPr>
              <a:t>bd</a:t>
            </a:r>
          </a:p>
        </p:txBody>
      </p:sp>
      <p:sp>
        <p:nvSpPr>
          <p:cNvPr id="146472" name="Rectangle 40"/>
          <p:cNvSpPr>
            <a:spLocks noChangeArrowheads="1"/>
          </p:cNvSpPr>
          <p:nvPr/>
        </p:nvSpPr>
        <p:spPr bwMode="auto">
          <a:xfrm>
            <a:off x="1213802" y="3254571"/>
            <a:ext cx="11207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S=&gt;</a:t>
            </a:r>
            <a:r>
              <a:rPr lang="en-US" altLang="zh-CN" b="1">
                <a:solidFill>
                  <a:srgbClr val="FF6600"/>
                </a:solidFill>
                <a:latin typeface="+mn-ea"/>
                <a:ea typeface="+mn-ea"/>
              </a:rPr>
              <a:t>ca</a:t>
            </a:r>
            <a:r>
              <a:rPr lang="en-US" altLang="zh-CN" b="1">
                <a:latin typeface="+mn-ea"/>
                <a:ea typeface="+mn-ea"/>
              </a:rPr>
              <a:t>d</a:t>
            </a:r>
          </a:p>
        </p:txBody>
      </p:sp>
      <p:sp>
        <p:nvSpPr>
          <p:cNvPr id="146473" name="Rectangle 41"/>
          <p:cNvSpPr>
            <a:spLocks noChangeArrowheads="1"/>
          </p:cNvSpPr>
          <p:nvPr/>
        </p:nvSpPr>
        <p:spPr bwMode="auto">
          <a:xfrm>
            <a:off x="505777" y="3254571"/>
            <a:ext cx="708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3</a:t>
            </a:r>
          </a:p>
        </p:txBody>
      </p:sp>
      <p:sp>
        <p:nvSpPr>
          <p:cNvPr id="146474" name="Line 42"/>
          <p:cNvSpPr>
            <a:spLocks noChangeShapeType="1"/>
          </p:cNvSpPr>
          <p:nvPr/>
        </p:nvSpPr>
        <p:spPr bwMode="auto">
          <a:xfrm>
            <a:off x="505777" y="3254571"/>
            <a:ext cx="4984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75" name="Line 43"/>
          <p:cNvSpPr>
            <a:spLocks noChangeShapeType="1"/>
          </p:cNvSpPr>
          <p:nvPr/>
        </p:nvSpPr>
        <p:spPr bwMode="auto">
          <a:xfrm>
            <a:off x="1213802" y="3254571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76" name="Line 44"/>
          <p:cNvSpPr>
            <a:spLocks noChangeShapeType="1"/>
          </p:cNvSpPr>
          <p:nvPr/>
        </p:nvSpPr>
        <p:spPr bwMode="auto">
          <a:xfrm>
            <a:off x="2334577" y="3254571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77" name="Line 45"/>
          <p:cNvSpPr>
            <a:spLocks noChangeShapeType="1"/>
          </p:cNvSpPr>
          <p:nvPr/>
        </p:nvSpPr>
        <p:spPr bwMode="auto">
          <a:xfrm>
            <a:off x="3248977" y="3254571"/>
            <a:ext cx="0" cy="665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78" name="Line 46"/>
          <p:cNvSpPr>
            <a:spLocks noChangeShapeType="1"/>
          </p:cNvSpPr>
          <p:nvPr/>
        </p:nvSpPr>
        <p:spPr bwMode="auto">
          <a:xfrm>
            <a:off x="505777" y="3254571"/>
            <a:ext cx="0" cy="6397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79" name="Line 47"/>
          <p:cNvSpPr>
            <a:spLocks noChangeShapeType="1"/>
          </p:cNvSpPr>
          <p:nvPr/>
        </p:nvSpPr>
        <p:spPr bwMode="auto">
          <a:xfrm>
            <a:off x="5490527" y="3254571"/>
            <a:ext cx="0" cy="6397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80" name="Line 48"/>
          <p:cNvSpPr>
            <a:spLocks noChangeShapeType="1"/>
          </p:cNvSpPr>
          <p:nvPr/>
        </p:nvSpPr>
        <p:spPr bwMode="auto">
          <a:xfrm>
            <a:off x="505777" y="3843533"/>
            <a:ext cx="4984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81" name="Rectangle 49"/>
          <p:cNvSpPr>
            <a:spLocks noChangeArrowheads="1"/>
          </p:cNvSpPr>
          <p:nvPr/>
        </p:nvSpPr>
        <p:spPr bwMode="auto">
          <a:xfrm>
            <a:off x="3248977" y="3843533"/>
            <a:ext cx="22415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选</a:t>
            </a:r>
            <a:r>
              <a:rPr lang="en-US" altLang="zh-CN" b="1">
                <a:latin typeface="+mn-ea"/>
                <a:ea typeface="+mn-ea"/>
              </a:rPr>
              <a:t>3</a:t>
            </a:r>
            <a:r>
              <a:rPr lang="zh-CN" altLang="en-US" b="1">
                <a:latin typeface="+mn-ea"/>
                <a:ea typeface="+mn-ea"/>
              </a:rPr>
              <a:t>号规则推导</a:t>
            </a:r>
          </a:p>
        </p:txBody>
      </p:sp>
      <p:sp>
        <p:nvSpPr>
          <p:cNvPr id="146482" name="Rectangle 50"/>
          <p:cNvSpPr>
            <a:spLocks noChangeArrowheads="1"/>
          </p:cNvSpPr>
          <p:nvPr/>
        </p:nvSpPr>
        <p:spPr bwMode="auto">
          <a:xfrm>
            <a:off x="2334577" y="3843533"/>
            <a:ext cx="914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+mn-ea"/>
                <a:ea typeface="+mn-ea"/>
              </a:rPr>
              <a:t>c</a:t>
            </a:r>
            <a:r>
              <a:rPr lang="en-US" altLang="zh-CN" b="1" dirty="0">
                <a:latin typeface="+mn-ea"/>
                <a:ea typeface="+mn-ea"/>
              </a:rPr>
              <a:t>abd</a:t>
            </a:r>
          </a:p>
        </p:txBody>
      </p:sp>
      <p:sp>
        <p:nvSpPr>
          <p:cNvPr id="146483" name="Rectangle 51"/>
          <p:cNvSpPr>
            <a:spLocks noChangeArrowheads="1"/>
          </p:cNvSpPr>
          <p:nvPr/>
        </p:nvSpPr>
        <p:spPr bwMode="auto">
          <a:xfrm>
            <a:off x="1213802" y="3843533"/>
            <a:ext cx="11207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S=&gt;</a:t>
            </a:r>
            <a:r>
              <a:rPr lang="en-US" altLang="zh-CN" b="1">
                <a:solidFill>
                  <a:srgbClr val="FF6600"/>
                </a:solidFill>
                <a:latin typeface="+mn-ea"/>
                <a:ea typeface="+mn-ea"/>
              </a:rPr>
              <a:t>c</a:t>
            </a:r>
            <a:r>
              <a:rPr lang="en-US" altLang="zh-CN" b="1">
                <a:latin typeface="+mn-ea"/>
                <a:ea typeface="+mn-ea"/>
              </a:rPr>
              <a:t>Ad</a:t>
            </a:r>
          </a:p>
        </p:txBody>
      </p:sp>
      <p:sp>
        <p:nvSpPr>
          <p:cNvPr id="146484" name="Rectangle 52"/>
          <p:cNvSpPr>
            <a:spLocks noChangeArrowheads="1"/>
          </p:cNvSpPr>
          <p:nvPr/>
        </p:nvSpPr>
        <p:spPr bwMode="auto">
          <a:xfrm>
            <a:off x="505777" y="3843533"/>
            <a:ext cx="708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4</a:t>
            </a:r>
          </a:p>
        </p:txBody>
      </p:sp>
      <p:sp>
        <p:nvSpPr>
          <p:cNvPr id="146485" name="Line 53"/>
          <p:cNvSpPr>
            <a:spLocks noChangeShapeType="1"/>
          </p:cNvSpPr>
          <p:nvPr/>
        </p:nvSpPr>
        <p:spPr bwMode="auto">
          <a:xfrm>
            <a:off x="505777" y="3843533"/>
            <a:ext cx="4984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86" name="Line 54"/>
          <p:cNvSpPr>
            <a:spLocks noChangeShapeType="1"/>
          </p:cNvSpPr>
          <p:nvPr/>
        </p:nvSpPr>
        <p:spPr bwMode="auto">
          <a:xfrm>
            <a:off x="1213802" y="3843533"/>
            <a:ext cx="0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87" name="Line 55"/>
          <p:cNvSpPr>
            <a:spLocks noChangeShapeType="1"/>
          </p:cNvSpPr>
          <p:nvPr/>
        </p:nvSpPr>
        <p:spPr bwMode="auto">
          <a:xfrm>
            <a:off x="2334577" y="3843533"/>
            <a:ext cx="0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88" name="Line 56"/>
          <p:cNvSpPr>
            <a:spLocks noChangeShapeType="1"/>
          </p:cNvSpPr>
          <p:nvPr/>
        </p:nvSpPr>
        <p:spPr bwMode="auto">
          <a:xfrm>
            <a:off x="3248977" y="3843533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89" name="Line 57"/>
          <p:cNvSpPr>
            <a:spLocks noChangeShapeType="1"/>
          </p:cNvSpPr>
          <p:nvPr/>
        </p:nvSpPr>
        <p:spPr bwMode="auto">
          <a:xfrm>
            <a:off x="505777" y="3843533"/>
            <a:ext cx="0" cy="639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90" name="Line 58"/>
          <p:cNvSpPr>
            <a:spLocks noChangeShapeType="1"/>
          </p:cNvSpPr>
          <p:nvPr/>
        </p:nvSpPr>
        <p:spPr bwMode="auto">
          <a:xfrm>
            <a:off x="5490527" y="3843533"/>
            <a:ext cx="0" cy="639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91" name="Line 59"/>
          <p:cNvSpPr>
            <a:spLocks noChangeShapeType="1"/>
          </p:cNvSpPr>
          <p:nvPr/>
        </p:nvSpPr>
        <p:spPr bwMode="auto">
          <a:xfrm>
            <a:off x="505777" y="4432496"/>
            <a:ext cx="4984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92" name="Rectangle 60"/>
          <p:cNvSpPr>
            <a:spLocks noChangeArrowheads="1"/>
          </p:cNvSpPr>
          <p:nvPr/>
        </p:nvSpPr>
        <p:spPr bwMode="auto">
          <a:xfrm>
            <a:off x="3248977" y="4453133"/>
            <a:ext cx="22415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 err="1">
                <a:latin typeface="+mn-ea"/>
                <a:ea typeface="+mn-ea"/>
              </a:rPr>
              <a:t>abd</a:t>
            </a:r>
            <a:r>
              <a:rPr lang="zh-CN" altLang="en-US" b="1" dirty="0">
                <a:latin typeface="+mn-ea"/>
                <a:ea typeface="+mn-ea"/>
              </a:rPr>
              <a:t>匹配成功，所以</a:t>
            </a:r>
            <a:r>
              <a:rPr lang="en-US" altLang="zh-CN" b="1" dirty="0">
                <a:latin typeface="+mn-ea"/>
                <a:ea typeface="+mn-ea"/>
              </a:rPr>
              <a:t>cabd</a:t>
            </a:r>
            <a:r>
              <a:rPr lang="zh-CN" altLang="en-US" b="1" dirty="0">
                <a:latin typeface="+mn-ea"/>
                <a:ea typeface="+mn-ea"/>
              </a:rPr>
              <a:t>是一个句子</a:t>
            </a:r>
          </a:p>
        </p:txBody>
      </p:sp>
      <p:sp>
        <p:nvSpPr>
          <p:cNvPr id="146493" name="Rectangle 61"/>
          <p:cNvSpPr>
            <a:spLocks noChangeArrowheads="1"/>
          </p:cNvSpPr>
          <p:nvPr/>
        </p:nvSpPr>
        <p:spPr bwMode="auto">
          <a:xfrm>
            <a:off x="2334577" y="4453133"/>
            <a:ext cx="914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+mn-ea"/>
                <a:ea typeface="+mn-ea"/>
              </a:rPr>
              <a:t>cabd</a:t>
            </a:r>
          </a:p>
        </p:txBody>
      </p:sp>
      <p:sp>
        <p:nvSpPr>
          <p:cNvPr id="146494" name="Rectangle 62"/>
          <p:cNvSpPr>
            <a:spLocks noChangeArrowheads="1"/>
          </p:cNvSpPr>
          <p:nvPr/>
        </p:nvSpPr>
        <p:spPr bwMode="auto">
          <a:xfrm>
            <a:off x="1213802" y="4453133"/>
            <a:ext cx="11207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latin typeface="+mn-ea"/>
                <a:ea typeface="+mn-ea"/>
              </a:rPr>
              <a:t>S=&gt;</a:t>
            </a:r>
            <a:r>
              <a:rPr lang="en-US" altLang="zh-CN" b="1" dirty="0">
                <a:solidFill>
                  <a:srgbClr val="FF6600"/>
                </a:solidFill>
                <a:latin typeface="+mn-ea"/>
                <a:ea typeface="+mn-ea"/>
              </a:rPr>
              <a:t>cabd</a:t>
            </a:r>
          </a:p>
        </p:txBody>
      </p:sp>
      <p:sp>
        <p:nvSpPr>
          <p:cNvPr id="146495" name="Rectangle 63"/>
          <p:cNvSpPr>
            <a:spLocks noChangeArrowheads="1"/>
          </p:cNvSpPr>
          <p:nvPr/>
        </p:nvSpPr>
        <p:spPr bwMode="auto">
          <a:xfrm>
            <a:off x="505777" y="4453133"/>
            <a:ext cx="708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>
                    <a:alpha val="9607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+mn-ea"/>
                <a:ea typeface="+mn-ea"/>
              </a:rPr>
              <a:t>5</a:t>
            </a:r>
          </a:p>
        </p:txBody>
      </p:sp>
      <p:sp>
        <p:nvSpPr>
          <p:cNvPr id="146496" name="Line 64"/>
          <p:cNvSpPr>
            <a:spLocks noChangeShapeType="1"/>
          </p:cNvSpPr>
          <p:nvPr/>
        </p:nvSpPr>
        <p:spPr bwMode="auto">
          <a:xfrm>
            <a:off x="505777" y="4453133"/>
            <a:ext cx="4984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97" name="Line 65"/>
          <p:cNvSpPr>
            <a:spLocks noChangeShapeType="1"/>
          </p:cNvSpPr>
          <p:nvPr/>
        </p:nvSpPr>
        <p:spPr bwMode="auto">
          <a:xfrm>
            <a:off x="1213802" y="4453133"/>
            <a:ext cx="0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98" name="Line 66"/>
          <p:cNvSpPr>
            <a:spLocks noChangeShapeType="1"/>
          </p:cNvSpPr>
          <p:nvPr/>
        </p:nvSpPr>
        <p:spPr bwMode="auto">
          <a:xfrm>
            <a:off x="2334577" y="4453133"/>
            <a:ext cx="0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499" name="Line 67"/>
          <p:cNvSpPr>
            <a:spLocks noChangeShapeType="1"/>
          </p:cNvSpPr>
          <p:nvPr/>
        </p:nvSpPr>
        <p:spPr bwMode="auto">
          <a:xfrm>
            <a:off x="3248977" y="4453133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500" name="Line 68"/>
          <p:cNvSpPr>
            <a:spLocks noChangeShapeType="1"/>
          </p:cNvSpPr>
          <p:nvPr/>
        </p:nvSpPr>
        <p:spPr bwMode="auto">
          <a:xfrm>
            <a:off x="505777" y="4453133"/>
            <a:ext cx="0" cy="639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501" name="Line 69"/>
          <p:cNvSpPr>
            <a:spLocks noChangeShapeType="1"/>
          </p:cNvSpPr>
          <p:nvPr/>
        </p:nvSpPr>
        <p:spPr bwMode="auto">
          <a:xfrm>
            <a:off x="5490527" y="4453133"/>
            <a:ext cx="0" cy="639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6502" name="Line 70"/>
          <p:cNvSpPr>
            <a:spLocks noChangeShapeType="1"/>
          </p:cNvSpPr>
          <p:nvPr/>
        </p:nvSpPr>
        <p:spPr bwMode="auto">
          <a:xfrm>
            <a:off x="505777" y="5042096"/>
            <a:ext cx="4984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44100" name="Text Box 72"/>
          <p:cNvSpPr txBox="1">
            <a:spLocks noChangeArrowheads="1"/>
          </p:cNvSpPr>
          <p:nvPr/>
        </p:nvSpPr>
        <p:spPr bwMode="auto">
          <a:xfrm>
            <a:off x="0" y="5343916"/>
            <a:ext cx="8610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+mn-ea"/>
                <a:ea typeface="+mn-ea"/>
              </a:rPr>
              <a:t>这样带回溯的推导法效率很低。后面重点研究避免回溯的推导法！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title"/>
          </p:nvPr>
        </p:nvSpPr>
        <p:spPr>
          <a:xfrm>
            <a:off x="465138" y="304800"/>
            <a:ext cx="5021262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2.6.1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自上而下的分析方法</a:t>
            </a:r>
          </a:p>
        </p:txBody>
      </p:sp>
      <p:sp>
        <p:nvSpPr>
          <p:cNvPr id="69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39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DA7288-A199-4676-A6E9-86B9765BBCD4}"/>
              </a:ext>
            </a:extLst>
          </p:cNvPr>
          <p:cNvSpPr txBox="1"/>
          <p:nvPr/>
        </p:nvSpPr>
        <p:spPr>
          <a:xfrm>
            <a:off x="6584949" y="2451533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教材例</a:t>
            </a:r>
            <a:r>
              <a:rPr lang="en-US" altLang="zh-CN" dirty="0"/>
              <a:t>2.9(p30)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/>
      <p:bldP spid="146441" grpId="0"/>
      <p:bldP spid="146442" grpId="0"/>
      <p:bldP spid="146443" grpId="0"/>
      <p:bldP spid="146444" grpId="0"/>
      <p:bldP spid="146445" grpId="0"/>
      <p:bldP spid="146446" grpId="0"/>
      <p:bldP spid="146447" grpId="0"/>
      <p:bldP spid="146448" grpId="0"/>
      <p:bldP spid="146449" grpId="0"/>
      <p:bldP spid="146450" grpId="0"/>
      <p:bldP spid="146451" grpId="0"/>
      <p:bldP spid="146452" grpId="0" animBg="1"/>
      <p:bldP spid="146453" grpId="0" animBg="1"/>
      <p:bldP spid="146454" grpId="0" animBg="1"/>
      <p:bldP spid="146455" grpId="0" animBg="1"/>
      <p:bldP spid="146456" grpId="0" animBg="1"/>
      <p:bldP spid="146457" grpId="0" animBg="1"/>
      <p:bldP spid="146458" grpId="0" animBg="1"/>
      <p:bldP spid="146459" grpId="0" animBg="1"/>
      <p:bldP spid="146461" grpId="0" animBg="1"/>
      <p:bldP spid="146462" grpId="0" animBg="1"/>
      <p:bldP spid="146463" grpId="0" animBg="1"/>
      <p:bldP spid="146464" grpId="0" animBg="1"/>
      <p:bldP spid="146465" grpId="0" animBg="1"/>
      <p:bldP spid="146467" grpId="0" animBg="1"/>
      <p:bldP spid="146469" grpId="0" animBg="1"/>
      <p:bldP spid="146470" grpId="0"/>
      <p:bldP spid="146471" grpId="0"/>
      <p:bldP spid="146472" grpId="0"/>
      <p:bldP spid="146473" grpId="0"/>
      <p:bldP spid="146474" grpId="0" animBg="1"/>
      <p:bldP spid="146475" grpId="0" animBg="1"/>
      <p:bldP spid="146476" grpId="0" animBg="1"/>
      <p:bldP spid="146477" grpId="0" animBg="1"/>
      <p:bldP spid="146478" grpId="0" animBg="1"/>
      <p:bldP spid="146479" grpId="0" animBg="1"/>
      <p:bldP spid="146480" grpId="0" animBg="1"/>
      <p:bldP spid="146481" grpId="0"/>
      <p:bldP spid="146482" grpId="0"/>
      <p:bldP spid="146483" grpId="0"/>
      <p:bldP spid="146484" grpId="0"/>
      <p:bldP spid="146485" grpId="0" animBg="1"/>
      <p:bldP spid="146486" grpId="0" animBg="1"/>
      <p:bldP spid="146487" grpId="0" animBg="1"/>
      <p:bldP spid="146488" grpId="0" animBg="1"/>
      <p:bldP spid="146489" grpId="0" animBg="1"/>
      <p:bldP spid="146490" grpId="0" animBg="1"/>
      <p:bldP spid="146491" grpId="0" animBg="1"/>
      <p:bldP spid="146492" grpId="0"/>
      <p:bldP spid="146493" grpId="0"/>
      <p:bldP spid="146494" grpId="0"/>
      <p:bldP spid="146495" grpId="0"/>
      <p:bldP spid="146496" grpId="0" animBg="1"/>
      <p:bldP spid="146497" grpId="0" animBg="1"/>
      <p:bldP spid="146498" grpId="0" animBg="1"/>
      <p:bldP spid="146499" grpId="0" animBg="1"/>
      <p:bldP spid="146500" grpId="0" animBg="1"/>
      <p:bldP spid="146501" grpId="0" animBg="1"/>
      <p:bldP spid="1465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382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　　从语言结构的角度看，组成语言的基本形式是句子，句子是由单词序列构成的，单词是由语言基本符号（字母或单字）组成的。</a:t>
            </a: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　　语言既包含单词和句子这样的语言成分，又包含将这些成分组织起来的语言规则，如</a:t>
            </a:r>
            <a:r>
              <a:rPr kumimoji="1" lang="zh-CN" altLang="en-US" sz="2200" b="1" dirty="0">
                <a:solidFill>
                  <a:srgbClr val="FF6600"/>
                </a:solidFill>
                <a:latin typeface="Times New Roman" pitchFamily="18" charset="0"/>
              </a:rPr>
              <a:t>词法规则、句法规则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等。</a:t>
            </a: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　　下面以自然语言为例，说明如何对语言规则进行形式化描述的基本思路。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7200" y="304800"/>
            <a:ext cx="3886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2.1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　文法的直观概念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4434011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语言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1132114" y="4037930"/>
            <a:ext cx="304800" cy="1433512"/>
          </a:xfrm>
          <a:prstGeom prst="leftBrace">
            <a:avLst>
              <a:gd name="adj1" fmla="val 391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600200" y="3946773"/>
            <a:ext cx="71628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语法：是一组规则，定义符号如何排列，排列与符号含义无关。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语句：简单句：主谓宾定状；复合句：条件、转折、虚拟。。。</a:t>
            </a:r>
          </a:p>
          <a:p>
            <a:pPr algn="l" eaLnBrk="1" hangingPunct="1">
              <a:spcBef>
                <a:spcPct val="50000"/>
              </a:spcBef>
            </a:pP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语义 ：研究语法的含义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13" name="AutoShape 9"/>
          <p:cNvSpPr>
            <a:spLocks/>
          </p:cNvSpPr>
          <p:nvPr/>
        </p:nvSpPr>
        <p:spPr bwMode="auto">
          <a:xfrm>
            <a:off x="4191000" y="5029200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572000" y="4935538"/>
            <a:ext cx="19812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静态语义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动态语义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524000" y="5715000"/>
            <a:ext cx="662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6600"/>
                </a:solidFill>
                <a:latin typeface="Times New Roman" pitchFamily="18" charset="0"/>
                <a:ea typeface="黑体" pitchFamily="2" charset="-122"/>
              </a:rPr>
              <a:t>文法是阐述语法的一个工具，语句是语法的实例</a:t>
            </a:r>
            <a:r>
              <a:rPr kumimoji="1" lang="zh-CN" altLang="en-US" sz="1400" dirty="0">
                <a:solidFill>
                  <a:srgbClr val="FF66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545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DEA95-9454-4E5D-A836-B1315559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572F32-6199-488F-A1AE-6CA69103EF7C}"/>
              </a:ext>
            </a:extLst>
          </p:cNvPr>
          <p:cNvSpPr txBox="1"/>
          <p:nvPr/>
        </p:nvSpPr>
        <p:spPr>
          <a:xfrm>
            <a:off x="6045109" y="133685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E9F9BA-BFC8-4CC3-8DC7-A5D4916D46E2}"/>
              </a:ext>
            </a:extLst>
          </p:cNvPr>
          <p:cNvSpPr txBox="1"/>
          <p:nvPr/>
        </p:nvSpPr>
        <p:spPr>
          <a:xfrm>
            <a:off x="5700146" y="3340636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3EE67F-5339-473D-9775-9A99293F94FC}"/>
              </a:ext>
            </a:extLst>
          </p:cNvPr>
          <p:cNvSpPr txBox="1"/>
          <p:nvPr/>
        </p:nvSpPr>
        <p:spPr>
          <a:xfrm>
            <a:off x="6929496" y="2456974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DC81B-C7A1-48B3-B0A2-02947576F37A}"/>
              </a:ext>
            </a:extLst>
          </p:cNvPr>
          <p:cNvSpPr txBox="1"/>
          <p:nvPr/>
        </p:nvSpPr>
        <p:spPr>
          <a:xfrm>
            <a:off x="5138230" y="2456974"/>
            <a:ext cx="29848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25DA96-A914-4EB2-993F-3CA2E100DF72}"/>
              </a:ext>
            </a:extLst>
          </p:cNvPr>
          <p:cNvSpPr txBox="1"/>
          <p:nvPr/>
        </p:nvSpPr>
        <p:spPr>
          <a:xfrm>
            <a:off x="6038275" y="2456974"/>
            <a:ext cx="3561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D6175E-EC7E-4E4D-B303-9D8D58103FAD}"/>
              </a:ext>
            </a:extLst>
          </p:cNvPr>
          <p:cNvSpPr txBox="1"/>
          <p:nvPr/>
        </p:nvSpPr>
        <p:spPr>
          <a:xfrm>
            <a:off x="6335375" y="3340636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CA3497-E5A1-4D06-A7A7-F13E6E789DE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287470" y="1736967"/>
            <a:ext cx="921306" cy="72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49BD95-DC72-4C63-8EF6-4FBCDA5C2F9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208776" y="1736967"/>
            <a:ext cx="7593" cy="72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E282009-9A11-4476-8559-5FEC234A9C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208776" y="1736967"/>
            <a:ext cx="877174" cy="72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1465F57-1F54-4858-BCB5-0D248C6D7303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5856600" y="2857084"/>
            <a:ext cx="359769" cy="48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84C56A-497E-432D-8685-0A7E744E4BF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216369" y="2857084"/>
            <a:ext cx="275460" cy="48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5">
            <a:extLst>
              <a:ext uri="{FF2B5EF4-FFF2-40B4-BE49-F238E27FC236}">
                <a16:creationId xmlns:a16="http://schemas.microsoft.com/office/drawing/2014/main" id="{816A5D7A-F33B-4BF5-AFF4-5DCA109A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04" y="1608663"/>
            <a:ext cx="3709696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 dirty="0">
                <a:latin typeface="+mn-ea"/>
                <a:ea typeface="+mn-ea"/>
              </a:rPr>
              <a:t>G[S]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</a:p>
          <a:p>
            <a:pPr algn="just"/>
            <a:r>
              <a:rPr kumimoji="1" lang="zh-CN" altLang="en-US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S→cAd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        2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        3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A→ab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AF452B1-698B-4A33-AECE-EFE506EC0831}"/>
              </a:ext>
            </a:extLst>
          </p:cNvPr>
          <p:cNvSpPr txBox="1"/>
          <p:nvPr/>
        </p:nvSpPr>
        <p:spPr>
          <a:xfrm>
            <a:off x="484528" y="334063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教材例</a:t>
            </a:r>
            <a:r>
              <a:rPr lang="en-US" altLang="zh-CN" sz="2000" dirty="0"/>
              <a:t>2.9(p30)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C6FC60A-D709-41B9-A26C-552453651D03}"/>
              </a:ext>
            </a:extLst>
          </p:cNvPr>
          <p:cNvSpPr txBox="1"/>
          <p:nvPr/>
        </p:nvSpPr>
        <p:spPr>
          <a:xfrm>
            <a:off x="2699596" y="4495800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自顶向下的分析过程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65E2BA-AEFA-407C-8C61-A41F93719CDC}"/>
              </a:ext>
            </a:extLst>
          </p:cNvPr>
          <p:cNvSpPr txBox="1"/>
          <p:nvPr/>
        </p:nvSpPr>
        <p:spPr>
          <a:xfrm>
            <a:off x="484528" y="3903059"/>
            <a:ext cx="22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分析目标：</a:t>
            </a:r>
            <a:r>
              <a:rPr lang="en-US" altLang="zh-CN" dirty="0"/>
              <a:t>w = </a:t>
            </a:r>
            <a:r>
              <a:rPr lang="en-US" altLang="zh-CN" dirty="0">
                <a:solidFill>
                  <a:srgbClr val="FF0000"/>
                </a:solidFill>
              </a:rPr>
              <a:t>cabd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36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DEA95-9454-4E5D-A836-B1315559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572F32-6199-488F-A1AE-6CA69103EF7C}"/>
                  </a:ext>
                </a:extLst>
              </p:cNvPr>
              <p:cNvSpPr txBox="1"/>
              <p:nvPr/>
            </p:nvSpPr>
            <p:spPr>
              <a:xfrm>
                <a:off x="6777538" y="1657290"/>
                <a:ext cx="47263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𝑺</m:t>
                          </m:r>
                        </m:e>
                        <m:sup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572F32-6199-488F-A1AE-6CA69103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38" y="1657290"/>
                <a:ext cx="47263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CE9F9BA-BFC8-4CC3-8DC7-A5D4916D46E2}"/>
              </a:ext>
            </a:extLst>
          </p:cNvPr>
          <p:cNvSpPr txBox="1"/>
          <p:nvPr/>
        </p:nvSpPr>
        <p:spPr>
          <a:xfrm>
            <a:off x="6505223" y="3661069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3EE67F-5339-473D-9775-9A99293F94FC}"/>
              </a:ext>
            </a:extLst>
          </p:cNvPr>
          <p:cNvSpPr txBox="1"/>
          <p:nvPr/>
        </p:nvSpPr>
        <p:spPr>
          <a:xfrm>
            <a:off x="7734573" y="2777407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DC81B-C7A1-48B3-B0A2-02947576F37A}"/>
              </a:ext>
            </a:extLst>
          </p:cNvPr>
          <p:cNvSpPr txBox="1"/>
          <p:nvPr/>
        </p:nvSpPr>
        <p:spPr>
          <a:xfrm>
            <a:off x="5943307" y="2777407"/>
            <a:ext cx="29848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25DA96-A914-4EB2-993F-3CA2E100DF72}"/>
              </a:ext>
            </a:extLst>
          </p:cNvPr>
          <p:cNvSpPr txBox="1"/>
          <p:nvPr/>
        </p:nvSpPr>
        <p:spPr>
          <a:xfrm>
            <a:off x="6843352" y="2777407"/>
            <a:ext cx="3561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D6175E-EC7E-4E4D-B303-9D8D58103FAD}"/>
                  </a:ext>
                </a:extLst>
              </p:cNvPr>
              <p:cNvSpPr txBox="1"/>
              <p:nvPr/>
            </p:nvSpPr>
            <p:spPr>
              <a:xfrm>
                <a:off x="7058058" y="3661069"/>
                <a:ext cx="4776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  <m:sup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D6175E-EC7E-4E4D-B303-9D8D58103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58" y="3661069"/>
                <a:ext cx="47769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CA3497-E5A1-4D06-A7A7-F13E6E789DE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092547" y="2057400"/>
            <a:ext cx="921306" cy="72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49BD95-DC72-4C63-8EF6-4FBCDA5C2F9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7013853" y="2057400"/>
            <a:ext cx="7593" cy="72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E282009-9A11-4476-8559-5FEC234A9C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013853" y="2057400"/>
            <a:ext cx="877174" cy="72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1465F57-1F54-4858-BCB5-0D248C6D7303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6661677" y="3177517"/>
            <a:ext cx="359769" cy="48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84C56A-497E-432D-8685-0A7E744E4BF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021446" y="3177517"/>
            <a:ext cx="275460" cy="48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5">
            <a:extLst>
              <a:ext uri="{FF2B5EF4-FFF2-40B4-BE49-F238E27FC236}">
                <a16:creationId xmlns:a16="http://schemas.microsoft.com/office/drawing/2014/main" id="{816A5D7A-F33B-4BF5-AFF4-5DCA109A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74" y="1383030"/>
            <a:ext cx="2124426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 dirty="0">
                <a:latin typeface="+mn-ea"/>
                <a:ea typeface="+mn-ea"/>
              </a:rPr>
              <a:t>G[S]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</a:p>
          <a:p>
            <a:pPr algn="just"/>
            <a:r>
              <a:rPr kumimoji="1" lang="zh-CN" altLang="en-US" sz="2400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S→cAd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 2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 3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A→ab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AF452B1-698B-4A33-AECE-EFE506EC0831}"/>
              </a:ext>
            </a:extLst>
          </p:cNvPr>
          <p:cNvSpPr txBox="1"/>
          <p:nvPr/>
        </p:nvSpPr>
        <p:spPr>
          <a:xfrm>
            <a:off x="484269" y="3403904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教材例</a:t>
            </a:r>
            <a:r>
              <a:rPr lang="en-US" altLang="zh-CN" sz="2000" dirty="0"/>
              <a:t>2.9(p30)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C6FC60A-D709-41B9-A26C-552453651D03}"/>
              </a:ext>
            </a:extLst>
          </p:cNvPr>
          <p:cNvSpPr txBox="1"/>
          <p:nvPr/>
        </p:nvSpPr>
        <p:spPr>
          <a:xfrm>
            <a:off x="2745490" y="5474970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自顶向下的分析过程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35CE55BD-1AC0-489E-B465-46EEA185F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0605" y="1383030"/>
                <a:ext cx="2247670" cy="19389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>
                <a:solidFill>
                  <a:srgbClr val="CCFFFF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 dirty="0">
                    <a:latin typeface="+mn-ea"/>
                    <a:ea typeface="+mn-ea"/>
                  </a:rPr>
                  <a:t>G[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e>
                      <m:sup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latin typeface="+mn-ea"/>
                    <a:ea typeface="+mn-ea"/>
                  </a:rPr>
                  <a:t>]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：</a:t>
                </a:r>
              </a:p>
              <a:p>
                <a:pPr algn="just"/>
                <a:r>
                  <a:rPr kumimoji="1" lang="zh-CN" altLang="en-US" sz="2400" b="1" dirty="0">
                    <a:latin typeface="+mn-ea"/>
                    <a:ea typeface="+mn-ea"/>
                  </a:rPr>
                  <a:t> </a:t>
                </a:r>
                <a:r>
                  <a:rPr kumimoji="1" lang="en-US" altLang="zh-CN" sz="2400" b="1" dirty="0">
                    <a:latin typeface="+mn-ea"/>
                    <a:ea typeface="+mn-ea"/>
                  </a:rPr>
                  <a:t>1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．</a:t>
                </a:r>
                <a:r>
                  <a:rPr kumimoji="1" lang="en-US" altLang="zh-CN" sz="2400" b="1" dirty="0" err="1">
                    <a:latin typeface="+mn-ea"/>
                    <a:ea typeface="+mn-ea"/>
                  </a:rPr>
                  <a:t>S→cAd</a:t>
                </a:r>
                <a:endParaRPr kumimoji="1" lang="en-US" altLang="zh-CN" sz="2400" b="1" dirty="0">
                  <a:latin typeface="+mn-ea"/>
                  <a:ea typeface="+mn-ea"/>
                </a:endParaRPr>
              </a:p>
              <a:p>
                <a:pPr algn="just"/>
                <a:r>
                  <a:rPr kumimoji="1" lang="en-US" altLang="zh-CN" sz="2400" b="1" dirty="0">
                    <a:latin typeface="+mn-ea"/>
                    <a:ea typeface="+mn-ea"/>
                  </a:rPr>
                  <a:t> 2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．</a:t>
                </a:r>
                <a:r>
                  <a:rPr kumimoji="1" lang="en-US" altLang="zh-CN" sz="2400" b="1" dirty="0" err="1">
                    <a:latin typeface="+mn-ea"/>
                    <a:ea typeface="+mn-ea"/>
                  </a:rPr>
                  <a:t>A→a</a:t>
                </a:r>
                <a:r>
                  <a:rPr kumimoji="1" lang="en-US" altLang="zh-CN" sz="2400" b="1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</m:e>
                      <m:sup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zh-CN" sz="2400" b="1" dirty="0">
                  <a:latin typeface="+mn-ea"/>
                  <a:ea typeface="+mn-ea"/>
                </a:endParaRPr>
              </a:p>
              <a:p>
                <a:pPr algn="just"/>
                <a:r>
                  <a:rPr kumimoji="1" lang="en-US" altLang="zh-CN" sz="2400" b="1" dirty="0">
                    <a:latin typeface="+mn-ea"/>
                    <a:ea typeface="+mn-ea"/>
                  </a:rPr>
                  <a:t> 3</a:t>
                </a:r>
                <a:r>
                  <a:rPr kumimoji="1" lang="zh-CN" altLang="en-US" sz="2400" b="1" dirty="0">
                    <a:latin typeface="+mn-ea"/>
                    <a:ea typeface="+mn-ea"/>
                  </a:rPr>
                  <a:t>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</m:e>
                      <m:sup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+mn-ea"/>
                    <a:ea typeface="+mn-ea"/>
                  </a:rPr>
                  <a:t>→b</a:t>
                </a:r>
              </a:p>
              <a:p>
                <a:pPr algn="just"/>
                <a:r>
                  <a:rPr kumimoji="1" lang="en-US" altLang="zh-CN" sz="2400" b="1" dirty="0">
                    <a:latin typeface="+mn-ea"/>
                    <a:ea typeface="+mn-ea"/>
                  </a:rPr>
                  <a:t> 4.</a:t>
                </a:r>
                <a:r>
                  <a:rPr kumimoji="1" lang="en-US" altLang="zh-CN" sz="2400" b="1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</m:e>
                      <m:sup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+mn-ea"/>
                    <a:ea typeface="+mn-ea"/>
                  </a:rPr>
                  <a:t>→</a:t>
                </a:r>
                <a:r>
                  <a:rPr kumimoji="1" lang="en-US" altLang="zh-CN" sz="2400" b="1" dirty="0">
                    <a:latin typeface="宋体" pitchFamily="2" charset="-122"/>
                  </a:rPr>
                  <a:t>ε</a:t>
                </a:r>
                <a:endParaRPr kumimoji="1"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35CE55BD-1AC0-489E-B465-46EEA185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0605" y="1383030"/>
                <a:ext cx="2247670" cy="1938992"/>
              </a:xfrm>
              <a:prstGeom prst="rect">
                <a:avLst/>
              </a:prstGeom>
              <a:blipFill>
                <a:blip r:embed="rId4"/>
                <a:stretch>
                  <a:fillRect l="-3774" t="-3125" b="-5000"/>
                </a:stretch>
              </a:blipFill>
              <a:ln w="9525">
                <a:solidFill>
                  <a:srgbClr val="CC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AD0F8725-AD97-4DF5-A965-CF144921ADC9}"/>
              </a:ext>
            </a:extLst>
          </p:cNvPr>
          <p:cNvSpPr/>
          <p:nvPr/>
        </p:nvSpPr>
        <p:spPr bwMode="auto">
          <a:xfrm>
            <a:off x="2816240" y="2057400"/>
            <a:ext cx="237021" cy="228600"/>
          </a:xfrm>
          <a:prstGeom prst="rightArrow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067F66-32FE-40C6-B00B-97EEB76969A0}"/>
              </a:ext>
            </a:extLst>
          </p:cNvPr>
          <p:cNvSpPr txBox="1"/>
          <p:nvPr/>
        </p:nvSpPr>
        <p:spPr>
          <a:xfrm>
            <a:off x="2522802" y="3419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提公因子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B5BB91-B079-426C-8019-FA369DA04D3A}"/>
              </a:ext>
            </a:extLst>
          </p:cNvPr>
          <p:cNvSpPr txBox="1"/>
          <p:nvPr/>
        </p:nvSpPr>
        <p:spPr>
          <a:xfrm>
            <a:off x="7151833" y="4478958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9911EC-73EC-4BCE-BA7A-76677F0B5135}"/>
              </a:ext>
            </a:extLst>
          </p:cNvPr>
          <p:cNvSpPr txBox="1"/>
          <p:nvPr/>
        </p:nvSpPr>
        <p:spPr>
          <a:xfrm>
            <a:off x="498337" y="3900736"/>
            <a:ext cx="22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分析目标：</a:t>
            </a:r>
            <a:r>
              <a:rPr lang="en-US" altLang="zh-CN" dirty="0"/>
              <a:t>w = </a:t>
            </a:r>
            <a:r>
              <a:rPr lang="en-US" altLang="zh-CN" dirty="0">
                <a:solidFill>
                  <a:srgbClr val="FF0000"/>
                </a:solidFill>
              </a:rPr>
              <a:t>cabd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AED580-14E6-416F-AFAC-E90525A522E0}"/>
              </a:ext>
            </a:extLst>
          </p:cNvPr>
          <p:cNvCxnSpPr>
            <a:stCxn id="12" idx="2"/>
            <a:endCxn id="23" idx="0"/>
          </p:cNvCxnSpPr>
          <p:nvPr/>
        </p:nvCxnSpPr>
        <p:spPr bwMode="auto">
          <a:xfrm>
            <a:off x="7296906" y="4061179"/>
            <a:ext cx="11381" cy="41777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C52F0A-6CE8-430C-9652-07100710DF11}"/>
                  </a:ext>
                </a:extLst>
              </p:cNvPr>
              <p:cNvSpPr txBox="1"/>
              <p:nvPr/>
            </p:nvSpPr>
            <p:spPr>
              <a:xfrm>
                <a:off x="530240" y="4537020"/>
                <a:ext cx="50323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latin typeface="+mn-ea"/>
                    <a:ea typeface="+mn-ea"/>
                  </a:rPr>
                  <a:t>S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 </a:t>
                </a:r>
                <a:r>
                  <a:rPr kumimoji="1" lang="en-US" altLang="zh-CN" sz="2400" b="1" dirty="0" err="1">
                    <a:latin typeface="+mn-ea"/>
                    <a:ea typeface="+mn-ea"/>
                  </a:rPr>
                  <a:t>c</a:t>
                </a:r>
                <a:r>
                  <a:rPr kumimoji="1" lang="en-US" altLang="zh-CN" sz="2400" b="1" dirty="0" err="1">
                    <a:solidFill>
                      <a:srgbClr val="FF0000"/>
                    </a:solidFill>
                    <a:latin typeface="+mn-ea"/>
                    <a:ea typeface="+mn-ea"/>
                  </a:rPr>
                  <a:t>A</a:t>
                </a:r>
                <a:r>
                  <a:rPr kumimoji="1" lang="en-US" altLang="zh-CN" sz="2400" b="1" dirty="0" err="1">
                    <a:latin typeface="+mn-ea"/>
                    <a:ea typeface="+mn-ea"/>
                  </a:rPr>
                  <a:t>d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  c </a:t>
                </a:r>
                <a:r>
                  <a:rPr kumimoji="1" lang="en-US" altLang="zh-CN" sz="2400" b="1" u="wavyHeavy" dirty="0">
                    <a:uFill>
                      <a:solidFill>
                        <a:srgbClr val="00B050"/>
                      </a:solidFill>
                    </a:u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kumimoji="1" lang="en-US" altLang="zh-CN" sz="2400" b="1" u="wavyHeavy" dirty="0">
                    <a:uFill>
                      <a:solidFill>
                        <a:srgbClr val="00B050"/>
                      </a:solidFill>
                    </a:uFill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wavyHeavy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00B05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b="0" i="0" u="wavyHeavy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00B05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</m:e>
                      <m:sup>
                        <m:r>
                          <a:rPr kumimoji="1" lang="en-US" altLang="zh-CN" sz="2400" b="1" i="1" u="wavyHeavy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00B05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0" u="wavyHeavy" dirty="0" smtClean="0">
                        <a:solidFill>
                          <a:srgbClr val="FF0000"/>
                        </a:solidFill>
                        <a:uFill>
                          <a:solidFill>
                            <a:srgbClr val="00B050"/>
                          </a:solidFill>
                        </a:u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d  ca</a:t>
                </a:r>
                <a:r>
                  <a:rPr kumimoji="1" lang="en-US" altLang="zh-CN" sz="2400" b="1" u="wavyHeavy" dirty="0">
                    <a:uFill>
                      <a:solidFill>
                        <a:srgbClr val="00B050"/>
                      </a:solidFill>
                    </a:uFill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kumimoji="1" lang="en-US" altLang="zh-CN" sz="2400" b="1" dirty="0">
                    <a:latin typeface="宋体" pitchFamily="2" charset="-122"/>
                    <a:ea typeface="宋体" pitchFamily="2" charset="-122"/>
                    <a:sym typeface="Symbol" pitchFamily="18" charset="2"/>
                  </a:rPr>
                  <a:t>d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C52F0A-6CE8-430C-9652-07100710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0" y="4537020"/>
                <a:ext cx="5032360" cy="461665"/>
              </a:xfrm>
              <a:prstGeom prst="rect">
                <a:avLst/>
              </a:prstGeom>
              <a:blipFill>
                <a:blip r:embed="rId5"/>
                <a:stretch>
                  <a:fillRect l="-1937" t="-144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635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958314"/>
            <a:ext cx="7770813" cy="48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FF3300"/>
                </a:solidFill>
                <a:latin typeface="宋体" pitchFamily="2" charset="-122"/>
              </a:rPr>
              <a:t>自下而上分析法：</a:t>
            </a:r>
            <a:r>
              <a:rPr kumimoji="1" lang="zh-CN" altLang="en-US" sz="2200" b="1" dirty="0">
                <a:latin typeface="宋体" pitchFamily="2" charset="-122"/>
              </a:rPr>
              <a:t>从输入符号串</a:t>
            </a:r>
            <a:r>
              <a:rPr kumimoji="1" lang="en-US" altLang="zh-CN" sz="2200" b="1" dirty="0">
                <a:latin typeface="宋体" pitchFamily="2" charset="-122"/>
              </a:rPr>
              <a:t>α</a:t>
            </a:r>
            <a:r>
              <a:rPr kumimoji="1" lang="zh-CN" altLang="en-US" sz="2200" b="1" dirty="0">
                <a:latin typeface="宋体" pitchFamily="2" charset="-122"/>
              </a:rPr>
              <a:t>开始，逐步进行“</a:t>
            </a:r>
            <a:r>
              <a:rPr kumimoji="1" lang="zh-CN" altLang="en-US" sz="2200" b="1" dirty="0">
                <a:latin typeface="Times New Roman" pitchFamily="18" charset="0"/>
              </a:rPr>
              <a:t>归</a:t>
            </a:r>
            <a:r>
              <a:rPr kumimoji="1" lang="zh-CN" altLang="en-US" sz="2200" b="1" dirty="0">
                <a:latin typeface="宋体" pitchFamily="2" charset="-122"/>
              </a:rPr>
              <a:t>约”，直至归约出文法的开始符号 </a:t>
            </a:r>
            <a:r>
              <a:rPr kumimoji="1" lang="en-US" altLang="zh-CN" sz="2200" b="1" dirty="0">
                <a:latin typeface="宋体" pitchFamily="2" charset="-122"/>
              </a:rPr>
              <a:t>S</a:t>
            </a:r>
            <a:r>
              <a:rPr kumimoji="1" lang="zh-CN" altLang="en-US" sz="2200" b="1" dirty="0">
                <a:latin typeface="宋体" pitchFamily="2" charset="-122"/>
              </a:rPr>
              <a:t>，则输入串</a:t>
            </a:r>
            <a:r>
              <a:rPr kumimoji="1" lang="en-US" altLang="zh-CN" sz="2200" b="1" dirty="0">
                <a:latin typeface="宋体" pitchFamily="2" charset="-122"/>
              </a:rPr>
              <a:t>α</a:t>
            </a:r>
            <a:r>
              <a:rPr kumimoji="1" lang="zh-CN" altLang="en-US" sz="2200" b="1" dirty="0">
                <a:latin typeface="宋体" pitchFamily="2" charset="-122"/>
              </a:rPr>
              <a:t>是文法</a:t>
            </a:r>
            <a:r>
              <a:rPr kumimoji="1" lang="en-US" altLang="zh-CN" sz="2200" b="1" dirty="0">
                <a:latin typeface="宋体" pitchFamily="2" charset="-122"/>
              </a:rPr>
              <a:t>G</a:t>
            </a:r>
            <a:r>
              <a:rPr kumimoji="1" lang="zh-CN" altLang="en-US" sz="2200" b="1" dirty="0">
                <a:latin typeface="宋体" pitchFamily="2" charset="-122"/>
              </a:rPr>
              <a:t>定义的语言的句子。否则不是。</a:t>
            </a: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这种分析方法在进行每步归约时，存在两个如何选择句型</a:t>
            </a:r>
            <a:r>
              <a:rPr kumimoji="1" lang="en-US" altLang="zh-CN" sz="2400" b="1" dirty="0">
                <a:latin typeface="宋体" pitchFamily="2" charset="-122"/>
              </a:rPr>
              <a:t>α</a:t>
            </a:r>
            <a:r>
              <a:rPr kumimoji="1" lang="zh-CN" altLang="en-US" sz="2400" b="1" dirty="0">
                <a:latin typeface="宋体" pitchFamily="2" charset="-122"/>
              </a:rPr>
              <a:t>的子串</a:t>
            </a:r>
            <a:r>
              <a:rPr kumimoji="1" lang="en-US" altLang="zh-CN" sz="2400" b="1" dirty="0">
                <a:latin typeface="Times New Roman" pitchFamily="18" charset="0"/>
              </a:rPr>
              <a:t>β</a:t>
            </a:r>
            <a:r>
              <a:rPr kumimoji="1" lang="zh-CN" altLang="en-US" sz="2400" b="1" dirty="0">
                <a:latin typeface="宋体" pitchFamily="2" charset="-122"/>
              </a:rPr>
              <a:t>进行归约的问题</a:t>
            </a:r>
            <a:r>
              <a:rPr kumimoji="1" lang="en-US" altLang="zh-CN" sz="2400" b="1" dirty="0">
                <a:latin typeface="宋体" pitchFamily="2" charset="-122"/>
              </a:rPr>
              <a:t>(α=</a:t>
            </a:r>
            <a:r>
              <a:rPr kumimoji="1" lang="en-US" altLang="zh-CN" sz="2400" b="1" dirty="0">
                <a:latin typeface="Times New Roman" pitchFamily="18" charset="0"/>
              </a:rPr>
              <a:t>β δ</a:t>
            </a:r>
            <a:r>
              <a:rPr kumimoji="1" lang="en-US" altLang="zh-CN" sz="2400" b="1" dirty="0">
                <a:latin typeface="宋体" pitchFamily="2" charset="-122"/>
              </a:rPr>
              <a:t>)</a:t>
            </a:r>
            <a:r>
              <a:rPr kumimoji="1" lang="zh-CN" altLang="en-US" sz="2400" b="1" dirty="0">
                <a:latin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如果文法规则没有相同的右部，则在语法分析的过程中，一旦出现子串</a:t>
            </a:r>
            <a:r>
              <a:rPr kumimoji="1" lang="en-US" altLang="zh-CN" sz="2400" b="1" dirty="0">
                <a:latin typeface="Times New Roman" pitchFamily="18" charset="0"/>
              </a:rPr>
              <a:t>β</a:t>
            </a:r>
            <a:r>
              <a:rPr kumimoji="1" lang="zh-CN" altLang="en-US" sz="2200" b="1" dirty="0">
                <a:latin typeface="Times New Roman" pitchFamily="18" charset="0"/>
              </a:rPr>
              <a:t>与某条规则的右部相同，就可以使用这条规则进行归约</a:t>
            </a:r>
            <a:r>
              <a:rPr kumimoji="1" lang="en-US" altLang="zh-CN" sz="2200" b="1" dirty="0">
                <a:latin typeface="Times New Roman" pitchFamily="18" charset="0"/>
              </a:rPr>
              <a:t>,</a:t>
            </a:r>
            <a:r>
              <a:rPr kumimoji="1" lang="zh-CN" altLang="en-US" sz="2200" b="1" dirty="0">
                <a:latin typeface="Times New Roman" pitchFamily="18" charset="0"/>
              </a:rPr>
              <a:t>简单优先分析法就是采用此方法进行归约。 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但这种限制，实际上也限制了文法的表达能力，所以通常是通过在句型中寻找所谓的“</a:t>
            </a:r>
            <a:r>
              <a:rPr kumimoji="1"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句柄</a:t>
            </a:r>
            <a:r>
              <a:rPr kumimoji="1" lang="zh-CN" altLang="en-US" sz="2200" b="1" dirty="0">
                <a:latin typeface="Times New Roman" pitchFamily="18" charset="0"/>
              </a:rPr>
              <a:t>”的途径解决的。 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2578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2.6.2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自下而上的分析方法</a:t>
            </a: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42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DA565-1AB9-421C-B967-15E8103E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198E4C-39D3-4281-833B-F96BB566E50C}"/>
              </a:ext>
            </a:extLst>
          </p:cNvPr>
          <p:cNvSpPr txBox="1"/>
          <p:nvPr/>
        </p:nvSpPr>
        <p:spPr>
          <a:xfrm>
            <a:off x="6045109" y="133685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875B0-D627-4517-9313-2B82C8542D52}"/>
              </a:ext>
            </a:extLst>
          </p:cNvPr>
          <p:cNvSpPr txBox="1"/>
          <p:nvPr/>
        </p:nvSpPr>
        <p:spPr>
          <a:xfrm>
            <a:off x="5700146" y="3340636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4513F2-643F-4915-A093-81083D29D7D1}"/>
              </a:ext>
            </a:extLst>
          </p:cNvPr>
          <p:cNvSpPr txBox="1"/>
          <p:nvPr/>
        </p:nvSpPr>
        <p:spPr>
          <a:xfrm>
            <a:off x="6970604" y="3344959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0488B-59DE-42CC-9E37-2BD4AC5C930A}"/>
              </a:ext>
            </a:extLst>
          </p:cNvPr>
          <p:cNvSpPr txBox="1"/>
          <p:nvPr/>
        </p:nvSpPr>
        <p:spPr>
          <a:xfrm>
            <a:off x="5042141" y="3363899"/>
            <a:ext cx="29848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18E26-3FAF-4974-8DC3-49A67CB64B0C}"/>
              </a:ext>
            </a:extLst>
          </p:cNvPr>
          <p:cNvSpPr txBox="1"/>
          <p:nvPr/>
        </p:nvSpPr>
        <p:spPr>
          <a:xfrm>
            <a:off x="6038275" y="2456974"/>
            <a:ext cx="3561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F110C-7D44-4E84-9523-D19469505176}"/>
              </a:ext>
            </a:extLst>
          </p:cNvPr>
          <p:cNvSpPr txBox="1"/>
          <p:nvPr/>
        </p:nvSpPr>
        <p:spPr>
          <a:xfrm>
            <a:off x="6335375" y="3340636"/>
            <a:ext cx="3129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AFB36A-7778-46DF-B303-2BC633C20B6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191381" y="1736967"/>
            <a:ext cx="1017395" cy="162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3FA8EB-4F52-4C1F-8DEA-876C3BA2D37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208776" y="1736967"/>
            <a:ext cx="7593" cy="72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0C533A-922C-4C0B-ABA6-5BB810D01C0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208776" y="1736967"/>
            <a:ext cx="918282" cy="1607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C81849-3E74-484E-8193-DED7125C07FC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856600" y="2857084"/>
            <a:ext cx="359769" cy="48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E7E46B-610D-4960-9BF6-0359688DF99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216369" y="2857084"/>
            <a:ext cx="275460" cy="48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F715E278-CD04-412D-8B59-C5964A1F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04" y="1608663"/>
            <a:ext cx="3709696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 dirty="0">
                <a:latin typeface="+mn-ea"/>
                <a:ea typeface="+mn-ea"/>
              </a:rPr>
              <a:t>G[S]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</a:p>
          <a:p>
            <a:pPr algn="just"/>
            <a:r>
              <a:rPr kumimoji="1" lang="zh-CN" altLang="en-US" sz="2400" b="1" dirty="0"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S→cAd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        2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        3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A→ab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78168C-7C39-4C92-A5D9-3BE2FE25B779}"/>
              </a:ext>
            </a:extLst>
          </p:cNvPr>
          <p:cNvSpPr txBox="1"/>
          <p:nvPr/>
        </p:nvSpPr>
        <p:spPr>
          <a:xfrm>
            <a:off x="512661" y="334063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教材例</a:t>
            </a:r>
            <a:r>
              <a:rPr lang="en-US" altLang="zh-CN" sz="2000" dirty="0"/>
              <a:t>2.9(p30)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BB4F23-9E6D-44CC-A415-BFEFBCB4FFB8}"/>
              </a:ext>
            </a:extLst>
          </p:cNvPr>
          <p:cNvSpPr txBox="1"/>
          <p:nvPr/>
        </p:nvSpPr>
        <p:spPr>
          <a:xfrm>
            <a:off x="2939764" y="4629705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自底向上的分析过程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637979-CB7A-4BA0-B1E8-144708483B5C}"/>
              </a:ext>
            </a:extLst>
          </p:cNvPr>
          <p:cNvSpPr txBox="1"/>
          <p:nvPr/>
        </p:nvSpPr>
        <p:spPr>
          <a:xfrm>
            <a:off x="512661" y="3909367"/>
            <a:ext cx="22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分析目标：</a:t>
            </a:r>
            <a:r>
              <a:rPr lang="en-US" altLang="zh-CN" dirty="0"/>
              <a:t>w = </a:t>
            </a:r>
            <a:r>
              <a:rPr lang="en-US" altLang="zh-CN" dirty="0">
                <a:solidFill>
                  <a:srgbClr val="FF0000"/>
                </a:solidFill>
              </a:rPr>
              <a:t>cabd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5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DA565-1AB9-421C-B967-15E8103E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F715E278-CD04-412D-8B59-C5964A1F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161" y="1051066"/>
            <a:ext cx="1907895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 dirty="0">
                <a:latin typeface="+mn-ea"/>
                <a:ea typeface="+mn-ea"/>
              </a:rPr>
              <a:t>G[S]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S→cAd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just"/>
            <a:r>
              <a:rPr kumimoji="1" lang="en-US" altLang="zh-CN" sz="2400" b="1" dirty="0">
                <a:latin typeface="+mn-ea"/>
                <a:ea typeface="+mn-ea"/>
              </a:rPr>
              <a:t>3</a:t>
            </a:r>
            <a:r>
              <a:rPr kumimoji="1" lang="zh-CN" altLang="en-US" sz="2400" b="1" dirty="0">
                <a:latin typeface="+mn-ea"/>
                <a:ea typeface="+mn-ea"/>
              </a:rPr>
              <a:t>．</a:t>
            </a:r>
            <a:r>
              <a:rPr kumimoji="1" lang="en-US" altLang="zh-CN" sz="2400" b="1" dirty="0" err="1">
                <a:latin typeface="+mn-ea"/>
                <a:ea typeface="+mn-ea"/>
              </a:rPr>
              <a:t>A→ab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78168C-7C39-4C92-A5D9-3BE2FE25B779}"/>
              </a:ext>
            </a:extLst>
          </p:cNvPr>
          <p:cNvSpPr txBox="1"/>
          <p:nvPr/>
        </p:nvSpPr>
        <p:spPr>
          <a:xfrm>
            <a:off x="67334" y="1083852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教材例</a:t>
            </a:r>
            <a:r>
              <a:rPr lang="en-US" altLang="zh-CN" sz="2000" dirty="0"/>
              <a:t>2.9(p30)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BB4F23-9E6D-44CC-A415-BFEFBCB4FFB8}"/>
              </a:ext>
            </a:extLst>
          </p:cNvPr>
          <p:cNvSpPr txBox="1"/>
          <p:nvPr/>
        </p:nvSpPr>
        <p:spPr>
          <a:xfrm>
            <a:off x="2590801" y="6246167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自底向上的分析过程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637979-CB7A-4BA0-B1E8-144708483B5C}"/>
              </a:ext>
            </a:extLst>
          </p:cNvPr>
          <p:cNvSpPr txBox="1"/>
          <p:nvPr/>
        </p:nvSpPr>
        <p:spPr>
          <a:xfrm>
            <a:off x="4114800" y="1083852"/>
            <a:ext cx="22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分析目标：</a:t>
            </a:r>
            <a:r>
              <a:rPr lang="en-US" altLang="zh-CN" dirty="0"/>
              <a:t>w = </a:t>
            </a:r>
            <a:r>
              <a:rPr lang="en-US" altLang="zh-CN" dirty="0">
                <a:solidFill>
                  <a:srgbClr val="FF0000"/>
                </a:solidFill>
              </a:rPr>
              <a:t>cabd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F4CF087-DDAC-415F-83A2-86179118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45326"/>
              </p:ext>
            </p:extLst>
          </p:nvPr>
        </p:nvGraphicFramePr>
        <p:xfrm>
          <a:off x="533400" y="2653512"/>
          <a:ext cx="3335656" cy="295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9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0F8B0625-DD99-475C-BD0F-33F8D6F4B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01939"/>
              </p:ext>
            </p:extLst>
          </p:nvPr>
        </p:nvGraphicFramePr>
        <p:xfrm>
          <a:off x="3949074" y="2653512"/>
          <a:ext cx="486859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126">
                  <a:extLst>
                    <a:ext uri="{9D8B030D-6E8A-4147-A177-3AD203B41FA5}">
                      <a16:colId xmlns:a16="http://schemas.microsoft.com/office/drawing/2014/main" val="1833902255"/>
                    </a:ext>
                  </a:extLst>
                </a:gridCol>
                <a:gridCol w="868296">
                  <a:extLst>
                    <a:ext uri="{9D8B030D-6E8A-4147-A177-3AD203B41FA5}">
                      <a16:colId xmlns:a16="http://schemas.microsoft.com/office/drawing/2014/main" val="454170723"/>
                    </a:ext>
                  </a:extLst>
                </a:gridCol>
                <a:gridCol w="1002358">
                  <a:extLst>
                    <a:ext uri="{9D8B030D-6E8A-4147-A177-3AD203B41FA5}">
                      <a16:colId xmlns:a16="http://schemas.microsoft.com/office/drawing/2014/main" val="320800562"/>
                    </a:ext>
                  </a:extLst>
                </a:gridCol>
                <a:gridCol w="2298813">
                  <a:extLst>
                    <a:ext uri="{9D8B030D-6E8A-4147-A177-3AD203B41FA5}">
                      <a16:colId xmlns:a16="http://schemas.microsoft.com/office/drawing/2014/main" val="2241689202"/>
                    </a:ext>
                  </a:extLst>
                </a:gridCol>
              </a:tblGrid>
              <a:tr h="297974">
                <a:tc>
                  <a:txBody>
                    <a:bodyPr/>
                    <a:lstStyle/>
                    <a:p>
                      <a:r>
                        <a:rPr lang="zh-CN" altLang="en-US" dirty="0"/>
                        <a:t>步骤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符号栈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输入串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46394"/>
                  </a:ext>
                </a:extLst>
              </a:tr>
              <a:tr h="31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#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abd</a:t>
                      </a:r>
                      <a:r>
                        <a:rPr lang="en-US" altLang="zh-CN" sz="1600" dirty="0"/>
                        <a:t>#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Shift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72770"/>
                  </a:ext>
                </a:extLst>
              </a:tr>
              <a:tr h="31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#c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a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bd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#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Shift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078"/>
                  </a:ext>
                </a:extLst>
              </a:tr>
              <a:tr h="322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#ca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bd#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66199"/>
                  </a:ext>
                </a:extLst>
              </a:tr>
              <a:tr h="31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#cab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d#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Reduce(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A→ab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44873"/>
                  </a:ext>
                </a:extLst>
              </a:tr>
              <a:tr h="31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#c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d#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20095"/>
                  </a:ext>
                </a:extLst>
              </a:tr>
              <a:tr h="31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#cAd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#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Reduce(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S→cAd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57835"/>
                  </a:ext>
                </a:extLst>
              </a:tr>
              <a:tr h="31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#S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#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宋体"/>
                          <a:cs typeface="+mn-cs"/>
                        </a:rPr>
                        <a:t>acccept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宋体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1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162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314980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定义 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2.11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短语、直接短语、句柄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196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077199" cy="3308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indent="595313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96900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indent="0" eaLnBrk="1" hangingPunct="1">
                  <a:lnSpc>
                    <a:spcPct val="11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2200" b="1" dirty="0">
                    <a:latin typeface="宋体" pitchFamily="2" charset="-122"/>
                  </a:rPr>
                  <a:t>   文法</a:t>
                </a:r>
                <a:r>
                  <a:rPr kumimoji="1" lang="en-US" altLang="zh-CN" sz="2200" b="1" dirty="0">
                    <a:latin typeface="宋体" pitchFamily="2" charset="-122"/>
                  </a:rPr>
                  <a:t>G[S]</a:t>
                </a:r>
                <a:r>
                  <a:rPr kumimoji="1" lang="zh-CN" altLang="en-US" sz="2200" b="1" dirty="0">
                    <a:latin typeface="宋体" pitchFamily="2" charset="-122"/>
                  </a:rPr>
                  <a:t>有：</a:t>
                </a:r>
                <a14:m>
                  <m:oMath xmlns:m="http://schemas.openxmlformats.org/officeDocument/2006/math">
                    <m:r>
                      <a:rPr kumimoji="1" lang="en-US" altLang="zh-CN" sz="2200" b="1" i="1" smtClean="0">
                        <a:latin typeface="Cambria Math" panose="02040503050406030204" pitchFamily="18" charset="0"/>
                      </a:rPr>
                      <m:t>𝑺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𝜹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zh-CN" altLang="en-US" sz="22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kumimoji="1" lang="en-US" altLang="zh-CN" sz="2200" b="1" dirty="0">
                    <a:latin typeface="宋体" pitchFamily="2" charset="-122"/>
                  </a:rPr>
                  <a:t>, </a:t>
                </a:r>
                <a:r>
                  <a:rPr kumimoji="1" lang="zh-CN" altLang="en-US" sz="2200" b="1" dirty="0">
                    <a:latin typeface="宋体" pitchFamily="2" charset="-122"/>
                  </a:rPr>
                  <a:t>且</a:t>
                </a:r>
                <a:r>
                  <a:rPr kumimoji="1" lang="en-US" altLang="zh-CN" sz="2200" b="1" dirty="0">
                    <a:latin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kumimoji="1"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kumimoji="1" lang="en-US" altLang="zh-CN" sz="2200" b="1" dirty="0">
                  <a:solidFill>
                    <a:srgbClr val="FF0000"/>
                  </a:solidFill>
                  <a:latin typeface="宋体" pitchFamily="2" charset="-122"/>
                </a:endParaRPr>
              </a:p>
              <a:p>
                <a:pPr marL="342900" indent="-342900" eaLnBrk="1" hangingPunct="1">
                  <a:lnSpc>
                    <a:spcPct val="110000"/>
                  </a:lnSpc>
                  <a:spcBef>
                    <a:spcPct val="50000"/>
                  </a:spcBef>
                  <a:buFont typeface="Symbol" panose="05050102010706020507" pitchFamily="18" charset="2"/>
                  <a:buChar char="Þ"/>
                  <a:defRPr/>
                </a:pPr>
                <a:r>
                  <a:rPr kumimoji="1" lang="zh-CN" altLang="en-US" sz="22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200" b="1" dirty="0"/>
                  <a:t>是句型</a:t>
                </a:r>
                <a14:m>
                  <m:oMath xmlns:m="http://schemas.openxmlformats.org/officeDocument/2006/math"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zh-CN" altLang="en-US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kumimoji="1" lang="zh-CN" altLang="en-US" sz="2200" b="1" dirty="0">
                    <a:latin typeface="宋体" pitchFamily="2" charset="-122"/>
                  </a:rPr>
                  <a:t>相对于非终结符</a:t>
                </a:r>
                <a:r>
                  <a:rPr kumimoji="1" lang="en-US" altLang="zh-CN" sz="2200" b="1" dirty="0">
                    <a:latin typeface="宋体" pitchFamily="2" charset="-122"/>
                  </a:rPr>
                  <a:t>A</a:t>
                </a:r>
                <a:r>
                  <a:rPr kumimoji="1" lang="zh-CN" altLang="en-US" sz="2200" b="1" dirty="0">
                    <a:latin typeface="宋体" pitchFamily="2" charset="-122"/>
                  </a:rPr>
                  <a:t>的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短语</a:t>
                </a:r>
                <a:r>
                  <a:rPr kumimoji="1" lang="zh-CN" altLang="en-US" sz="2200" b="1" dirty="0">
                    <a:latin typeface="宋体" pitchFamily="2" charset="-122"/>
                  </a:rPr>
                  <a:t>。 </a:t>
                </a:r>
                <a:endParaRPr kumimoji="1" lang="en-US" altLang="zh-CN" sz="2200" b="1" dirty="0">
                  <a:latin typeface="宋体" pitchFamily="2" charset="-122"/>
                </a:endParaRPr>
              </a:p>
              <a:p>
                <a:pPr indent="0" eaLnBrk="1" hangingPunct="1">
                  <a:lnSpc>
                    <a:spcPct val="11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200" b="1" dirty="0">
                    <a:latin typeface="宋体" pitchFamily="2" charset="-122"/>
                  </a:rPr>
                  <a:t>   </a:t>
                </a:r>
                <a:r>
                  <a:rPr kumimoji="1" lang="zh-CN" altLang="en-US" sz="2200" b="1" dirty="0">
                    <a:latin typeface="宋体" pitchFamily="2" charset="-122"/>
                  </a:rPr>
                  <a:t>特别地，</a:t>
                </a:r>
                <a:r>
                  <a:rPr kumimoji="1" lang="en-US" altLang="zh-CN" sz="22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b="1" i="1">
                        <a:latin typeface="Cambria Math" panose="02040503050406030204" pitchFamily="18" charset="0"/>
                      </a:rPr>
                      <m:t>𝑺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zh-CN" sz="22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200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zh-CN" altLang="en-US" sz="22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zh-CN" altLang="en-US" sz="2200" b="1" i="1">
                        <a:latin typeface="Cambria Math" panose="02040503050406030204" pitchFamily="18" charset="0"/>
                      </a:rPr>
                      <m:t>𝜹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zh-CN" altLang="en-US" sz="2200" b="1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1" lang="zh-CN" altLang="en-US" sz="22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zh-CN" alt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zh-CN" altLang="en-US" sz="22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kumimoji="1" lang="en-US" altLang="zh-CN" sz="2200" b="1" dirty="0">
                    <a:latin typeface="宋体" pitchFamily="2" charset="-122"/>
                  </a:rPr>
                  <a:t>, </a:t>
                </a:r>
                <a:r>
                  <a:rPr kumimoji="1" lang="zh-CN" altLang="en-US" sz="2200" b="1" dirty="0">
                    <a:latin typeface="宋体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kumimoji="1"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kumimoji="1" lang="en-US" altLang="zh-CN" sz="2200" b="1" dirty="0">
                  <a:latin typeface="宋体" pitchFamily="2" charset="-122"/>
                </a:endParaRPr>
              </a:p>
              <a:p>
                <a:pPr indent="0" eaLnBrk="1" hangingPunct="1">
                  <a:lnSpc>
                    <a:spcPct val="11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200" b="1" dirty="0">
                    <a:latin typeface="+mn-ea"/>
                    <a:sym typeface="Symbol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a:rPr kumimoji="1" lang="zh-CN" altLang="en-US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200" b="1" dirty="0"/>
                  <a:t>是句型</a:t>
                </a:r>
                <a14:m>
                  <m:oMath xmlns:m="http://schemas.openxmlformats.org/officeDocument/2006/math"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zh-CN" altLang="en-US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zh-CN" altLang="en-US" sz="22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kumimoji="1" lang="zh-CN" altLang="en-US" sz="2200" b="1" dirty="0">
                    <a:latin typeface="宋体" pitchFamily="2" charset="-122"/>
                  </a:rPr>
                  <a:t>相对于规则</a:t>
                </a:r>
                <a14:m>
                  <m:oMath xmlns:m="http://schemas.openxmlformats.org/officeDocument/2006/math">
                    <m:r>
                      <a:rPr kumimoji="1"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kumimoji="1" lang="zh-CN" alt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200" b="1" dirty="0">
                    <a:latin typeface="宋体" pitchFamily="2" charset="-122"/>
                  </a:rPr>
                  <a:t>的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latin typeface="宋体" pitchFamily="2" charset="-122"/>
                  </a:rPr>
                  <a:t>直接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短语</a:t>
                </a:r>
                <a:r>
                  <a:rPr kumimoji="1" lang="en-US" altLang="zh-CN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(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简单短语）</a:t>
                </a:r>
                <a:r>
                  <a:rPr kumimoji="1" lang="zh-CN" altLang="en-US" sz="2200" b="1" dirty="0">
                    <a:latin typeface="宋体" pitchFamily="2" charset="-122"/>
                  </a:rPr>
                  <a:t>。 </a:t>
                </a:r>
                <a:endParaRPr kumimoji="1" lang="en-US" altLang="zh-CN" sz="2200" b="1" dirty="0">
                  <a:latin typeface="宋体" pitchFamily="2" charset="-122"/>
                </a:endParaRPr>
              </a:p>
              <a:p>
                <a:pPr indent="0" eaLnBrk="1" hangingPunct="1">
                  <a:lnSpc>
                    <a:spcPct val="110000"/>
                  </a:lnSpc>
                  <a:spcBef>
                    <a:spcPct val="50000"/>
                  </a:spcBef>
                  <a:defRPr/>
                </a:pPr>
                <a:endParaRPr kumimoji="1" lang="en-US" altLang="zh-CN" sz="2200" b="1" dirty="0">
                  <a:latin typeface="宋体" pitchFamily="2" charset="-122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ts val="30"/>
                  </a:spcBef>
                  <a:defRPr/>
                </a:pPr>
                <a:r>
                  <a:rPr kumimoji="1" lang="zh-CN" altLang="en-US" sz="2200" b="1" dirty="0">
                    <a:latin typeface="宋体" pitchFamily="2" charset="-122"/>
                  </a:rPr>
                  <a:t>右句型的最左直接短语，称为该句型的</a:t>
                </a:r>
                <a:r>
                  <a:rPr kumimoji="1" lang="zh-CN" altLang="en-US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句柄</a:t>
                </a:r>
                <a:r>
                  <a:rPr kumimoji="1" lang="zh-CN" altLang="en-US" sz="2200" b="1" dirty="0">
                    <a:latin typeface="宋体" pitchFamily="2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1361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077199" cy="3308213"/>
              </a:xfrm>
              <a:prstGeom prst="rect">
                <a:avLst/>
              </a:prstGeom>
              <a:blipFill>
                <a:blip r:embed="rId2"/>
                <a:stretch>
                  <a:fillRect l="-1057" b="-36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45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866775"/>
            <a:ext cx="8077200" cy="91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7763" indent="-11477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例</a:t>
            </a:r>
            <a:r>
              <a:rPr kumimoji="1" lang="en-US" altLang="zh-CN" sz="2200" b="1" dirty="0">
                <a:latin typeface="+mn-ea"/>
                <a:ea typeface="+mn-ea"/>
              </a:rPr>
              <a:t>2.10  </a:t>
            </a:r>
            <a:r>
              <a:rPr kumimoji="1" lang="zh-CN" altLang="en-US" sz="2200" b="1" dirty="0">
                <a:latin typeface="+mn-ea"/>
                <a:ea typeface="+mn-ea"/>
              </a:rPr>
              <a:t>设文法</a:t>
            </a:r>
            <a:r>
              <a:rPr kumimoji="1" lang="en-US" altLang="zh-CN" sz="2200" b="1" dirty="0">
                <a:latin typeface="+mn-ea"/>
                <a:ea typeface="+mn-ea"/>
              </a:rPr>
              <a:t>G[E]</a:t>
            </a:r>
            <a:r>
              <a:rPr kumimoji="1" lang="zh-CN" altLang="en-US" sz="2200" b="1" dirty="0">
                <a:latin typeface="+mn-ea"/>
                <a:ea typeface="+mn-ea"/>
              </a:rPr>
              <a:t>：</a:t>
            </a:r>
            <a:r>
              <a:rPr kumimoji="1" lang="en-US" altLang="zh-CN" sz="2200" b="1" dirty="0">
                <a:latin typeface="+mn-ea"/>
                <a:ea typeface="+mn-ea"/>
              </a:rPr>
              <a:t>E→E+T︱T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T→T*F︱F</a:t>
            </a:r>
            <a:r>
              <a:rPr kumimoji="1" lang="zh-CN" altLang="en-US" sz="2200" b="1" dirty="0">
                <a:latin typeface="+mn-ea"/>
                <a:ea typeface="+mn-ea"/>
              </a:rPr>
              <a:t>，</a:t>
            </a:r>
            <a:r>
              <a:rPr kumimoji="1" lang="en-US" altLang="zh-CN" sz="2200" b="1" dirty="0">
                <a:latin typeface="+mn-ea"/>
                <a:ea typeface="+mn-ea"/>
              </a:rPr>
              <a:t>F→(E)︱i</a:t>
            </a:r>
            <a:r>
              <a:rPr kumimoji="1" lang="zh-CN" altLang="en-US" sz="2200" b="1" dirty="0">
                <a:latin typeface="+mn-ea"/>
                <a:ea typeface="+mn-ea"/>
              </a:rPr>
              <a:t>，分析句型</a:t>
            </a:r>
            <a:r>
              <a:rPr kumimoji="1" lang="en-US" altLang="zh-CN" sz="2200" b="1" dirty="0" err="1">
                <a:latin typeface="+mn-ea"/>
                <a:ea typeface="+mn-ea"/>
              </a:rPr>
              <a:t>i+i</a:t>
            </a:r>
            <a:r>
              <a:rPr kumimoji="1" lang="en-US" altLang="zh-CN" sz="2200" b="1" dirty="0">
                <a:latin typeface="+mn-ea"/>
                <a:ea typeface="+mn-ea"/>
              </a:rPr>
              <a:t>*i</a:t>
            </a:r>
            <a:r>
              <a:rPr kumimoji="1" lang="zh-CN" altLang="en-US" sz="2200" b="1" dirty="0">
                <a:latin typeface="+mn-ea"/>
                <a:ea typeface="+mn-ea"/>
              </a:rPr>
              <a:t>的短语、直接短语和句柄。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00846" y="1735812"/>
            <a:ext cx="53721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从句型</a:t>
            </a:r>
            <a:r>
              <a:rPr kumimoji="1" lang="en-US" altLang="zh-CN" sz="2200" b="1" dirty="0" err="1">
                <a:latin typeface="+mn-ea"/>
                <a:ea typeface="+mn-ea"/>
              </a:rPr>
              <a:t>i+i</a:t>
            </a:r>
            <a:r>
              <a:rPr kumimoji="1" lang="en-US" altLang="zh-CN" sz="2200" b="1" dirty="0">
                <a:latin typeface="+mn-ea"/>
                <a:ea typeface="+mn-ea"/>
              </a:rPr>
              <a:t>*</a:t>
            </a:r>
            <a:r>
              <a:rPr kumimoji="1" lang="en-US" altLang="zh-CN" sz="2200" b="1" dirty="0" err="1">
                <a:latin typeface="+mn-ea"/>
                <a:ea typeface="+mn-ea"/>
              </a:rPr>
              <a:t>i</a:t>
            </a:r>
            <a:r>
              <a:rPr kumimoji="1" lang="zh-CN" altLang="en-US" sz="2200" b="1" dirty="0">
                <a:latin typeface="+mn-ea"/>
                <a:ea typeface="+mn-ea"/>
              </a:rPr>
              <a:t>的如下的推导过程之一如下：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209800"/>
            <a:ext cx="7467600" cy="970172"/>
            <a:chOff x="582" y="1241"/>
            <a:chExt cx="4794" cy="528"/>
          </a:xfrm>
        </p:grpSpPr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582" y="1241"/>
              <a:ext cx="4794" cy="52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47112" name="Text Box 6"/>
            <p:cNvSpPr txBox="1">
              <a:spLocks noChangeArrowheads="1"/>
            </p:cNvSpPr>
            <p:nvPr/>
          </p:nvSpPr>
          <p:spPr bwMode="auto">
            <a:xfrm>
              <a:off x="701" y="1248"/>
              <a:ext cx="4608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200" b="1" dirty="0">
                  <a:latin typeface="+mn-ea"/>
                  <a:ea typeface="+mn-ea"/>
                </a:rPr>
                <a:t>E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E+T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E+T*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+mn-ea"/>
                  <a:ea typeface="+mn-ea"/>
                </a:rPr>
                <a:t>F</a:t>
              </a:r>
              <a:r>
                <a:rPr kumimoji="1" lang="en-US" altLang="zh-CN" sz="2200" b="1" dirty="0">
                  <a:latin typeface="+mn-ea"/>
                  <a:ea typeface="+mn-ea"/>
                </a:rPr>
                <a:t>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E+T*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+mn-ea"/>
                  <a:ea typeface="+mn-ea"/>
                </a:rPr>
                <a:t>i</a:t>
              </a:r>
              <a:r>
                <a:rPr kumimoji="1" lang="en-US" altLang="zh-CN" sz="2200" b="1" baseline="-20000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r>
                <a:rPr kumimoji="1" lang="en-US" altLang="zh-CN" sz="2200" b="1" baseline="-30000" dirty="0">
                  <a:latin typeface="+mn-ea"/>
                  <a:ea typeface="+mn-ea"/>
                </a:rPr>
                <a:t>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E+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+mn-ea"/>
                  <a:ea typeface="+mn-ea"/>
                </a:rPr>
                <a:t>F</a:t>
              </a:r>
              <a:r>
                <a:rPr kumimoji="1" lang="en-US" altLang="zh-CN" sz="2200" b="1" dirty="0">
                  <a:latin typeface="+mn-ea"/>
                  <a:ea typeface="+mn-ea"/>
                </a:rPr>
                <a:t>*i</a:t>
              </a:r>
              <a:r>
                <a:rPr kumimoji="1" lang="en-US" altLang="zh-CN" sz="2200" b="1" baseline="-20000" dirty="0">
                  <a:latin typeface="+mn-ea"/>
                  <a:ea typeface="+mn-ea"/>
                </a:rPr>
                <a:t>3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E+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+mn-ea"/>
                  <a:ea typeface="+mn-ea"/>
                </a:rPr>
                <a:t>i</a:t>
              </a:r>
              <a:r>
                <a:rPr kumimoji="1" lang="en-US" altLang="zh-CN" sz="2200" b="1" baseline="-200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kumimoji="1" lang="en-US" altLang="zh-CN" sz="2200" b="1" dirty="0">
                  <a:latin typeface="+mn-ea"/>
                  <a:ea typeface="+mn-ea"/>
                </a:rPr>
                <a:t>*i</a:t>
              </a:r>
              <a:r>
                <a:rPr kumimoji="1" lang="en-US" altLang="zh-CN" sz="2200" b="1" baseline="-20000" dirty="0">
                  <a:latin typeface="+mn-ea"/>
                  <a:ea typeface="+mn-ea"/>
                </a:rPr>
                <a:t>3</a:t>
              </a:r>
              <a:r>
                <a:rPr kumimoji="1" lang="en-US" altLang="zh-CN" sz="2200" b="1" dirty="0">
                  <a:latin typeface="+mn-ea"/>
                  <a:ea typeface="+mn-ea"/>
                </a:rPr>
                <a:t>  </a:t>
              </a:r>
            </a:p>
            <a:p>
              <a:pPr algn="l" eaLnBrk="1" hangingPunct="1"/>
              <a:r>
                <a:rPr kumimoji="1" lang="en-US" altLang="zh-CN" sz="2200" b="1" dirty="0">
                  <a:latin typeface="+mn-ea"/>
                  <a:ea typeface="+mn-ea"/>
                </a:rPr>
                <a:t> 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T+ i</a:t>
              </a:r>
              <a:r>
                <a:rPr kumimoji="1" lang="en-US" altLang="zh-CN" sz="2200" b="1" baseline="-30000" dirty="0">
                  <a:latin typeface="+mn-ea"/>
                  <a:ea typeface="+mn-ea"/>
                </a:rPr>
                <a:t>2</a:t>
              </a:r>
              <a:r>
                <a:rPr kumimoji="1" lang="en-US" altLang="zh-CN" sz="2200" b="1" dirty="0">
                  <a:latin typeface="+mn-ea"/>
                  <a:ea typeface="+mn-ea"/>
                </a:rPr>
                <a:t>*i</a:t>
              </a:r>
              <a:r>
                <a:rPr kumimoji="1" lang="en-US" altLang="zh-CN" sz="2200" b="1" baseline="-30000" dirty="0">
                  <a:latin typeface="+mn-ea"/>
                  <a:ea typeface="+mn-ea"/>
                </a:rPr>
                <a:t>3</a:t>
              </a:r>
              <a:r>
                <a:rPr kumimoji="1" lang="en-US" altLang="zh-CN" sz="2200" b="1" dirty="0">
                  <a:latin typeface="+mn-ea"/>
                  <a:ea typeface="+mn-ea"/>
                </a:rPr>
                <a:t>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+mn-ea"/>
                  <a:ea typeface="+mn-ea"/>
                </a:rPr>
                <a:t>F</a:t>
              </a:r>
              <a:r>
                <a:rPr kumimoji="1" lang="en-US" altLang="zh-CN" sz="2200" b="1" dirty="0">
                  <a:latin typeface="+mn-ea"/>
                  <a:ea typeface="+mn-ea"/>
                </a:rPr>
                <a:t>+ i</a:t>
              </a:r>
              <a:r>
                <a:rPr kumimoji="1" lang="en-US" altLang="zh-CN" sz="2200" b="1" baseline="-30000" dirty="0">
                  <a:latin typeface="+mn-ea"/>
                  <a:ea typeface="+mn-ea"/>
                </a:rPr>
                <a:t>2</a:t>
              </a:r>
              <a:r>
                <a:rPr kumimoji="1" lang="en-US" altLang="zh-CN" sz="2200" b="1" dirty="0">
                  <a:latin typeface="+mn-ea"/>
                  <a:ea typeface="+mn-ea"/>
                </a:rPr>
                <a:t>*i</a:t>
              </a:r>
              <a:r>
                <a:rPr kumimoji="1" lang="en-US" altLang="zh-CN" sz="2200" b="1" baseline="-30000" dirty="0">
                  <a:latin typeface="+mn-ea"/>
                  <a:ea typeface="+mn-ea"/>
                </a:rPr>
                <a:t>3 </a:t>
              </a:r>
              <a:r>
                <a:rPr kumimoji="1" lang="en-US" altLang="zh-CN" sz="2200" b="1" dirty="0">
                  <a:latin typeface="+mn-ea"/>
                  <a:ea typeface="+mn-ea"/>
                  <a:sym typeface="Symbol" pitchFamily="18" charset="2"/>
                </a:rPr>
                <a:t></a:t>
              </a:r>
              <a:r>
                <a:rPr kumimoji="1" lang="en-US" altLang="zh-CN" sz="2200" b="1" dirty="0">
                  <a:latin typeface="+mn-ea"/>
                  <a:ea typeface="+mn-ea"/>
                </a:rPr>
                <a:t> 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+mn-ea"/>
                  <a:ea typeface="+mn-ea"/>
                </a:rPr>
                <a:t>i</a:t>
              </a:r>
              <a:r>
                <a:rPr kumimoji="1" lang="en-US" altLang="zh-CN" sz="2200" b="1" baseline="-30000" dirty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r>
                <a:rPr kumimoji="1" lang="en-US" altLang="zh-CN" sz="2200" b="1" dirty="0">
                  <a:latin typeface="+mn-ea"/>
                  <a:ea typeface="+mn-ea"/>
                </a:rPr>
                <a:t>+ i</a:t>
              </a:r>
              <a:r>
                <a:rPr kumimoji="1" lang="en-US" altLang="zh-CN" sz="2200" b="1" baseline="-30000" dirty="0">
                  <a:latin typeface="+mn-ea"/>
                  <a:ea typeface="+mn-ea"/>
                </a:rPr>
                <a:t>2</a:t>
              </a:r>
              <a:r>
                <a:rPr kumimoji="1" lang="en-US" altLang="zh-CN" sz="2200" b="1" dirty="0">
                  <a:latin typeface="+mn-ea"/>
                  <a:ea typeface="+mn-ea"/>
                </a:rPr>
                <a:t>*i</a:t>
              </a:r>
              <a:r>
                <a:rPr kumimoji="1" lang="en-US" altLang="zh-CN" sz="2200" b="1" baseline="-30000" dirty="0"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335280" y="5462326"/>
            <a:ext cx="8229600" cy="44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30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660066"/>
                </a:solidFill>
                <a:latin typeface="宋体" pitchFamily="2" charset="-122"/>
              </a:rPr>
              <a:t>下标</a:t>
            </a:r>
            <a:r>
              <a:rPr kumimoji="1" lang="en-US" altLang="zh-CN" sz="2200" b="1" dirty="0">
                <a:solidFill>
                  <a:srgbClr val="660066"/>
                </a:solidFill>
                <a:latin typeface="宋体" pitchFamily="2" charset="-122"/>
              </a:rPr>
              <a:t>1</a:t>
            </a:r>
            <a:r>
              <a:rPr kumimoji="1" lang="zh-CN" altLang="en-US" sz="2200" b="1" dirty="0">
                <a:solidFill>
                  <a:srgbClr val="660066"/>
                </a:solidFill>
                <a:latin typeface="宋体" pitchFamily="2" charset="-122"/>
              </a:rPr>
              <a:t>、</a:t>
            </a:r>
            <a:r>
              <a:rPr kumimoji="1" lang="en-US" altLang="zh-CN" sz="2200" b="1" dirty="0">
                <a:solidFill>
                  <a:srgbClr val="660066"/>
                </a:solidFill>
                <a:latin typeface="宋体" pitchFamily="2" charset="-122"/>
              </a:rPr>
              <a:t>2</a:t>
            </a:r>
            <a:r>
              <a:rPr kumimoji="1" lang="zh-CN" altLang="en-US" sz="2200" b="1" dirty="0">
                <a:solidFill>
                  <a:srgbClr val="660066"/>
                </a:solidFill>
                <a:latin typeface="宋体" pitchFamily="2" charset="-122"/>
              </a:rPr>
              <a:t>、</a:t>
            </a:r>
            <a:r>
              <a:rPr kumimoji="1" lang="en-US" altLang="zh-CN" sz="2200" b="1" dirty="0">
                <a:solidFill>
                  <a:srgbClr val="660066"/>
                </a:solidFill>
                <a:latin typeface="宋体" pitchFamily="2" charset="-122"/>
              </a:rPr>
              <a:t>3</a:t>
            </a:r>
            <a:r>
              <a:rPr kumimoji="1" lang="zh-CN" altLang="en-US" sz="2200" b="1" dirty="0">
                <a:solidFill>
                  <a:srgbClr val="660066"/>
                </a:solidFill>
                <a:latin typeface="宋体" pitchFamily="2" charset="-122"/>
              </a:rPr>
              <a:t>仅仅是用来标记不同</a:t>
            </a:r>
            <a:r>
              <a:rPr kumimoji="1" lang="en-US" altLang="zh-CN" sz="2200" b="1" dirty="0" err="1">
                <a:solidFill>
                  <a:srgbClr val="660066"/>
                </a:solidFill>
                <a:latin typeface="宋体" pitchFamily="2" charset="-122"/>
              </a:rPr>
              <a:t>i</a:t>
            </a:r>
            <a:r>
              <a:rPr kumimoji="1" lang="zh-CN" altLang="en-US" sz="2200" b="1" dirty="0">
                <a:solidFill>
                  <a:srgbClr val="660066"/>
                </a:solidFill>
                <a:latin typeface="宋体" pitchFamily="2" charset="-122"/>
              </a:rPr>
              <a:t>出现在句型中的位置。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304800" y="3276600"/>
            <a:ext cx="8382000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52500" indent="-952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可以看出部分短语如下：</a:t>
            </a:r>
          </a:p>
          <a:p>
            <a:pPr marL="0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⑴ </a:t>
            </a:r>
            <a:r>
              <a:rPr kumimoji="1" lang="en-US" altLang="zh-CN" sz="2200" b="1" dirty="0">
                <a:latin typeface="+mn-ea"/>
                <a:ea typeface="+mn-ea"/>
              </a:rPr>
              <a:t>i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3</a:t>
            </a:r>
            <a:r>
              <a:rPr kumimoji="1" lang="zh-CN" altLang="en-US" sz="2200" b="1" dirty="0">
                <a:latin typeface="+mn-ea"/>
                <a:ea typeface="+mn-ea"/>
              </a:rPr>
              <a:t>是句型</a:t>
            </a:r>
            <a:r>
              <a:rPr kumimoji="1" lang="en-US" altLang="zh-CN" sz="2200" b="1" dirty="0">
                <a:latin typeface="+mn-ea"/>
                <a:ea typeface="+mn-ea"/>
              </a:rPr>
              <a:t>E+T* i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3</a:t>
            </a:r>
            <a:r>
              <a:rPr kumimoji="1" lang="zh-CN" altLang="en-US" sz="2200" b="1" dirty="0">
                <a:latin typeface="+mn-ea"/>
                <a:ea typeface="+mn-ea"/>
              </a:rPr>
              <a:t>的、相对于非终结符</a:t>
            </a:r>
            <a:r>
              <a:rPr kumimoji="1" lang="en-US" altLang="zh-CN" sz="2200" b="1" dirty="0">
                <a:latin typeface="+mn-ea"/>
                <a:ea typeface="+mn-ea"/>
              </a:rPr>
              <a:t>F</a:t>
            </a:r>
            <a:r>
              <a:rPr kumimoji="1" lang="zh-CN" altLang="en-US" sz="2200" b="1" dirty="0">
                <a:latin typeface="+mn-ea"/>
                <a:ea typeface="+mn-ea"/>
              </a:rPr>
              <a:t>的直接短语；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⑵ </a:t>
            </a:r>
            <a:r>
              <a:rPr kumimoji="1" lang="en-US" altLang="zh-CN" sz="2200" b="1" dirty="0">
                <a:latin typeface="+mn-ea"/>
                <a:ea typeface="+mn-ea"/>
              </a:rPr>
              <a:t>i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2</a:t>
            </a:r>
            <a:r>
              <a:rPr kumimoji="1" lang="zh-CN" altLang="en-US" sz="2200" b="1" dirty="0">
                <a:latin typeface="+mn-ea"/>
                <a:ea typeface="+mn-ea"/>
              </a:rPr>
              <a:t>是句型</a:t>
            </a:r>
            <a:r>
              <a:rPr kumimoji="1" lang="en-US" altLang="zh-CN" sz="2200" b="1" dirty="0">
                <a:latin typeface="+mn-ea"/>
                <a:ea typeface="+mn-ea"/>
              </a:rPr>
              <a:t>E+ i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2 </a:t>
            </a:r>
            <a:r>
              <a:rPr kumimoji="1" lang="en-US" altLang="zh-CN" sz="2200" b="1" dirty="0">
                <a:latin typeface="+mn-ea"/>
                <a:ea typeface="+mn-ea"/>
              </a:rPr>
              <a:t>* i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3</a:t>
            </a:r>
            <a:r>
              <a:rPr kumimoji="1" lang="zh-CN" altLang="en-US" sz="2200" b="1" dirty="0">
                <a:latin typeface="+mn-ea"/>
                <a:ea typeface="+mn-ea"/>
              </a:rPr>
              <a:t>的、相对于非终结符</a:t>
            </a:r>
            <a:r>
              <a:rPr kumimoji="1" lang="en-US" altLang="zh-CN" sz="2200" b="1" dirty="0">
                <a:latin typeface="+mn-ea"/>
                <a:ea typeface="+mn-ea"/>
              </a:rPr>
              <a:t>T</a:t>
            </a:r>
            <a:r>
              <a:rPr kumimoji="1" lang="zh-CN" altLang="en-US" sz="2200" b="1" dirty="0">
                <a:latin typeface="+mn-ea"/>
                <a:ea typeface="+mn-ea"/>
              </a:rPr>
              <a:t>的短语，</a:t>
            </a:r>
            <a:r>
              <a:rPr kumimoji="1" lang="en-US" altLang="zh-CN" sz="2200" b="1" dirty="0">
                <a:latin typeface="+mn-ea"/>
                <a:ea typeface="+mn-ea"/>
              </a:rPr>
              <a:t>F</a:t>
            </a:r>
            <a:r>
              <a:rPr kumimoji="1" lang="zh-CN" altLang="en-US" sz="2200" b="1" dirty="0">
                <a:latin typeface="+mn-ea"/>
                <a:ea typeface="+mn-ea"/>
              </a:rPr>
              <a:t>的直接短语；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200" b="1" dirty="0">
                <a:latin typeface="+mn-ea"/>
                <a:ea typeface="+mn-ea"/>
              </a:rPr>
              <a:t>⑶ </a:t>
            </a:r>
            <a:r>
              <a:rPr kumimoji="1" lang="en-US" altLang="zh-CN" sz="2200" b="1" dirty="0">
                <a:latin typeface="+mn-ea"/>
                <a:ea typeface="+mn-ea"/>
              </a:rPr>
              <a:t>i</a:t>
            </a:r>
            <a:r>
              <a:rPr kumimoji="1" lang="en-US" altLang="zh-CN" sz="2200" b="1" baseline="-30000" dirty="0">
                <a:latin typeface="+mn-ea"/>
                <a:ea typeface="+mn-ea"/>
              </a:rPr>
              <a:t>1</a:t>
            </a:r>
            <a:r>
              <a:rPr kumimoji="1" lang="en-US" altLang="zh-CN" sz="2200" b="1" dirty="0">
                <a:latin typeface="+mn-ea"/>
                <a:ea typeface="+mn-ea"/>
              </a:rPr>
              <a:t> </a:t>
            </a:r>
            <a:r>
              <a:rPr kumimoji="1" lang="zh-CN" altLang="en-US" sz="2200" b="1" dirty="0">
                <a:latin typeface="+mn-ea"/>
                <a:ea typeface="+mn-ea"/>
              </a:rPr>
              <a:t>是句型</a:t>
            </a:r>
            <a:r>
              <a:rPr kumimoji="1" lang="en-US" altLang="zh-CN" sz="2200" b="1" dirty="0" err="1">
                <a:latin typeface="+mn-ea"/>
                <a:ea typeface="+mn-ea"/>
              </a:rPr>
              <a:t>i+i</a:t>
            </a:r>
            <a:r>
              <a:rPr kumimoji="1" lang="en-US" altLang="zh-CN" sz="2200" b="1" dirty="0">
                <a:latin typeface="+mn-ea"/>
                <a:ea typeface="+mn-ea"/>
              </a:rPr>
              <a:t>*</a:t>
            </a:r>
            <a:r>
              <a:rPr kumimoji="1" lang="en-US" altLang="zh-CN" sz="2200" b="1" dirty="0" err="1">
                <a:latin typeface="+mn-ea"/>
                <a:ea typeface="+mn-ea"/>
              </a:rPr>
              <a:t>i</a:t>
            </a:r>
            <a:r>
              <a:rPr kumimoji="1" lang="zh-CN" altLang="en-US" sz="2200" b="1" dirty="0">
                <a:latin typeface="+mn-ea"/>
                <a:ea typeface="+mn-ea"/>
              </a:rPr>
              <a:t>的、相对于非终结符</a:t>
            </a:r>
            <a:r>
              <a:rPr kumimoji="1" lang="en-US" altLang="zh-CN" sz="2200" b="1" dirty="0">
                <a:latin typeface="+mn-ea"/>
                <a:ea typeface="+mn-ea"/>
              </a:rPr>
              <a:t>F</a:t>
            </a:r>
            <a:r>
              <a:rPr kumimoji="1" lang="zh-CN" altLang="en-US" sz="2200" b="1" dirty="0">
                <a:latin typeface="+mn-ea"/>
                <a:ea typeface="+mn-ea"/>
              </a:rPr>
              <a:t>的短语、直接短语和句柄。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33400" y="314980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短语、直接短语、句柄举例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46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57974F-EF5D-4264-8F8C-38766C0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47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084CD9-8748-41F2-A4C1-80D341BF2DCF}"/>
              </a:ext>
            </a:extLst>
          </p:cNvPr>
          <p:cNvSpPr txBox="1"/>
          <p:nvPr/>
        </p:nvSpPr>
        <p:spPr>
          <a:xfrm>
            <a:off x="1156689" y="1447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15F3E-78AE-4E3E-955B-843C773B368D}"/>
              </a:ext>
            </a:extLst>
          </p:cNvPr>
          <p:cNvSpPr txBox="1"/>
          <p:nvPr/>
        </p:nvSpPr>
        <p:spPr>
          <a:xfrm>
            <a:off x="1412311" y="308073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209748-706A-4DB1-B2EC-5A561400375A}"/>
              </a:ext>
            </a:extLst>
          </p:cNvPr>
          <p:cNvSpPr txBox="1"/>
          <p:nvPr/>
        </p:nvSpPr>
        <p:spPr>
          <a:xfrm>
            <a:off x="1875439" y="218337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89BF2-EED9-4ADC-A3E5-8631337053D5}"/>
              </a:ext>
            </a:extLst>
          </p:cNvPr>
          <p:cNvSpPr txBox="1"/>
          <p:nvPr/>
        </p:nvSpPr>
        <p:spPr>
          <a:xfrm>
            <a:off x="609600" y="218337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8A5845-8A30-4E0D-9E8D-8FB98C3ABC00}"/>
              </a:ext>
            </a:extLst>
          </p:cNvPr>
          <p:cNvSpPr txBox="1"/>
          <p:nvPr/>
        </p:nvSpPr>
        <p:spPr>
          <a:xfrm>
            <a:off x="1156689" y="2183379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453D39-7E5B-4A6B-9835-4F277C8224CF}"/>
              </a:ext>
            </a:extLst>
          </p:cNvPr>
          <p:cNvSpPr txBox="1"/>
          <p:nvPr/>
        </p:nvSpPr>
        <p:spPr>
          <a:xfrm>
            <a:off x="616012" y="303322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8CE4D9-026D-4CE9-AE9A-D3CFCB2FD753}"/>
              </a:ext>
            </a:extLst>
          </p:cNvPr>
          <p:cNvSpPr txBox="1"/>
          <p:nvPr/>
        </p:nvSpPr>
        <p:spPr>
          <a:xfrm>
            <a:off x="1890751" y="30807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B426AE-9630-4C74-9CE3-8DB87636E854}"/>
              </a:ext>
            </a:extLst>
          </p:cNvPr>
          <p:cNvSpPr txBox="1"/>
          <p:nvPr/>
        </p:nvSpPr>
        <p:spPr>
          <a:xfrm>
            <a:off x="2362200" y="308073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33E4B8-EB8A-4EA8-BC79-BD330F6449D4}"/>
              </a:ext>
            </a:extLst>
          </p:cNvPr>
          <p:cNvSpPr txBox="1"/>
          <p:nvPr/>
        </p:nvSpPr>
        <p:spPr>
          <a:xfrm>
            <a:off x="609600" y="408508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CAD307-B71B-4B7F-AD41-B2FD34A55C02}"/>
              </a:ext>
            </a:extLst>
          </p:cNvPr>
          <p:cNvSpPr txBox="1"/>
          <p:nvPr/>
        </p:nvSpPr>
        <p:spPr>
          <a:xfrm>
            <a:off x="1405899" y="4071817"/>
            <a:ext cx="356188" cy="40011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CE10A9-5127-4781-B2D4-16AECCEB9BAA}"/>
              </a:ext>
            </a:extLst>
          </p:cNvPr>
          <p:cNvSpPr txBox="1"/>
          <p:nvPr/>
        </p:nvSpPr>
        <p:spPr>
          <a:xfrm>
            <a:off x="446507" y="4831697"/>
            <a:ext cx="699488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0B7DA2-27FA-4C4E-A57D-0B49601082D9}"/>
              </a:ext>
            </a:extLst>
          </p:cNvPr>
          <p:cNvSpPr txBox="1"/>
          <p:nvPr/>
        </p:nvSpPr>
        <p:spPr>
          <a:xfrm>
            <a:off x="2358494" y="3746651"/>
            <a:ext cx="356188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104DA4-D343-4E9F-88D1-ADE329CD4B9A}"/>
              </a:ext>
            </a:extLst>
          </p:cNvPr>
          <p:cNvSpPr txBox="1"/>
          <p:nvPr/>
        </p:nvSpPr>
        <p:spPr>
          <a:xfrm>
            <a:off x="1320356" y="4831697"/>
            <a:ext cx="520187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000" b="1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E30E9E0-B01F-480B-9C54-E89FB7A76F7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87694" y="1847910"/>
            <a:ext cx="532662" cy="33546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574EE6-1B7D-48AC-80AE-D7F38102242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20356" y="1847910"/>
            <a:ext cx="1603" cy="33546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163C6B2-12EC-4162-A31D-795FA47279A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320356" y="1847910"/>
            <a:ext cx="725963" cy="33546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096D5B5-6A15-4901-B663-061981198F6E}"/>
              </a:ext>
            </a:extLst>
          </p:cNvPr>
          <p:cNvCxnSpPr>
            <a:cxnSpLocks/>
          </p:cNvCxnSpPr>
          <p:nvPr/>
        </p:nvCxnSpPr>
        <p:spPr>
          <a:xfrm>
            <a:off x="768115" y="2552711"/>
            <a:ext cx="0" cy="48051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40F45D-5BF9-4AAD-BAB1-9277593BC86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1583191" y="2583489"/>
            <a:ext cx="463128" cy="49724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2BC107-FBE4-49DF-88F8-90236AE12B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046319" y="2583489"/>
            <a:ext cx="885" cy="49724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D53A8A2-DCDD-4F12-BBFE-9DAB65721F6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046319" y="2583489"/>
            <a:ext cx="493975" cy="49724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6EA8132-079C-4B31-9D09-67D77EF4687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786892" y="3433331"/>
            <a:ext cx="802" cy="65175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203655-CB3E-4C1F-A6F7-075C82F326C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77144" y="3480843"/>
            <a:ext cx="6047" cy="606363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8021F11-85E2-4DD7-97DA-021C05A8F36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580450" y="4471927"/>
            <a:ext cx="3543" cy="35977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2B4D7C-C4D0-4556-8624-ABA6502344F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2536588" y="3480843"/>
            <a:ext cx="3706" cy="26580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FCC5D6-4EDB-4F67-B3DB-29E1D273FC7C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87694" y="4485196"/>
            <a:ext cx="8557" cy="34650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825BE7D-3E4B-41E2-9F68-C5388815B980}"/>
              </a:ext>
            </a:extLst>
          </p:cNvPr>
          <p:cNvSpPr txBox="1"/>
          <p:nvPr/>
        </p:nvSpPr>
        <p:spPr>
          <a:xfrm>
            <a:off x="2125725" y="1217585"/>
            <a:ext cx="6484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b="1" dirty="0">
                <a:latin typeface="+mn-ea"/>
                <a:ea typeface="+mn-ea"/>
              </a:rPr>
              <a:t>例</a:t>
            </a:r>
            <a:r>
              <a:rPr kumimoji="1" lang="en-US" altLang="zh-CN" sz="2000" b="1" dirty="0">
                <a:latin typeface="+mn-ea"/>
                <a:ea typeface="+mn-ea"/>
              </a:rPr>
              <a:t>2.10</a:t>
            </a:r>
            <a:r>
              <a:rPr kumimoji="1" lang="zh-CN" altLang="en-US" sz="2000" b="1" dirty="0">
                <a:latin typeface="+mn-ea"/>
                <a:ea typeface="+mn-ea"/>
              </a:rPr>
              <a:t>的文法</a:t>
            </a:r>
            <a:r>
              <a:rPr kumimoji="1" lang="en-US" altLang="zh-CN" sz="2000" b="1" dirty="0">
                <a:latin typeface="+mn-ea"/>
                <a:ea typeface="+mn-ea"/>
              </a:rPr>
              <a:t>G[E]</a:t>
            </a:r>
            <a:r>
              <a:rPr kumimoji="1" lang="zh-CN" altLang="en-US" sz="2000" b="1" dirty="0">
                <a:latin typeface="+mn-ea"/>
                <a:ea typeface="+mn-ea"/>
              </a:rPr>
              <a:t>：</a:t>
            </a:r>
            <a:r>
              <a:rPr kumimoji="1" lang="en-US" altLang="zh-CN" sz="2000" b="1" dirty="0">
                <a:latin typeface="+mn-ea"/>
                <a:ea typeface="+mn-ea"/>
              </a:rPr>
              <a:t>E→E+T︱T</a:t>
            </a:r>
            <a:r>
              <a:rPr kumimoji="1" lang="zh-CN" altLang="en-US" sz="2000" b="1" dirty="0"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latin typeface="+mn-ea"/>
                <a:ea typeface="+mn-ea"/>
              </a:rPr>
              <a:t>T→T*F︱F</a:t>
            </a:r>
            <a:r>
              <a:rPr kumimoji="1" lang="zh-CN" altLang="en-US" sz="2000" b="1" dirty="0"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latin typeface="+mn-ea"/>
                <a:ea typeface="+mn-ea"/>
              </a:rPr>
              <a:t>F→(E)︱</a:t>
            </a:r>
            <a:r>
              <a:rPr kumimoji="1" lang="en-US" altLang="zh-CN" sz="2000" b="1" dirty="0" err="1">
                <a:latin typeface="+mn-ea"/>
                <a:ea typeface="+mn-ea"/>
              </a:rPr>
              <a:t>i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algn="l"/>
            <a:r>
              <a:rPr kumimoji="1" lang="en-US" altLang="zh-CN" sz="2000" b="1" i="1" dirty="0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 =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  <a:ea typeface="+mn-ea"/>
              </a:rPr>
              <a:t>i+i</a:t>
            </a:r>
            <a:r>
              <a:rPr kumimoji="1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9763629-C6C6-4321-A1D7-6DCE44170D9D}"/>
              </a:ext>
            </a:extLst>
          </p:cNvPr>
          <p:cNvSpPr txBox="1"/>
          <p:nvPr/>
        </p:nvSpPr>
        <p:spPr>
          <a:xfrm>
            <a:off x="3102249" y="2106381"/>
            <a:ext cx="525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</a:rPr>
              <a:t>左推导，右推导？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algn="l"/>
            <a:r>
              <a:rPr lang="zh-CN" altLang="en-US" sz="2200" dirty="0">
                <a:solidFill>
                  <a:srgbClr val="0000FF"/>
                </a:solidFill>
              </a:rPr>
              <a:t>句子</a:t>
            </a:r>
            <a:r>
              <a:rPr lang="en-US" altLang="zh-CN" sz="2200" dirty="0">
                <a:solidFill>
                  <a:srgbClr val="0000FF"/>
                </a:solidFill>
              </a:rPr>
              <a:t>w</a:t>
            </a:r>
            <a:r>
              <a:rPr lang="zh-CN" altLang="en-US" sz="2200" dirty="0">
                <a:solidFill>
                  <a:srgbClr val="0000FF"/>
                </a:solidFill>
              </a:rPr>
              <a:t>有哪些短语？直接短语？句柄？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529B62C-021F-4A17-96C6-94AED878CCC4}"/>
              </a:ext>
            </a:extLst>
          </p:cNvPr>
          <p:cNvSpPr txBox="1"/>
          <p:nvPr/>
        </p:nvSpPr>
        <p:spPr>
          <a:xfrm>
            <a:off x="3168023" y="3055203"/>
            <a:ext cx="2746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7030A0"/>
                </a:solidFill>
              </a:rPr>
              <a:t>短语：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algn="l"/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*i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*i</a:t>
            </a:r>
            <a:r>
              <a:rPr lang="en-US" altLang="zh-CN" sz="2400" baseline="-25000" dirty="0"/>
              <a:t>3</a:t>
            </a:r>
            <a:endParaRPr lang="zh-CN" altLang="en-US" sz="2400" baseline="-250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C4BBD1A-01E5-49F2-AC27-CCEEFB8356F6}"/>
              </a:ext>
            </a:extLst>
          </p:cNvPr>
          <p:cNvSpPr txBox="1"/>
          <p:nvPr/>
        </p:nvSpPr>
        <p:spPr>
          <a:xfrm>
            <a:off x="3168024" y="396240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7030A0"/>
                </a:solidFill>
              </a:rPr>
              <a:t>直接短语：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algn="l"/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</a:t>
            </a:r>
            <a:endParaRPr lang="zh-CN" altLang="en-US" sz="2400" baseline="-25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1859C1D-C68E-4FEE-AEB7-18C135D498E3}"/>
              </a:ext>
            </a:extLst>
          </p:cNvPr>
          <p:cNvSpPr txBox="1"/>
          <p:nvPr/>
        </p:nvSpPr>
        <p:spPr>
          <a:xfrm>
            <a:off x="3168023" y="487786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7030A0"/>
                </a:solidFill>
              </a:rPr>
              <a:t>句柄：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algn="l"/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5146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077200" cy="51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300" b="1" dirty="0">
                <a:latin typeface="宋体" pitchFamily="2" charset="-122"/>
              </a:rPr>
              <a:t>在实际应用中，对于文法规则提出了一些限制条件，但这些并没有限制文法的语言描述能力。限制下列 </a:t>
            </a:r>
            <a:r>
              <a:rPr kumimoji="1" lang="en-US" altLang="zh-CN" sz="2300" b="1" dirty="0">
                <a:latin typeface="宋体" pitchFamily="2" charset="-122"/>
              </a:rPr>
              <a:t>3</a:t>
            </a:r>
            <a:r>
              <a:rPr kumimoji="1" lang="zh-CN" altLang="en-US" sz="2300" b="1" dirty="0">
                <a:latin typeface="宋体" pitchFamily="2" charset="-122"/>
              </a:rPr>
              <a:t>种规则的使用：</a:t>
            </a:r>
            <a:endParaRPr kumimoji="1" lang="en-US" altLang="zh-CN" sz="2300" b="1" dirty="0">
              <a:latin typeface="宋体" pitchFamily="2" charset="-122"/>
            </a:endParaRPr>
          </a:p>
          <a:p>
            <a:pPr indent="0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300" b="1" dirty="0">
                <a:latin typeface="宋体" pitchFamily="2" charset="-122"/>
              </a:rPr>
              <a:t>（</a:t>
            </a:r>
            <a:r>
              <a:rPr kumimoji="1" lang="en-US" altLang="zh-CN" sz="2300" b="1" dirty="0">
                <a:latin typeface="宋体" pitchFamily="2" charset="-122"/>
              </a:rPr>
              <a:t>1</a:t>
            </a:r>
            <a:r>
              <a:rPr kumimoji="1" lang="zh-CN" altLang="en-US" sz="2300" b="1" dirty="0">
                <a:latin typeface="宋体" pitchFamily="2" charset="-122"/>
              </a:rPr>
              <a:t>）</a:t>
            </a:r>
            <a:r>
              <a:rPr kumimoji="1" lang="zh-CN" altLang="en-US" sz="2300" b="1" u="sng" dirty="0">
                <a:solidFill>
                  <a:schemeClr val="hlink"/>
                </a:solidFill>
                <a:latin typeface="宋体" pitchFamily="2" charset="-122"/>
              </a:rPr>
              <a:t>有害规则</a:t>
            </a:r>
            <a:r>
              <a:rPr kumimoji="1" lang="zh-CN" altLang="en-US" sz="2300" b="1" dirty="0">
                <a:latin typeface="宋体" pitchFamily="2" charset="-122"/>
              </a:rPr>
              <a:t>  形如</a:t>
            </a:r>
            <a:r>
              <a:rPr kumimoji="1" lang="en-US" altLang="zh-CN" sz="2300" b="1" dirty="0">
                <a:latin typeface="宋体" pitchFamily="2" charset="-122"/>
              </a:rPr>
              <a:t>U→U</a:t>
            </a:r>
            <a:r>
              <a:rPr kumimoji="1" lang="zh-CN" altLang="en-US" sz="2300" b="1" dirty="0">
                <a:latin typeface="宋体" pitchFamily="2" charset="-122"/>
              </a:rPr>
              <a:t>的规则，称为</a:t>
            </a:r>
            <a:r>
              <a:rPr kumimoji="1" lang="zh-CN" altLang="en-US" sz="2300" b="1" dirty="0">
                <a:solidFill>
                  <a:srgbClr val="CC6600"/>
                </a:solidFill>
                <a:latin typeface="宋体" pitchFamily="2" charset="-122"/>
              </a:rPr>
              <a:t>有害规则</a:t>
            </a:r>
            <a:r>
              <a:rPr kumimoji="1" lang="zh-CN" altLang="en-US" sz="2300" b="1" dirty="0">
                <a:latin typeface="宋体" pitchFamily="2" charset="-122"/>
              </a:rPr>
              <a:t>。</a:t>
            </a:r>
            <a:endParaRPr kumimoji="1" lang="en-US" altLang="zh-CN" sz="2300" b="1" dirty="0">
              <a:latin typeface="宋体" pitchFamily="2" charset="-122"/>
            </a:endParaRPr>
          </a:p>
          <a:p>
            <a:pPr indent="0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300" b="1" dirty="0">
                <a:latin typeface="宋体" pitchFamily="2" charset="-122"/>
              </a:rPr>
              <a:t>（</a:t>
            </a:r>
            <a:r>
              <a:rPr kumimoji="1" lang="en-US" altLang="zh-CN" sz="2300" b="1" dirty="0">
                <a:latin typeface="宋体" pitchFamily="2" charset="-122"/>
              </a:rPr>
              <a:t>2</a:t>
            </a:r>
            <a:r>
              <a:rPr kumimoji="1" lang="zh-CN" altLang="en-US" sz="2300" b="1" dirty="0">
                <a:latin typeface="宋体" pitchFamily="2" charset="-122"/>
              </a:rPr>
              <a:t>）</a:t>
            </a:r>
            <a:r>
              <a:rPr kumimoji="1" lang="zh-CN" altLang="en-US" sz="2300" b="1" u="sng" dirty="0">
                <a:solidFill>
                  <a:schemeClr val="hlink"/>
                </a:solidFill>
                <a:latin typeface="宋体" pitchFamily="2" charset="-122"/>
              </a:rPr>
              <a:t>不可达规则</a:t>
            </a:r>
            <a:r>
              <a:rPr kumimoji="1" lang="zh-CN" altLang="en-US" sz="2300" b="1" dirty="0">
                <a:latin typeface="宋体" pitchFamily="2" charset="-122"/>
              </a:rPr>
              <a:t>  不在任何规则右部出现的非终结符对应的规则，称为</a:t>
            </a:r>
            <a:r>
              <a:rPr kumimoji="1" lang="zh-CN" altLang="en-US" sz="2300" b="1" dirty="0">
                <a:solidFill>
                  <a:srgbClr val="CC6600"/>
                </a:solidFill>
                <a:latin typeface="宋体" pitchFamily="2" charset="-122"/>
              </a:rPr>
              <a:t>不可达规则</a:t>
            </a:r>
            <a:r>
              <a:rPr kumimoji="1" lang="zh-CN" altLang="en-US" sz="2300" b="1" dirty="0">
                <a:latin typeface="宋体" pitchFamily="2" charset="-122"/>
              </a:rPr>
              <a:t>。</a:t>
            </a:r>
            <a:endParaRPr kumimoji="1" lang="en-US" altLang="zh-CN" sz="2300" b="1" dirty="0">
              <a:latin typeface="宋体" pitchFamily="2" charset="-122"/>
            </a:endParaRPr>
          </a:p>
          <a:p>
            <a:pPr indent="0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300" b="1" dirty="0">
                <a:latin typeface="宋体" pitchFamily="2" charset="-122"/>
              </a:rPr>
              <a:t>（</a:t>
            </a:r>
            <a:r>
              <a:rPr kumimoji="1" lang="en-US" altLang="zh-CN" sz="2300" b="1" dirty="0">
                <a:latin typeface="宋体" pitchFamily="2" charset="-122"/>
              </a:rPr>
              <a:t>3</a:t>
            </a:r>
            <a:r>
              <a:rPr kumimoji="1" lang="zh-CN" altLang="en-US" sz="2300" b="1" dirty="0">
                <a:latin typeface="宋体" pitchFamily="2" charset="-122"/>
              </a:rPr>
              <a:t>）</a:t>
            </a:r>
            <a:r>
              <a:rPr kumimoji="1" lang="zh-CN" altLang="en-US" sz="2300" b="1" u="sng" dirty="0">
                <a:solidFill>
                  <a:schemeClr val="hlink"/>
                </a:solidFill>
                <a:latin typeface="宋体" pitchFamily="2" charset="-122"/>
              </a:rPr>
              <a:t>不可终止规则</a:t>
            </a:r>
            <a:r>
              <a:rPr kumimoji="1" lang="zh-CN" altLang="en-US" sz="2300" b="1" dirty="0">
                <a:latin typeface="宋体" pitchFamily="2" charset="-122"/>
              </a:rPr>
              <a:t>   如果从某非终结符开始，不可能推导出任意终结串来，则该非终结符对应的规则称为</a:t>
            </a:r>
            <a:r>
              <a:rPr kumimoji="1" lang="zh-CN" altLang="en-US" sz="2300" b="1" dirty="0">
                <a:solidFill>
                  <a:srgbClr val="CC6600"/>
                </a:solidFill>
                <a:latin typeface="宋体" pitchFamily="2" charset="-122"/>
              </a:rPr>
              <a:t>不可终止规则</a:t>
            </a:r>
            <a:r>
              <a:rPr kumimoji="1" lang="zh-CN" altLang="en-US" sz="2300" b="1" dirty="0">
                <a:latin typeface="宋体" pitchFamily="2" charset="-122"/>
              </a:rPr>
              <a:t>。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300" b="1" dirty="0">
                <a:latin typeface="宋体" pitchFamily="2" charset="-122"/>
              </a:rPr>
              <a:t>不含有</a:t>
            </a:r>
            <a:r>
              <a:rPr kumimoji="1" lang="zh-CN" altLang="en-US" sz="2300" b="1" dirty="0">
                <a:solidFill>
                  <a:srgbClr val="CC6600"/>
                </a:solidFill>
                <a:latin typeface="宋体" pitchFamily="2" charset="-122"/>
              </a:rPr>
              <a:t>多余规则</a:t>
            </a:r>
            <a:r>
              <a:rPr kumimoji="1" lang="zh-CN" altLang="en-US" sz="2300" b="1" dirty="0">
                <a:latin typeface="宋体" pitchFamily="2" charset="-122"/>
              </a:rPr>
              <a:t>的文法，称为</a:t>
            </a:r>
            <a:r>
              <a:rPr kumimoji="1" lang="zh-CN" altLang="en-US" sz="2300" b="1" dirty="0">
                <a:solidFill>
                  <a:srgbClr val="CC6600"/>
                </a:solidFill>
                <a:latin typeface="宋体" pitchFamily="2" charset="-122"/>
              </a:rPr>
              <a:t>压缩过的文法</a:t>
            </a:r>
            <a:r>
              <a:rPr kumimoji="1" lang="zh-CN" altLang="en-US" sz="2300" b="1" dirty="0">
                <a:latin typeface="宋体" pitchFamily="2" charset="-122"/>
              </a:rPr>
              <a:t>。在后面讨论的文法时，都假设是压缩过的的文法。 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0292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2.7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文法在实用中的一些说明</a:t>
            </a: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48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54038" y="608013"/>
            <a:ext cx="8077200" cy="55626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5800" y="940713"/>
            <a:ext cx="381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例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2.11  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kumimoji="1"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kumimoji="1" lang="zh-CN" altLang="en-US" sz="2200" b="1" dirty="0">
                <a:latin typeface="宋体" pitchFamily="2" charset="-122"/>
                <a:ea typeface="宋体" pitchFamily="2" charset="-122"/>
              </a:rPr>
              <a:t>定义如下，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1371600"/>
            <a:ext cx="4419600" cy="2133600"/>
            <a:chOff x="-2" y="382"/>
            <a:chExt cx="1998" cy="580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384"/>
              <a:ext cx="1994" cy="578"/>
              <a:chOff x="0" y="384"/>
              <a:chExt cx="1994" cy="578"/>
            </a:xfrm>
            <a:grpFill/>
          </p:grpSpPr>
          <p:sp>
            <p:nvSpPr>
              <p:cNvPr id="51213" name="Rectangle 6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1908" cy="57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266700" algn="just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G[S]</a:t>
                </a: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：  </a:t>
                </a: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1</a:t>
                </a: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      </a:t>
                </a:r>
                <a:r>
                  <a:rPr kumimoji="1" lang="en-US" altLang="zh-CN" sz="2200" b="1" dirty="0" err="1">
                    <a:latin typeface="宋体" pitchFamily="2" charset="-122"/>
                    <a:ea typeface="宋体" pitchFamily="2" charset="-122"/>
                  </a:rPr>
                  <a:t>S→Be</a:t>
                </a:r>
                <a:endParaRPr kumimoji="1"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indent="266700"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        2</a:t>
                </a: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3   </a:t>
                </a:r>
                <a:r>
                  <a:rPr kumimoji="1" lang="en-US" altLang="zh-CN" sz="22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B→Ce</a:t>
                </a:r>
                <a:r>
                  <a:rPr kumimoji="1" lang="en-US" altLang="zh-CN" sz="2200" b="1" dirty="0" err="1">
                    <a:latin typeface="宋体" pitchFamily="2" charset="-122"/>
                    <a:ea typeface="宋体" pitchFamily="2" charset="-122"/>
                  </a:rPr>
                  <a:t>︱Af</a:t>
                </a: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， </a:t>
                </a:r>
              </a:p>
              <a:p>
                <a:pPr indent="266700"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        </a:t>
                </a: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4</a:t>
                </a: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5</a:t>
                </a: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   </a:t>
                </a:r>
                <a:r>
                  <a:rPr kumimoji="1" lang="en-US" altLang="zh-CN" sz="2200" b="1" dirty="0" err="1">
                    <a:latin typeface="宋体" pitchFamily="2" charset="-122"/>
                    <a:ea typeface="宋体" pitchFamily="2" charset="-122"/>
                  </a:rPr>
                  <a:t>A→Ae︱e</a:t>
                </a:r>
                <a:endParaRPr kumimoji="1"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indent="266700"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        6      </a:t>
                </a:r>
                <a:r>
                  <a:rPr kumimoji="1" lang="en-US" altLang="zh-CN" sz="22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C→Cf</a:t>
                </a:r>
                <a:endParaRPr kumimoji="1"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indent="266700"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        7      </a:t>
                </a:r>
                <a:r>
                  <a:rPr kumimoji="1" lang="en-US" altLang="zh-CN" sz="2200" b="1" dirty="0" err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D→f</a:t>
                </a:r>
                <a:endParaRPr kumimoji="1" lang="en-US" altLang="zh-CN" sz="2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214" name="Rectangle 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94" cy="576"/>
              </a:xfrm>
              <a:prstGeom prst="rect">
                <a:avLst/>
              </a:prstGeom>
              <a:grp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51212" name="Rectangle 8"/>
            <p:cNvSpPr>
              <a:spLocks noChangeArrowheads="1"/>
            </p:cNvSpPr>
            <p:nvPr/>
          </p:nvSpPr>
          <p:spPr bwMode="auto">
            <a:xfrm>
              <a:off x="-2" y="382"/>
              <a:ext cx="1998" cy="580"/>
            </a:xfrm>
            <a:prstGeom prst="rect">
              <a:avLst/>
            </a:prstGeom>
            <a:grp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0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09800" y="4532300"/>
            <a:ext cx="4405313" cy="1454150"/>
            <a:chOff x="-2" y="1344"/>
            <a:chExt cx="1998" cy="484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0" y="1346"/>
              <a:ext cx="1994" cy="480"/>
              <a:chOff x="0" y="1346"/>
              <a:chExt cx="1994" cy="480"/>
            </a:xfrm>
          </p:grpSpPr>
          <p:sp>
            <p:nvSpPr>
              <p:cNvPr id="51209" name="Rectangle 11"/>
              <p:cNvSpPr>
                <a:spLocks noChangeArrowheads="1"/>
              </p:cNvSpPr>
              <p:nvPr/>
            </p:nvSpPr>
            <p:spPr bwMode="auto">
              <a:xfrm>
                <a:off x="43" y="1346"/>
                <a:ext cx="190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indent="266700" algn="just" eaLnBrk="1" hangingPunct="1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G′[S]</a:t>
                </a:r>
                <a:r>
                  <a:rPr kumimoji="1" lang="zh-CN" altLang="en-US" sz="2200" b="1" dirty="0">
                    <a:latin typeface="宋体" pitchFamily="2" charset="-122"/>
                    <a:ea typeface="宋体" pitchFamily="2" charset="-122"/>
                  </a:rPr>
                  <a:t>：   </a:t>
                </a:r>
                <a:r>
                  <a:rPr kumimoji="1" lang="en-US" altLang="zh-CN" sz="2200" b="1" dirty="0" err="1">
                    <a:latin typeface="宋体" pitchFamily="2" charset="-122"/>
                    <a:ea typeface="宋体" pitchFamily="2" charset="-122"/>
                  </a:rPr>
                  <a:t>S→Be</a:t>
                </a:r>
                <a:endParaRPr kumimoji="1"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indent="266700" algn="just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           </a:t>
                </a:r>
                <a:r>
                  <a:rPr kumimoji="1" lang="en-US" altLang="zh-CN" sz="2200" b="1" dirty="0" err="1">
                    <a:latin typeface="宋体" pitchFamily="2" charset="-122"/>
                    <a:ea typeface="宋体" pitchFamily="2" charset="-122"/>
                  </a:rPr>
                  <a:t>B→Af</a:t>
                </a:r>
                <a:endParaRPr kumimoji="1" lang="en-US" altLang="zh-CN" sz="2200" b="1" dirty="0">
                  <a:latin typeface="宋体" pitchFamily="2" charset="-122"/>
                  <a:ea typeface="宋体" pitchFamily="2" charset="-122"/>
                </a:endParaRPr>
              </a:p>
              <a:p>
                <a:pPr indent="266700" algn="just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kumimoji="1" lang="en-US" altLang="zh-CN" sz="2200" b="1" dirty="0">
                    <a:latin typeface="宋体" pitchFamily="2" charset="-122"/>
                    <a:ea typeface="宋体" pitchFamily="2" charset="-122"/>
                  </a:rPr>
                  <a:t>           </a:t>
                </a:r>
                <a:r>
                  <a:rPr kumimoji="1" lang="en-US" altLang="zh-CN" sz="2200" b="1" dirty="0" err="1">
                    <a:latin typeface="宋体" pitchFamily="2" charset="-122"/>
                    <a:ea typeface="宋体" pitchFamily="2" charset="-122"/>
                  </a:rPr>
                  <a:t>A→Ae︱e</a:t>
                </a:r>
                <a:endParaRPr kumimoji="1" lang="en-US" altLang="zh-CN" sz="2200" b="1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51210" name="Rectangle 12"/>
              <p:cNvSpPr>
                <a:spLocks noChangeArrowheads="1"/>
              </p:cNvSpPr>
              <p:nvPr/>
            </p:nvSpPr>
            <p:spPr bwMode="auto">
              <a:xfrm>
                <a:off x="0" y="1346"/>
                <a:ext cx="199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51208" name="Rectangle 13"/>
            <p:cNvSpPr>
              <a:spLocks noChangeArrowheads="1"/>
            </p:cNvSpPr>
            <p:nvPr/>
          </p:nvSpPr>
          <p:spPr bwMode="auto">
            <a:xfrm>
              <a:off x="-2" y="1344"/>
              <a:ext cx="1998" cy="48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51206" name="Text Box 14"/>
          <p:cNvSpPr txBox="1">
            <a:spLocks noChangeArrowheads="1"/>
          </p:cNvSpPr>
          <p:nvPr/>
        </p:nvSpPr>
        <p:spPr bwMode="auto">
          <a:xfrm>
            <a:off x="812800" y="3530600"/>
            <a:ext cx="7620000" cy="8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不可终止：</a:t>
            </a: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err="1">
                <a:latin typeface="宋体" pitchFamily="2" charset="-122"/>
              </a:rPr>
              <a:t>B→Ce</a:t>
            </a:r>
            <a:r>
              <a:rPr kumimoji="1" lang="en-US" altLang="zh-CN" sz="2400" b="1" dirty="0">
                <a:latin typeface="宋体" pitchFamily="2" charset="-122"/>
              </a:rPr>
              <a:t>,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200" b="1" dirty="0" err="1">
                <a:latin typeface="宋体" pitchFamily="2" charset="-122"/>
              </a:rPr>
              <a:t>C→Cf</a:t>
            </a:r>
            <a:br>
              <a:rPr kumimoji="1" lang="en-US" altLang="zh-CN" sz="2200" b="1" dirty="0">
                <a:latin typeface="宋体" pitchFamily="2" charset="-122"/>
              </a:rPr>
            </a:br>
            <a:r>
              <a:rPr kumimoji="1" lang="en-US" altLang="zh-CN" sz="2200" b="1" dirty="0">
                <a:latin typeface="宋体" pitchFamily="2" charset="-122"/>
              </a:rPr>
              <a:t>    </a:t>
            </a:r>
            <a:r>
              <a:rPr kumimoji="1" lang="zh-CN" altLang="en-US" sz="2200" b="1" dirty="0">
                <a:latin typeface="宋体" pitchFamily="2" charset="-122"/>
              </a:rPr>
              <a:t>无用</a:t>
            </a:r>
            <a:r>
              <a:rPr kumimoji="1" lang="en-US" altLang="zh-CN" sz="2200" b="1" dirty="0">
                <a:latin typeface="宋体" pitchFamily="2" charset="-122"/>
              </a:rPr>
              <a:t>/</a:t>
            </a:r>
            <a:r>
              <a:rPr kumimoji="1" lang="zh-CN" altLang="en-US" sz="2200" b="1" dirty="0">
                <a:latin typeface="宋体" pitchFamily="2" charset="-122"/>
              </a:rPr>
              <a:t>不可达： </a:t>
            </a:r>
            <a:r>
              <a:rPr kumimoji="1" lang="en-US" altLang="zh-CN" sz="2200" b="1" dirty="0" err="1">
                <a:latin typeface="宋体" pitchFamily="2" charset="-122"/>
              </a:rPr>
              <a:t>D→f</a:t>
            </a:r>
            <a:endParaRPr kumimoji="1" lang="zh-CN" altLang="en-US" sz="2200" b="1" dirty="0">
              <a:latin typeface="宋体" pitchFamily="2" charset="-122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49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F21651F8-5EF6-4166-BED8-18347EEC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4980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有关文法的实用限制</a:t>
            </a:r>
          </a:p>
        </p:txBody>
      </p:sp>
    </p:spTree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120776"/>
            <a:ext cx="365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一个简化的语法规则：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549650" y="3579813"/>
            <a:ext cx="42799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849313" y="1765093"/>
            <a:ext cx="4789487" cy="261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句子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谓语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宾语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谓语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动词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宾语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我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动词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吃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做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喜欢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学习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饭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菜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小明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音乐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汽车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457200" y="304800"/>
            <a:ext cx="3886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2.1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文法的直观概念</a:t>
            </a: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上下文无关文法中的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ε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规则问题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85800" y="1065372"/>
            <a:ext cx="7696200" cy="381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在文法设计中，使用</a:t>
            </a:r>
            <a:r>
              <a:rPr kumimoji="1" lang="en-US" altLang="zh-CN" sz="2200" b="1" dirty="0">
                <a:latin typeface="宋体" pitchFamily="2" charset="-122"/>
              </a:rPr>
              <a:t>ε</a:t>
            </a:r>
            <a:r>
              <a:rPr kumimoji="1" lang="zh-CN" altLang="en-US" sz="2200" b="1" dirty="0">
                <a:latin typeface="宋体" pitchFamily="2" charset="-122"/>
              </a:rPr>
              <a:t>规则有时会带来方便，但会导致文法讨论和证明的复杂。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一个上下文无关文法</a:t>
            </a:r>
            <a:r>
              <a:rPr kumimoji="1" lang="en-US" altLang="zh-CN" sz="2200" b="1" dirty="0">
                <a:latin typeface="宋体" pitchFamily="2" charset="-122"/>
              </a:rPr>
              <a:t>G</a:t>
            </a:r>
            <a:r>
              <a:rPr kumimoji="1" lang="zh-CN" altLang="en-US" sz="2200" b="1" dirty="0">
                <a:latin typeface="宋体" pitchFamily="2" charset="-122"/>
              </a:rPr>
              <a:t>是否必须使用</a:t>
            </a:r>
            <a:r>
              <a:rPr kumimoji="1" lang="en-US" altLang="zh-CN" sz="2200" b="1" dirty="0">
                <a:latin typeface="宋体" pitchFamily="2" charset="-122"/>
              </a:rPr>
              <a:t>ε</a:t>
            </a:r>
            <a:r>
              <a:rPr kumimoji="1" lang="zh-CN" altLang="en-US" sz="2200" b="1" dirty="0">
                <a:latin typeface="宋体" pitchFamily="2" charset="-122"/>
              </a:rPr>
              <a:t>规则，完全取决于文法</a:t>
            </a:r>
            <a:r>
              <a:rPr kumimoji="1" lang="en-US" altLang="zh-CN" sz="2200" b="1" dirty="0">
                <a:latin typeface="宋体" pitchFamily="2" charset="-122"/>
              </a:rPr>
              <a:t>G</a:t>
            </a:r>
            <a:r>
              <a:rPr kumimoji="1" lang="zh-CN" altLang="en-US" sz="2200" b="1" dirty="0">
                <a:latin typeface="宋体" pitchFamily="2" charset="-122"/>
              </a:rPr>
              <a:t>产生的语言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L(G[S])</a:t>
            </a:r>
            <a:r>
              <a:rPr kumimoji="1" lang="zh-CN" altLang="en-US" sz="2200" b="1" dirty="0">
                <a:latin typeface="宋体" pitchFamily="2" charset="-122"/>
              </a:rPr>
              <a:t>中是否含有</a:t>
            </a:r>
            <a:r>
              <a:rPr kumimoji="1" lang="en-US" altLang="zh-CN" sz="2200" b="1" dirty="0">
                <a:latin typeface="宋体" pitchFamily="2" charset="-122"/>
              </a:rPr>
              <a:t>ε</a:t>
            </a:r>
            <a:r>
              <a:rPr kumimoji="1" lang="zh-CN" altLang="en-US" sz="2200" b="1" dirty="0">
                <a:latin typeface="宋体" pitchFamily="2" charset="-122"/>
              </a:rPr>
              <a:t>语句。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可以证明，如果</a:t>
            </a:r>
            <a:r>
              <a:rPr kumimoji="1" lang="en-US" altLang="zh-CN" sz="2200" b="1" dirty="0" err="1">
                <a:latin typeface="宋体" pitchFamily="2" charset="-122"/>
              </a:rPr>
              <a:t>ε</a:t>
            </a:r>
            <a:r>
              <a:rPr kumimoji="1" lang="en-US" altLang="zh-CN" sz="2200" b="1" dirty="0" err="1">
                <a:latin typeface="宋体" pitchFamily="2" charset="-122"/>
                <a:sym typeface="Symbol" pitchFamily="18" charset="2"/>
              </a:rPr>
              <a:t>L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(G[S]),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则存在一个等价的文法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G’[S’] 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，且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G’ 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不含</a:t>
            </a:r>
            <a:r>
              <a:rPr kumimoji="1" lang="en-US" altLang="zh-CN" sz="2200" b="1" dirty="0">
                <a:latin typeface="宋体" pitchFamily="2" charset="-122"/>
              </a:rPr>
              <a:t>ε</a:t>
            </a:r>
            <a:r>
              <a:rPr kumimoji="1" lang="zh-CN" altLang="en-US" sz="2200" b="1" dirty="0">
                <a:latin typeface="宋体" pitchFamily="2" charset="-122"/>
              </a:rPr>
              <a:t>规则。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 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如果</a:t>
            </a:r>
            <a:r>
              <a:rPr kumimoji="1" lang="en-US" altLang="zh-CN" sz="2200" b="1" dirty="0">
                <a:latin typeface="宋体" pitchFamily="2" charset="-122"/>
              </a:rPr>
              <a:t>ε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 L(G[S]),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则存在一个等价的文法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G’[S’] 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，且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G’ 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仅含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S’ →</a:t>
            </a:r>
            <a:r>
              <a:rPr kumimoji="1" lang="en-US" altLang="zh-CN" sz="2200" b="1" dirty="0">
                <a:latin typeface="宋体" pitchFamily="2" charset="-122"/>
              </a:rPr>
              <a:t>ε</a:t>
            </a:r>
            <a:r>
              <a:rPr kumimoji="1" lang="zh-CN" altLang="en-US" sz="2200" b="1" dirty="0">
                <a:latin typeface="宋体" pitchFamily="2" charset="-122"/>
              </a:rPr>
              <a:t>的一个空规则。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5800" y="5165725"/>
            <a:ext cx="7315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660066"/>
                </a:solidFill>
                <a:latin typeface="宋体" pitchFamily="2" charset="-122"/>
              </a:rPr>
              <a:t>提示：使用“代入法”，即可得到</a:t>
            </a:r>
            <a:r>
              <a:rPr kumimoji="1" lang="zh-CN" altLang="en-US" sz="2200" b="1" dirty="0">
                <a:solidFill>
                  <a:srgbClr val="660066"/>
                </a:solidFill>
                <a:latin typeface="宋体" pitchFamily="2" charset="-122"/>
                <a:sym typeface="Symbol" pitchFamily="18" charset="2"/>
              </a:rPr>
              <a:t>等价的文法</a:t>
            </a:r>
            <a:r>
              <a:rPr kumimoji="1" lang="en-US" altLang="zh-CN" sz="2200" b="1" dirty="0">
                <a:solidFill>
                  <a:srgbClr val="660066"/>
                </a:solidFill>
                <a:latin typeface="宋体" pitchFamily="2" charset="-122"/>
                <a:sym typeface="Symbol" pitchFamily="18" charset="2"/>
              </a:rPr>
              <a:t>G’(S’) </a:t>
            </a: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50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代入法”举例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52400" y="1158875"/>
            <a:ext cx="83820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已知文法</a:t>
            </a:r>
            <a:r>
              <a:rPr kumimoji="1" lang="en-US" altLang="zh-CN" sz="2200" b="1" dirty="0">
                <a:latin typeface="宋体" pitchFamily="2" charset="-122"/>
              </a:rPr>
              <a:t>G[S]</a:t>
            </a:r>
            <a:r>
              <a:rPr kumimoji="1" lang="zh-CN" altLang="en-US" sz="2200" b="1" dirty="0">
                <a:latin typeface="宋体" pitchFamily="2" charset="-122"/>
              </a:rPr>
              <a:t>如下。容易看出</a:t>
            </a:r>
            <a:r>
              <a:rPr kumimoji="1" lang="en-US" altLang="zh-CN" sz="2200" b="1" dirty="0">
                <a:latin typeface="宋体" pitchFamily="2" charset="-122"/>
              </a:rPr>
              <a:t>L(G[S])={0,1,+0,+1,-0,-1}</a:t>
            </a:r>
            <a:r>
              <a:rPr kumimoji="1" lang="zh-CN" altLang="en-US" sz="2200" b="1" dirty="0">
                <a:latin typeface="宋体" pitchFamily="2" charset="-122"/>
              </a:rPr>
              <a:t>，且</a:t>
            </a:r>
            <a:r>
              <a:rPr kumimoji="1" lang="en-US" altLang="zh-CN" sz="2200" b="1" dirty="0" err="1">
                <a:latin typeface="宋体" pitchFamily="2" charset="-122"/>
              </a:rPr>
              <a:t>ε</a:t>
            </a:r>
            <a:r>
              <a:rPr kumimoji="1" lang="en-US" altLang="zh-CN" sz="2200" b="1" dirty="0" err="1">
                <a:latin typeface="宋体" pitchFamily="2" charset="-122"/>
                <a:sym typeface="Symbol" pitchFamily="18" charset="2"/>
              </a:rPr>
              <a:t>L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(G[S])</a:t>
            </a:r>
            <a:r>
              <a:rPr kumimoji="1" lang="zh-CN" altLang="en-US" sz="2200" b="1" dirty="0">
                <a:latin typeface="宋体" pitchFamily="2" charset="-122"/>
                <a:sym typeface="Symbol" pitchFamily="18" charset="2"/>
              </a:rPr>
              <a:t>。</a:t>
            </a:r>
            <a:endParaRPr kumimoji="1" lang="zh-CN" altLang="en-US" sz="2200" b="1" dirty="0">
              <a:latin typeface="宋体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895600" y="1955800"/>
            <a:ext cx="3962400" cy="14465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200" b="1" dirty="0">
                <a:latin typeface="宋体" pitchFamily="2" charset="-122"/>
              </a:rPr>
              <a:t>G[S]</a:t>
            </a:r>
            <a:r>
              <a:rPr kumimoji="1" lang="zh-CN" altLang="en-US" sz="2200" b="1" dirty="0">
                <a:latin typeface="宋体" pitchFamily="2" charset="-122"/>
              </a:rPr>
              <a:t>：</a:t>
            </a:r>
          </a:p>
          <a:p>
            <a:pPr algn="l" eaLnBrk="1" hangingPunct="1"/>
            <a:r>
              <a:rPr kumimoji="1" lang="zh-CN" altLang="en-US" sz="2200" b="1" dirty="0">
                <a:latin typeface="宋体" pitchFamily="2" charset="-122"/>
              </a:rPr>
              <a:t>        </a:t>
            </a:r>
            <a:r>
              <a:rPr kumimoji="1" lang="en-US" altLang="zh-CN" sz="2200" b="1" dirty="0">
                <a:latin typeface="宋体" pitchFamily="2" charset="-122"/>
              </a:rPr>
              <a:t>S→FD</a:t>
            </a:r>
          </a:p>
          <a:p>
            <a:pPr algn="l" eaLnBrk="1" hangingPunct="1"/>
            <a:r>
              <a:rPr kumimoji="1" lang="en-US" altLang="zh-CN" sz="2200" b="1" dirty="0">
                <a:latin typeface="宋体" pitchFamily="2" charset="-122"/>
              </a:rPr>
              <a:t>        F→+∣</a:t>
            </a:r>
            <a:r>
              <a:rPr kumimoji="1" lang="zh-CN" altLang="en-US" sz="2200" b="1" dirty="0">
                <a:latin typeface="宋体" pitchFamily="2" charset="-122"/>
              </a:rPr>
              <a:t>－ ∣ </a:t>
            </a:r>
            <a:r>
              <a:rPr kumimoji="1" lang="en-US" altLang="zh-CN" sz="2200" b="1" dirty="0">
                <a:latin typeface="宋体" pitchFamily="2" charset="-122"/>
              </a:rPr>
              <a:t>ε</a:t>
            </a:r>
          </a:p>
          <a:p>
            <a:pPr algn="l" eaLnBrk="1" hangingPunct="1"/>
            <a:r>
              <a:rPr kumimoji="1" lang="en-US" altLang="zh-CN" sz="2200" b="1" dirty="0">
                <a:latin typeface="宋体" pitchFamily="2" charset="-122"/>
              </a:rPr>
              <a:t>        D→0 ∣1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69888" y="3581400"/>
            <a:ext cx="793591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宋体" pitchFamily="2" charset="-122"/>
              </a:rPr>
              <a:t>对于右部出现</a:t>
            </a:r>
            <a:r>
              <a:rPr kumimoji="1" lang="en-US" altLang="zh-CN" sz="2200" b="1" dirty="0">
                <a:latin typeface="宋体" pitchFamily="2" charset="-122"/>
              </a:rPr>
              <a:t>F</a:t>
            </a:r>
            <a:r>
              <a:rPr kumimoji="1" lang="zh-CN" altLang="en-US" sz="2200" b="1" dirty="0">
                <a:latin typeface="宋体" pitchFamily="2" charset="-122"/>
              </a:rPr>
              <a:t>的规则，使用</a:t>
            </a:r>
            <a:r>
              <a:rPr kumimoji="1" lang="en-US" altLang="zh-CN" sz="2200" b="1" dirty="0">
                <a:latin typeface="宋体" pitchFamily="2" charset="-122"/>
              </a:rPr>
              <a:t>F</a:t>
            </a:r>
            <a:r>
              <a:rPr kumimoji="1" lang="zh-CN" altLang="en-US" sz="2200" b="1" dirty="0">
                <a:latin typeface="宋体" pitchFamily="2" charset="-122"/>
              </a:rPr>
              <a:t>规则的右部替代其右部出现的</a:t>
            </a:r>
            <a:r>
              <a:rPr kumimoji="1" lang="en-US" altLang="zh-CN" sz="2200" b="1" dirty="0">
                <a:latin typeface="宋体" pitchFamily="2" charset="-122"/>
              </a:rPr>
              <a:t>F </a:t>
            </a:r>
            <a:r>
              <a:rPr kumimoji="1" lang="zh-CN" altLang="en-US" sz="2200" b="1" dirty="0">
                <a:latin typeface="宋体" pitchFamily="2" charset="-122"/>
              </a:rPr>
              <a:t>，之后删除</a:t>
            </a:r>
            <a:r>
              <a:rPr kumimoji="1" lang="en-US" altLang="zh-CN" sz="2200" b="1" dirty="0">
                <a:latin typeface="宋体" pitchFamily="2" charset="-122"/>
              </a:rPr>
              <a:t>F</a:t>
            </a:r>
            <a:r>
              <a:rPr kumimoji="1" lang="zh-CN" altLang="en-US" sz="2200" b="1" dirty="0">
                <a:latin typeface="宋体" pitchFamily="2" charset="-122"/>
              </a:rPr>
              <a:t>的规则，得到等价于</a:t>
            </a:r>
            <a:r>
              <a:rPr kumimoji="1" lang="en-US" altLang="zh-CN" sz="2200" b="1" dirty="0">
                <a:latin typeface="宋体" pitchFamily="2" charset="-122"/>
              </a:rPr>
              <a:t>G[S]</a:t>
            </a:r>
            <a:r>
              <a:rPr kumimoji="1" lang="zh-CN" altLang="en-US" sz="2200" b="1" dirty="0">
                <a:latin typeface="宋体" pitchFamily="2" charset="-122"/>
              </a:rPr>
              <a:t>的文法</a:t>
            </a:r>
            <a:r>
              <a:rPr kumimoji="1" lang="en-US" altLang="zh-CN" sz="2200" b="1" dirty="0">
                <a:latin typeface="宋体" pitchFamily="2" charset="-122"/>
              </a:rPr>
              <a:t>G</a:t>
            </a:r>
            <a:r>
              <a:rPr kumimoji="1" lang="en-US" altLang="zh-CN" sz="2200" b="1" dirty="0">
                <a:latin typeface="宋体" pitchFamily="2" charset="-122"/>
                <a:sym typeface="Symbol" pitchFamily="18" charset="2"/>
              </a:rPr>
              <a:t>’</a:t>
            </a:r>
            <a:r>
              <a:rPr kumimoji="1" lang="en-US" altLang="zh-CN" sz="2200" b="1" dirty="0">
                <a:latin typeface="宋体" pitchFamily="2" charset="-122"/>
              </a:rPr>
              <a:t>[S]</a:t>
            </a:r>
            <a:r>
              <a:rPr kumimoji="1" lang="zh-CN" altLang="en-US" sz="2200" b="1" dirty="0">
                <a:latin typeface="宋体" pitchFamily="2" charset="-122"/>
              </a:rPr>
              <a:t>如下。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743200" y="4699000"/>
            <a:ext cx="4191000" cy="110799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200" b="1" dirty="0">
                <a:latin typeface="宋体" pitchFamily="2" charset="-122"/>
              </a:rPr>
              <a:t>G[S]</a:t>
            </a:r>
            <a:r>
              <a:rPr kumimoji="1" lang="zh-CN" altLang="en-US" sz="2200" b="1" dirty="0">
                <a:latin typeface="宋体" pitchFamily="2" charset="-122"/>
              </a:rPr>
              <a:t>：</a:t>
            </a:r>
          </a:p>
          <a:p>
            <a:pPr algn="l" eaLnBrk="1" hangingPunct="1"/>
            <a:r>
              <a:rPr kumimoji="1" lang="zh-CN" altLang="en-US" sz="2200" b="1" dirty="0">
                <a:latin typeface="宋体" pitchFamily="2" charset="-122"/>
              </a:rPr>
              <a:t>        </a:t>
            </a:r>
            <a:r>
              <a:rPr kumimoji="1" lang="en-US" altLang="zh-CN" sz="2200" b="1" dirty="0">
                <a:latin typeface="宋体" pitchFamily="2" charset="-122"/>
              </a:rPr>
              <a:t>S→ +D ∣</a:t>
            </a:r>
            <a:r>
              <a:rPr kumimoji="1" lang="zh-CN" altLang="en-US" sz="2200" b="1" dirty="0">
                <a:latin typeface="宋体" pitchFamily="2" charset="-122"/>
              </a:rPr>
              <a:t>－</a:t>
            </a:r>
            <a:r>
              <a:rPr kumimoji="1" lang="en-US" altLang="zh-CN" sz="2200" b="1" dirty="0">
                <a:latin typeface="宋体" pitchFamily="2" charset="-122"/>
              </a:rPr>
              <a:t>D ∣ D </a:t>
            </a:r>
          </a:p>
          <a:p>
            <a:pPr algn="l" eaLnBrk="1" hangingPunct="1"/>
            <a:r>
              <a:rPr kumimoji="1" lang="en-US" altLang="zh-CN" sz="2200" b="1" dirty="0">
                <a:latin typeface="宋体" pitchFamily="2" charset="-122"/>
              </a:rPr>
              <a:t>        D→0 ∣1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51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77200" cy="421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       本章重点介绍了形式化语言的基本理论、语言形式化描述方法、语言的文法分类与特性、文法与句型分析。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        提出的基本概念有语言、文法、规则、推导、归约、句型、短语、句柄、语法树和语法二义性等。其中，推导是最核心的、关键的概念。重点掌握的内容是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        ①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设计一个已知语言的文法；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        ② 确定已知文法定义的语言；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        ③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求句型的短语、直接短语和句柄。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200" b="1" dirty="0">
                <a:latin typeface="Times New Roman" pitchFamily="18" charset="0"/>
              </a:rPr>
              <a:t>        ④ 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文法二义性判定。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314980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本章小结</a:t>
            </a: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52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1300163"/>
            <a:ext cx="4038600" cy="230663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295400"/>
            <a:ext cx="3962400" cy="2282825"/>
            <a:chOff x="1584" y="1200"/>
            <a:chExt cx="2496" cy="1438"/>
          </a:xfrm>
        </p:grpSpPr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1632" y="158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&lt;</a:t>
              </a:r>
              <a:r>
                <a:rPr kumimoji="1" lang="zh-CN" altLang="en-US" sz="2400">
                  <a:latin typeface="Tahoma" pitchFamily="34" charset="0"/>
                </a:rPr>
                <a:t>代词</a:t>
              </a:r>
              <a:r>
                <a:rPr kumimoji="1" lang="en-US" altLang="zh-CN" sz="2400">
                  <a:latin typeface="Tahoma" pitchFamily="34" charset="0"/>
                </a:rPr>
                <a:t>&gt;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1584" y="1200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我     吃     饭</a:t>
              </a:r>
            </a:p>
          </p:txBody>
        </p:sp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3250" y="159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&lt;</a:t>
              </a:r>
              <a:r>
                <a:rPr kumimoji="1" lang="zh-CN" altLang="en-US" sz="2400">
                  <a:latin typeface="Tahoma" pitchFamily="34" charset="0"/>
                </a:rPr>
                <a:t>名词</a:t>
              </a:r>
              <a:r>
                <a:rPr kumimoji="1" lang="en-US" altLang="zh-CN" sz="2400">
                  <a:latin typeface="Tahoma" pitchFamily="34" charset="0"/>
                </a:rPr>
                <a:t>&gt;</a:t>
              </a:r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448" y="159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&lt;</a:t>
              </a:r>
              <a:r>
                <a:rPr kumimoji="1" lang="zh-CN" altLang="en-US" sz="2400">
                  <a:latin typeface="Tahoma" pitchFamily="34" charset="0"/>
                </a:rPr>
                <a:t>动词</a:t>
              </a:r>
              <a:r>
                <a:rPr kumimoji="1" lang="en-US" altLang="zh-CN" sz="2400">
                  <a:latin typeface="Tahoma" pitchFamily="34" charset="0"/>
                </a:rPr>
                <a:t>&gt;</a:t>
              </a:r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1632" y="195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&lt;</a:t>
              </a:r>
              <a:r>
                <a:rPr kumimoji="1" lang="zh-CN" altLang="en-US" sz="2400">
                  <a:latin typeface="Tahoma" pitchFamily="34" charset="0"/>
                </a:rPr>
                <a:t>主语</a:t>
              </a:r>
              <a:r>
                <a:rPr kumimoji="1" lang="en-US" altLang="zh-CN" sz="2400">
                  <a:latin typeface="Tahoma" pitchFamily="34" charset="0"/>
                </a:rPr>
                <a:t>&gt;</a:t>
              </a:r>
            </a:p>
          </p:txBody>
        </p:sp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2414" y="19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&lt;</a:t>
              </a:r>
              <a:r>
                <a:rPr kumimoji="1" lang="zh-CN" altLang="en-US" sz="2400">
                  <a:latin typeface="Tahoma" pitchFamily="34" charset="0"/>
                </a:rPr>
                <a:t>谓语</a:t>
              </a:r>
              <a:r>
                <a:rPr kumimoji="1" lang="en-US" altLang="zh-CN" sz="2400">
                  <a:latin typeface="Tahoma" pitchFamily="34" charset="0"/>
                </a:rPr>
                <a:t>&gt;</a:t>
              </a:r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3264" y="196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&lt;</a:t>
              </a:r>
              <a:r>
                <a:rPr kumimoji="1" lang="zh-CN" altLang="en-US" sz="2400">
                  <a:latin typeface="Tahoma" pitchFamily="34" charset="0"/>
                </a:rPr>
                <a:t>宾语</a:t>
              </a:r>
              <a:r>
                <a:rPr kumimoji="1" lang="en-US" altLang="zh-CN" sz="2400">
                  <a:latin typeface="Tahoma" pitchFamily="34" charset="0"/>
                </a:rPr>
                <a:t>&gt;</a:t>
              </a: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2385" y="235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&lt;</a:t>
              </a:r>
              <a:r>
                <a:rPr kumimoji="1" lang="zh-CN" altLang="en-US" sz="2400">
                  <a:latin typeface="Tahoma" pitchFamily="34" charset="0"/>
                </a:rPr>
                <a:t>句子</a:t>
              </a:r>
              <a:r>
                <a:rPr kumimoji="1" lang="en-US" altLang="zh-CN" sz="2400">
                  <a:latin typeface="Tahoma" pitchFamily="34" charset="0"/>
                </a:rPr>
                <a:t>&gt;</a:t>
              </a:r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1968" y="14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2784" y="149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3600" y="149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614" y="1851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2784" y="184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1961" y="184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2791" y="22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2016" y="2235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 flipH="1">
              <a:off x="3007" y="2247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Rectangle 5"/>
          <p:cNvSpPr txBox="1">
            <a:spLocks noChangeArrowheads="1"/>
          </p:cNvSpPr>
          <p:nvPr/>
        </p:nvSpPr>
        <p:spPr>
          <a:xfrm>
            <a:off x="457200" y="304800"/>
            <a:ext cx="3886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2.1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　文法的直观概念</a:t>
            </a:r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8BA6A151-2F43-4EBA-97DE-14ABE2932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3395663"/>
            <a:ext cx="4789487" cy="26199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句子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谓语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宾语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谓语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动词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宾语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我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动词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吃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做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喜欢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学习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饭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菜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小明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音乐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汽车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33400" y="2328898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ea"/>
                <a:ea typeface="+mn-ea"/>
              </a:rPr>
              <a:t>&lt;</a:t>
            </a:r>
            <a:r>
              <a:rPr kumimoji="1" lang="zh-CN" altLang="en-US" sz="2400" dirty="0">
                <a:latin typeface="Tahoma" pitchFamily="34" charset="0"/>
              </a:rPr>
              <a:t>代词</a:t>
            </a:r>
            <a:r>
              <a:rPr kumimoji="1" lang="en-US" altLang="zh-CN" sz="2400" dirty="0">
                <a:latin typeface="+mn-ea"/>
                <a:ea typeface="+mn-ea"/>
              </a:rPr>
              <a:t>&gt;</a:t>
            </a:r>
            <a:endParaRPr kumimoji="1" lang="en-US" altLang="zh-CN" sz="2400" dirty="0">
              <a:latin typeface="Tahoma" pitchFamily="34" charset="0"/>
            </a:endParaRP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3063001" y="2934046"/>
            <a:ext cx="1437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音乐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129823" y="230078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ea"/>
                <a:ea typeface="+mn-ea"/>
              </a:rPr>
              <a:t>&lt;</a:t>
            </a:r>
            <a:r>
              <a:rPr kumimoji="1" lang="zh-CN" altLang="en-US" sz="2400" dirty="0">
                <a:latin typeface="Tahoma" pitchFamily="34" charset="0"/>
              </a:rPr>
              <a:t>名词</a:t>
            </a:r>
            <a:r>
              <a:rPr kumimoji="1" lang="en-US" altLang="zh-CN" sz="2400" dirty="0">
                <a:latin typeface="+mn-ea"/>
                <a:ea typeface="+mn-ea"/>
              </a:rPr>
              <a:t>&gt;</a:t>
            </a:r>
            <a:endParaRPr kumimoji="1" lang="en-US" altLang="zh-CN" sz="2400" dirty="0">
              <a:latin typeface="Tahoma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4891" y="232729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ea"/>
                <a:ea typeface="+mn-ea"/>
              </a:rPr>
              <a:t>&lt;</a:t>
            </a:r>
            <a:r>
              <a:rPr kumimoji="1" lang="zh-CN" altLang="en-US" sz="2400" dirty="0">
                <a:latin typeface="+mn-ea"/>
                <a:ea typeface="+mn-ea"/>
              </a:rPr>
              <a:t>动词</a:t>
            </a:r>
            <a:r>
              <a:rPr kumimoji="1" lang="en-US" altLang="zh-CN" sz="2400" dirty="0">
                <a:latin typeface="+mn-ea"/>
                <a:ea typeface="+mn-ea"/>
              </a:rPr>
              <a:t>&gt;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821606" y="1625281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ea"/>
                <a:ea typeface="+mn-ea"/>
              </a:rPr>
              <a:t>&lt;</a:t>
            </a:r>
            <a:r>
              <a:rPr kumimoji="1" lang="zh-CN" altLang="en-US" sz="2400" dirty="0">
                <a:latin typeface="+mn-ea"/>
                <a:ea typeface="+mn-ea"/>
              </a:rPr>
              <a:t>谓语</a:t>
            </a:r>
            <a:r>
              <a:rPr kumimoji="1" lang="en-US" altLang="zh-CN" sz="2400" dirty="0">
                <a:latin typeface="+mn-ea"/>
                <a:ea typeface="+mn-ea"/>
              </a:rPr>
              <a:t>&gt;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3129823" y="161577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ea"/>
                <a:ea typeface="+mn-ea"/>
              </a:rPr>
              <a:t>&lt;</a:t>
            </a:r>
            <a:r>
              <a:rPr kumimoji="1" lang="zh-CN" altLang="en-US" sz="2400" dirty="0">
                <a:latin typeface="+mn-ea"/>
                <a:ea typeface="+mn-ea"/>
              </a:rPr>
              <a:t>宾语</a:t>
            </a:r>
            <a:r>
              <a:rPr kumimoji="1" lang="en-US" altLang="zh-CN" sz="2400" dirty="0">
                <a:latin typeface="+mn-ea"/>
                <a:ea typeface="+mn-ea"/>
              </a:rPr>
              <a:t>&gt;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1817857" y="914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ea"/>
                <a:ea typeface="+mn-ea"/>
              </a:rPr>
              <a:t>&lt;</a:t>
            </a:r>
            <a:r>
              <a:rPr kumimoji="1" lang="zh-CN" altLang="en-US" sz="2400" dirty="0">
                <a:latin typeface="+mn-ea"/>
                <a:ea typeface="+mn-ea"/>
              </a:rPr>
              <a:t>句子</a:t>
            </a:r>
            <a:r>
              <a:rPr kumimoji="1" lang="en-US" altLang="zh-CN" sz="2400" dirty="0">
                <a:latin typeface="+mn-ea"/>
                <a:ea typeface="+mn-ea"/>
              </a:rPr>
              <a:t>&gt;</a:t>
            </a:r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>
          <a:xfrm>
            <a:off x="457200" y="304800"/>
            <a:ext cx="3886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2.1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　文法的直观概念</a:t>
            </a:r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6350F2-D4D9-4AF6-BEE1-F95D3FC34675}"/>
              </a:ext>
            </a:extLst>
          </p:cNvPr>
          <p:cNvSpPr txBox="1"/>
          <p:nvPr/>
        </p:nvSpPr>
        <p:spPr>
          <a:xfrm>
            <a:off x="627102" y="16142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ea"/>
                <a:ea typeface="+mn-ea"/>
              </a:rPr>
              <a:t>&lt;</a:t>
            </a:r>
            <a:r>
              <a:rPr kumimoji="1" lang="zh-CN" altLang="en-US" sz="2400" dirty="0">
                <a:latin typeface="+mn-ea"/>
                <a:ea typeface="+mn-ea"/>
              </a:rPr>
              <a:t>主语</a:t>
            </a:r>
            <a:r>
              <a:rPr kumimoji="1" lang="en-US" altLang="zh-CN" sz="2400" dirty="0">
                <a:latin typeface="+mn-ea"/>
                <a:ea typeface="+mn-ea"/>
              </a:rPr>
              <a:t>&gt;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CF413AC-D4F4-4789-AE22-407B6D0F95A0}"/>
              </a:ext>
            </a:extLst>
          </p:cNvPr>
          <p:cNvCxnSpPr>
            <a:cxnSpLocks/>
            <a:stCxn id="8206" idx="2"/>
            <a:endCxn id="3" idx="0"/>
          </p:cNvCxnSpPr>
          <p:nvPr/>
        </p:nvCxnSpPr>
        <p:spPr bwMode="auto">
          <a:xfrm flipH="1">
            <a:off x="1181100" y="1371600"/>
            <a:ext cx="1284457" cy="24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A90184-C955-42E2-8722-32ED586F3024}"/>
              </a:ext>
            </a:extLst>
          </p:cNvPr>
          <p:cNvCxnSpPr>
            <a:stCxn id="8206" idx="2"/>
            <a:endCxn id="8204" idx="0"/>
          </p:cNvCxnSpPr>
          <p:nvPr/>
        </p:nvCxnSpPr>
        <p:spPr bwMode="auto">
          <a:xfrm>
            <a:off x="2465557" y="1371600"/>
            <a:ext cx="3749" cy="253681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DB5994-1CD2-4475-8B5E-05F4612F922B}"/>
              </a:ext>
            </a:extLst>
          </p:cNvPr>
          <p:cNvCxnSpPr>
            <a:stCxn id="8206" idx="2"/>
            <a:endCxn id="8205" idx="0"/>
          </p:cNvCxnSpPr>
          <p:nvPr/>
        </p:nvCxnSpPr>
        <p:spPr bwMode="auto">
          <a:xfrm>
            <a:off x="2465557" y="1371600"/>
            <a:ext cx="1311966" cy="24417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5A0B56E0-C642-4A4B-BCA7-335177F83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76" y="2948572"/>
            <a:ext cx="7708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我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FC2560FF-AD2A-4DEB-A533-4A0A8DD5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850" y="2944660"/>
            <a:ext cx="1437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喜欢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F269910E-A74F-4537-B0FA-F97F0303C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3429000"/>
            <a:ext cx="4876799" cy="26199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句子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谓语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宾语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谓语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动词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宾语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代词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我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动词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吃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做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喜欢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学习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名词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∷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饭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菜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小明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音乐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</a:rPr>
              <a:t>︱</a:t>
            </a:r>
            <a:r>
              <a:rPr kumimoji="1" lang="zh-CN" altLang="en-US" sz="2000" b="1" dirty="0">
                <a:latin typeface="Times New Roman" pitchFamily="18" charset="0"/>
              </a:rPr>
              <a:t>汽车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B133566-81F0-446A-845D-9A6C9560BAA2}"/>
              </a:ext>
            </a:extLst>
          </p:cNvPr>
          <p:cNvCxnSpPr>
            <a:stCxn id="3" idx="2"/>
            <a:endCxn id="8199" idx="0"/>
          </p:cNvCxnSpPr>
          <p:nvPr/>
        </p:nvCxnSpPr>
        <p:spPr bwMode="auto">
          <a:xfrm>
            <a:off x="1181100" y="2075933"/>
            <a:ext cx="0" cy="25296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561301D-6B87-4C36-81B5-239851951232}"/>
              </a:ext>
            </a:extLst>
          </p:cNvPr>
          <p:cNvCxnSpPr>
            <a:stCxn id="8204" idx="2"/>
            <a:endCxn id="8202" idx="0"/>
          </p:cNvCxnSpPr>
          <p:nvPr/>
        </p:nvCxnSpPr>
        <p:spPr bwMode="auto">
          <a:xfrm>
            <a:off x="2469306" y="2082481"/>
            <a:ext cx="3285" cy="24481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B36C3E2-73E9-4C05-AE24-17ED928E83AF}"/>
              </a:ext>
            </a:extLst>
          </p:cNvPr>
          <p:cNvCxnSpPr>
            <a:stCxn id="8205" idx="2"/>
            <a:endCxn id="8201" idx="0"/>
          </p:cNvCxnSpPr>
          <p:nvPr/>
        </p:nvCxnSpPr>
        <p:spPr bwMode="auto">
          <a:xfrm>
            <a:off x="3777523" y="2072974"/>
            <a:ext cx="0" cy="22780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4C83A66-FCFC-460E-9AEA-9427149BEAF2}"/>
              </a:ext>
            </a:extLst>
          </p:cNvPr>
          <p:cNvCxnSpPr>
            <a:stCxn id="8199" idx="2"/>
            <a:endCxn id="32" idx="0"/>
          </p:cNvCxnSpPr>
          <p:nvPr/>
        </p:nvCxnSpPr>
        <p:spPr bwMode="auto">
          <a:xfrm>
            <a:off x="1181100" y="2790563"/>
            <a:ext cx="0" cy="15800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FFBA6F-2E97-445A-8CD7-88C19F197565}"/>
              </a:ext>
            </a:extLst>
          </p:cNvPr>
          <p:cNvCxnSpPr>
            <a:stCxn id="8202" idx="2"/>
            <a:endCxn id="33" idx="0"/>
          </p:cNvCxnSpPr>
          <p:nvPr/>
        </p:nvCxnSpPr>
        <p:spPr bwMode="auto">
          <a:xfrm>
            <a:off x="2472591" y="2784495"/>
            <a:ext cx="0" cy="16016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74A5FD-0A8D-403B-A6FC-470A3A991346}"/>
              </a:ext>
            </a:extLst>
          </p:cNvPr>
          <p:cNvCxnSpPr>
            <a:stCxn id="8201" idx="2"/>
            <a:endCxn id="99335" idx="0"/>
          </p:cNvCxnSpPr>
          <p:nvPr/>
        </p:nvCxnSpPr>
        <p:spPr bwMode="auto">
          <a:xfrm>
            <a:off x="3777523" y="2757980"/>
            <a:ext cx="4219" cy="1760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8">
            <a:extLst>
              <a:ext uri="{FF2B5EF4-FFF2-40B4-BE49-F238E27FC236}">
                <a16:creationId xmlns:a16="http://schemas.microsoft.com/office/drawing/2014/main" id="{6FC782E9-48D5-44BE-9BFE-1AFF2BE6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836792"/>
            <a:ext cx="4229100" cy="26161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句子</a:t>
            </a:r>
            <a:r>
              <a:rPr kumimoji="1" lang="en-US" altLang="zh-CN" sz="2000" b="1" dirty="0">
                <a:latin typeface="Times New Roman" pitchFamily="18" charset="0"/>
              </a:rPr>
              <a:t>&gt;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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主语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谓语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宾语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              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代词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谓语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宾语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r>
              <a:rPr kumimoji="1" lang="en-US" altLang="zh-CN" sz="2000" b="1" dirty="0">
                <a:latin typeface="Times New Roman" pitchFamily="18" charset="0"/>
              </a:rPr>
              <a:t>  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              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我</a:t>
            </a:r>
            <a:r>
              <a:rPr kumimoji="1" lang="zh-CN" altLang="en-US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谓语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宾语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              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我</a:t>
            </a:r>
            <a:r>
              <a:rPr kumimoji="1" lang="zh-CN" altLang="en-US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动词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宾语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              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我 喜欢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宾语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              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我 喜欢 </a:t>
            </a:r>
            <a:r>
              <a:rPr kumimoji="1" lang="en-US" altLang="zh-CN" sz="2000" dirty="0">
                <a:latin typeface="+mn-ea"/>
                <a:ea typeface="+mn-ea"/>
              </a:rPr>
              <a:t>&lt;</a:t>
            </a:r>
            <a:r>
              <a:rPr kumimoji="1" lang="zh-CN" altLang="en-US" sz="2000" b="1" dirty="0">
                <a:latin typeface="Times New Roman" pitchFamily="18" charset="0"/>
              </a:rPr>
              <a:t>名词</a:t>
            </a:r>
            <a:r>
              <a:rPr kumimoji="1" lang="en-US" altLang="zh-CN" sz="2000" dirty="0">
                <a:latin typeface="+mn-ea"/>
                <a:ea typeface="+mn-ea"/>
              </a:rPr>
              <a:t>&gt;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              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我 喜欢 音乐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B18F37-9D53-4F00-82A0-8C1D9844BD69}"/>
              </a:ext>
            </a:extLst>
          </p:cNvPr>
          <p:cNvSpPr txBox="1"/>
          <p:nvPr/>
        </p:nvSpPr>
        <p:spPr>
          <a:xfrm>
            <a:off x="291038" y="378834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推导是唯一的吗？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5B8B91F-2659-45EB-A628-C549D674EE4B}"/>
              </a:ext>
            </a:extLst>
          </p:cNvPr>
          <p:cNvSpPr txBox="1"/>
          <p:nvPr/>
        </p:nvSpPr>
        <p:spPr>
          <a:xfrm>
            <a:off x="228585" y="4373940"/>
            <a:ext cx="29017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</a:rPr>
              <a:t>最左推导   最右推导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/>
            <a:r>
              <a:rPr lang="zh-CN" altLang="en-US" sz="2400" dirty="0">
                <a:solidFill>
                  <a:srgbClr val="0000FF"/>
                </a:solidFill>
              </a:rPr>
              <a:t>直接推导   多步推导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/>
            <a:r>
              <a:rPr lang="zh-CN" altLang="en-US" sz="2400" dirty="0">
                <a:solidFill>
                  <a:srgbClr val="0000FF"/>
                </a:solidFill>
              </a:rPr>
              <a:t>规范推导  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/>
            <a:r>
              <a:rPr lang="zh-CN" altLang="en-US" sz="2400" dirty="0">
                <a:solidFill>
                  <a:srgbClr val="0000FF"/>
                </a:solidFill>
              </a:rPr>
              <a:t>句型，句子</a:t>
            </a:r>
          </a:p>
        </p:txBody>
      </p:sp>
    </p:spTree>
    <p:extLst>
      <p:ext uri="{BB962C8B-B14F-4D97-AF65-F5344CB8AC3E}">
        <p14:creationId xmlns:p14="http://schemas.microsoft.com/office/powerpoint/2010/main" val="42004510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0099"/>
                </a:solidFill>
                <a:latin typeface="宋体" pitchFamily="2" charset="-122"/>
              </a:rPr>
              <a:t>2.2.1</a:t>
            </a:r>
            <a:r>
              <a:rPr kumimoji="1" lang="zh-CN" altLang="en-US" sz="2400" b="1" dirty="0">
                <a:solidFill>
                  <a:srgbClr val="CC0099"/>
                </a:solidFill>
                <a:latin typeface="宋体" pitchFamily="2" charset="-122"/>
              </a:rPr>
              <a:t>　基本概念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FF6600"/>
                </a:solidFill>
                <a:latin typeface="宋体" pitchFamily="2" charset="-122"/>
              </a:rPr>
              <a:t>字母表</a:t>
            </a:r>
            <a:r>
              <a:rPr kumimoji="1" lang="zh-CN" altLang="en-US" sz="2400" b="1" dirty="0">
                <a:latin typeface="宋体" pitchFamily="2" charset="-122"/>
              </a:rPr>
              <a:t>  字母表∑是非空有穷集合，其元素称为符号。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2133600"/>
            <a:ext cx="7848600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FF6600"/>
                </a:solidFill>
                <a:latin typeface="宋体" pitchFamily="2" charset="-122"/>
              </a:rPr>
              <a:t>符号串</a:t>
            </a:r>
            <a:r>
              <a:rPr kumimoji="1" lang="zh-CN" altLang="en-US" sz="2400" b="1" dirty="0">
                <a:latin typeface="宋体" pitchFamily="2" charset="-122"/>
              </a:rPr>
              <a:t>  由字母表∑中的符号组成的有穷序列称为 </a:t>
            </a:r>
            <a:r>
              <a:rPr kumimoji="1" lang="en-US" altLang="zh-CN" sz="2400" b="1" dirty="0">
                <a:latin typeface="宋体" pitchFamily="2" charset="-122"/>
              </a:rPr>
              <a:t>(</a:t>
            </a:r>
            <a:r>
              <a:rPr kumimoji="1" lang="zh-CN" altLang="en-US" sz="2400" b="1" dirty="0">
                <a:latin typeface="宋体" pitchFamily="2" charset="-122"/>
              </a:rPr>
              <a:t>字母表∑上的</a:t>
            </a:r>
            <a:r>
              <a:rPr kumimoji="1" lang="en-US" altLang="zh-CN" sz="2400" b="1" dirty="0">
                <a:latin typeface="宋体" pitchFamily="2" charset="-122"/>
              </a:rPr>
              <a:t>)</a:t>
            </a:r>
            <a:r>
              <a:rPr kumimoji="1" lang="zh-CN" altLang="en-US" sz="2400" b="1" dirty="0">
                <a:latin typeface="宋体" pitchFamily="2" charset="-122"/>
              </a:rPr>
              <a:t>符号串。特别地，不含任何符号的有穷序列称为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空串</a:t>
            </a:r>
            <a:r>
              <a:rPr kumimoji="1" lang="zh-CN" altLang="en-US" sz="2400" b="1" dirty="0">
                <a:latin typeface="宋体" pitchFamily="2" charset="-122"/>
              </a:rPr>
              <a:t>，记为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ε</a:t>
            </a:r>
            <a:r>
              <a:rPr kumimoji="1" lang="zh-CN" altLang="en-US" sz="2400" b="1" dirty="0">
                <a:latin typeface="宋体" pitchFamily="2" charset="-122"/>
              </a:rPr>
              <a:t>。</a:t>
            </a:r>
            <a:r>
              <a:rPr kumimoji="1" lang="zh-CN" altLang="en-US" sz="2400" b="1" dirty="0">
                <a:solidFill>
                  <a:srgbClr val="FF6600"/>
                </a:solidFill>
                <a:latin typeface="宋体" pitchFamily="2" charset="-122"/>
              </a:rPr>
              <a:t>单词和源程序都是符号串！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08782" y="4039207"/>
            <a:ext cx="5867400" cy="13480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例：设字母表∑＝｛</a:t>
            </a:r>
            <a:r>
              <a:rPr kumimoji="1" lang="en-US" altLang="zh-CN" sz="2400" b="1" dirty="0">
                <a:latin typeface="宋体" pitchFamily="2" charset="-122"/>
              </a:rPr>
              <a:t>0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en-US" altLang="zh-CN" sz="2400" b="1" dirty="0">
                <a:latin typeface="宋体" pitchFamily="2" charset="-122"/>
              </a:rPr>
              <a:t>1</a:t>
            </a:r>
            <a:r>
              <a:rPr kumimoji="1" lang="zh-CN" altLang="en-US" sz="2400" b="1" dirty="0">
                <a:latin typeface="宋体" pitchFamily="2" charset="-122"/>
              </a:rPr>
              <a:t>｝，则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    </a:t>
            </a:r>
            <a:r>
              <a:rPr kumimoji="1" lang="en-US" altLang="zh-CN" sz="2400" b="1" dirty="0">
                <a:latin typeface="宋体" pitchFamily="2" charset="-122"/>
              </a:rPr>
              <a:t>101</a:t>
            </a:r>
            <a:r>
              <a:rPr kumimoji="1" lang="zh-CN" altLang="en-US" sz="2400" b="1" dirty="0">
                <a:latin typeface="宋体" pitchFamily="2" charset="-122"/>
              </a:rPr>
              <a:t>是∑上的符号串，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    </a:t>
            </a:r>
            <a:r>
              <a:rPr kumimoji="1" lang="en-US" altLang="zh-CN" sz="2400" b="1" dirty="0">
                <a:solidFill>
                  <a:srgbClr val="FF6600"/>
                </a:solidFill>
                <a:latin typeface="宋体" pitchFamily="2" charset="-122"/>
              </a:rPr>
              <a:t>2</a:t>
            </a:r>
            <a:r>
              <a:rPr kumimoji="1" lang="en-US" altLang="zh-CN" sz="2400" b="1" dirty="0">
                <a:latin typeface="宋体" pitchFamily="2" charset="-122"/>
              </a:rPr>
              <a:t>01</a:t>
            </a:r>
            <a:r>
              <a:rPr kumimoji="1" lang="zh-CN" altLang="en-US" sz="2400" b="1" dirty="0">
                <a:latin typeface="宋体" pitchFamily="2" charset="-122"/>
              </a:rPr>
              <a:t>不是∑上的符号串。</a:t>
            </a:r>
          </a:p>
        </p:txBody>
      </p:sp>
      <p:sp>
        <p:nvSpPr>
          <p:cNvPr id="15367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886200" cy="6096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2.2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符号和符号串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0DC3BD-1499-4B4D-99BE-0F93645E2FE3}"/>
              </a:ext>
            </a:extLst>
          </p:cNvPr>
          <p:cNvSpPr txBox="1"/>
          <p:nvPr/>
        </p:nvSpPr>
        <p:spPr>
          <a:xfrm>
            <a:off x="470193" y="5547873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PL/0</a:t>
            </a:r>
            <a:r>
              <a:rPr lang="zh-CN" altLang="en-US" sz="2400" dirty="0">
                <a:solidFill>
                  <a:srgbClr val="FF0000"/>
                </a:solidFill>
              </a:rPr>
              <a:t>语言的字母表？</a:t>
            </a:r>
          </a:p>
        </p:txBody>
      </p:sp>
    </p:spTree>
  </p:cSld>
  <p:clrMapOvr>
    <a:masterClrMapping/>
  </p:clrMapOvr>
  <p:transition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066800" y="3429000"/>
            <a:ext cx="7086600" cy="25146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7807325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符号串长度</a:t>
            </a:r>
            <a:r>
              <a:rPr kumimoji="1" lang="zh-CN" altLang="en-US" sz="2400" b="1" dirty="0">
                <a:latin typeface="Times New Roman" pitchFamily="18" charset="0"/>
              </a:rPr>
              <a:t>  符号串</a:t>
            </a:r>
            <a:r>
              <a:rPr kumimoji="1" lang="en-US" altLang="zh-CN" sz="2400" b="1" dirty="0">
                <a:latin typeface="Times New Roman" pitchFamily="18" charset="0"/>
              </a:rPr>
              <a:t>α</a:t>
            </a:r>
            <a:r>
              <a:rPr kumimoji="1" lang="zh-CN" altLang="en-US" sz="2400" b="1" dirty="0">
                <a:latin typeface="Times New Roman" pitchFamily="18" charset="0"/>
              </a:rPr>
              <a:t>的长度是指符号串</a:t>
            </a:r>
            <a:r>
              <a:rPr kumimoji="1" lang="en-US" altLang="zh-CN" sz="2400" b="1" dirty="0">
                <a:latin typeface="Times New Roman" pitchFamily="18" charset="0"/>
              </a:rPr>
              <a:t>α</a:t>
            </a:r>
            <a:r>
              <a:rPr kumimoji="1" lang="zh-CN" altLang="en-US" sz="2400" b="1" dirty="0">
                <a:latin typeface="Times New Roman" pitchFamily="18" charset="0"/>
              </a:rPr>
              <a:t>中含有符号的个数，记为</a:t>
            </a:r>
            <a:r>
              <a:rPr kumimoji="1" lang="en-US" altLang="zh-CN" sz="2400" b="1" dirty="0">
                <a:latin typeface="Times New Roman" pitchFamily="18" charset="0"/>
              </a:rPr>
              <a:t>︱α︱</a:t>
            </a:r>
            <a:r>
              <a:rPr kumimoji="1" lang="zh-CN" altLang="en-US" sz="2400" b="1" dirty="0">
                <a:latin typeface="Times New Roman" pitchFamily="18" charset="0"/>
              </a:rPr>
              <a:t>。特别约定，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空串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ε</a:t>
            </a:r>
            <a:r>
              <a:rPr kumimoji="1" lang="zh-CN" altLang="en-US" sz="2400" b="1" dirty="0">
                <a:latin typeface="Times New Roman" pitchFamily="18" charset="0"/>
              </a:rPr>
              <a:t>为零，即</a:t>
            </a:r>
            <a:r>
              <a:rPr kumimoji="1" lang="en-US" altLang="zh-CN" sz="2400" b="1" dirty="0">
                <a:latin typeface="Times New Roman" pitchFamily="18" charset="0"/>
              </a:rPr>
              <a:t>︱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ε </a:t>
            </a:r>
            <a:r>
              <a:rPr kumimoji="1" lang="en-US" altLang="zh-CN" sz="2400" b="1" dirty="0">
                <a:latin typeface="Times New Roman" pitchFamily="18" charset="0"/>
              </a:rPr>
              <a:t>︱</a:t>
            </a:r>
            <a:r>
              <a:rPr kumimoji="1" lang="zh-CN" altLang="en-US" sz="2400" b="1" dirty="0">
                <a:latin typeface="Times New Roman" pitchFamily="18" charset="0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7315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6600"/>
                </a:solidFill>
                <a:latin typeface="Times New Roman" pitchFamily="18" charset="0"/>
              </a:rPr>
              <a:t>符号串集合</a:t>
            </a:r>
            <a:r>
              <a:rPr kumimoji="1" lang="zh-CN" altLang="en-US" sz="2400" b="1" dirty="0">
                <a:latin typeface="Times New Roman" pitchFamily="18" charset="0"/>
              </a:rPr>
              <a:t>  如果集合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的元素都是字母表∑上的符号串，则称集合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为∑上的符号串集合，简称串集。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371600" y="3405962"/>
            <a:ext cx="6553200" cy="25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: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</a:rPr>
              <a:t>设字母表∑＝｛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｝，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＝｛</a:t>
            </a:r>
            <a:r>
              <a:rPr kumimoji="1" lang="en-US" altLang="zh-CN" sz="2400" b="1" dirty="0">
                <a:latin typeface="Times New Roman" pitchFamily="18" charset="0"/>
              </a:rPr>
              <a:t>ε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latin typeface="Times New Roman" pitchFamily="18" charset="0"/>
              </a:rPr>
              <a:t>ba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cab</a:t>
            </a:r>
            <a:r>
              <a:rPr kumimoji="1" lang="zh-CN" altLang="en-US" sz="2400" b="1" dirty="0">
                <a:latin typeface="Times New Roman" pitchFamily="18" charset="0"/>
              </a:rPr>
              <a:t>｝，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＝｛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FF66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latin typeface="Times New Roman" pitchFamily="18" charset="0"/>
              </a:rPr>
              <a:t>ba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cab</a:t>
            </a:r>
            <a:r>
              <a:rPr kumimoji="1" lang="zh-CN" altLang="en-US" sz="2400" b="1" dirty="0">
                <a:latin typeface="Times New Roman" pitchFamily="18" charset="0"/>
              </a:rPr>
              <a:t>｝，则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是∑上的符号串集合，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不是∑上的符号串集合。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0099"/>
                </a:solidFill>
                <a:latin typeface="宋体" pitchFamily="2" charset="-122"/>
              </a:rPr>
              <a:t>2.2.1</a:t>
            </a:r>
            <a:r>
              <a:rPr kumimoji="1" lang="zh-CN" altLang="en-US" sz="2400" b="1" dirty="0">
                <a:solidFill>
                  <a:srgbClr val="CC0099"/>
                </a:solidFill>
                <a:latin typeface="宋体" pitchFamily="2" charset="-122"/>
              </a:rPr>
              <a:t>　基本概念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866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b="1" smtClean="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advTm="1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9923</TotalTime>
  <Words>6129</Words>
  <Application>Microsoft Office PowerPoint</Application>
  <PresentationFormat>全屏显示(4:3)</PresentationFormat>
  <Paragraphs>683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黑体</vt:lpstr>
      <vt:lpstr>华文隶书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　符号和符号串</vt:lpstr>
      <vt:lpstr>PowerPoint 演示文稿</vt:lpstr>
      <vt:lpstr>2.2.2　基本运算</vt:lpstr>
      <vt:lpstr>PowerPoint 演示文稿</vt:lpstr>
      <vt:lpstr>PowerPoint 演示文稿</vt:lpstr>
      <vt:lpstr>2.3　文法和语言的形式定义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　文法类型</vt:lpstr>
      <vt:lpstr>PowerPoint 演示文稿</vt:lpstr>
      <vt:lpstr>PowerPoint 演示文稿</vt:lpstr>
      <vt:lpstr>PowerPoint 演示文稿</vt:lpstr>
      <vt:lpstr>PowerPoint 演示文稿</vt:lpstr>
      <vt:lpstr>2.5　上下无关文法及其语法树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　句型分析</vt:lpstr>
      <vt:lpstr>2.6.1　自上而下的分析方法</vt:lpstr>
      <vt:lpstr>2.6.1　自上而下的分析方法</vt:lpstr>
      <vt:lpstr>PowerPoint 演示文稿</vt:lpstr>
      <vt:lpstr>PowerPoint 演示文稿</vt:lpstr>
      <vt:lpstr>2.6.2　自下而上的分析方法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2.7　文法在实用中的一些说明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My</cp:lastModifiedBy>
  <cp:revision>417</cp:revision>
  <cp:lastPrinted>1601-01-01T00:00:00Z</cp:lastPrinted>
  <dcterms:created xsi:type="dcterms:W3CDTF">1601-01-01T00:00:00Z</dcterms:created>
  <dcterms:modified xsi:type="dcterms:W3CDTF">2021-04-05T10:23:09Z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