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 id="2147483718" r:id="rId3"/>
  </p:sldMasterIdLst>
  <p:notesMasterIdLst>
    <p:notesMasterId r:id="rId37"/>
  </p:notesMasterIdLst>
  <p:handoutMasterIdLst>
    <p:handoutMasterId r:id="rId38"/>
  </p:handoutMasterIdLst>
  <p:sldIdLst>
    <p:sldId id="256" r:id="rId4"/>
    <p:sldId id="661" r:id="rId5"/>
    <p:sldId id="662" r:id="rId6"/>
    <p:sldId id="493" r:id="rId7"/>
    <p:sldId id="631" r:id="rId8"/>
    <p:sldId id="632" r:id="rId9"/>
    <p:sldId id="633" r:id="rId10"/>
    <p:sldId id="634" r:id="rId11"/>
    <p:sldId id="635" r:id="rId12"/>
    <p:sldId id="663" r:id="rId13"/>
    <p:sldId id="637" r:id="rId14"/>
    <p:sldId id="638" r:id="rId15"/>
    <p:sldId id="639" r:id="rId16"/>
    <p:sldId id="640" r:id="rId17"/>
    <p:sldId id="641" r:id="rId18"/>
    <p:sldId id="642" r:id="rId19"/>
    <p:sldId id="643" r:id="rId20"/>
    <p:sldId id="644" r:id="rId21"/>
    <p:sldId id="645" r:id="rId22"/>
    <p:sldId id="646" r:id="rId23"/>
    <p:sldId id="647" r:id="rId24"/>
    <p:sldId id="648" r:id="rId25"/>
    <p:sldId id="649" r:id="rId26"/>
    <p:sldId id="650" r:id="rId27"/>
    <p:sldId id="651" r:id="rId28"/>
    <p:sldId id="652" r:id="rId29"/>
    <p:sldId id="653" r:id="rId30"/>
    <p:sldId id="659" r:id="rId31"/>
    <p:sldId id="658" r:id="rId32"/>
    <p:sldId id="654" r:id="rId33"/>
    <p:sldId id="655" r:id="rId34"/>
    <p:sldId id="656" r:id="rId35"/>
    <p:sldId id="657" r:id="rId36"/>
  </p:sldIdLst>
  <p:sldSz cx="9144000" cy="6858000" type="screen4x3"/>
  <p:notesSz cx="6858000" cy="9144000"/>
  <p:custDataLst>
    <p:tags r:id="rId39"/>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60093"/>
    <a:srgbClr val="FF0000"/>
    <a:srgbClr val="66FFFF"/>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autoAdjust="0"/>
  </p:normalViewPr>
  <p:slideViewPr>
    <p:cSldViewPr>
      <p:cViewPr varScale="1">
        <p:scale>
          <a:sx n="72" d="100"/>
          <a:sy n="72" d="100"/>
        </p:scale>
        <p:origin x="45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gs" Target="tags/tag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pitchFamily="34" charset="-122"/>
              </a:defRPr>
            </a:lvl1pPr>
            <a:lvl2pPr marL="700466" indent="-269410" eaLnBrk="0" hangingPunct="0">
              <a:defRPr>
                <a:solidFill>
                  <a:schemeClr val="tx1"/>
                </a:solidFill>
                <a:latin typeface="Arial" panose="020B0604020202020204" pitchFamily="34" charset="0"/>
                <a:ea typeface="微软雅黑" panose="020B0503020204020204" pitchFamily="34" charset="-122"/>
              </a:defRPr>
            </a:lvl2pPr>
            <a:lvl3pPr marL="1077640" indent="-215528" eaLnBrk="0" hangingPunct="0">
              <a:defRPr>
                <a:solidFill>
                  <a:schemeClr val="tx1"/>
                </a:solidFill>
                <a:latin typeface="Arial" panose="020B0604020202020204" pitchFamily="34" charset="0"/>
                <a:ea typeface="微软雅黑" panose="020B0503020204020204" pitchFamily="34" charset="-122"/>
              </a:defRPr>
            </a:lvl3pPr>
            <a:lvl4pPr marL="1508697" indent="-215528" eaLnBrk="0" hangingPunct="0">
              <a:defRPr>
                <a:solidFill>
                  <a:schemeClr val="tx1"/>
                </a:solidFill>
                <a:latin typeface="Arial" panose="020B0604020202020204" pitchFamily="34" charset="0"/>
                <a:ea typeface="微软雅黑" panose="020B0503020204020204" pitchFamily="34" charset="-122"/>
              </a:defRPr>
            </a:lvl4pPr>
            <a:lvl5pPr marL="1939753" indent="-215528" eaLnBrk="0" hangingPunct="0">
              <a:defRPr>
                <a:solidFill>
                  <a:schemeClr val="tx1"/>
                </a:solidFill>
                <a:latin typeface="Arial" panose="020B0604020202020204" pitchFamily="34" charset="0"/>
                <a:ea typeface="微软雅黑" panose="020B0503020204020204" pitchFamily="34" charset="-122"/>
              </a:defRPr>
            </a:lvl5pPr>
            <a:lvl6pPr marL="2370809" indent="-215528"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801865" indent="-215528"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232921" indent="-215528"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663977" indent="-215528"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CD110720-BB6B-46A0-833E-C2940240C049}" type="slidenum">
              <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dirty="0">
              <a:solidFill>
                <a:srgbClr val="FF0000"/>
              </a:solidFill>
              <a:latin typeface="+mj-ea"/>
            </a:endParaRPr>
          </a:p>
        </p:txBody>
      </p:sp>
    </p:spTree>
    <p:extLst>
      <p:ext uri="{BB962C8B-B14F-4D97-AF65-F5344CB8AC3E}">
        <p14:creationId xmlns:p14="http://schemas.microsoft.com/office/powerpoint/2010/main" val="3783123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349E561-5B1D-4A38-84D3-3FD0DBF8E7C5}" type="slidenum">
              <a:rPr lang="en-US" altLang="zh-CN" smtClean="0"/>
              <a:pPr/>
              <a:t>12</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984A1E0-EE6B-4BD2-B6B3-CEC65CBD5E14}" type="slidenum">
              <a:rPr lang="en-US" altLang="zh-CN" smtClean="0"/>
              <a:pPr/>
              <a:t>13</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8AFCF5A-E762-4A7E-B79E-D93934CC4DB4}" type="slidenum">
              <a:rPr lang="en-US" altLang="zh-CN" smtClean="0"/>
              <a:pPr/>
              <a:t>14</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119E195-4E88-41D3-A4F9-E833E7750D0A}" type="slidenum">
              <a:rPr lang="en-US" altLang="zh-CN" smtClean="0"/>
              <a:pPr/>
              <a:t>15</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79CDB8F-686E-4969-8894-5FF4357305F1}" type="slidenum">
              <a:rPr lang="en-US" altLang="zh-CN" smtClean="0"/>
              <a:pPr/>
              <a:t>16</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A4FAFEA-FD96-4429-A423-CD089A393EAF}" type="slidenum">
              <a:rPr lang="en-US" altLang="zh-CN" smtClean="0"/>
              <a:pPr/>
              <a:t>17</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7B5C256-97DF-4A54-9823-C76D819AAEA4}" type="slidenum">
              <a:rPr lang="en-US" altLang="zh-CN" smtClean="0"/>
              <a:pPr/>
              <a:t>18</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D11A06A-0A2C-4D95-BD32-D3056684C756}" type="slidenum">
              <a:rPr lang="en-US" altLang="zh-CN" smtClean="0"/>
              <a:pPr/>
              <a:t>19</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0E0F779-D706-40EB-AE2D-B8C54F220B34}" type="slidenum">
              <a:rPr lang="en-US" altLang="zh-CN" smtClean="0"/>
              <a:pPr/>
              <a:t>20</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693147A-6587-4A4F-A157-7F3A06ABB2AB}" type="slidenum">
              <a:rPr lang="en-US" altLang="zh-CN" smtClean="0"/>
              <a:pPr/>
              <a:t>21</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28700" y="1181100"/>
            <a:ext cx="4252913" cy="3189288"/>
          </a:xfrm>
        </p:spPr>
      </p:sp>
      <p:sp>
        <p:nvSpPr>
          <p:cNvPr id="3" name="备注占位符 2"/>
          <p:cNvSpPr>
            <a:spLocks noGrp="1"/>
          </p:cNvSpPr>
          <p:nvPr>
            <p:ph type="body" idx="1"/>
          </p:nvPr>
        </p:nvSpPr>
        <p:spPr/>
        <p:txBody>
          <a:bodyPr/>
          <a:lstStyle/>
          <a:p>
            <a:pPr defTabSz="862112">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09901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BC498D3-43E5-42F3-8618-97B1B596F5AF}" type="slidenum">
              <a:rPr lang="en-US" altLang="zh-CN" smtClean="0"/>
              <a:pPr/>
              <a:t>22</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CAB072D-880B-4D50-BE07-3CB84FD59AED}" type="slidenum">
              <a:rPr lang="en-US" altLang="zh-CN" smtClean="0"/>
              <a:pPr/>
              <a:t>23</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B88566F-240E-43E1-BF41-AF738AEF8132}" type="slidenum">
              <a:rPr lang="en-US" altLang="zh-CN" smtClean="0"/>
              <a:pPr/>
              <a:t>24</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E76DFE5-1F91-4EC1-9913-1A2C57AA1A30}" type="slidenum">
              <a:rPr lang="en-US" altLang="zh-CN" smtClean="0"/>
              <a:pPr/>
              <a:t>25</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1F33EAF-9D07-44FB-A8FE-964362E67F05}" type="slidenum">
              <a:rPr lang="en-US" altLang="zh-CN" smtClean="0"/>
              <a:pPr/>
              <a:t>32</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D779BBB9-C183-463F-AF70-4E6E4EF9BF13}" type="slidenum">
              <a:rPr lang="en-US" altLang="zh-CN" smtClean="0"/>
              <a:pPr/>
              <a:t>33</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ED58329-8EB1-433A-B39E-9F48063A42AA}" type="slidenum">
              <a:rPr lang="en-US" altLang="zh-CN" smtClean="0"/>
              <a:pPr/>
              <a:t>5</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3A9E608-442B-4DE5-A1B5-EE2CAF35F614}" type="slidenum">
              <a:rPr lang="en-US" altLang="zh-CN" smtClean="0"/>
              <a:pPr/>
              <a:t>6</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03C1D2D-9F8C-4989-BE5C-1BA39496EEF9}" type="slidenum">
              <a:rPr lang="en-US" altLang="zh-CN" smtClean="0"/>
              <a:pPr/>
              <a:t>7</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8493FF3-87D1-4DED-A27E-82AD86F78AF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ABC4CB7-0CE8-4E23-A033-2B70E070B2B6}"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6A589E0-3425-4259-A3AB-2027A8415FFF}"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DEDD9DD-3830-4029-B982-97DD85B2638E}" type="slidenum">
              <a:rPr lang="en-US" altLang="zh-CN" smtClean="0"/>
              <a:pPr/>
              <a:t>11</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zh-CN" altLang="zh-CN">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2816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val="3018324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val="1803573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53340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6477000"/>
            <a:ext cx="2133600" cy="244475"/>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7000"/>
            <a:ext cx="2133600" cy="244475"/>
          </a:xfrm>
          <a:prstGeom prst="rect">
            <a:avLst/>
          </a:prstGeom>
          <a:ln/>
        </p:spPr>
        <p:txBody>
          <a:bodyPr/>
          <a:lstStyle>
            <a:lvl1pPr>
              <a:defRPr/>
            </a:lvl1pPr>
          </a:lstStyle>
          <a:p>
            <a:pPr>
              <a:defRPr/>
            </a:pPr>
            <a:endParaRPr lang="zh-CN" altLang="zh-CN"/>
          </a:p>
        </p:txBody>
      </p:sp>
    </p:spTree>
    <p:extLst>
      <p:ext uri="{BB962C8B-B14F-4D97-AF65-F5344CB8AC3E}">
        <p14:creationId xmlns:p14="http://schemas.microsoft.com/office/powerpoint/2010/main" val="3340073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a:p>
          <a:p>
            <a:endParaRPr lang="en-US" altLang="zh-CN" dirty="0"/>
          </a:p>
        </p:txBody>
      </p:sp>
    </p:spTree>
    <p:extLst>
      <p:ext uri="{BB962C8B-B14F-4D97-AF65-F5344CB8AC3E}">
        <p14:creationId xmlns:p14="http://schemas.microsoft.com/office/powerpoint/2010/main" val="3529430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val="8932325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ctr">
            <a:noAutofit/>
          </a:bodyPr>
          <a:lstStyle>
            <a:lvl1pPr algn="r">
              <a:defRPr sz="4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30300" y="4050834"/>
            <a:ext cx="5825202" cy="1096899"/>
          </a:xfrm>
        </p:spPr>
        <p:txBody>
          <a:bodyPr anchor="ct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30C9DED-7116-441B-A0DF-F992E77604B5}" type="datetime1">
              <a:rPr lang="en-US" altLang="zh-CN"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4931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B20C20C5-5541-430E-99A8-78E4E676FFB6}" type="datetime1">
              <a:rPr lang="en-US" altLang="zh-CN"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4121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08001" y="4527448"/>
            <a:ext cx="6447501" cy="860400"/>
          </a:xfrm>
        </p:spPr>
        <p:txBody>
          <a:bodyPr anchor="ct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E51DF7-B517-4A34-B334-EDDDC558C397}" type="datetime1">
              <a:rPr lang="en-US" altLang="zh-CN"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95821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5E22F0A-A2EE-4F7E-B069-111E4459EB83}" type="datetime1">
              <a:rPr lang="en-US" altLang="zh-CN" smtClean="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26792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val="2148372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4997F7A-1362-41D5-8176-78E6544A0C39}" type="datetime1">
              <a:rPr lang="en-US" altLang="zh-CN" smtClean="0"/>
              <a:t>5/10/2021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97536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2D6AC9-C91B-41F0-A54D-0045A783293D}" type="datetime1">
              <a:rPr lang="en-US" altLang="zh-CN" smtClean="0"/>
              <a:t>5/10/2021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88220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6D182-882D-42BD-ABCD-288C7FEE4331}" type="datetime1">
              <a:rPr lang="en-US" altLang="zh-CN" smtClean="0"/>
              <a:t>5/10/2021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3457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A06442F-5C83-46DB-AA07-F3D54F35D450}" type="datetime1">
              <a:rPr lang="en-US" altLang="zh-CN" smtClean="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0013952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FC53604-B7F7-4C3D-A324-B0ACF3C73506}" type="datetime1">
              <a:rPr lang="en-US" altLang="zh-CN" smtClean="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25096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DB84DC-2974-46BE-B453-8C9BE47C97D5}" type="datetime1">
              <a:rPr lang="en-US" altLang="zh-CN"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82287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F546146-A22E-46BB-9695-B52DB1332B17}" type="datetime1">
              <a:rPr lang="en-US" altLang="zh-CN"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25662494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88159CA-9846-45FF-98E9-141CFFE3E3E4}" type="datetime1">
              <a:rPr lang="en-US" altLang="zh-CN"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47217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65987AB-DA9E-4D3B-A3E5-2538A8970EF1}" type="datetime1">
              <a:rPr lang="en-US" altLang="zh-CN"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79213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E77338C-0163-4341-B646-736093F497CE}" type="datetime1">
              <a:rPr lang="en-US" altLang="zh-CN"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871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val="34105087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E8081AA-4B36-43ED-93DF-772BC41D56D4}" type="datetime1">
              <a:rPr lang="en-US" altLang="zh-CN"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3471998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17D2DBD-725E-4A4D-92BC-5A958102AA5E}" type="datetime1">
              <a:rPr lang="en-US" altLang="zh-CN"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592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val="133671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val="12316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编译原理</a:t>
            </a:r>
            <a:r>
              <a:rPr lang="en-US" altLang="zh-CN"/>
              <a:t>-</a:t>
            </a:r>
            <a:r>
              <a:rPr lang="zh-CN" altLang="en-US"/>
              <a:t>华中科技大学 </a:t>
            </a:r>
            <a:r>
              <a:rPr lang="en-US" altLang="zh-CN"/>
              <a:t>–</a:t>
            </a:r>
            <a:r>
              <a:rPr lang="zh-CN" altLang="en-US"/>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000" y="363600"/>
            <a:ext cx="7887600" cy="13248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30000" y="1823259"/>
            <a:ext cx="7887600" cy="43524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3027600" y="6357600"/>
            <a:ext cx="3085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1D656F-08AF-403B-80AE-3B33FE0D851C}" type="datetime1">
              <a:rPr lang="en-US" altLang="zh-CN" smtClean="0"/>
              <a:t>5/10/2021</a:t>
            </a:fld>
            <a:endParaRPr lang="en-US" dirty="0"/>
          </a:p>
        </p:txBody>
      </p:sp>
      <p:sp>
        <p:nvSpPr>
          <p:cNvPr id="5" name="Footer Placeholder 4"/>
          <p:cNvSpPr>
            <a:spLocks noGrp="1"/>
          </p:cNvSpPr>
          <p:nvPr>
            <p:ph type="ftr" sz="quarter" idx="3"/>
          </p:nvPr>
        </p:nvSpPr>
        <p:spPr>
          <a:xfrm>
            <a:off x="630000" y="6357600"/>
            <a:ext cx="2059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8400" y="6357600"/>
            <a:ext cx="2059200" cy="365125"/>
          </a:xfrm>
          <a:prstGeom prst="rect">
            <a:avLst/>
          </a:prstGeom>
        </p:spPr>
        <p:txBody>
          <a:bodyPr vert="horz" lIns="91440" tIns="45720" rIns="91440" bIns="45720" rtlCol="0" anchor="ctr"/>
          <a:lstStyle>
            <a:lvl1pPr algn="r">
              <a:defRPr sz="1200" b="0">
                <a:solidFill>
                  <a:schemeClr val="accent1"/>
                </a:solidFill>
                <a:latin typeface="+mn-lt"/>
              </a:defRPr>
            </a:lvl1pPr>
          </a:lstStyle>
          <a:p>
            <a:fld id="{D57F1E4F-1CFF-5643-939E-217C01CDF565}" type="slidenum">
              <a:rPr lang="en-US" smtClean="0"/>
              <a:pPr/>
              <a:t>‹#›</a:t>
            </a:fld>
            <a:endParaRPr lang="en-US" dirty="0"/>
          </a:p>
        </p:txBody>
      </p:sp>
      <p:sp>
        <p:nvSpPr>
          <p:cNvPr id="9" name="矩形 8"/>
          <p:cNvSpPr/>
          <p:nvPr userDrawn="1"/>
        </p:nvSpPr>
        <p:spPr>
          <a:xfrm>
            <a:off x="6468349" y="0"/>
            <a:ext cx="2685485" cy="686646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dirty="0">
                <a:solidFill>
                  <a:schemeClr val="bg1"/>
                </a:solidFill>
              </a:rPr>
              <a:t>视频区域</a:t>
            </a:r>
          </a:p>
        </p:txBody>
      </p:sp>
    </p:spTree>
    <p:extLst>
      <p:ext uri="{BB962C8B-B14F-4D97-AF65-F5344CB8AC3E}">
        <p14:creationId xmlns:p14="http://schemas.microsoft.com/office/powerpoint/2010/main" val="161758568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hf sldNum="0" hdr="0" ftr="0" dt="0"/>
  <p:txStyles>
    <p:titleStyle>
      <a:lvl1pPr algn="l" defTabSz="457200" rtl="0" eaLnBrk="1" latinLnBrk="0" hangingPunct="1">
        <a:spcBef>
          <a:spcPct val="0"/>
        </a:spcBef>
        <a:buNone/>
        <a:defRPr sz="3600" kern="1200">
          <a:solidFill>
            <a:schemeClr val="accent1"/>
          </a:solidFill>
          <a:latin typeface="微软雅黑" panose="020B0503020204020204" pitchFamily="34" charset="-122"/>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24.swf"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http://www2.gdin.edu.cn/jkx/webstudy/bianyiyuanli/img/chap06/symbol03.gif"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wmf"/><Relationship Id="rId5" Type="http://schemas.openxmlformats.org/officeDocument/2006/relationships/oleObject" Target="../embeddings/oleObject1.bin"/><Relationship Id="rId10" Type="http://schemas.openxmlformats.org/officeDocument/2006/relationships/oleObject" Target="../embeddings/oleObject3.bin"/><Relationship Id="rId4" Type="http://schemas.openxmlformats.org/officeDocument/2006/relationships/image" Target="http://www2.gdin.edu.cn/jkx/webstudy/bianyiyuanli/img/chap06/symbol03.gif" TargetMode="External"/><Relationship Id="rId9"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5.png"/><Relationship Id="rId7" Type="http://schemas.openxmlformats.org/officeDocument/2006/relationships/oleObject" Target="../embeddings/oleObject4.bin"/><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http://www2.gdin.edu.cn/jkx/webstudy/bianyiyuanli/img/chap06/symbol02.gif" TargetMode="External"/><Relationship Id="rId5" Type="http://schemas.openxmlformats.org/officeDocument/2006/relationships/image" Target="../media/image7.png"/><Relationship Id="rId4" Type="http://schemas.openxmlformats.org/officeDocument/2006/relationships/image" Target="http://www2.gdin.edu.cn/jkx/webstudy/bianyiyuanli/img/chap06/symbol03.gif"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http://www2.gdin.edu.cn/jkx/webstudy/bianyiyuanli/img/chap06/symbol03.gif" TargetMode="Externa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http://www2.gdin.edu.cn/jkx/webstudy/bianyiyuanli/img/chap06/symbol02.gif" TargetMode="External"/><Relationship Id="rId5" Type="http://schemas.openxmlformats.org/officeDocument/2006/relationships/image" Target="../media/image7.png"/><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wmf"/><Relationship Id="rId5" Type="http://schemas.openxmlformats.org/officeDocument/2006/relationships/oleObject" Target="../embeddings/oleObject7.bin"/><Relationship Id="rId4" Type="http://schemas.openxmlformats.org/officeDocument/2006/relationships/image" Target="http://www2.gdin.edu.cn/jkx/webstudy/bianyiyuanli/img/chap06/symbol03.gif" TargetMode="External"/><Relationship Id="rId9" Type="http://schemas.openxmlformats.org/officeDocument/2006/relationships/hyperlink" Target="25.swf"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6.wmf"/><Relationship Id="rId5" Type="http://schemas.openxmlformats.org/officeDocument/2006/relationships/oleObject" Target="../embeddings/oleObject8.bin"/><Relationship Id="rId4" Type="http://schemas.openxmlformats.org/officeDocument/2006/relationships/image" Target="http://www2.gdin.edu.cn/jkx/webstudy/bianyiyuanli/img/chap06/symbol03.gif" TargetMode="External"/><Relationship Id="rId9"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7.png"/><Relationship Id="rId7" Type="http://schemas.openxmlformats.org/officeDocument/2006/relationships/oleObject" Target="../embeddings/oleObject10.bin"/><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http://www2.gdin.edu.cn/jkx/webstudy/bianyiyuanli/img/chap06/symbol03.gif" TargetMode="External"/><Relationship Id="rId5" Type="http://schemas.openxmlformats.org/officeDocument/2006/relationships/image" Target="../media/image5.png"/><Relationship Id="rId10" Type="http://schemas.openxmlformats.org/officeDocument/2006/relationships/hyperlink" Target="26.swf" TargetMode="External"/><Relationship Id="rId4" Type="http://schemas.openxmlformats.org/officeDocument/2006/relationships/image" Target="http://www2.gdin.edu.cn/jkx/webstudy/bianyiyuanli/img/chap06/symbol02.gif" TargetMode="External"/><Relationship Id="rId9"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8" Type="http://schemas.openxmlformats.org/officeDocument/2006/relationships/image" Target="http://www2.gdin.edu.cn/jkx/webstudy/bianyiyuanli/img/chap06/symbol03.gif" TargetMode="External"/><Relationship Id="rId3" Type="http://schemas.openxmlformats.org/officeDocument/2006/relationships/oleObject" Target="../embeddings/oleObject12.bin"/><Relationship Id="rId7"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http://www2.gdin.edu.cn/jkx/webstudy/bianyiyuanli/img/chap06/symbol02.gif" TargetMode="External"/><Relationship Id="rId5" Type="http://schemas.openxmlformats.org/officeDocument/2006/relationships/image" Target="../media/image7.png"/><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slide" Target="slide26.xml"/><Relationship Id="rId5" Type="http://schemas.openxmlformats.org/officeDocument/2006/relationships/slide" Target="slide13.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667000"/>
            <a:ext cx="7315200" cy="762000"/>
          </a:xfrm>
        </p:spPr>
        <p:txBody>
          <a:bodyPr/>
          <a:lstStyle/>
          <a:p>
            <a:pPr algn="ctr" eaLnBrk="1" hangingPunct="1"/>
            <a:r>
              <a:rPr lang="zh-CN" altLang="en-US" sz="4000" b="1" dirty="0">
                <a:latin typeface="+mn-ea"/>
                <a:ea typeface="+mn-ea"/>
              </a:rPr>
              <a:t>第</a:t>
            </a:r>
            <a:r>
              <a:rPr lang="en-US" altLang="zh-CN" sz="4000" b="1" dirty="0">
                <a:latin typeface="+mn-ea"/>
                <a:ea typeface="+mn-ea"/>
              </a:rPr>
              <a:t>5</a:t>
            </a:r>
            <a:r>
              <a:rPr lang="zh-CN" altLang="en-US" sz="4000" b="1" dirty="0">
                <a:latin typeface="+mn-ea"/>
                <a:ea typeface="+mn-ea"/>
              </a:rPr>
              <a:t>章　自底向上优先分析 </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
        <p:nvSpPr>
          <p:cNvPr id="8" name="Text Box 17"/>
          <p:cNvSpPr txBox="1">
            <a:spLocks noChangeArrowheads="1"/>
          </p:cNvSpPr>
          <p:nvPr/>
        </p:nvSpPr>
        <p:spPr bwMode="auto">
          <a:xfrm>
            <a:off x="1467643" y="4075607"/>
            <a:ext cx="6513513" cy="57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9pPr>
          </a:lstStyle>
          <a:p>
            <a:pPr algn="ctr" eaLnBrk="1" hangingPunct="1">
              <a:lnSpc>
                <a:spcPct val="130000"/>
              </a:lnSpc>
              <a:spcAft>
                <a:spcPct val="50000"/>
              </a:spcAft>
            </a:pPr>
            <a:fld id="{BE7E03F2-260A-4EC1-BF85-F8D1985737F6}" type="datetime3">
              <a:rPr lang="zh-CN" altLang="en-US" sz="2700" smtClean="0">
                <a:latin typeface="+mn-lt"/>
                <a:ea typeface="+mn-ea"/>
                <a:cs typeface="+mn-ea"/>
                <a:sym typeface="+mn-lt"/>
              </a:rPr>
              <a:pPr algn="ctr" eaLnBrk="1" hangingPunct="1">
                <a:lnSpc>
                  <a:spcPct val="130000"/>
                </a:lnSpc>
                <a:spcAft>
                  <a:spcPct val="50000"/>
                </a:spcAft>
              </a:pPr>
              <a:t>2021年5月10日星期一</a:t>
            </a:fld>
            <a:endParaRPr lang="en-US" altLang="zh-CN" sz="2700" dirty="0">
              <a:latin typeface="+mn-lt"/>
              <a:ea typeface="+mn-ea"/>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2" name="Text Box 58"/>
          <p:cNvSpPr txBox="1">
            <a:spLocks noChangeArrowheads="1"/>
          </p:cNvSpPr>
          <p:nvPr/>
        </p:nvSpPr>
        <p:spPr bwMode="auto">
          <a:xfrm>
            <a:off x="457200" y="962025"/>
            <a:ext cx="8153400" cy="2862263"/>
          </a:xfrm>
          <a:prstGeom prst="rect">
            <a:avLst/>
          </a:prstGeom>
          <a:noFill/>
          <a:ln w="9525">
            <a:noFill/>
            <a:miter lim="800000"/>
            <a:headEnd/>
            <a:tailEnd/>
          </a:ln>
        </p:spPr>
        <p:txBody>
          <a:bodyPr>
            <a:spAutoFit/>
          </a:bodyPr>
          <a:lstStyle/>
          <a:p>
            <a:pPr marL="0" marR="0" lvl="0" indent="498475" algn="l" defTabSz="914400" rtl="0" eaLnBrk="0" fontAlgn="base" latinLnBrk="0" hangingPunct="0">
              <a:lnSpc>
                <a:spcPct val="15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简单优先分析法基本思想</a:t>
            </a:r>
          </a:p>
          <a:p>
            <a:pPr marL="0" marR="0" lvl="0" indent="498475" algn="l" defTabSz="914400" rtl="0" eaLnBrk="0" fontAlgn="base" latinLnBrk="0" hangingPunct="0">
              <a:lnSpc>
                <a:spcPct val="15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在句型 </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1</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 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2</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i-1</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 </a:t>
            </a:r>
            <a:r>
              <a:rPr kumimoji="0" lang="en-US" altLang="zh-CN" sz="2000" b="1" i="0" u="none" strike="noStrike" kern="1200" cap="none" spc="0" normalizeH="0" baseline="0" noProof="0" dirty="0" err="1">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err="1">
                <a:ln>
                  <a:noFill/>
                </a:ln>
                <a:solidFill>
                  <a:srgbClr val="000000"/>
                </a:solidFill>
                <a:effectLst/>
                <a:uLnTx/>
                <a:uFillTx/>
                <a:latin typeface="宋体"/>
                <a:ea typeface="宋体"/>
                <a:cs typeface="+mn-cs"/>
              </a:rPr>
              <a:t>i</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 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i+1</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j-1</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 </a:t>
            </a:r>
            <a:r>
              <a:rPr kumimoji="0" lang="en-US" altLang="zh-CN" sz="2000" b="1" i="0" u="none" strike="noStrike" kern="1200" cap="none" spc="0" normalizeH="0" baseline="0" noProof="0" dirty="0" err="1">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err="1">
                <a:ln>
                  <a:noFill/>
                </a:ln>
                <a:solidFill>
                  <a:srgbClr val="000000"/>
                </a:solidFill>
                <a:effectLst/>
                <a:uLnTx/>
                <a:uFillTx/>
                <a:latin typeface="宋体"/>
                <a:ea typeface="宋体"/>
                <a:cs typeface="+mn-cs"/>
              </a:rPr>
              <a:t>j</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 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j+1</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n </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中，先确定它的最左边出现下列关系序列 </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i-1 </a:t>
            </a:r>
            <a:r>
              <a:rPr kumimoji="0" lang="en-US" altLang="zh-CN" sz="2000" i="0" u="none" strike="noStrike" kern="1200" cap="none" spc="0" normalizeH="0" noProof="0" dirty="0">
                <a:ln>
                  <a:noFill/>
                </a:ln>
                <a:solidFill>
                  <a:srgbClr val="FF0000"/>
                </a:solidFill>
                <a:effectLst/>
                <a:uLnTx/>
                <a:uFillTx/>
                <a:latin typeface="宋体"/>
                <a:ea typeface="宋体"/>
                <a:cs typeface="+mn-cs"/>
              </a:rPr>
              <a:t></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 </a:t>
            </a:r>
            <a:r>
              <a:rPr kumimoji="0" lang="en-US" altLang="zh-CN" sz="2000" b="1" i="0" u="none" strike="noStrike" kern="1200" cap="none" spc="0" normalizeH="0" baseline="0" noProof="0" dirty="0">
                <a:ln>
                  <a:noFill/>
                </a:ln>
                <a:solidFill>
                  <a:srgbClr val="0000FF"/>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i</a:t>
            </a:r>
            <a:r>
              <a:rPr kumimoji="0" lang="en-US" altLang="zh-CN" sz="2000" b="1" i="0" u="none" strike="noStrike" kern="1200" cap="none" spc="0" normalizeH="0" baseline="0" noProof="0" dirty="0">
                <a:ln>
                  <a:noFill/>
                </a:ln>
                <a:solidFill>
                  <a:srgbClr val="0000FF"/>
                </a:solidFill>
                <a:effectLst/>
                <a:uLnTx/>
                <a:uFillTx/>
                <a:latin typeface="宋体"/>
                <a:ea typeface="宋体"/>
                <a:cs typeface="+mn-cs"/>
              </a:rPr>
              <a:t>  a</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i+1 </a:t>
            </a:r>
            <a:r>
              <a:rPr kumimoji="0" lang="en-US" altLang="zh-CN" sz="2000" b="1" i="0" u="none" strike="noStrike" kern="1200" cap="none" spc="0" normalizeH="0" noProof="0" dirty="0">
                <a:ln>
                  <a:noFill/>
                </a:ln>
                <a:solidFill>
                  <a:srgbClr val="0000FF"/>
                </a:solidFill>
                <a:effectLst/>
                <a:uLnTx/>
                <a:uFillTx/>
                <a:latin typeface="宋体"/>
                <a:ea typeface="宋体"/>
                <a:cs typeface="+mn-cs"/>
              </a:rPr>
              <a:t></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 </a:t>
            </a:r>
            <a:r>
              <a:rPr lang="en-US" altLang="zh-CN" sz="2000" b="1" dirty="0">
                <a:solidFill>
                  <a:srgbClr val="0000FF"/>
                </a:solidFill>
                <a:latin typeface="宋体"/>
                <a:ea typeface="宋体"/>
              </a:rPr>
              <a:t>…</a:t>
            </a:r>
            <a:r>
              <a:rPr kumimoji="0" lang="en-US" altLang="zh-CN" sz="2000" b="1" i="0" u="none" strike="noStrike" kern="1200" cap="none" spc="0" normalizeH="0" baseline="0" noProof="0" dirty="0">
                <a:ln>
                  <a:noFill/>
                </a:ln>
                <a:solidFill>
                  <a:srgbClr val="0000FF"/>
                </a:solidFill>
                <a:effectLst/>
                <a:uLnTx/>
                <a:uFillTx/>
                <a:latin typeface="宋体"/>
                <a:ea typeface="宋体"/>
                <a:cs typeface="+mn-cs"/>
              </a:rPr>
              <a:t>  a</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j-1 </a:t>
            </a:r>
            <a:r>
              <a:rPr kumimoji="0" lang="en-US" altLang="zh-CN" sz="2000" b="1" i="0" u="none" strike="noStrike" kern="1200" cap="none" spc="0" normalizeH="0" noProof="0" dirty="0">
                <a:ln>
                  <a:noFill/>
                </a:ln>
                <a:solidFill>
                  <a:srgbClr val="0000FF"/>
                </a:solidFill>
                <a:effectLst/>
                <a:uLnTx/>
                <a:uFillTx/>
                <a:latin typeface="宋体"/>
                <a:ea typeface="宋体"/>
                <a:cs typeface="+mn-cs"/>
              </a:rPr>
              <a:t></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 </a:t>
            </a:r>
            <a:r>
              <a:rPr kumimoji="0" lang="en-US" altLang="zh-CN" sz="2000" b="1" i="0" u="none" strike="noStrike" kern="1200" cap="none" spc="0" normalizeH="0" baseline="0" noProof="0" dirty="0" err="1">
                <a:ln>
                  <a:noFill/>
                </a:ln>
                <a:solidFill>
                  <a:srgbClr val="0000FF"/>
                </a:solidFill>
                <a:effectLst/>
                <a:uLnTx/>
                <a:uFillTx/>
                <a:latin typeface="宋体"/>
                <a:ea typeface="宋体"/>
                <a:cs typeface="+mn-cs"/>
              </a:rPr>
              <a:t>a</a:t>
            </a:r>
            <a:r>
              <a:rPr kumimoji="0" lang="en-US" altLang="zh-CN" sz="2000" b="1" i="0" u="none" strike="noStrike" kern="1200" cap="none" spc="0" normalizeH="0" baseline="-30000" noProof="0" dirty="0" err="1">
                <a:ln>
                  <a:noFill/>
                </a:ln>
                <a:solidFill>
                  <a:srgbClr val="0000FF"/>
                </a:solidFill>
                <a:effectLst/>
                <a:uLnTx/>
                <a:uFillTx/>
                <a:latin typeface="宋体"/>
                <a:ea typeface="宋体"/>
                <a:cs typeface="+mn-cs"/>
              </a:rPr>
              <a:t>j</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 </a:t>
            </a:r>
            <a:r>
              <a:rPr kumimoji="0" lang="en-US" altLang="zh-CN" sz="2000" b="1" i="0" u="none" strike="noStrike" kern="1200" cap="none" spc="0" normalizeH="0" noProof="0" dirty="0">
                <a:ln>
                  <a:noFill/>
                </a:ln>
                <a:solidFill>
                  <a:srgbClr val="FF0000"/>
                </a:solidFill>
                <a:effectLst/>
                <a:uLnTx/>
                <a:uFillTx/>
                <a:latin typeface="宋体"/>
                <a:ea typeface="宋体"/>
                <a:cs typeface="+mn-cs"/>
              </a:rPr>
              <a:t></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 </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j+1 </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，得到句</a:t>
            </a:r>
            <a:r>
              <a:rPr kumimoji="0" lang="zh-CN" altLang="en-US" sz="2000" b="1" i="0" u="none" strike="noStrike" kern="1200" cap="none" spc="0" normalizeH="0" baseline="0" noProof="0" dirty="0">
                <a:ln>
                  <a:noFill/>
                </a:ln>
                <a:solidFill>
                  <a:srgbClr val="000000"/>
                </a:solidFill>
                <a:effectLst/>
                <a:uLnTx/>
                <a:uFillTx/>
                <a:latin typeface="宋体"/>
                <a:ea typeface="微软雅黑" pitchFamily="34" charset="-122"/>
                <a:cs typeface="+mn-cs"/>
              </a:rPr>
              <a:t>柄  </a:t>
            </a:r>
            <a:r>
              <a:rPr kumimoji="0" lang="en-US" altLang="zh-CN" sz="2000" b="1" i="0" u="none" strike="noStrike" kern="1200" cap="none" spc="0" normalizeH="0" baseline="0" noProof="0" dirty="0" err="1">
                <a:ln>
                  <a:noFill/>
                </a:ln>
                <a:solidFill>
                  <a:srgbClr val="0000FF"/>
                </a:solidFill>
                <a:effectLst/>
                <a:uLnTx/>
                <a:uFillTx/>
                <a:latin typeface="宋体"/>
                <a:ea typeface="宋体"/>
                <a:cs typeface="+mn-cs"/>
              </a:rPr>
              <a:t>a</a:t>
            </a:r>
            <a:r>
              <a:rPr kumimoji="0" lang="en-US" altLang="zh-CN" sz="2000" b="1" i="0" u="none" strike="noStrike" kern="1200" cap="none" spc="0" normalizeH="0" baseline="-30000" noProof="0" dirty="0" err="1">
                <a:ln>
                  <a:noFill/>
                </a:ln>
                <a:solidFill>
                  <a:srgbClr val="0000FF"/>
                </a:solidFill>
                <a:effectLst/>
                <a:uLnTx/>
                <a:uFillTx/>
                <a:latin typeface="宋体"/>
                <a:ea typeface="宋体"/>
                <a:cs typeface="+mn-cs"/>
              </a:rPr>
              <a:t>i</a:t>
            </a:r>
            <a:r>
              <a:rPr kumimoji="0" lang="en-US" altLang="zh-CN" sz="2000" b="1" i="0" u="none" strike="noStrike" kern="1200" cap="none" spc="0" normalizeH="0" baseline="0" noProof="0" dirty="0">
                <a:ln>
                  <a:noFill/>
                </a:ln>
                <a:solidFill>
                  <a:srgbClr val="0000FF"/>
                </a:solidFill>
                <a:effectLst/>
                <a:uLnTx/>
                <a:uFillTx/>
                <a:latin typeface="宋体"/>
                <a:ea typeface="宋体"/>
                <a:cs typeface="+mn-cs"/>
              </a:rPr>
              <a:t> ··· </a:t>
            </a:r>
            <a:r>
              <a:rPr kumimoji="0" lang="en-US" altLang="zh-CN" sz="2000" b="1" i="0" u="none" strike="noStrike" kern="1200" cap="none" spc="0" normalizeH="0" baseline="0" noProof="0" dirty="0" err="1">
                <a:ln>
                  <a:noFill/>
                </a:ln>
                <a:solidFill>
                  <a:srgbClr val="0000FF"/>
                </a:solidFill>
                <a:effectLst/>
                <a:uLnTx/>
                <a:uFillTx/>
                <a:latin typeface="宋体"/>
                <a:ea typeface="宋体"/>
                <a:cs typeface="+mn-cs"/>
              </a:rPr>
              <a:t>a</a:t>
            </a:r>
            <a:r>
              <a:rPr kumimoji="0" lang="en-US" altLang="zh-CN" sz="2000" b="1" i="0" u="none" strike="noStrike" kern="1200" cap="none" spc="0" normalizeH="0" baseline="-30000" noProof="0" dirty="0" err="1">
                <a:ln>
                  <a:noFill/>
                </a:ln>
                <a:solidFill>
                  <a:srgbClr val="0000FF"/>
                </a:solidFill>
                <a:effectLst/>
                <a:uLnTx/>
                <a:uFillTx/>
                <a:latin typeface="宋体"/>
                <a:ea typeface="宋体"/>
                <a:cs typeface="+mn-cs"/>
              </a:rPr>
              <a:t>j</a:t>
            </a:r>
            <a:r>
              <a:rPr kumimoji="0" lang="en-US" altLang="zh-CN" sz="2000" b="1" i="0" u="none" strike="noStrike" kern="1200" cap="none" spc="0" normalizeH="0" baseline="0" noProof="0" dirty="0">
                <a:ln>
                  <a:noFill/>
                </a:ln>
                <a:solidFill>
                  <a:srgbClr val="0000FF"/>
                </a:solidFill>
                <a:effectLst/>
                <a:uLnTx/>
                <a:uFillTx/>
                <a:latin typeface="宋体"/>
                <a:ea typeface="宋体"/>
                <a:cs typeface="+mn-cs"/>
              </a:rPr>
              <a:t> </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；之后用句柄对应规则的右部进行归约。不断重复这个过程，直到归约出文法开始符</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S</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（即句型</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#S#</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）为止。 </a:t>
            </a:r>
          </a:p>
        </p:txBody>
      </p:sp>
      <p:sp>
        <p:nvSpPr>
          <p:cNvPr id="17411" name="Rectangle 63"/>
          <p:cNvSpPr>
            <a:spLocks noChangeArrowheads="1"/>
          </p:cNvSpPr>
          <p:nvPr/>
        </p:nvSpPr>
        <p:spPr bwMode="auto">
          <a:xfrm>
            <a:off x="438150" y="5057775"/>
            <a:ext cx="1905000" cy="838200"/>
          </a:xfrm>
          <a:prstGeom prst="rect">
            <a:avLst/>
          </a:prstGeom>
          <a:solidFill>
            <a:srgbClr val="FFFFFF">
              <a:alpha val="50195"/>
            </a:srgbClr>
          </a:solidFill>
          <a:ln w="9525">
            <a:no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200" b="0" i="0" u="none" strike="noStrike" kern="1200" cap="none" spc="0" normalizeH="0" baseline="0" noProof="0">
              <a:ln>
                <a:noFill/>
              </a:ln>
              <a:solidFill>
                <a:srgbClr val="000000"/>
              </a:solidFill>
              <a:effectLst/>
              <a:uLnTx/>
              <a:uFillTx/>
              <a:latin typeface="宋体"/>
              <a:ea typeface="宋体"/>
              <a:cs typeface="+mn-cs"/>
            </a:endParaRPr>
          </a:p>
        </p:txBody>
      </p:sp>
      <p:sp>
        <p:nvSpPr>
          <p:cNvPr id="17424" name="Text Box 33"/>
          <p:cNvSpPr txBox="1">
            <a:spLocks noChangeArrowheads="1"/>
          </p:cNvSpPr>
          <p:nvPr/>
        </p:nvSpPr>
        <p:spPr bwMode="auto">
          <a:xfrm>
            <a:off x="457200" y="3810000"/>
            <a:ext cx="8294688" cy="889667"/>
          </a:xfrm>
          <a:prstGeom prst="rect">
            <a:avLst/>
          </a:prstGeom>
          <a:noFill/>
          <a:ln w="9525">
            <a:noFill/>
            <a:miter lim="800000"/>
            <a:headEnd/>
            <a:tailEnd/>
          </a:ln>
        </p:spPr>
        <p:txBody>
          <a:bodyPr>
            <a:spAutoFit/>
          </a:bodyPr>
          <a:lstStyle/>
          <a:p>
            <a:pPr marL="0" marR="0" lvl="0" indent="573088" algn="l" defTabSz="914400" rtl="0" eaLnBrk="0" fontAlgn="base" latinLnBrk="0" hangingPunct="0">
              <a:lnSpc>
                <a:spcPct val="14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简单优先文法中任何两个符号之间优先关系</a:t>
            </a:r>
            <a:r>
              <a:rPr lang="zh-CN" altLang="en-US" sz="2000" b="1" dirty="0">
                <a:solidFill>
                  <a:srgbClr val="000000"/>
                </a:solidFill>
                <a:latin typeface="宋体"/>
                <a:ea typeface="宋体"/>
              </a:rPr>
              <a:t>保存在优先</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关系矩阵</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M</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中。</a:t>
            </a:r>
            <a:r>
              <a:rPr kumimoji="0" lang="en-US" altLang="zh-CN" sz="2000" b="1" i="0" u="none" strike="noStrike" kern="1200" cap="none" spc="0" normalizeH="0" baseline="0" noProof="0" dirty="0">
                <a:ln>
                  <a:noFill/>
                </a:ln>
                <a:solidFill>
                  <a:srgbClr val="FF0000"/>
                </a:solidFill>
                <a:effectLst/>
                <a:uLnTx/>
                <a:uFillTx/>
                <a:latin typeface="宋体"/>
                <a:ea typeface="宋体"/>
                <a:cs typeface="+mn-cs"/>
              </a:rPr>
              <a:t>M[X</a:t>
            </a:r>
            <a:r>
              <a:rPr kumimoji="0" lang="zh-CN" altLang="en-US" sz="2000" b="1" i="0" u="none" strike="noStrike" kern="1200" cap="none" spc="0" normalizeH="0" baseline="0" noProof="0" dirty="0">
                <a:ln>
                  <a:noFill/>
                </a:ln>
                <a:solidFill>
                  <a:srgbClr val="FF0000"/>
                </a:solidFill>
                <a:effectLst/>
                <a:uLnTx/>
                <a:uFillTx/>
                <a:latin typeface="宋体"/>
                <a:ea typeface="宋体"/>
                <a:cs typeface="+mn-cs"/>
              </a:rPr>
              <a:t>，</a:t>
            </a:r>
            <a:r>
              <a:rPr kumimoji="0" lang="en-US" altLang="zh-CN" sz="2000" b="1" i="0" u="none" strike="noStrike" kern="1200" cap="none" spc="0" normalizeH="0" baseline="0" noProof="0" dirty="0">
                <a:ln>
                  <a:noFill/>
                </a:ln>
                <a:solidFill>
                  <a:srgbClr val="FF0000"/>
                </a:solidFill>
                <a:effectLst/>
                <a:uLnTx/>
                <a:uFillTx/>
                <a:latin typeface="宋体"/>
                <a:ea typeface="宋体"/>
                <a:cs typeface="+mn-cs"/>
              </a:rPr>
              <a:t>Y]</a:t>
            </a:r>
            <a:r>
              <a:rPr kumimoji="0" lang="zh-CN" altLang="en-US" sz="2000" b="1" i="0" u="none" strike="noStrike" kern="1200" cap="none" spc="0" normalizeH="0" baseline="0" noProof="0" dirty="0">
                <a:ln>
                  <a:noFill/>
                </a:ln>
                <a:solidFill>
                  <a:srgbClr val="FF0000"/>
                </a:solidFill>
                <a:effectLst/>
                <a:uLnTx/>
                <a:uFillTx/>
                <a:latin typeface="宋体"/>
                <a:ea typeface="宋体"/>
                <a:cs typeface="+mn-cs"/>
              </a:rPr>
              <a:t>存放</a:t>
            </a:r>
            <a:r>
              <a:rPr kumimoji="0" lang="en-US" altLang="zh-CN" sz="2000" b="1" i="0" u="none" strike="noStrike" kern="1200" cap="none" spc="0" normalizeH="0" baseline="0" noProof="0" dirty="0">
                <a:ln>
                  <a:noFill/>
                </a:ln>
                <a:solidFill>
                  <a:srgbClr val="FF0000"/>
                </a:solidFill>
                <a:effectLst/>
                <a:uLnTx/>
                <a:uFillTx/>
                <a:latin typeface="宋体"/>
                <a:ea typeface="宋体"/>
                <a:cs typeface="+mn-cs"/>
              </a:rPr>
              <a:t>3</a:t>
            </a:r>
            <a:r>
              <a:rPr kumimoji="0" lang="zh-CN" altLang="en-US" sz="2000" b="1" i="0" u="none" strike="noStrike" kern="1200" cap="none" spc="0" normalizeH="0" baseline="0" noProof="0" dirty="0">
                <a:ln>
                  <a:noFill/>
                </a:ln>
                <a:solidFill>
                  <a:srgbClr val="FF0000"/>
                </a:solidFill>
                <a:effectLst/>
                <a:uLnTx/>
                <a:uFillTx/>
                <a:latin typeface="宋体"/>
                <a:ea typeface="宋体"/>
                <a:cs typeface="+mn-cs"/>
              </a:rPr>
              <a:t>个优先关系符号</a:t>
            </a:r>
            <a:r>
              <a:rPr kumimoji="0" lang="zh-CN" altLang="en-US" sz="2000" b="1" i="0" u="none" strike="noStrike" kern="1200" cap="none" spc="0" normalizeH="0" baseline="0" noProof="0" dirty="0">
                <a:ln>
                  <a:noFill/>
                </a:ln>
                <a:solidFill>
                  <a:srgbClr val="0000FF"/>
                </a:solidFill>
                <a:effectLst/>
                <a:uLnTx/>
                <a:uFillTx/>
                <a:latin typeface="宋体"/>
                <a:ea typeface="宋体"/>
                <a:cs typeface="+mn-cs"/>
              </a:rPr>
              <a:t></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a:t>
            </a:r>
            <a:r>
              <a:rPr kumimoji="0" lang="zh-CN" altLang="en-US" sz="2000" b="1" i="0" u="none" strike="noStrike" kern="1200" cap="none" spc="0" normalizeH="0" baseline="0" noProof="0" dirty="0">
                <a:ln>
                  <a:noFill/>
                </a:ln>
                <a:solidFill>
                  <a:srgbClr val="0000FF"/>
                </a:solidFill>
                <a:effectLst/>
                <a:uLnTx/>
                <a:uFillTx/>
                <a:latin typeface="宋体"/>
                <a:ea typeface="宋体"/>
                <a:cs typeface="+mn-cs"/>
              </a:rPr>
              <a:t></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a:t>
            </a:r>
            <a:r>
              <a:rPr kumimoji="0" lang="zh-CN" altLang="en-US" sz="2000" b="1" i="0" u="none" strike="noStrike" kern="1200" cap="none" spc="0" normalizeH="0" baseline="0" noProof="0" dirty="0">
                <a:ln>
                  <a:noFill/>
                </a:ln>
                <a:solidFill>
                  <a:srgbClr val="0000FF"/>
                </a:solidFill>
                <a:effectLst/>
                <a:uLnTx/>
                <a:uFillTx/>
                <a:latin typeface="宋体"/>
                <a:ea typeface="宋体"/>
                <a:cs typeface="+mn-cs"/>
              </a:rPr>
              <a:t></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和</a:t>
            </a:r>
            <a:r>
              <a:rPr kumimoji="0" lang="zh-CN" altLang="en-US" sz="2000" b="1" i="0" u="none" strike="noStrike" kern="1200" cap="none" spc="0" normalizeH="0" baseline="0" noProof="0" dirty="0">
                <a:ln>
                  <a:noFill/>
                </a:ln>
                <a:solidFill>
                  <a:srgbClr val="0000FF"/>
                </a:solidFill>
                <a:effectLst/>
                <a:uLnTx/>
                <a:uFillTx/>
                <a:latin typeface="宋体"/>
                <a:ea typeface="宋体"/>
                <a:cs typeface="+mn-cs"/>
              </a:rPr>
              <a:t>空白</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之一。 </a:t>
            </a:r>
          </a:p>
        </p:txBody>
      </p:sp>
      <p:sp>
        <p:nvSpPr>
          <p:cNvPr id="17414" name="Rectangle 46"/>
          <p:cNvSpPr>
            <a:spLocks noGrp="1" noChangeArrowheads="1"/>
          </p:cNvSpPr>
          <p:nvPr>
            <p:ph type="title"/>
          </p:nvPr>
        </p:nvSpPr>
        <p:spPr>
          <a:xfrm>
            <a:off x="457200" y="304800"/>
            <a:ext cx="4762500" cy="533400"/>
          </a:xfrm>
        </p:spPr>
        <p:txBody>
          <a:bodyPr/>
          <a:lstStyle/>
          <a:p>
            <a:pPr eaLnBrk="1" hangingPunct="1"/>
            <a:r>
              <a:rPr lang="en-US" altLang="zh-CN" sz="2800" b="1" dirty="0">
                <a:solidFill>
                  <a:srgbClr val="CC0099"/>
                </a:solidFill>
                <a:latin typeface="黑体" pitchFamily="49" charset="-122"/>
                <a:ea typeface="黑体" pitchFamily="49" charset="-122"/>
              </a:rPr>
              <a:t>5.2.3</a:t>
            </a:r>
            <a:r>
              <a:rPr lang="zh-CN" altLang="en-US" sz="2800" b="1" dirty="0">
                <a:solidFill>
                  <a:srgbClr val="CC0099"/>
                </a:solidFill>
                <a:latin typeface="黑体" pitchFamily="49" charset="-122"/>
                <a:ea typeface="黑体" pitchFamily="49" charset="-122"/>
              </a:rPr>
              <a:t>　简单优先分析法</a:t>
            </a:r>
            <a:r>
              <a:rPr lang="zh-CN" altLang="en-US" sz="2800" dirty="0">
                <a:solidFill>
                  <a:schemeClr val="tx1"/>
                </a:solidFill>
                <a:latin typeface="黑体" pitchFamily="49" charset="-122"/>
                <a:ea typeface="黑体" pitchFamily="49" charset="-122"/>
              </a:rPr>
              <a:t> </a:t>
            </a:r>
          </a:p>
        </p:txBody>
      </p:sp>
      <p:sp>
        <p:nvSpPr>
          <p:cNvPr id="23" name="灯片编号占位符 1"/>
          <p:cNvSpPr>
            <a:spLocks noGrp="1"/>
          </p:cNvSpPr>
          <p:nvPr>
            <p:ph type="sldNum" sz="quarter" idx="10"/>
          </p:nvPr>
        </p:nvSpPr>
        <p:spPr>
          <a:xfrm>
            <a:off x="6781800" y="6172200"/>
            <a:ext cx="2133600" cy="244475"/>
          </a:xfrm>
          <a:noFill/>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6D23E5D-E956-456F-9C88-9C9A9EA3F7DA}" type="slidenum">
              <a:rPr kumimoji="0" lang="en-US" altLang="zh-CN" sz="1800" b="0" i="0" u="none" strike="noStrike" kern="1200" cap="none" spc="0" normalizeH="0" baseline="0" noProof="0" smtClean="0">
                <a:ln>
                  <a:noFill/>
                </a:ln>
                <a:solidFill>
                  <a:srgbClr val="000000"/>
                </a:solidFill>
                <a:effectLst/>
                <a:uLnTx/>
                <a:uFillTx/>
                <a:latin typeface="Arial" charset="0"/>
                <a:ea typeface="微软雅黑" pitchFamily="34" charset="-122"/>
                <a:cs typeface="+mn-cs"/>
              </a:rPr>
              <a:pPr marL="0" marR="0" lvl="0" indent="0" algn="ctr" defTabSz="914400" rtl="0" eaLnBrk="0" fontAlgn="base" latinLnBrk="0" hangingPunct="0">
                <a:lnSpc>
                  <a:spcPct val="100000"/>
                </a:lnSpc>
                <a:spcBef>
                  <a:spcPct val="0"/>
                </a:spcBef>
                <a:spcAft>
                  <a:spcPct val="0"/>
                </a:spcAft>
                <a:buClrTx/>
                <a:buSzTx/>
                <a:buFontTx/>
                <a:buNone/>
                <a:tabLst/>
                <a:defRPr/>
              </a:pPr>
              <a:t>10</a:t>
            </a:fld>
            <a:endParaRPr kumimoji="0" lang="en-US" altLang="zh-CN" sz="1800" b="0" i="0" u="none" strike="noStrike" kern="1200" cap="none" spc="0" normalizeH="0" baseline="0" noProof="0" dirty="0">
              <a:ln>
                <a:noFill/>
              </a:ln>
              <a:solidFill>
                <a:srgbClr val="000000"/>
              </a:solidFill>
              <a:effectLst/>
              <a:uLnTx/>
              <a:uFillTx/>
              <a:latin typeface="Arial" charset="0"/>
              <a:ea typeface="微软雅黑" pitchFamily="34" charset="-122"/>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6"/>
          <p:cNvSpPr>
            <a:spLocks noChangeArrowheads="1"/>
          </p:cNvSpPr>
          <p:nvPr/>
        </p:nvSpPr>
        <p:spPr bwMode="auto">
          <a:xfrm>
            <a:off x="466725" y="5219700"/>
            <a:ext cx="1905000" cy="1066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18436" name="Rectangle 10"/>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8437" name="Rectangle 13"/>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8438" name="Rectangle 21"/>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8439" name="Text Box 8"/>
          <p:cNvSpPr txBox="1">
            <a:spLocks noChangeArrowheads="1"/>
          </p:cNvSpPr>
          <p:nvPr/>
        </p:nvSpPr>
        <p:spPr bwMode="auto">
          <a:xfrm>
            <a:off x="228600" y="897461"/>
            <a:ext cx="8229600" cy="5198539"/>
          </a:xfrm>
          <a:prstGeom prst="rect">
            <a:avLst/>
          </a:prstGeom>
          <a:noFill/>
          <a:ln w="9525">
            <a:noFill/>
            <a:miter lim="800000"/>
            <a:headEnd/>
            <a:tailEnd/>
          </a:ln>
        </p:spPr>
        <p:txBody>
          <a:bodyPr>
            <a:spAutoFit/>
          </a:bodyPr>
          <a:lstStyle/>
          <a:p>
            <a:pPr indent="411163" algn="l">
              <a:lnSpc>
                <a:spcPct val="140000"/>
              </a:lnSpc>
            </a:pPr>
            <a:r>
              <a:rPr lang="zh-CN" altLang="en-US" sz="2000" b="1" dirty="0">
                <a:latin typeface="宋体" pitchFamily="2" charset="-122"/>
                <a:ea typeface="宋体" pitchFamily="2" charset="-122"/>
              </a:rPr>
              <a:t>初始状态是将符号</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入分析栈，之后简单重复下列两大步骤：</a:t>
            </a:r>
          </a:p>
          <a:p>
            <a:pPr indent="411163" algn="l">
              <a:lnSpc>
                <a:spcPct val="140000"/>
              </a:lnSpc>
            </a:pPr>
            <a:r>
              <a:rPr lang="zh-CN" altLang="en-US" sz="2000" b="1" dirty="0">
                <a:solidFill>
                  <a:srgbClr val="FF0000"/>
                </a:solidFill>
                <a:latin typeface="宋体" pitchFamily="2" charset="-122"/>
                <a:ea typeface="宋体" pitchFamily="2" charset="-122"/>
              </a:rPr>
              <a:t>⑴ 寻找句柄</a:t>
            </a:r>
            <a:r>
              <a:rPr lang="zh-CN" altLang="en-US" sz="2000" b="1" dirty="0">
                <a:latin typeface="宋体" pitchFamily="2" charset="-122"/>
                <a:ea typeface="宋体" pitchFamily="2" charset="-122"/>
              </a:rPr>
              <a:t>：（确定句柄在分析栈顶部分出现）</a:t>
            </a:r>
          </a:p>
          <a:p>
            <a:pPr indent="411163" algn="l">
              <a:lnSpc>
                <a:spcPct val="140000"/>
              </a:lnSpc>
            </a:pPr>
            <a:r>
              <a:rPr lang="zh-CN" altLang="en-US" sz="2000" b="1" dirty="0">
                <a:solidFill>
                  <a:srgbClr val="0000FF"/>
                </a:solidFill>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1.1</a:t>
            </a:r>
            <a:r>
              <a:rPr lang="zh-CN" altLang="en-US" sz="2000" b="1" dirty="0">
                <a:solidFill>
                  <a:srgbClr val="0000FF"/>
                </a:solidFill>
                <a:latin typeface="宋体" pitchFamily="2" charset="-122"/>
                <a:ea typeface="宋体" pitchFamily="2" charset="-122"/>
              </a:rPr>
              <a:t>）寻找句柄尾符号</a:t>
            </a:r>
            <a:r>
              <a:rPr lang="zh-CN" altLang="en-US" sz="2000" b="1" dirty="0">
                <a:latin typeface="宋体" pitchFamily="2" charset="-122"/>
                <a:ea typeface="宋体" pitchFamily="2" charset="-122"/>
              </a:rPr>
              <a:t>：将输入栈</a:t>
            </a:r>
            <a:r>
              <a:rPr lang="en-US" altLang="zh-CN" sz="2000" b="1" dirty="0">
                <a:latin typeface="宋体" pitchFamily="2" charset="-122"/>
                <a:ea typeface="宋体" pitchFamily="2" charset="-122"/>
              </a:rPr>
              <a:t>I</a:t>
            </a:r>
            <a:r>
              <a:rPr lang="zh-CN" altLang="en-US" sz="2000" b="1" dirty="0">
                <a:latin typeface="宋体" pitchFamily="2" charset="-122"/>
                <a:ea typeface="宋体" pitchFamily="2" charset="-122"/>
              </a:rPr>
              <a:t>的栈顶符号“移进”分析栈</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，直到</a:t>
            </a:r>
            <a:r>
              <a:rPr lang="en-US" altLang="zh-CN" sz="2000" b="1" dirty="0">
                <a:solidFill>
                  <a:schemeClr val="hlink"/>
                </a:solidFill>
                <a:latin typeface="宋体" pitchFamily="2" charset="-122"/>
                <a:ea typeface="宋体" pitchFamily="2" charset="-122"/>
              </a:rPr>
              <a:t>TOP(S) </a:t>
            </a:r>
            <a:r>
              <a:rPr lang="en-US" altLang="zh-CN" sz="2000" b="1" dirty="0">
                <a:solidFill>
                  <a:srgbClr val="FF0000"/>
                </a:solidFill>
                <a:latin typeface="宋体" pitchFamily="2" charset="-122"/>
                <a:ea typeface="宋体" pitchFamily="2" charset="-122"/>
              </a:rPr>
              <a:t></a:t>
            </a:r>
            <a:r>
              <a:rPr lang="en-US" altLang="zh-CN" sz="2000" b="1" dirty="0">
                <a:solidFill>
                  <a:schemeClr val="hlink"/>
                </a:solidFill>
                <a:latin typeface="宋体" pitchFamily="2" charset="-122"/>
                <a:ea typeface="宋体" pitchFamily="2" charset="-122"/>
              </a:rPr>
              <a:t>  TOP(I)</a:t>
            </a:r>
            <a:r>
              <a:rPr lang="zh-CN" altLang="en-US" sz="2000" b="1" dirty="0">
                <a:latin typeface="宋体" pitchFamily="2" charset="-122"/>
                <a:ea typeface="宋体" pitchFamily="2" charset="-122"/>
              </a:rPr>
              <a:t> 为止。这时表明句柄尾符号出现在分析栈顶。这个过程中如果遇到</a:t>
            </a:r>
            <a:r>
              <a:rPr lang="en-US" altLang="zh-CN" sz="2000" b="1" dirty="0">
                <a:latin typeface="宋体" pitchFamily="2" charset="-122"/>
                <a:ea typeface="宋体" pitchFamily="2" charset="-122"/>
              </a:rPr>
              <a:t>T</a:t>
            </a:r>
            <a:r>
              <a:rPr lang="en-US" altLang="zh-CN" sz="2000" b="1" dirty="0">
                <a:solidFill>
                  <a:schemeClr val="hlink"/>
                </a:solidFill>
                <a:latin typeface="宋体" pitchFamily="2" charset="-122"/>
                <a:ea typeface="宋体" pitchFamily="2" charset="-122"/>
              </a:rPr>
              <a:t>TOP(S),TOP(I)</a:t>
            </a:r>
            <a:r>
              <a:rPr lang="zh-CN" altLang="en-US" sz="2000" b="1" dirty="0">
                <a:latin typeface="宋体" pitchFamily="2" charset="-122"/>
                <a:ea typeface="宋体" pitchFamily="2" charset="-122"/>
              </a:rPr>
              <a:t>之间没有任何简单优先关系，则输出“</a:t>
            </a:r>
            <a:r>
              <a:rPr lang="en-US" altLang="zh-CN" sz="2000" b="1" dirty="0">
                <a:latin typeface="宋体" pitchFamily="2" charset="-122"/>
                <a:ea typeface="宋体" pitchFamily="2" charset="-122"/>
              </a:rPr>
              <a:t>ERROR”</a:t>
            </a:r>
            <a:r>
              <a:rPr lang="zh-CN" altLang="en-US" sz="2000" b="1" dirty="0">
                <a:latin typeface="宋体" pitchFamily="2" charset="-122"/>
                <a:ea typeface="宋体" pitchFamily="2" charset="-122"/>
              </a:rPr>
              <a:t>后结束；</a:t>
            </a:r>
          </a:p>
          <a:p>
            <a:pPr indent="411163" algn="l">
              <a:lnSpc>
                <a:spcPct val="140000"/>
              </a:lnSpc>
            </a:pPr>
            <a:r>
              <a:rPr lang="zh-CN" altLang="en-US" sz="2000" b="1" dirty="0">
                <a:solidFill>
                  <a:srgbClr val="0000FF"/>
                </a:solidFill>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1.2</a:t>
            </a:r>
            <a:r>
              <a:rPr lang="zh-CN" altLang="en-US" sz="2000" b="1" dirty="0">
                <a:solidFill>
                  <a:srgbClr val="0000FF"/>
                </a:solidFill>
                <a:latin typeface="宋体" pitchFamily="2" charset="-122"/>
                <a:ea typeface="宋体" pitchFamily="2" charset="-122"/>
              </a:rPr>
              <a:t>）寻找句柄头符号</a:t>
            </a:r>
            <a:r>
              <a:rPr lang="zh-CN" altLang="en-US" sz="2000" b="1" dirty="0">
                <a:latin typeface="宋体" pitchFamily="2" charset="-122"/>
                <a:ea typeface="宋体" pitchFamily="2" charset="-122"/>
              </a:rPr>
              <a:t>：在分析栈中，从栈顶至栈底顺序查找，直到寻找相邻两个符号关系是</a:t>
            </a:r>
            <a:r>
              <a:rPr lang="zh-CN" altLang="en-US" sz="2000" b="1" dirty="0">
                <a:solidFill>
                  <a:srgbClr val="FF0000"/>
                </a:solidFill>
                <a:latin typeface="宋体" pitchFamily="2" charset="-122"/>
                <a:ea typeface="宋体" pitchFamily="2" charset="-122"/>
              </a:rPr>
              <a:t></a:t>
            </a:r>
            <a:r>
              <a:rPr lang="zh-CN" altLang="en-US" sz="2000" b="1" dirty="0">
                <a:latin typeface="宋体" pitchFamily="2" charset="-122"/>
                <a:ea typeface="宋体" pitchFamily="2" charset="-122"/>
              </a:rPr>
              <a:t> 为止。这时表明在分析栈中确定了句柄</a:t>
            </a:r>
            <a:r>
              <a:rPr lang="en-US" altLang="zh-CN" sz="2000" b="1" dirty="0">
                <a:latin typeface="宋体" pitchFamily="2" charset="-122"/>
                <a:ea typeface="宋体" pitchFamily="2" charset="-122"/>
              </a:rPr>
              <a:t>u</a:t>
            </a:r>
            <a:r>
              <a:rPr lang="zh-CN" altLang="en-US" sz="2000" b="1" dirty="0">
                <a:latin typeface="宋体" pitchFamily="2" charset="-122"/>
                <a:ea typeface="宋体" pitchFamily="2" charset="-122"/>
              </a:rPr>
              <a:t>首符号出现位置。</a:t>
            </a:r>
          </a:p>
          <a:p>
            <a:pPr indent="411163" algn="l">
              <a:lnSpc>
                <a:spcPct val="140000"/>
              </a:lnSpc>
            </a:pPr>
            <a:r>
              <a:rPr lang="zh-CN" altLang="en-US" sz="2000" b="1" dirty="0">
                <a:solidFill>
                  <a:srgbClr val="FF0000"/>
                </a:solidFill>
                <a:latin typeface="宋体" pitchFamily="2" charset="-122"/>
                <a:ea typeface="宋体" pitchFamily="2" charset="-122"/>
              </a:rPr>
              <a:t>⑵ 归约句柄</a:t>
            </a:r>
            <a:r>
              <a:rPr lang="zh-CN" altLang="en-US" sz="2000" b="1" dirty="0">
                <a:latin typeface="宋体" pitchFamily="2" charset="-122"/>
                <a:ea typeface="宋体" pitchFamily="2" charset="-122"/>
              </a:rPr>
              <a:t>：在规则集中寻找右部与句柄相同的规则去“归约”，即将句柄部分出栈、对应规则之左部入栈。如果没有对应规则，则输出出错信息“</a:t>
            </a:r>
            <a:r>
              <a:rPr lang="en-US" altLang="zh-CN" sz="2000" b="1" dirty="0">
                <a:latin typeface="宋体" pitchFamily="2" charset="-122"/>
                <a:ea typeface="宋体" pitchFamily="2" charset="-122"/>
              </a:rPr>
              <a:t>ERROR”</a:t>
            </a:r>
            <a:r>
              <a:rPr lang="zh-CN" altLang="en-US" sz="2000" b="1" dirty="0">
                <a:latin typeface="宋体" pitchFamily="2" charset="-122"/>
                <a:ea typeface="宋体" pitchFamily="2" charset="-122"/>
              </a:rPr>
              <a:t>后结束。</a:t>
            </a:r>
            <a:r>
              <a:rPr lang="zh-CN" altLang="en-US" b="1" dirty="0">
                <a:latin typeface="宋体" pitchFamily="2" charset="-122"/>
                <a:ea typeface="宋体" pitchFamily="2" charset="-122"/>
              </a:rPr>
              <a:t> </a:t>
            </a:r>
          </a:p>
        </p:txBody>
      </p:sp>
      <p:sp>
        <p:nvSpPr>
          <p:cNvPr id="10" name="Rectangle 46"/>
          <p:cNvSpPr txBox="1">
            <a:spLocks noChangeArrowheads="1"/>
          </p:cNvSpPr>
          <p:nvPr/>
        </p:nvSpPr>
        <p:spPr>
          <a:xfrm>
            <a:off x="457200" y="304800"/>
            <a:ext cx="47625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简单优先分析法</a:t>
            </a:r>
            <a:r>
              <a:rPr kumimoji="0" lang="zh-CN" altLang="en-US" sz="2800" b="0" i="0" u="none" strike="noStrike" kern="0" cap="none" spc="0" normalizeH="0" baseline="0" noProof="0" dirty="0">
                <a:ln>
                  <a:noFill/>
                </a:ln>
                <a:solidFill>
                  <a:schemeClr val="tx1"/>
                </a:solidFill>
                <a:effectLst/>
                <a:uLnTx/>
                <a:uFillTx/>
                <a:latin typeface="黑体" pitchFamily="49" charset="-122"/>
                <a:ea typeface="黑体" pitchFamily="49" charset="-122"/>
                <a:cs typeface="+mj-cs"/>
              </a:rPr>
              <a:t> </a:t>
            </a:r>
          </a:p>
        </p:txBody>
      </p:sp>
      <p:sp>
        <p:nvSpPr>
          <p:cNvPr id="11"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11</a:t>
            </a:fld>
            <a:endParaRPr lang="en-US" altLang="zh-CN"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034"/>
          <p:cNvSpPr txBox="1">
            <a:spLocks noChangeArrowheads="1"/>
          </p:cNvSpPr>
          <p:nvPr/>
        </p:nvSpPr>
        <p:spPr bwMode="auto">
          <a:xfrm>
            <a:off x="228600" y="914400"/>
            <a:ext cx="7924800" cy="1108075"/>
          </a:xfrm>
          <a:prstGeom prst="rect">
            <a:avLst/>
          </a:prstGeom>
          <a:noFill/>
          <a:ln w="9525">
            <a:noFill/>
            <a:miter lim="800000"/>
            <a:headEnd/>
            <a:tailEnd/>
          </a:ln>
        </p:spPr>
        <p:txBody>
          <a:bodyPr>
            <a:spAutoFit/>
          </a:bodyPr>
          <a:lstStyle/>
          <a:p>
            <a:pPr indent="476250" algn="l">
              <a:lnSpc>
                <a:spcPct val="110000"/>
              </a:lnSpc>
              <a:spcBef>
                <a:spcPct val="20000"/>
              </a:spcBef>
            </a:pPr>
            <a:r>
              <a:rPr lang="zh-CN" altLang="en-US" sz="2000" b="1" dirty="0">
                <a:latin typeface="宋体" pitchFamily="2" charset="-122"/>
                <a:ea typeface="宋体" pitchFamily="2" charset="-122"/>
              </a:rPr>
              <a:t>例</a:t>
            </a:r>
            <a:r>
              <a:rPr lang="en-US" altLang="zh-CN" sz="2000" b="1" dirty="0">
                <a:latin typeface="宋体" pitchFamily="2" charset="-122"/>
                <a:ea typeface="宋体" pitchFamily="2" charset="-122"/>
              </a:rPr>
              <a:t>5.1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G[S]</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S→bAb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a:t>
            </a:r>
            <a:r>
              <a:rPr lang="en-US" altLang="zh-CN" sz="2000" b="1" dirty="0" err="1">
                <a:latin typeface="宋体" pitchFamily="2" charset="-122"/>
                <a:ea typeface="宋体" pitchFamily="2" charset="-122"/>
              </a:rPr>
              <a:t>B︱a</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B→Aa</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，构造分析表</a:t>
            </a:r>
            <a:r>
              <a:rPr lang="en-US" altLang="zh-CN" sz="2000" b="1" dirty="0">
                <a:latin typeface="宋体" pitchFamily="2" charset="-122"/>
                <a:ea typeface="宋体" pitchFamily="2" charset="-122"/>
              </a:rPr>
              <a:t>M</a:t>
            </a:r>
            <a:r>
              <a:rPr lang="zh-CN" altLang="en-US" sz="2000" b="1" dirty="0">
                <a:latin typeface="宋体" pitchFamily="2" charset="-122"/>
                <a:ea typeface="宋体" pitchFamily="2" charset="-122"/>
              </a:rPr>
              <a:t>，并依据简单优先分析算法和分析表</a:t>
            </a:r>
            <a:r>
              <a:rPr lang="en-US" altLang="zh-CN" sz="2000" b="1" dirty="0">
                <a:latin typeface="宋体" pitchFamily="2" charset="-122"/>
                <a:ea typeface="宋体" pitchFamily="2" charset="-122"/>
              </a:rPr>
              <a:t>M</a:t>
            </a:r>
            <a:r>
              <a:rPr lang="zh-CN" altLang="en-US" sz="2000" b="1" dirty="0">
                <a:latin typeface="宋体" pitchFamily="2" charset="-122"/>
                <a:ea typeface="宋体" pitchFamily="2" charset="-122"/>
              </a:rPr>
              <a:t>，给出输入串</a:t>
            </a:r>
            <a:r>
              <a:rPr lang="en-US" altLang="zh-CN" sz="2000" b="1" dirty="0">
                <a:latin typeface="宋体" pitchFamily="2" charset="-122"/>
                <a:ea typeface="宋体" pitchFamily="2" charset="-122"/>
              </a:rPr>
              <a:t>b((</a:t>
            </a:r>
            <a:r>
              <a:rPr lang="en-US" altLang="zh-CN" sz="2000" b="1" dirty="0" err="1">
                <a:latin typeface="宋体" pitchFamily="2" charset="-122"/>
                <a:ea typeface="宋体" pitchFamily="2" charset="-122"/>
              </a:rPr>
              <a:t>aa</a:t>
            </a:r>
            <a:r>
              <a:rPr lang="en-US" altLang="zh-CN" sz="2000" b="1" dirty="0">
                <a:latin typeface="宋体" pitchFamily="2" charset="-122"/>
                <a:ea typeface="宋体" pitchFamily="2" charset="-122"/>
              </a:rPr>
              <a:t>)a)b</a:t>
            </a:r>
            <a:r>
              <a:rPr lang="zh-CN" altLang="en-US" sz="2000" b="1" dirty="0">
                <a:latin typeface="宋体" pitchFamily="2" charset="-122"/>
                <a:ea typeface="宋体" pitchFamily="2" charset="-122"/>
              </a:rPr>
              <a:t>分析过程。</a:t>
            </a:r>
          </a:p>
        </p:txBody>
      </p:sp>
      <p:sp>
        <p:nvSpPr>
          <p:cNvPr id="19460" name="Rectangle 1038"/>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9470" name="Text Box 1035"/>
          <p:cNvSpPr txBox="1">
            <a:spLocks noChangeArrowheads="1"/>
          </p:cNvSpPr>
          <p:nvPr/>
        </p:nvSpPr>
        <p:spPr bwMode="auto">
          <a:xfrm>
            <a:off x="152400" y="1871047"/>
            <a:ext cx="8458200" cy="1323439"/>
          </a:xfrm>
          <a:prstGeom prst="rect">
            <a:avLst/>
          </a:prstGeom>
          <a:noFill/>
          <a:ln w="9525">
            <a:noFill/>
            <a:miter lim="800000"/>
            <a:headEnd/>
            <a:tailEnd/>
          </a:ln>
        </p:spPr>
        <p:txBody>
          <a:bodyPr wrap="square">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）根据定义直接计算，可得</a:t>
            </a:r>
          </a:p>
          <a:p>
            <a:pPr algn="l"/>
            <a:r>
              <a:rPr lang="zh-CN" altLang="en-US" sz="2000" b="1" dirty="0">
                <a:latin typeface="宋体" pitchFamily="2" charset="-122"/>
                <a:ea typeface="宋体" pitchFamily="2" charset="-122"/>
              </a:rPr>
              <a:t>      </a:t>
            </a:r>
            <a:r>
              <a:rPr lang="zh-CN" altLang="en-US" sz="2000" b="1" dirty="0">
                <a:solidFill>
                  <a:srgbClr val="FF0000"/>
                </a:solidFill>
                <a:latin typeface="宋体" pitchFamily="2" charset="-122"/>
                <a:ea typeface="宋体" pitchFamily="2" charset="-122"/>
              </a:rPr>
              <a:t></a:t>
            </a: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a:t>
            </a:r>
            <a:r>
              <a:rPr lang="en-US" altLang="zh-CN" sz="2000" b="1" u="sng" dirty="0">
                <a:latin typeface="宋体" pitchFamily="2" charset="-122"/>
                <a:ea typeface="宋体" pitchFamily="2" charset="-122"/>
              </a:rPr>
              <a:t>&lt;</a:t>
            </a:r>
            <a:r>
              <a:rPr lang="en-US" altLang="zh-CN" sz="2000" b="1" u="sng" dirty="0" err="1">
                <a:latin typeface="宋体" pitchFamily="2" charset="-122"/>
                <a:ea typeface="宋体" pitchFamily="2" charset="-122"/>
              </a:rPr>
              <a:t>b,A</a:t>
            </a:r>
            <a:r>
              <a:rPr lang="en-US" altLang="zh-CN" sz="2000" b="1" u="sng" dirty="0">
                <a:latin typeface="宋体" pitchFamily="2" charset="-122"/>
                <a:ea typeface="宋体" pitchFamily="2" charset="-122"/>
              </a:rPr>
              <a:t>&gt;</a:t>
            </a:r>
            <a:r>
              <a:rPr lang="zh-CN" altLang="en-US" sz="2000" b="1" u="sng" dirty="0">
                <a:latin typeface="宋体" pitchFamily="2" charset="-122"/>
                <a:ea typeface="宋体" pitchFamily="2" charset="-122"/>
              </a:rPr>
              <a:t>，</a:t>
            </a:r>
            <a:r>
              <a:rPr lang="en-US" altLang="zh-CN" sz="2000" b="1" u="sng" dirty="0">
                <a:latin typeface="宋体" pitchFamily="2" charset="-122"/>
                <a:ea typeface="宋体" pitchFamily="2" charset="-122"/>
              </a:rPr>
              <a:t>&lt;</a:t>
            </a:r>
            <a:r>
              <a:rPr lang="en-US" altLang="zh-CN" sz="2000" b="1" u="sng" dirty="0" err="1">
                <a:latin typeface="宋体" pitchFamily="2" charset="-122"/>
                <a:ea typeface="宋体" pitchFamily="2" charset="-122"/>
              </a:rPr>
              <a:t>A,b</a:t>
            </a:r>
            <a:r>
              <a:rPr lang="en-US" altLang="zh-CN" sz="2000" b="1" u="sng" dirty="0">
                <a:latin typeface="宋体" pitchFamily="2" charset="-122"/>
                <a:ea typeface="宋体" pitchFamily="2" charset="-122"/>
              </a:rPr>
              <a:t>&gt;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&lt;(,B&gt;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t>
            </a:r>
            <a:r>
              <a:rPr lang="en-US" altLang="zh-CN" sz="2000" b="1" dirty="0" err="1">
                <a:latin typeface="宋体" pitchFamily="2" charset="-122"/>
                <a:ea typeface="宋体" pitchFamily="2" charset="-122"/>
              </a:rPr>
              <a:t>A,a</a:t>
            </a:r>
            <a:r>
              <a:rPr lang="en-US" altLang="zh-CN" sz="2000" b="1" dirty="0">
                <a:latin typeface="宋体" pitchFamily="2" charset="-122"/>
                <a:ea typeface="宋体" pitchFamily="2" charset="-122"/>
              </a:rPr>
              <a:t>&gt;,&lt;a,)&gt;, &lt;#,#&gt;}</a:t>
            </a:r>
          </a:p>
          <a:p>
            <a:pPr algn="l"/>
            <a:r>
              <a:rPr lang="en-US" altLang="zh-CN" sz="2000" b="1" dirty="0">
                <a:latin typeface="宋体" pitchFamily="2" charset="-122"/>
                <a:ea typeface="宋体" pitchFamily="2" charset="-122"/>
              </a:rPr>
              <a:t>      </a:t>
            </a:r>
            <a:r>
              <a:rPr lang="en-US" altLang="zh-CN" sz="2000" b="1" dirty="0">
                <a:solidFill>
                  <a:srgbClr val="FF0000"/>
                </a:solidFill>
                <a:latin typeface="宋体" pitchFamily="2" charset="-122"/>
                <a:ea typeface="宋体" pitchFamily="2" charset="-122"/>
              </a:rPr>
              <a:t></a:t>
            </a:r>
            <a:r>
              <a:rPr lang="en-US" altLang="zh-CN" sz="2000" b="1" dirty="0">
                <a:latin typeface="宋体" pitchFamily="2" charset="-122"/>
                <a:ea typeface="宋体" pitchFamily="2" charset="-122"/>
              </a:rPr>
              <a:t> :  {</a:t>
            </a:r>
            <a:r>
              <a:rPr lang="en-US" altLang="zh-CN" sz="2000" b="1" u="wavyHeavy" dirty="0">
                <a:uFill>
                  <a:solidFill>
                    <a:srgbClr val="00B050"/>
                  </a:solidFill>
                </a:uFill>
                <a:latin typeface="宋体" pitchFamily="2" charset="-122"/>
                <a:ea typeface="宋体" pitchFamily="2" charset="-122"/>
              </a:rPr>
              <a:t>&lt;b,(&gt;</a:t>
            </a:r>
            <a:r>
              <a:rPr lang="zh-CN" altLang="en-US" sz="2000" b="1" u="wavyHeavy" dirty="0">
                <a:uFill>
                  <a:solidFill>
                    <a:srgbClr val="00B050"/>
                  </a:solidFill>
                </a:uFill>
                <a:latin typeface="宋体" pitchFamily="2" charset="-122"/>
                <a:ea typeface="宋体" pitchFamily="2" charset="-122"/>
              </a:rPr>
              <a:t>，</a:t>
            </a:r>
            <a:r>
              <a:rPr lang="en-US" altLang="zh-CN" sz="2000" b="1" u="wavyHeavy" dirty="0">
                <a:uFill>
                  <a:solidFill>
                    <a:srgbClr val="00B050"/>
                  </a:solidFill>
                </a:uFill>
                <a:latin typeface="宋体" pitchFamily="2" charset="-122"/>
                <a:ea typeface="宋体" pitchFamily="2" charset="-122"/>
              </a:rPr>
              <a:t>&lt;</a:t>
            </a:r>
            <a:r>
              <a:rPr lang="en-US" altLang="zh-CN" sz="2000" b="1" u="wavyHeavy" dirty="0" err="1">
                <a:uFill>
                  <a:solidFill>
                    <a:srgbClr val="00B050"/>
                  </a:solidFill>
                </a:uFill>
                <a:latin typeface="宋体" pitchFamily="2" charset="-122"/>
                <a:ea typeface="宋体" pitchFamily="2" charset="-122"/>
              </a:rPr>
              <a:t>b,a</a:t>
            </a:r>
            <a:r>
              <a:rPr lang="en-US" altLang="zh-CN" sz="2000" b="1" u="wavyHeavy" dirty="0">
                <a:uFill>
                  <a:solidFill>
                    <a:srgbClr val="00B050"/>
                  </a:solidFill>
                </a:uFill>
                <a:latin typeface="宋体" pitchFamily="2" charset="-122"/>
                <a:ea typeface="宋体" pitchFamily="2" charset="-122"/>
              </a:rPr>
              <a:t>&gt;</a:t>
            </a:r>
            <a:r>
              <a:rPr lang="zh-CN" altLang="en-US" sz="2000" b="1" dirty="0">
                <a:latin typeface="宋体" pitchFamily="2" charset="-122"/>
                <a:ea typeface="宋体" pitchFamily="2" charset="-122"/>
              </a:rPr>
              <a:t>，</a:t>
            </a:r>
            <a:r>
              <a:rPr lang="en-US" altLang="zh-CN" sz="2000" b="1" u="wavyHeavy" dirty="0">
                <a:solidFill>
                  <a:srgbClr val="0000FF"/>
                </a:solidFill>
                <a:uFill>
                  <a:solidFill>
                    <a:srgbClr val="00B050"/>
                  </a:solidFill>
                </a:uFill>
                <a:latin typeface="宋体" pitchFamily="2" charset="-122"/>
                <a:ea typeface="宋体" pitchFamily="2" charset="-122"/>
              </a:rPr>
              <a:t>&lt;(,A&gt;</a:t>
            </a:r>
            <a:r>
              <a:rPr lang="zh-CN" altLang="en-US" sz="2000" b="1" u="wavyHeavy" dirty="0">
                <a:solidFill>
                  <a:srgbClr val="0000FF"/>
                </a:solidFill>
                <a:uFill>
                  <a:solidFill>
                    <a:srgbClr val="00B050"/>
                  </a:solidFill>
                </a:uFill>
                <a:latin typeface="宋体" pitchFamily="2" charset="-122"/>
                <a:ea typeface="宋体" pitchFamily="2" charset="-122"/>
              </a:rPr>
              <a:t>，</a:t>
            </a:r>
            <a:r>
              <a:rPr lang="en-US" altLang="zh-CN" sz="2000" b="1" u="wavyHeavy" dirty="0">
                <a:solidFill>
                  <a:srgbClr val="0000FF"/>
                </a:solidFill>
                <a:uFill>
                  <a:solidFill>
                    <a:srgbClr val="00B050"/>
                  </a:solidFill>
                </a:uFill>
                <a:latin typeface="宋体" pitchFamily="2" charset="-122"/>
                <a:ea typeface="宋体" pitchFamily="2" charset="-122"/>
              </a:rPr>
              <a:t>&lt;(,(&gt;,&lt;(,a&gt;</a:t>
            </a:r>
            <a:r>
              <a:rPr lang="en-US" altLang="zh-CN" sz="2000" b="1" dirty="0">
                <a:latin typeface="宋体" pitchFamily="2" charset="-122"/>
                <a:ea typeface="宋体" pitchFamily="2" charset="-122"/>
              </a:rPr>
              <a:t>,&lt;#,b&gt;}</a:t>
            </a:r>
          </a:p>
          <a:p>
            <a:pPr algn="l"/>
            <a:r>
              <a:rPr lang="en-US" altLang="zh-CN" sz="2000" b="1" dirty="0">
                <a:latin typeface="宋体" pitchFamily="2" charset="-122"/>
                <a:ea typeface="宋体" pitchFamily="2" charset="-122"/>
              </a:rPr>
              <a:t>      </a:t>
            </a:r>
            <a:r>
              <a:rPr lang="en-US" altLang="zh-CN" sz="2000" b="1" dirty="0">
                <a:solidFill>
                  <a:srgbClr val="FF0000"/>
                </a:solidFill>
                <a:latin typeface="宋体" pitchFamily="2" charset="-122"/>
                <a:ea typeface="宋体" pitchFamily="2" charset="-122"/>
              </a:rPr>
              <a:t></a:t>
            </a:r>
            <a:r>
              <a:rPr lang="en-US" altLang="zh-CN" sz="2000" b="1" dirty="0">
                <a:latin typeface="宋体" pitchFamily="2" charset="-122"/>
                <a:ea typeface="宋体" pitchFamily="2" charset="-122"/>
              </a:rPr>
              <a:t> :  {</a:t>
            </a:r>
            <a:r>
              <a:rPr lang="en-US" altLang="zh-CN" sz="2000" b="1" u="wavyHeavy" dirty="0">
                <a:uFill>
                  <a:solidFill>
                    <a:srgbClr val="00B050"/>
                  </a:solidFill>
                </a:uFill>
                <a:latin typeface="宋体" pitchFamily="2" charset="-122"/>
                <a:ea typeface="宋体" pitchFamily="2" charset="-122"/>
              </a:rPr>
              <a:t>&lt;</a:t>
            </a:r>
            <a:r>
              <a:rPr lang="en-US" altLang="zh-CN" sz="2000" b="1" u="wavyHeavy" dirty="0" err="1">
                <a:uFill>
                  <a:solidFill>
                    <a:srgbClr val="00B050"/>
                  </a:solidFill>
                </a:uFill>
                <a:latin typeface="宋体" pitchFamily="2" charset="-122"/>
                <a:ea typeface="宋体" pitchFamily="2" charset="-122"/>
              </a:rPr>
              <a:t>B,b</a:t>
            </a:r>
            <a:r>
              <a:rPr lang="en-US" altLang="zh-CN" sz="2000" b="1" u="wavyHeavy" dirty="0">
                <a:uFill>
                  <a:solidFill>
                    <a:srgbClr val="00B050"/>
                  </a:solidFill>
                </a:uFill>
                <a:latin typeface="宋体" pitchFamily="2" charset="-122"/>
                <a:ea typeface="宋体" pitchFamily="2" charset="-122"/>
              </a:rPr>
              <a:t>&gt;</a:t>
            </a:r>
            <a:r>
              <a:rPr lang="zh-CN" altLang="en-US" sz="2000" b="1" u="wavyHeavy" dirty="0">
                <a:uFill>
                  <a:solidFill>
                    <a:srgbClr val="00B050"/>
                  </a:solidFill>
                </a:uFill>
                <a:latin typeface="宋体" pitchFamily="2" charset="-122"/>
                <a:ea typeface="宋体" pitchFamily="2" charset="-122"/>
              </a:rPr>
              <a:t>，</a:t>
            </a:r>
            <a:r>
              <a:rPr lang="en-US" altLang="zh-CN" sz="2000" b="1" u="wavyHeavy" dirty="0">
                <a:uFill>
                  <a:solidFill>
                    <a:srgbClr val="00B050"/>
                  </a:solidFill>
                </a:uFill>
                <a:latin typeface="宋体" pitchFamily="2" charset="-122"/>
                <a:ea typeface="宋体" pitchFamily="2" charset="-122"/>
              </a:rPr>
              <a:t>&lt;a</a:t>
            </a:r>
            <a:r>
              <a:rPr lang="zh-CN" altLang="en-US" sz="2000" b="1" u="wavyHeavy" dirty="0">
                <a:uFill>
                  <a:solidFill>
                    <a:srgbClr val="00B050"/>
                  </a:solidFill>
                </a:uFill>
                <a:latin typeface="宋体" pitchFamily="2" charset="-122"/>
                <a:ea typeface="宋体" pitchFamily="2" charset="-122"/>
              </a:rPr>
              <a:t>，</a:t>
            </a:r>
            <a:r>
              <a:rPr lang="en-US" altLang="zh-CN" sz="2000" b="1" u="wavyHeavy" dirty="0">
                <a:uFill>
                  <a:solidFill>
                    <a:srgbClr val="00B050"/>
                  </a:solidFill>
                </a:uFill>
                <a:latin typeface="宋体" pitchFamily="2" charset="-122"/>
                <a:ea typeface="宋体" pitchFamily="2" charset="-122"/>
              </a:rPr>
              <a:t>b&gt;, </a:t>
            </a:r>
            <a:r>
              <a:rPr lang="en-US" altLang="zh-CN" sz="2000" b="1" u="wavyHeavy" dirty="0">
                <a:solidFill>
                  <a:srgbClr val="7030A0"/>
                </a:solidFill>
                <a:uFill>
                  <a:solidFill>
                    <a:srgbClr val="00B050"/>
                  </a:solidFill>
                </a:uFill>
                <a:latin typeface="宋体" pitchFamily="2" charset="-122"/>
                <a:ea typeface="宋体" pitchFamily="2" charset="-122"/>
              </a:rPr>
              <a:t>&lt;),b&gt;</a:t>
            </a:r>
            <a:r>
              <a:rPr lang="en-US" altLang="zh-CN" sz="2000" b="1" dirty="0">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 </a:t>
            </a:r>
            <a:r>
              <a:rPr lang="en-US" altLang="zh-CN" sz="2000" b="1" u="wavyHeavy" dirty="0">
                <a:solidFill>
                  <a:srgbClr val="0000FF"/>
                </a:solidFill>
                <a:uFill>
                  <a:solidFill>
                    <a:srgbClr val="00B050"/>
                  </a:solidFill>
                </a:uFill>
                <a:latin typeface="宋体" pitchFamily="2" charset="-122"/>
                <a:ea typeface="宋体" pitchFamily="2" charset="-122"/>
              </a:rPr>
              <a:t>&lt;B</a:t>
            </a:r>
            <a:r>
              <a:rPr lang="zh-CN" altLang="en-US" sz="2000" b="1" u="wavyHeavy" dirty="0">
                <a:solidFill>
                  <a:srgbClr val="0000FF"/>
                </a:solidFill>
                <a:uFill>
                  <a:solidFill>
                    <a:srgbClr val="00B050"/>
                  </a:solidFill>
                </a:uFill>
                <a:latin typeface="宋体" pitchFamily="2" charset="-122"/>
                <a:ea typeface="宋体" pitchFamily="2" charset="-122"/>
              </a:rPr>
              <a:t>，</a:t>
            </a:r>
            <a:r>
              <a:rPr lang="en-US" altLang="zh-CN" sz="2000" b="1" u="wavyHeavy" dirty="0">
                <a:solidFill>
                  <a:srgbClr val="0000FF"/>
                </a:solidFill>
                <a:uFill>
                  <a:solidFill>
                    <a:srgbClr val="00B050"/>
                  </a:solidFill>
                </a:uFill>
                <a:latin typeface="宋体" pitchFamily="2" charset="-122"/>
                <a:ea typeface="宋体" pitchFamily="2" charset="-122"/>
              </a:rPr>
              <a:t>a&gt;</a:t>
            </a:r>
            <a:r>
              <a:rPr lang="zh-CN" altLang="en-US" sz="2000" b="1" u="wavyHeavy" dirty="0">
                <a:solidFill>
                  <a:srgbClr val="0000FF"/>
                </a:solidFill>
                <a:uFill>
                  <a:solidFill>
                    <a:srgbClr val="00B050"/>
                  </a:solidFill>
                </a:uFill>
                <a:latin typeface="宋体" pitchFamily="2" charset="-122"/>
                <a:ea typeface="宋体" pitchFamily="2" charset="-122"/>
              </a:rPr>
              <a:t>，</a:t>
            </a:r>
            <a:r>
              <a:rPr lang="en-US" altLang="zh-CN" sz="2000" b="1" u="wavyHeavy" dirty="0">
                <a:solidFill>
                  <a:srgbClr val="0000FF"/>
                </a:solidFill>
                <a:uFill>
                  <a:solidFill>
                    <a:srgbClr val="00B050"/>
                  </a:solidFill>
                </a:uFill>
                <a:latin typeface="宋体" pitchFamily="2" charset="-122"/>
                <a:ea typeface="宋体" pitchFamily="2" charset="-122"/>
              </a:rPr>
              <a:t>&lt;a</a:t>
            </a:r>
            <a:r>
              <a:rPr lang="zh-CN" altLang="en-US" sz="2000" b="1" u="wavyHeavy" dirty="0">
                <a:solidFill>
                  <a:srgbClr val="0000FF"/>
                </a:solidFill>
                <a:uFill>
                  <a:solidFill>
                    <a:srgbClr val="00B050"/>
                  </a:solidFill>
                </a:uFill>
                <a:latin typeface="宋体" pitchFamily="2" charset="-122"/>
                <a:ea typeface="宋体" pitchFamily="2" charset="-122"/>
              </a:rPr>
              <a:t>，</a:t>
            </a:r>
            <a:r>
              <a:rPr lang="en-US" altLang="zh-CN" sz="2000" b="1" u="wavyHeavy" dirty="0">
                <a:solidFill>
                  <a:srgbClr val="0000FF"/>
                </a:solidFill>
                <a:uFill>
                  <a:solidFill>
                    <a:srgbClr val="00B050"/>
                  </a:solidFill>
                </a:uFill>
                <a:latin typeface="宋体" pitchFamily="2" charset="-122"/>
                <a:ea typeface="宋体" pitchFamily="2" charset="-122"/>
              </a:rPr>
              <a:t>a&gt;</a:t>
            </a:r>
            <a:r>
              <a:rPr lang="zh-CN" altLang="en-US" sz="2000" b="1" u="wavyHeavy" dirty="0">
                <a:solidFill>
                  <a:srgbClr val="0000FF"/>
                </a:solidFill>
                <a:uFill>
                  <a:solidFill>
                    <a:srgbClr val="00B050"/>
                  </a:solidFill>
                </a:uFill>
                <a:latin typeface="宋体" pitchFamily="2" charset="-122"/>
                <a:ea typeface="宋体" pitchFamily="2" charset="-122"/>
              </a:rPr>
              <a:t>，</a:t>
            </a:r>
            <a:r>
              <a:rPr lang="en-US" altLang="zh-CN" sz="2000" b="1" u="wavyHeavy" dirty="0">
                <a:solidFill>
                  <a:srgbClr val="0000FF"/>
                </a:solidFill>
                <a:uFill>
                  <a:solidFill>
                    <a:srgbClr val="00B050"/>
                  </a:solidFill>
                </a:uFill>
                <a:latin typeface="宋体" pitchFamily="2" charset="-122"/>
                <a:ea typeface="宋体" pitchFamily="2" charset="-122"/>
              </a:rPr>
              <a:t>&lt;),a&gt;</a:t>
            </a:r>
            <a:r>
              <a:rPr lang="en-US" altLang="zh-CN" sz="2000" b="1" dirty="0">
                <a:solidFill>
                  <a:srgbClr val="0000FF"/>
                </a:solidFill>
                <a:latin typeface="宋体" pitchFamily="2" charset="-122"/>
                <a:ea typeface="宋体" pitchFamily="2" charset="-122"/>
              </a:rPr>
              <a:t>,</a:t>
            </a:r>
            <a:r>
              <a:rPr lang="en-US" altLang="zh-CN" sz="2000" b="1" dirty="0">
                <a:latin typeface="宋体" pitchFamily="2" charset="-122"/>
                <a:ea typeface="宋体" pitchFamily="2" charset="-122"/>
              </a:rPr>
              <a:t>&lt;b,#&gt;}</a:t>
            </a:r>
          </a:p>
        </p:txBody>
      </p:sp>
      <p:sp>
        <p:nvSpPr>
          <p:cNvPr id="19462" name="Text Box 1039"/>
          <p:cNvSpPr txBox="1">
            <a:spLocks noChangeArrowheads="1"/>
          </p:cNvSpPr>
          <p:nvPr/>
        </p:nvSpPr>
        <p:spPr bwMode="auto">
          <a:xfrm>
            <a:off x="219075" y="3226772"/>
            <a:ext cx="6334125" cy="396875"/>
          </a:xfrm>
          <a:prstGeom prst="rect">
            <a:avLst/>
          </a:prstGeom>
          <a:noFill/>
          <a:ln w="9525">
            <a:noFill/>
            <a:miter lim="800000"/>
            <a:headEnd/>
            <a:tailEnd/>
          </a:ln>
        </p:spPr>
        <p:txBody>
          <a:bodyPr>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a:t>
            </a:r>
            <a:r>
              <a:rPr lang="zh-CN" altLang="en-US" sz="2000" b="1" dirty="0">
                <a:latin typeface="宋体" pitchFamily="2" charset="-122"/>
                <a:ea typeface="宋体" pitchFamily="2" charset="-122"/>
                <a:cs typeface="Times New Roman" pitchFamily="18" charset="0"/>
              </a:rPr>
              <a:t>构造分析表</a:t>
            </a:r>
            <a:r>
              <a:rPr lang="en-US" altLang="zh-CN" sz="2000" b="1" dirty="0">
                <a:latin typeface="宋体" pitchFamily="2" charset="-122"/>
                <a:ea typeface="宋体" pitchFamily="2" charset="-122"/>
              </a:rPr>
              <a:t>M </a:t>
            </a:r>
            <a:r>
              <a:rPr lang="zh-CN" altLang="en-US" sz="2000" b="1" dirty="0">
                <a:latin typeface="宋体" pitchFamily="2" charset="-122"/>
                <a:ea typeface="宋体" pitchFamily="2" charset="-122"/>
              </a:rPr>
              <a:t>，可得简单优先关系矩阵</a:t>
            </a:r>
          </a:p>
        </p:txBody>
      </p:sp>
      <p:sp>
        <p:nvSpPr>
          <p:cNvPr id="19463" name="Text Box 1041"/>
          <p:cNvSpPr txBox="1">
            <a:spLocks noChangeArrowheads="1"/>
          </p:cNvSpPr>
          <p:nvPr/>
        </p:nvSpPr>
        <p:spPr bwMode="auto">
          <a:xfrm>
            <a:off x="-304800" y="5715000"/>
            <a:ext cx="4968875" cy="396875"/>
          </a:xfrm>
          <a:prstGeom prst="rect">
            <a:avLst/>
          </a:prstGeom>
          <a:noFill/>
          <a:ln w="9525">
            <a:noFill/>
            <a:miter lim="800000"/>
            <a:headEnd/>
            <a:tailEnd/>
          </a:ln>
        </p:spPr>
        <p:txBody>
          <a:bodyPr>
            <a:spAutoFit/>
          </a:bodyPr>
          <a:lstStyle/>
          <a:p>
            <a:r>
              <a:rPr lang="zh-CN" altLang="en-US" sz="2000" dirty="0">
                <a:latin typeface="Times New Roman" pitchFamily="18" charset="0"/>
              </a:rPr>
              <a:t>（</a:t>
            </a:r>
            <a:r>
              <a:rPr lang="en-US" altLang="zh-CN" sz="2000" dirty="0">
                <a:latin typeface="Times New Roman" pitchFamily="18" charset="0"/>
              </a:rPr>
              <a:t>3</a:t>
            </a:r>
            <a:r>
              <a:rPr lang="zh-CN" altLang="en-US" sz="2000" dirty="0">
                <a:latin typeface="Times New Roman" pitchFamily="18" charset="0"/>
              </a:rPr>
              <a:t>）</a:t>
            </a:r>
            <a:r>
              <a:rPr lang="zh-CN" altLang="en-US" sz="2000" dirty="0">
                <a:latin typeface="Times New Roman" pitchFamily="18" charset="0"/>
                <a:cs typeface="Times New Roman" pitchFamily="18" charset="0"/>
              </a:rPr>
              <a:t>输入串</a:t>
            </a:r>
            <a:r>
              <a:rPr lang="en-US" altLang="zh-CN" sz="2000" dirty="0">
                <a:latin typeface="Times New Roman" pitchFamily="18" charset="0"/>
                <a:cs typeface="Times New Roman" pitchFamily="18" charset="0"/>
              </a:rPr>
              <a:t>b((</a:t>
            </a:r>
            <a:r>
              <a:rPr lang="en-US" altLang="zh-CN" sz="2000" dirty="0" err="1">
                <a:latin typeface="Times New Roman" pitchFamily="18" charset="0"/>
                <a:cs typeface="Times New Roman" pitchFamily="18" charset="0"/>
              </a:rPr>
              <a:t>aa</a:t>
            </a:r>
            <a:r>
              <a:rPr lang="en-US" altLang="zh-CN" sz="2000" dirty="0">
                <a:latin typeface="Times New Roman" pitchFamily="18" charset="0"/>
                <a:cs typeface="Times New Roman" pitchFamily="18" charset="0"/>
              </a:rPr>
              <a:t>)a)b</a:t>
            </a:r>
            <a:r>
              <a:rPr lang="zh-CN" altLang="en-US" sz="2000" dirty="0">
                <a:latin typeface="Times New Roman" pitchFamily="18" charset="0"/>
                <a:cs typeface="Times New Roman" pitchFamily="18" charset="0"/>
                <a:hlinkClick r:id="rId3"/>
              </a:rPr>
              <a:t>分析过程</a:t>
            </a:r>
            <a:r>
              <a:rPr lang="zh-CN" altLang="en-US" sz="2000" dirty="0">
                <a:latin typeface="Times New Roman" pitchFamily="18" charset="0"/>
                <a:cs typeface="Times New Roman" pitchFamily="18" charset="0"/>
              </a:rPr>
              <a:t>。</a:t>
            </a:r>
            <a:endParaRPr lang="zh-CN" altLang="en-US" sz="2000" dirty="0">
              <a:latin typeface="Times New Roman" pitchFamily="18" charset="0"/>
            </a:endParaRPr>
          </a:p>
        </p:txBody>
      </p:sp>
      <p:pic>
        <p:nvPicPr>
          <p:cNvPr id="19467" name="Picture 1049"/>
          <p:cNvPicPr>
            <a:picLocks noChangeAspect="1" noChangeArrowheads="1"/>
          </p:cNvPicPr>
          <p:nvPr/>
        </p:nvPicPr>
        <p:blipFill>
          <a:blip r:embed="rId4" cstate="print"/>
          <a:srcRect l="6445" t="37703" r="7927" b="25754"/>
          <a:stretch>
            <a:fillRect/>
          </a:stretch>
        </p:blipFill>
        <p:spPr bwMode="auto">
          <a:xfrm>
            <a:off x="838200" y="3657600"/>
            <a:ext cx="7127875" cy="2133600"/>
          </a:xfrm>
          <a:prstGeom prst="rect">
            <a:avLst/>
          </a:prstGeom>
          <a:noFill/>
          <a:ln w="9525">
            <a:noFill/>
            <a:miter lim="800000"/>
            <a:headEnd/>
            <a:tailEnd/>
          </a:ln>
        </p:spPr>
      </p:pic>
      <p:pic>
        <p:nvPicPr>
          <p:cNvPr id="19469" name="Picture 1048" descr="http://www2.gdin.edu.cn/jkx/webstudy/bianyiyuanli/img/chap06/symbol03.gif"/>
          <p:cNvPicPr>
            <a:picLocks noChangeAspect="1" noChangeArrowheads="1"/>
          </p:cNvPicPr>
          <p:nvPr/>
        </p:nvPicPr>
        <p:blipFill>
          <a:blip r:embed="rId5" r:link="rId6" cstate="print"/>
          <a:srcRect/>
          <a:stretch>
            <a:fillRect/>
          </a:stretch>
        </p:blipFill>
        <p:spPr bwMode="auto">
          <a:xfrm>
            <a:off x="7332663" y="5364996"/>
            <a:ext cx="287337" cy="288925"/>
          </a:xfrm>
          <a:prstGeom prst="rect">
            <a:avLst/>
          </a:prstGeom>
          <a:noFill/>
          <a:ln w="9525">
            <a:noFill/>
            <a:miter lim="800000"/>
            <a:headEnd/>
            <a:tailEnd/>
          </a:ln>
        </p:spPr>
      </p:pic>
      <p:sp>
        <p:nvSpPr>
          <p:cNvPr id="1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12</a:t>
            </a:fld>
            <a:endParaRPr lang="en-US" altLang="zh-CN" dirty="0"/>
          </a:p>
        </p:txBody>
      </p:sp>
      <p:sp>
        <p:nvSpPr>
          <p:cNvPr id="3" name="文本框 2">
            <a:extLst>
              <a:ext uri="{FF2B5EF4-FFF2-40B4-BE49-F238E27FC236}">
                <a16:creationId xmlns:a16="http://schemas.microsoft.com/office/drawing/2014/main" id="{5E3545C9-427D-4691-8472-3395C3D291C8}"/>
              </a:ext>
            </a:extLst>
          </p:cNvPr>
          <p:cNvSpPr txBox="1"/>
          <p:nvPr/>
        </p:nvSpPr>
        <p:spPr>
          <a:xfrm>
            <a:off x="5257800" y="92472"/>
            <a:ext cx="768159" cy="646331"/>
          </a:xfrm>
          <a:prstGeom prst="rect">
            <a:avLst/>
          </a:prstGeom>
          <a:noFill/>
          <a:ln>
            <a:solidFill>
              <a:srgbClr val="FF0000"/>
            </a:solidFill>
          </a:ln>
        </p:spPr>
        <p:txBody>
          <a:bodyPr wrap="none" rtlCol="0">
            <a:spAutoFit/>
          </a:bodyPr>
          <a:lstStyle/>
          <a:p>
            <a:pPr algn="l"/>
            <a:r>
              <a:rPr lang="en-US" altLang="zh-CN" sz="1800" b="1" dirty="0">
                <a:latin typeface="宋体" pitchFamily="2" charset="-122"/>
                <a:ea typeface="宋体" pitchFamily="2" charset="-122"/>
              </a:rPr>
              <a:t>A→(B</a:t>
            </a:r>
          </a:p>
          <a:p>
            <a:pPr algn="l"/>
            <a:r>
              <a:rPr lang="en-US" altLang="zh-CN" sz="1800" b="1" dirty="0" err="1">
                <a:latin typeface="宋体" pitchFamily="2" charset="-122"/>
                <a:ea typeface="宋体" pitchFamily="2" charset="-122"/>
              </a:rPr>
              <a:t>A→a</a:t>
            </a:r>
            <a:endParaRPr lang="zh-CN" altLang="en-US" dirty="0"/>
          </a:p>
        </p:txBody>
      </p:sp>
      <p:cxnSp>
        <p:nvCxnSpPr>
          <p:cNvPr id="5" name="连接符: 曲线 4">
            <a:extLst>
              <a:ext uri="{FF2B5EF4-FFF2-40B4-BE49-F238E27FC236}">
                <a16:creationId xmlns:a16="http://schemas.microsoft.com/office/drawing/2014/main" id="{286B26CF-31C2-444E-A1F7-1575C5B02FD3}"/>
              </a:ext>
            </a:extLst>
          </p:cNvPr>
          <p:cNvCxnSpPr>
            <a:stCxn id="19459" idx="0"/>
            <a:endCxn id="3" idx="1"/>
          </p:cNvCxnSpPr>
          <p:nvPr/>
        </p:nvCxnSpPr>
        <p:spPr bwMode="auto">
          <a:xfrm rot="5400000" flipH="1" flipV="1">
            <a:off x="4475019" y="131619"/>
            <a:ext cx="498762" cy="1066800"/>
          </a:xfrm>
          <a:prstGeom prst="curvedConnector2">
            <a:avLst/>
          </a:prstGeom>
          <a:solidFill>
            <a:srgbClr val="993366">
              <a:alpha val="96001"/>
            </a:srgbClr>
          </a:solidFill>
          <a:ln w="9525"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9"/>
          <p:cNvSpPr txBox="1">
            <a:spLocks noChangeArrowheads="1"/>
          </p:cNvSpPr>
          <p:nvPr/>
        </p:nvSpPr>
        <p:spPr bwMode="auto">
          <a:xfrm>
            <a:off x="381000" y="1066800"/>
            <a:ext cx="3810000" cy="457200"/>
          </a:xfrm>
          <a:prstGeom prst="rect">
            <a:avLst/>
          </a:prstGeom>
          <a:noFill/>
          <a:ln w="9525">
            <a:noFill/>
            <a:miter lim="800000"/>
            <a:headEnd/>
            <a:tailEnd/>
          </a:ln>
        </p:spPr>
        <p:txBody>
          <a:bodyPr>
            <a:spAutoFit/>
          </a:bodyPr>
          <a:lstStyle/>
          <a:p>
            <a:pPr>
              <a:spcBef>
                <a:spcPct val="50000"/>
              </a:spcBef>
            </a:pPr>
            <a:r>
              <a:rPr lang="en-US" altLang="zh-CN" sz="2400" b="1" dirty="0">
                <a:solidFill>
                  <a:srgbClr val="CC0099"/>
                </a:solidFill>
                <a:latin typeface="黑体" pitchFamily="49" charset="-122"/>
                <a:ea typeface="黑体" pitchFamily="49" charset="-122"/>
              </a:rPr>
              <a:t>5.3.1</a:t>
            </a:r>
            <a:r>
              <a:rPr lang="zh-CN" altLang="en-US" sz="2400" b="1" dirty="0">
                <a:solidFill>
                  <a:srgbClr val="CC0099"/>
                </a:solidFill>
                <a:latin typeface="黑体" pitchFamily="49" charset="-122"/>
                <a:ea typeface="黑体" pitchFamily="49" charset="-122"/>
              </a:rPr>
              <a:t>　算符优先关系 </a:t>
            </a:r>
          </a:p>
        </p:txBody>
      </p:sp>
      <p:sp>
        <p:nvSpPr>
          <p:cNvPr id="20485" name="Text Box 52"/>
          <p:cNvSpPr txBox="1">
            <a:spLocks noChangeArrowheads="1"/>
          </p:cNvSpPr>
          <p:nvPr/>
        </p:nvSpPr>
        <p:spPr bwMode="auto">
          <a:xfrm>
            <a:off x="609600" y="1981200"/>
            <a:ext cx="7543800" cy="3016210"/>
          </a:xfrm>
          <a:prstGeom prst="rect">
            <a:avLst/>
          </a:prstGeom>
          <a:noFill/>
          <a:ln w="9525">
            <a:noFill/>
            <a:miter lim="800000"/>
            <a:headEnd/>
            <a:tailEnd/>
          </a:ln>
        </p:spPr>
        <p:txBody>
          <a:bodyPr>
            <a:spAutoFit/>
          </a:bodyPr>
          <a:lstStyle/>
          <a:p>
            <a:pPr indent="584200" algn="l">
              <a:lnSpc>
                <a:spcPct val="130000"/>
              </a:lnSpc>
              <a:spcBef>
                <a:spcPct val="40000"/>
              </a:spcBef>
            </a:pPr>
            <a:r>
              <a:rPr lang="zh-CN" altLang="en-US" sz="2000" b="1" dirty="0">
                <a:latin typeface="宋体" pitchFamily="2" charset="-122"/>
                <a:ea typeface="宋体" pitchFamily="2" charset="-122"/>
              </a:rPr>
              <a:t>与简单优先分析法不同，算符优先分析法仅仅利用相邻的两个</a:t>
            </a:r>
            <a:r>
              <a:rPr lang="zh-CN" altLang="en-US" sz="2000" b="1" dirty="0">
                <a:solidFill>
                  <a:srgbClr val="0000FF"/>
                </a:solidFill>
                <a:latin typeface="宋体" pitchFamily="2" charset="-122"/>
                <a:ea typeface="宋体" pitchFamily="2" charset="-122"/>
              </a:rPr>
              <a:t>终结符</a:t>
            </a:r>
            <a:r>
              <a:rPr lang="zh-CN" altLang="en-US" sz="2000" b="1" dirty="0">
                <a:latin typeface="宋体" pitchFamily="2" charset="-122"/>
                <a:ea typeface="宋体" pitchFamily="2" charset="-122"/>
              </a:rPr>
              <a:t>之间优先关系寻找归约子串。这个归约子串不是句柄，但它是一种特殊的直接短语，被称为“</a:t>
            </a:r>
            <a:r>
              <a:rPr lang="zh-CN" altLang="en-US" sz="2000" b="1" dirty="0">
                <a:solidFill>
                  <a:srgbClr val="CC6600"/>
                </a:solidFill>
                <a:latin typeface="宋体" pitchFamily="2" charset="-122"/>
                <a:ea typeface="宋体" pitchFamily="2" charset="-122"/>
              </a:rPr>
              <a:t>最左素短语</a:t>
            </a:r>
            <a:r>
              <a:rPr lang="zh-CN" altLang="en-US" sz="2000" b="1" dirty="0">
                <a:latin typeface="宋体" pitchFamily="2" charset="-122"/>
                <a:ea typeface="宋体" pitchFamily="2" charset="-122"/>
              </a:rPr>
              <a:t>”。</a:t>
            </a:r>
          </a:p>
          <a:p>
            <a:pPr indent="584200" algn="l">
              <a:lnSpc>
                <a:spcPct val="130000"/>
              </a:lnSpc>
              <a:spcBef>
                <a:spcPct val="40000"/>
              </a:spcBef>
            </a:pPr>
            <a:r>
              <a:rPr lang="zh-CN" altLang="en-US" sz="2000" b="1" dirty="0">
                <a:latin typeface="宋体" pitchFamily="2" charset="-122"/>
                <a:ea typeface="宋体" pitchFamily="2" charset="-122"/>
              </a:rPr>
              <a:t>这种分析法源于对表达式处理。表达式是计算机语言中最重要的、最核心的组成部分，其语法特点是表达式运算符和运算对象组成。表达式组成是否符合语法，通常是以运算符的计算优先顺序和运算符需要运算对象个数进行判别的。  </a:t>
            </a:r>
          </a:p>
        </p:txBody>
      </p:sp>
      <p:sp>
        <p:nvSpPr>
          <p:cNvPr id="20486" name="Rectangle 53"/>
          <p:cNvSpPr>
            <a:spLocks noGrp="1" noChangeArrowheads="1"/>
          </p:cNvSpPr>
          <p:nvPr>
            <p:ph type="title"/>
          </p:nvPr>
        </p:nvSpPr>
        <p:spPr>
          <a:xfrm>
            <a:off x="723900" y="304800"/>
            <a:ext cx="4724400" cy="609600"/>
          </a:xfrm>
        </p:spPr>
        <p:txBody>
          <a:bodyPr/>
          <a:lstStyle/>
          <a:p>
            <a:pPr eaLnBrk="1" hangingPunct="1"/>
            <a:r>
              <a:rPr lang="en-US" altLang="zh-CN" sz="2800" b="1" dirty="0">
                <a:latin typeface="黑体" pitchFamily="49" charset="-122"/>
                <a:ea typeface="黑体" pitchFamily="49" charset="-122"/>
              </a:rPr>
              <a:t>5</a:t>
            </a:r>
            <a:r>
              <a:rPr lang="en-US" altLang="zh-CN" sz="2800" b="1" dirty="0">
                <a:solidFill>
                  <a:srgbClr val="0000FF"/>
                </a:solidFill>
                <a:latin typeface="黑体" pitchFamily="49" charset="-122"/>
                <a:ea typeface="黑体" pitchFamily="49" charset="-122"/>
              </a:rPr>
              <a:t>.3  </a:t>
            </a:r>
            <a:r>
              <a:rPr lang="zh-CN" altLang="en-US" sz="2800" b="1" dirty="0">
                <a:solidFill>
                  <a:srgbClr val="0000FF"/>
                </a:solidFill>
                <a:latin typeface="黑体" pitchFamily="49" charset="-122"/>
                <a:ea typeface="黑体" pitchFamily="49" charset="-122"/>
              </a:rPr>
              <a:t>算符优先分析法</a:t>
            </a:r>
          </a:p>
        </p:txBody>
      </p:sp>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13</a:t>
            </a:fld>
            <a:endParaRPr lang="en-US" altLang="zh-CN"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188"/>
          <p:cNvSpPr txBox="1">
            <a:spLocks noChangeArrowheads="1"/>
          </p:cNvSpPr>
          <p:nvPr/>
        </p:nvSpPr>
        <p:spPr bwMode="auto">
          <a:xfrm>
            <a:off x="742950" y="1066800"/>
            <a:ext cx="7486650" cy="1282700"/>
          </a:xfrm>
          <a:prstGeom prst="rect">
            <a:avLst/>
          </a:prstGeom>
          <a:noFill/>
          <a:ln w="9525">
            <a:noFill/>
            <a:miter lim="800000"/>
            <a:headEnd/>
            <a:tailEnd/>
          </a:ln>
        </p:spPr>
        <p:txBody>
          <a:bodyPr>
            <a:spAutoFit/>
          </a:bodyPr>
          <a:lstStyle/>
          <a:p>
            <a:pPr indent="617538" algn="l">
              <a:lnSpc>
                <a:spcPct val="130000"/>
              </a:lnSpc>
              <a:spcBef>
                <a:spcPct val="50000"/>
              </a:spcBef>
              <a:tabLst>
                <a:tab pos="573088" algn="l"/>
              </a:tabLst>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5.3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中没有形如</a:t>
            </a:r>
            <a:r>
              <a:rPr lang="en-US" altLang="zh-CN" sz="2000" b="1" dirty="0">
                <a:latin typeface="宋体" pitchFamily="2" charset="-122"/>
                <a:ea typeface="宋体" pitchFamily="2" charset="-122"/>
              </a:rPr>
              <a:t>A→···BC···</a:t>
            </a:r>
            <a:r>
              <a:rPr lang="zh-CN" altLang="en-US" sz="2000" b="1" dirty="0">
                <a:latin typeface="宋体" pitchFamily="2" charset="-122"/>
                <a:ea typeface="宋体" pitchFamily="2" charset="-122"/>
              </a:rPr>
              <a:t>的规则，其中</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，则称文法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a:t>
            </a:r>
            <a:r>
              <a:rPr lang="zh-CN" altLang="en-US" sz="2000" b="1" dirty="0">
                <a:solidFill>
                  <a:srgbClr val="CC6600"/>
                </a:solidFill>
                <a:latin typeface="宋体" pitchFamily="2" charset="-122"/>
                <a:ea typeface="宋体" pitchFamily="2" charset="-122"/>
              </a:rPr>
              <a:t>算符文法</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Operater</a:t>
            </a:r>
            <a:r>
              <a:rPr lang="en-US" altLang="zh-CN" sz="2000" b="1" dirty="0">
                <a:latin typeface="宋体" pitchFamily="2" charset="-122"/>
                <a:ea typeface="宋体" pitchFamily="2" charset="-122"/>
              </a:rPr>
              <a:t> Grammar</a:t>
            </a:r>
            <a:r>
              <a:rPr lang="zh-CN" altLang="en-US" sz="2000" b="1" dirty="0">
                <a:latin typeface="宋体" pitchFamily="2" charset="-122"/>
                <a:ea typeface="宋体" pitchFamily="2" charset="-122"/>
              </a:rPr>
              <a:t>），简称</a:t>
            </a:r>
            <a:r>
              <a:rPr lang="en-US" altLang="zh-CN" sz="2000" b="1" dirty="0">
                <a:solidFill>
                  <a:srgbClr val="CC6600"/>
                </a:solidFill>
                <a:latin typeface="宋体" pitchFamily="2" charset="-122"/>
                <a:ea typeface="宋体" pitchFamily="2" charset="-122"/>
              </a:rPr>
              <a:t>OG</a:t>
            </a:r>
            <a:r>
              <a:rPr lang="zh-CN" altLang="en-US" sz="2000" b="1" dirty="0">
                <a:solidFill>
                  <a:srgbClr val="CC6600"/>
                </a:solidFill>
                <a:latin typeface="宋体" pitchFamily="2" charset="-122"/>
                <a:ea typeface="宋体" pitchFamily="2" charset="-122"/>
              </a:rPr>
              <a:t>文法</a:t>
            </a:r>
            <a:r>
              <a:rPr lang="zh-CN" altLang="en-US" sz="2000" b="1" dirty="0">
                <a:latin typeface="宋体" pitchFamily="2" charset="-122"/>
                <a:ea typeface="宋体" pitchFamily="2" charset="-122"/>
              </a:rPr>
              <a:t>。 </a:t>
            </a:r>
          </a:p>
        </p:txBody>
      </p:sp>
      <p:sp>
        <p:nvSpPr>
          <p:cNvPr id="21508" name="Text Box 189"/>
          <p:cNvSpPr txBox="1">
            <a:spLocks noChangeArrowheads="1"/>
          </p:cNvSpPr>
          <p:nvPr/>
        </p:nvSpPr>
        <p:spPr bwMode="auto">
          <a:xfrm>
            <a:off x="914400" y="3933825"/>
            <a:ext cx="7239000" cy="1435100"/>
          </a:xfrm>
          <a:prstGeom prst="rect">
            <a:avLst/>
          </a:prstGeom>
          <a:noFill/>
          <a:ln w="9525">
            <a:noFill/>
            <a:miter lim="800000"/>
            <a:headEnd/>
            <a:tailEnd/>
          </a:ln>
        </p:spPr>
        <p:txBody>
          <a:bodyPr>
            <a:spAutoFit/>
          </a:bodyPr>
          <a:lstStyle/>
          <a:p>
            <a:pPr marL="920750" indent="-920750" algn="l">
              <a:lnSpc>
                <a:spcPct val="130000"/>
              </a:lnSpc>
              <a:spcBef>
                <a:spcPct val="50000"/>
              </a:spcBef>
            </a:pPr>
            <a:r>
              <a:rPr lang="zh-CN" altLang="en-US" sz="2000" b="1" dirty="0">
                <a:latin typeface="宋体" pitchFamily="2" charset="-122"/>
                <a:ea typeface="宋体" pitchFamily="2" charset="-122"/>
              </a:rPr>
              <a:t>性质</a:t>
            </a:r>
            <a:r>
              <a:rPr lang="en-US" altLang="zh-CN" sz="2000" b="1" dirty="0">
                <a:latin typeface="宋体" pitchFamily="2" charset="-122"/>
                <a:ea typeface="宋体" pitchFamily="2" charset="-122"/>
              </a:rPr>
              <a:t>1   </a:t>
            </a:r>
            <a:r>
              <a:rPr lang="zh-CN" altLang="en-US" sz="2000" b="1" dirty="0">
                <a:latin typeface="宋体" pitchFamily="2" charset="-122"/>
                <a:ea typeface="宋体" pitchFamily="2" charset="-122"/>
              </a:rPr>
              <a:t>在</a:t>
            </a:r>
            <a:r>
              <a:rPr lang="en-US" altLang="zh-CN" sz="2000" b="1" dirty="0">
                <a:latin typeface="宋体" pitchFamily="2" charset="-122"/>
                <a:ea typeface="宋体" pitchFamily="2" charset="-122"/>
              </a:rPr>
              <a:t>OG</a:t>
            </a:r>
            <a:r>
              <a:rPr lang="zh-CN" altLang="en-US" sz="2000" b="1" dirty="0">
                <a:latin typeface="宋体" pitchFamily="2" charset="-122"/>
                <a:ea typeface="宋体" pitchFamily="2" charset="-122"/>
              </a:rPr>
              <a:t>文法中任何句型都不包含两个相邻的非终结符。</a:t>
            </a:r>
          </a:p>
          <a:p>
            <a:pPr marL="920750" indent="-920750" algn="l">
              <a:lnSpc>
                <a:spcPct val="130000"/>
              </a:lnSpc>
              <a:spcBef>
                <a:spcPct val="50000"/>
              </a:spcBef>
            </a:pPr>
            <a:r>
              <a:rPr lang="zh-CN" altLang="en-US" sz="2000" b="1" dirty="0">
                <a:latin typeface="宋体" pitchFamily="2" charset="-122"/>
                <a:ea typeface="宋体" pitchFamily="2" charset="-122"/>
              </a:rPr>
              <a:t>性质</a:t>
            </a:r>
            <a:r>
              <a:rPr lang="en-US" altLang="zh-CN" sz="2000" b="1" dirty="0">
                <a:latin typeface="宋体" pitchFamily="2" charset="-122"/>
                <a:ea typeface="宋体" pitchFamily="2" charset="-122"/>
              </a:rPr>
              <a:t>2   </a:t>
            </a: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Ab</a:t>
            </a:r>
            <a:r>
              <a:rPr lang="zh-CN" altLang="en-US" sz="2000" b="1" dirty="0">
                <a:latin typeface="宋体" pitchFamily="2" charset="-122"/>
                <a:ea typeface="宋体" pitchFamily="2" charset="-122"/>
              </a:rPr>
              <a:t>或</a:t>
            </a:r>
            <a:r>
              <a:rPr lang="en-US" altLang="zh-CN" sz="2000" b="1" dirty="0" err="1">
                <a:latin typeface="宋体" pitchFamily="2" charset="-122"/>
                <a:ea typeface="宋体" pitchFamily="2" charset="-122"/>
              </a:rPr>
              <a:t>bA</a:t>
            </a:r>
            <a:r>
              <a:rPr lang="zh-CN" altLang="en-US" sz="2000" b="1" dirty="0">
                <a:latin typeface="宋体" pitchFamily="2" charset="-122"/>
                <a:ea typeface="宋体" pitchFamily="2" charset="-122"/>
              </a:rPr>
              <a:t>出现在</a:t>
            </a:r>
            <a:r>
              <a:rPr lang="en-US" altLang="zh-CN" sz="2000" b="1" dirty="0">
                <a:latin typeface="宋体" pitchFamily="2" charset="-122"/>
                <a:ea typeface="宋体" pitchFamily="2" charset="-122"/>
              </a:rPr>
              <a:t>OG</a:t>
            </a:r>
            <a:r>
              <a:rPr lang="zh-CN" altLang="en-US" sz="2000" b="1" dirty="0">
                <a:latin typeface="宋体" pitchFamily="2" charset="-122"/>
                <a:ea typeface="宋体" pitchFamily="2" charset="-122"/>
              </a:rPr>
              <a:t>文法的句型</a:t>
            </a:r>
            <a:r>
              <a:rPr lang="en-US" altLang="zh-CN" sz="2000" b="1" dirty="0">
                <a:latin typeface="宋体" pitchFamily="2" charset="-122"/>
                <a:ea typeface="宋体" pitchFamily="2" charset="-122"/>
              </a:rPr>
              <a:t>γ</a:t>
            </a:r>
            <a:r>
              <a:rPr lang="zh-CN" altLang="en-US" sz="2000" b="1" dirty="0">
                <a:latin typeface="宋体" pitchFamily="2" charset="-122"/>
                <a:ea typeface="宋体" pitchFamily="2" charset="-122"/>
              </a:rPr>
              <a:t>中，其中</a:t>
            </a:r>
            <a:r>
              <a:rPr lang="en-US" altLang="zh-CN" sz="2000" b="1" dirty="0">
                <a:latin typeface="宋体" pitchFamily="2" charset="-122"/>
                <a:ea typeface="宋体" pitchFamily="2" charset="-122"/>
              </a:rPr>
              <a:t>A∈V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，则句型</a:t>
            </a:r>
            <a:r>
              <a:rPr lang="en-US" altLang="zh-CN" sz="2000" b="1" dirty="0">
                <a:latin typeface="宋体" pitchFamily="2" charset="-122"/>
                <a:ea typeface="宋体" pitchFamily="2" charset="-122"/>
              </a:rPr>
              <a:t>γ</a:t>
            </a:r>
            <a:r>
              <a:rPr lang="zh-CN" altLang="en-US" sz="2000" b="1" dirty="0">
                <a:latin typeface="宋体" pitchFamily="2" charset="-122"/>
                <a:ea typeface="宋体" pitchFamily="2" charset="-122"/>
              </a:rPr>
              <a:t>中任何包含</a:t>
            </a:r>
            <a:r>
              <a:rPr lang="zh-CN" altLang="en-US" sz="2000" b="1" dirty="0">
                <a:solidFill>
                  <a:srgbClr val="FF0000"/>
                </a:solidFill>
                <a:latin typeface="宋体" pitchFamily="2" charset="-122"/>
                <a:ea typeface="宋体" pitchFamily="2" charset="-122"/>
              </a:rPr>
              <a:t>此</a:t>
            </a:r>
            <a:r>
              <a:rPr lang="en-US" altLang="zh-CN" sz="2000" b="1" dirty="0">
                <a:solidFill>
                  <a:srgbClr val="FF0000"/>
                </a:solidFill>
                <a:latin typeface="宋体" pitchFamily="2" charset="-122"/>
                <a:ea typeface="宋体" pitchFamily="2" charset="-122"/>
              </a:rPr>
              <a:t>b</a:t>
            </a:r>
            <a:r>
              <a:rPr lang="zh-CN" altLang="en-US" sz="2000" b="1" dirty="0">
                <a:latin typeface="宋体" pitchFamily="2" charset="-122"/>
                <a:ea typeface="宋体" pitchFamily="2" charset="-122"/>
              </a:rPr>
              <a:t>的短语必含有</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p>
        </p:txBody>
      </p:sp>
      <p:sp>
        <p:nvSpPr>
          <p:cNvPr id="21509" name="Text Box 190"/>
          <p:cNvSpPr txBox="1">
            <a:spLocks noChangeArrowheads="1"/>
          </p:cNvSpPr>
          <p:nvPr/>
        </p:nvSpPr>
        <p:spPr bwMode="auto">
          <a:xfrm>
            <a:off x="762000" y="2514600"/>
            <a:ext cx="7543800" cy="1200329"/>
          </a:xfrm>
          <a:prstGeom prst="rect">
            <a:avLst/>
          </a:prstGeom>
          <a:noFill/>
          <a:ln w="9525">
            <a:noFill/>
            <a:miter lim="800000"/>
            <a:headEnd/>
            <a:tailEnd/>
          </a:ln>
        </p:spPr>
        <p:txBody>
          <a:bodyPr wrap="square">
            <a:spAutoFit/>
          </a:bodyPr>
          <a:lstStyle/>
          <a:p>
            <a:pPr indent="487363" algn="l">
              <a:lnSpc>
                <a:spcPct val="120000"/>
              </a:lnSpc>
              <a:spcBef>
                <a:spcPct val="50000"/>
              </a:spcBef>
            </a:pPr>
            <a:r>
              <a:rPr lang="en-US" altLang="zh-CN" sz="2000" b="1" dirty="0">
                <a:solidFill>
                  <a:srgbClr val="A50021"/>
                </a:solidFill>
                <a:latin typeface="宋体" pitchFamily="2" charset="-122"/>
                <a:ea typeface="宋体" pitchFamily="2" charset="-122"/>
              </a:rPr>
              <a:t>OG</a:t>
            </a:r>
            <a:r>
              <a:rPr lang="zh-CN" altLang="en-US" sz="2000" b="1" dirty="0">
                <a:solidFill>
                  <a:srgbClr val="A50021"/>
                </a:solidFill>
                <a:latin typeface="宋体" pitchFamily="2" charset="-122"/>
                <a:ea typeface="宋体" pitchFamily="2" charset="-122"/>
              </a:rPr>
              <a:t>文法其实质是对规则进行了限制，也就是规则右部不得出现两个非终结符直接相邻。它是对表达式进行形式化和推广，即：终结符均视为算符，非终结符视为运算结果。 </a:t>
            </a:r>
          </a:p>
        </p:txBody>
      </p:sp>
      <p:sp>
        <p:nvSpPr>
          <p:cNvPr id="21510" name="Rectangle 191"/>
          <p:cNvSpPr>
            <a:spLocks noGrp="1" noChangeArrowheads="1"/>
          </p:cNvSpPr>
          <p:nvPr>
            <p:ph type="title"/>
          </p:nvPr>
        </p:nvSpPr>
        <p:spPr>
          <a:xfrm>
            <a:off x="533400" y="304800"/>
            <a:ext cx="4267200" cy="533400"/>
          </a:xfrm>
        </p:spPr>
        <p:txBody>
          <a:bodyPr/>
          <a:lstStyle/>
          <a:p>
            <a:pPr eaLnBrk="1" hangingPunct="1"/>
            <a:r>
              <a:rPr lang="en-US" altLang="zh-CN" sz="2800" b="1" dirty="0">
                <a:solidFill>
                  <a:srgbClr val="CC0099"/>
                </a:solidFill>
                <a:latin typeface="黑体" pitchFamily="49" charset="-122"/>
                <a:ea typeface="黑体" pitchFamily="49" charset="-122"/>
              </a:rPr>
              <a:t>5.3.2</a:t>
            </a:r>
            <a:r>
              <a:rPr lang="zh-CN" altLang="en-US" sz="2800" b="1" dirty="0">
                <a:solidFill>
                  <a:srgbClr val="CC0099"/>
                </a:solidFill>
                <a:latin typeface="黑体" pitchFamily="49" charset="-122"/>
                <a:ea typeface="黑体" pitchFamily="49" charset="-122"/>
              </a:rPr>
              <a:t>　算符优先文法</a:t>
            </a:r>
          </a:p>
        </p:txBody>
      </p:sp>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14</a:t>
            </a:fld>
            <a:endParaRPr lang="en-US" altLang="zh-C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189"/>
          <p:cNvSpPr txBox="1">
            <a:spLocks noChangeArrowheads="1"/>
          </p:cNvSpPr>
          <p:nvPr/>
        </p:nvSpPr>
        <p:spPr bwMode="auto">
          <a:xfrm>
            <a:off x="648735" y="906549"/>
            <a:ext cx="7239000" cy="435697"/>
          </a:xfrm>
          <a:prstGeom prst="rect">
            <a:avLst/>
          </a:prstGeom>
          <a:noFill/>
          <a:ln w="9525">
            <a:noFill/>
            <a:miter lim="800000"/>
            <a:headEnd/>
            <a:tailEnd/>
          </a:ln>
        </p:spPr>
        <p:txBody>
          <a:bodyPr>
            <a:spAutoFit/>
          </a:bodyPr>
          <a:lstStyle/>
          <a:p>
            <a:pPr marL="920750" indent="-920750" algn="l">
              <a:lnSpc>
                <a:spcPct val="130000"/>
              </a:lnSpc>
              <a:spcBef>
                <a:spcPct val="50000"/>
              </a:spcBef>
            </a:pPr>
            <a:r>
              <a:rPr lang="zh-CN" altLang="en-US" sz="2000" b="1" dirty="0">
                <a:solidFill>
                  <a:srgbClr val="FF0000"/>
                </a:solidFill>
                <a:latin typeface="+mn-ea"/>
                <a:ea typeface="+mn-ea"/>
              </a:rPr>
              <a:t>性质</a:t>
            </a:r>
            <a:r>
              <a:rPr lang="en-US" altLang="zh-CN" sz="2000" b="1" dirty="0">
                <a:solidFill>
                  <a:srgbClr val="FF0000"/>
                </a:solidFill>
                <a:latin typeface="+mn-ea"/>
                <a:ea typeface="+mn-ea"/>
              </a:rPr>
              <a:t>1   </a:t>
            </a:r>
            <a:r>
              <a:rPr lang="zh-CN" altLang="en-US" sz="2000" b="1" dirty="0">
                <a:latin typeface="+mn-ea"/>
                <a:ea typeface="+mn-ea"/>
              </a:rPr>
              <a:t>在</a:t>
            </a:r>
            <a:r>
              <a:rPr lang="en-US" altLang="zh-CN" sz="2000" b="1" dirty="0">
                <a:latin typeface="+mn-ea"/>
                <a:ea typeface="+mn-ea"/>
              </a:rPr>
              <a:t>OG</a:t>
            </a:r>
            <a:r>
              <a:rPr lang="zh-CN" altLang="en-US" sz="2000" b="1" dirty="0">
                <a:latin typeface="+mn-ea"/>
                <a:ea typeface="+mn-ea"/>
              </a:rPr>
              <a:t>文法中任何句型都不包含两个相邻的非终结符。</a:t>
            </a:r>
          </a:p>
        </p:txBody>
      </p:sp>
      <p:sp>
        <p:nvSpPr>
          <p:cNvPr id="22532" name="Text Box 189"/>
          <p:cNvSpPr txBox="1">
            <a:spLocks noChangeArrowheads="1"/>
          </p:cNvSpPr>
          <p:nvPr/>
        </p:nvSpPr>
        <p:spPr bwMode="auto">
          <a:xfrm>
            <a:off x="714375" y="3459957"/>
            <a:ext cx="7239000" cy="849312"/>
          </a:xfrm>
          <a:prstGeom prst="rect">
            <a:avLst/>
          </a:prstGeom>
          <a:noFill/>
          <a:ln w="9525">
            <a:noFill/>
            <a:miter lim="800000"/>
            <a:headEnd/>
            <a:tailEnd/>
          </a:ln>
        </p:spPr>
        <p:txBody>
          <a:bodyPr>
            <a:spAutoFit/>
          </a:bodyPr>
          <a:lstStyle/>
          <a:p>
            <a:pPr marL="920750" indent="-920750" algn="l">
              <a:lnSpc>
                <a:spcPct val="130000"/>
              </a:lnSpc>
              <a:spcBef>
                <a:spcPct val="50000"/>
              </a:spcBef>
            </a:pPr>
            <a:r>
              <a:rPr lang="zh-CN" altLang="en-US" sz="2000" b="1" dirty="0">
                <a:solidFill>
                  <a:srgbClr val="FF0000"/>
                </a:solidFill>
                <a:latin typeface="+mn-ea"/>
                <a:ea typeface="+mn-ea"/>
              </a:rPr>
              <a:t>性质</a:t>
            </a:r>
            <a:r>
              <a:rPr lang="en-US" altLang="zh-CN" sz="2000" b="1" dirty="0">
                <a:solidFill>
                  <a:srgbClr val="FF0000"/>
                </a:solidFill>
                <a:latin typeface="+mn-ea"/>
                <a:ea typeface="+mn-ea"/>
              </a:rPr>
              <a:t>2   </a:t>
            </a:r>
            <a:r>
              <a:rPr lang="zh-CN" altLang="en-US" sz="2000" b="1" dirty="0">
                <a:latin typeface="+mn-ea"/>
                <a:ea typeface="+mn-ea"/>
              </a:rPr>
              <a:t>如果</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bA</a:t>
            </a:r>
            <a:r>
              <a:rPr lang="zh-CN" altLang="en-US" sz="2000" b="1" dirty="0">
                <a:latin typeface="+mn-ea"/>
                <a:ea typeface="+mn-ea"/>
              </a:rPr>
              <a:t>出现在</a:t>
            </a:r>
            <a:r>
              <a:rPr lang="en-US" altLang="zh-CN" sz="2000" b="1" dirty="0">
                <a:latin typeface="+mn-ea"/>
                <a:ea typeface="+mn-ea"/>
              </a:rPr>
              <a:t>OG</a:t>
            </a:r>
            <a:r>
              <a:rPr lang="zh-CN" altLang="en-US" sz="2000" b="1" dirty="0">
                <a:latin typeface="+mn-ea"/>
                <a:ea typeface="+mn-ea"/>
              </a:rPr>
              <a:t>文法的句型</a:t>
            </a:r>
            <a:r>
              <a:rPr lang="en-US" altLang="zh-CN" sz="2000" b="1" dirty="0">
                <a:latin typeface="+mn-ea"/>
                <a:ea typeface="+mn-ea"/>
              </a:rPr>
              <a:t>γ</a:t>
            </a:r>
            <a:r>
              <a:rPr lang="zh-CN" altLang="en-US" sz="2000" b="1" dirty="0">
                <a:latin typeface="+mn-ea"/>
                <a:ea typeface="+mn-ea"/>
              </a:rPr>
              <a:t>中，其中</a:t>
            </a:r>
            <a:r>
              <a:rPr lang="en-US" altLang="zh-CN" sz="2000" b="1" dirty="0">
                <a:latin typeface="+mn-ea"/>
                <a:ea typeface="+mn-ea"/>
              </a:rPr>
              <a:t>A∈V</a:t>
            </a:r>
            <a:r>
              <a:rPr lang="en-US" altLang="zh-CN" sz="2000" b="1" baseline="-30000" dirty="0">
                <a:latin typeface="+mn-ea"/>
                <a:ea typeface="+mn-ea"/>
              </a:rPr>
              <a:t>N</a:t>
            </a:r>
            <a:r>
              <a:rPr lang="zh-CN" altLang="en-US" sz="2000" b="1" dirty="0">
                <a:latin typeface="+mn-ea"/>
                <a:ea typeface="+mn-ea"/>
              </a:rPr>
              <a:t>，</a:t>
            </a:r>
            <a:r>
              <a:rPr lang="en-US" altLang="zh-CN" sz="2000" b="1" dirty="0" err="1">
                <a:latin typeface="+mn-ea"/>
                <a:ea typeface="+mn-ea"/>
              </a:rPr>
              <a:t>b∈V</a:t>
            </a:r>
            <a:r>
              <a:rPr lang="en-US" altLang="zh-CN" sz="2000" b="1" baseline="-30000" dirty="0" err="1">
                <a:latin typeface="+mn-ea"/>
                <a:ea typeface="+mn-ea"/>
              </a:rPr>
              <a:t>T</a:t>
            </a:r>
            <a:r>
              <a:rPr lang="zh-CN" altLang="en-US" sz="2000" b="1" dirty="0">
                <a:latin typeface="+mn-ea"/>
                <a:ea typeface="+mn-ea"/>
              </a:rPr>
              <a:t>，则句型</a:t>
            </a:r>
            <a:r>
              <a:rPr lang="en-US" altLang="zh-CN" sz="2000" b="1" dirty="0">
                <a:latin typeface="+mn-ea"/>
                <a:ea typeface="+mn-ea"/>
              </a:rPr>
              <a:t>γ</a:t>
            </a:r>
            <a:r>
              <a:rPr lang="zh-CN" altLang="en-US" sz="2000" b="1" dirty="0">
                <a:latin typeface="+mn-ea"/>
                <a:ea typeface="+mn-ea"/>
              </a:rPr>
              <a:t>中任何包含</a:t>
            </a:r>
            <a:r>
              <a:rPr lang="zh-CN" altLang="en-US" sz="2000" b="1" dirty="0">
                <a:solidFill>
                  <a:srgbClr val="FF0000"/>
                </a:solidFill>
                <a:latin typeface="+mn-ea"/>
                <a:ea typeface="+mn-ea"/>
              </a:rPr>
              <a:t>此</a:t>
            </a:r>
            <a:r>
              <a:rPr lang="en-US" altLang="zh-CN" sz="2000" b="1" dirty="0">
                <a:solidFill>
                  <a:srgbClr val="FF0000"/>
                </a:solidFill>
                <a:latin typeface="+mn-ea"/>
                <a:ea typeface="+mn-ea"/>
              </a:rPr>
              <a:t>b</a:t>
            </a:r>
            <a:r>
              <a:rPr lang="zh-CN" altLang="en-US" sz="2000" b="1" dirty="0">
                <a:latin typeface="+mn-ea"/>
                <a:ea typeface="+mn-ea"/>
              </a:rPr>
              <a:t>的短语必含有</a:t>
            </a:r>
            <a:r>
              <a:rPr lang="en-US" altLang="zh-CN" sz="2000" b="1" dirty="0">
                <a:latin typeface="+mn-ea"/>
                <a:ea typeface="+mn-ea"/>
              </a:rPr>
              <a:t>A</a:t>
            </a:r>
            <a:r>
              <a:rPr lang="zh-CN" altLang="en-US" sz="2000" b="1" dirty="0">
                <a:latin typeface="+mn-ea"/>
                <a:ea typeface="+mn-ea"/>
              </a:rPr>
              <a:t>。</a:t>
            </a:r>
          </a:p>
        </p:txBody>
      </p:sp>
      <p:sp>
        <p:nvSpPr>
          <p:cNvPr id="9" name="TextBox 8"/>
          <p:cNvSpPr txBox="1"/>
          <p:nvPr/>
        </p:nvSpPr>
        <p:spPr>
          <a:xfrm>
            <a:off x="1000125" y="1350962"/>
            <a:ext cx="7429500" cy="2246313"/>
          </a:xfrm>
          <a:prstGeom prst="rect">
            <a:avLst/>
          </a:prstGeom>
          <a:noFill/>
        </p:spPr>
        <p:txBody>
          <a:bodyPr>
            <a:spAutoFit/>
          </a:bodyPr>
          <a:lstStyle/>
          <a:p>
            <a:pPr algn="l">
              <a:defRPr/>
            </a:pPr>
            <a:r>
              <a:rPr lang="zh-CN" altLang="en-US" sz="2000" b="1" dirty="0">
                <a:latin typeface="+mn-ea"/>
                <a:ea typeface="+mn-ea"/>
              </a:rPr>
              <a:t>证明：按推导长度进行</a:t>
            </a:r>
            <a:r>
              <a:rPr lang="en-US" altLang="zh-CN" sz="2000" b="1" dirty="0">
                <a:latin typeface="+mn-ea"/>
                <a:ea typeface="+mn-ea"/>
              </a:rPr>
              <a:t>n</a:t>
            </a:r>
            <a:r>
              <a:rPr lang="zh-CN" altLang="en-US" sz="2000" b="1" dirty="0">
                <a:latin typeface="+mn-ea"/>
                <a:ea typeface="+mn-ea"/>
              </a:rPr>
              <a:t>归纳证明：</a:t>
            </a:r>
            <a:endParaRPr lang="en-US" altLang="zh-CN" sz="2000" b="1" dirty="0">
              <a:latin typeface="+mn-ea"/>
              <a:ea typeface="+mn-ea"/>
            </a:endParaRPr>
          </a:p>
          <a:p>
            <a:pPr algn="l">
              <a:defRPr/>
            </a:pPr>
            <a:r>
              <a:rPr lang="en-US" altLang="zh-CN" sz="2000" b="1" dirty="0">
                <a:latin typeface="+mn-ea"/>
                <a:ea typeface="+mn-ea"/>
              </a:rPr>
              <a:t>      </a:t>
            </a:r>
            <a:r>
              <a:rPr lang="zh-CN" altLang="en-US" sz="2000" b="1" dirty="0">
                <a:latin typeface="+mn-ea"/>
                <a:ea typeface="+mn-ea"/>
              </a:rPr>
              <a:t>当</a:t>
            </a:r>
            <a:r>
              <a:rPr lang="en-US" altLang="zh-CN" sz="2000" b="1" dirty="0">
                <a:latin typeface="+mn-ea"/>
                <a:ea typeface="+mn-ea"/>
              </a:rPr>
              <a:t>n=1</a:t>
            </a:r>
            <a:r>
              <a:rPr lang="zh-CN" altLang="en-US" sz="2000" b="1" dirty="0">
                <a:latin typeface="+mn-ea"/>
                <a:ea typeface="+mn-ea"/>
              </a:rPr>
              <a:t>时，由</a:t>
            </a:r>
            <a:r>
              <a:rPr lang="en-US" altLang="zh-CN" sz="2000" b="1" dirty="0">
                <a:latin typeface="+mn-ea"/>
                <a:ea typeface="+mn-ea"/>
              </a:rPr>
              <a:t>OG</a:t>
            </a:r>
            <a:r>
              <a:rPr lang="zh-CN" altLang="en-US" sz="2000" b="1" dirty="0">
                <a:latin typeface="+mn-ea"/>
                <a:ea typeface="+mn-ea"/>
              </a:rPr>
              <a:t>文法的定义，显然成立。</a:t>
            </a:r>
            <a:endParaRPr lang="en-US" altLang="zh-CN" sz="2000" b="1" dirty="0">
              <a:latin typeface="+mn-ea"/>
              <a:ea typeface="+mn-ea"/>
            </a:endParaRPr>
          </a:p>
          <a:p>
            <a:pPr algn="l">
              <a:defRPr/>
            </a:pPr>
            <a:r>
              <a:rPr lang="en-US" altLang="zh-CN" sz="2000" b="1" dirty="0">
                <a:latin typeface="+mn-ea"/>
                <a:ea typeface="+mn-ea"/>
              </a:rPr>
              <a:t>      </a:t>
            </a:r>
            <a:r>
              <a:rPr lang="zh-CN" altLang="en-US" sz="2000" b="1" dirty="0">
                <a:latin typeface="+mn-ea"/>
                <a:ea typeface="+mn-ea"/>
              </a:rPr>
              <a:t>假定</a:t>
            </a:r>
            <a:r>
              <a:rPr lang="en-US" altLang="zh-CN" sz="2000" b="1" dirty="0">
                <a:latin typeface="+mn-ea"/>
                <a:ea typeface="+mn-ea"/>
              </a:rPr>
              <a:t>n=k</a:t>
            </a:r>
            <a:r>
              <a:rPr lang="zh-CN" altLang="en-US" sz="2000" b="1" dirty="0">
                <a:latin typeface="+mn-ea"/>
                <a:ea typeface="+mn-ea"/>
              </a:rPr>
              <a:t>时，命题成立，即</a:t>
            </a:r>
            <a:endParaRPr lang="en-US" altLang="zh-CN" sz="2000" b="1" dirty="0">
              <a:latin typeface="+mn-ea"/>
              <a:ea typeface="+mn-ea"/>
            </a:endParaRPr>
          </a:p>
          <a:p>
            <a:pPr algn="l">
              <a:defRPr/>
            </a:pPr>
            <a:r>
              <a:rPr lang="en-US" altLang="zh-CN" sz="2000" b="1" dirty="0">
                <a:latin typeface="+mn-ea"/>
                <a:ea typeface="+mn-ea"/>
              </a:rPr>
              <a:t>    S=&gt;</a:t>
            </a:r>
            <a:r>
              <a:rPr lang="el-GR" altLang="zh-CN" sz="2000" b="1" dirty="0">
                <a:latin typeface="+mn-ea"/>
                <a:ea typeface="+mn-ea"/>
              </a:rPr>
              <a:t>ω</a:t>
            </a:r>
            <a:r>
              <a:rPr lang="en-US" altLang="zh-CN" sz="2000" b="1" baseline="-25000" dirty="0">
                <a:latin typeface="+mn-ea"/>
                <a:ea typeface="+mn-ea"/>
              </a:rPr>
              <a:t>1</a:t>
            </a:r>
            <a:r>
              <a:rPr lang="en-US" altLang="zh-CN" sz="2000" b="1" dirty="0">
                <a:latin typeface="+mn-ea"/>
                <a:ea typeface="+mn-ea"/>
              </a:rPr>
              <a:t>=&gt;</a:t>
            </a:r>
            <a:r>
              <a:rPr lang="el-GR" altLang="zh-CN" sz="2000" b="1" dirty="0">
                <a:latin typeface="+mn-ea"/>
                <a:ea typeface="+mn-ea"/>
              </a:rPr>
              <a:t>ω</a:t>
            </a:r>
            <a:r>
              <a:rPr lang="en-US" altLang="zh-CN" sz="2000" b="1" baseline="-25000" dirty="0">
                <a:latin typeface="+mn-ea"/>
                <a:ea typeface="+mn-ea"/>
              </a:rPr>
              <a:t>2</a:t>
            </a:r>
            <a:r>
              <a:rPr lang="en-US" altLang="zh-CN" sz="2000" b="1" dirty="0">
                <a:latin typeface="+mn-ea"/>
                <a:ea typeface="+mn-ea"/>
              </a:rPr>
              <a:t>=&gt;…=&gt;</a:t>
            </a:r>
            <a:r>
              <a:rPr lang="el-GR" altLang="zh-CN" sz="2000" b="1" dirty="0">
                <a:latin typeface="+mn-ea"/>
                <a:ea typeface="+mn-ea"/>
              </a:rPr>
              <a:t> ω</a:t>
            </a:r>
            <a:r>
              <a:rPr lang="en-US" altLang="zh-CN" sz="2000" b="1" baseline="-25000" dirty="0">
                <a:latin typeface="+mn-ea"/>
                <a:ea typeface="+mn-ea"/>
              </a:rPr>
              <a:t>k</a:t>
            </a:r>
            <a:r>
              <a:rPr lang="en-US" altLang="zh-CN" sz="2000" b="1" dirty="0">
                <a:latin typeface="+mn-ea"/>
                <a:ea typeface="+mn-ea"/>
              </a:rPr>
              <a:t>=</a:t>
            </a:r>
            <a:r>
              <a:rPr lang="el-GR" altLang="zh-CN" sz="2000" b="1" dirty="0">
                <a:latin typeface="+mn-ea"/>
                <a:ea typeface="+mn-ea"/>
              </a:rPr>
              <a:t>α</a:t>
            </a:r>
            <a:r>
              <a:rPr lang="en-US" altLang="zh-CN" sz="2000" b="1" dirty="0">
                <a:latin typeface="+mn-ea"/>
                <a:ea typeface="+mn-ea"/>
              </a:rPr>
              <a:t>A</a:t>
            </a:r>
            <a:r>
              <a:rPr lang="el-GR" altLang="zh-CN" sz="2000" b="1" dirty="0">
                <a:latin typeface="+mn-ea"/>
                <a:ea typeface="+mn-ea"/>
              </a:rPr>
              <a:t>δ</a:t>
            </a:r>
            <a:endParaRPr lang="en-US" altLang="zh-CN" sz="2000" b="1" dirty="0">
              <a:latin typeface="+mn-ea"/>
              <a:ea typeface="+mn-ea"/>
            </a:endParaRPr>
          </a:p>
          <a:p>
            <a:pPr algn="l">
              <a:defRPr/>
            </a:pPr>
            <a:r>
              <a:rPr lang="en-US" altLang="zh-CN" sz="2000" b="1" dirty="0">
                <a:latin typeface="+mn-ea"/>
                <a:ea typeface="+mn-ea"/>
              </a:rPr>
              <a:t>    </a:t>
            </a:r>
            <a:r>
              <a:rPr lang="zh-CN" altLang="en-US" sz="2000" b="1" dirty="0">
                <a:latin typeface="+mn-ea"/>
                <a:ea typeface="+mn-ea"/>
              </a:rPr>
              <a:t>这里</a:t>
            </a:r>
            <a:r>
              <a:rPr lang="el-GR" altLang="zh-CN" sz="2000" b="1" dirty="0">
                <a:latin typeface="+mn-ea"/>
                <a:ea typeface="+mn-ea"/>
              </a:rPr>
              <a:t>α</a:t>
            </a:r>
            <a:r>
              <a:rPr lang="zh-CN" altLang="en-US" sz="2000" b="1" dirty="0">
                <a:latin typeface="+mn-ea"/>
                <a:ea typeface="+mn-ea"/>
              </a:rPr>
              <a:t>的尾符号与</a:t>
            </a:r>
            <a:r>
              <a:rPr lang="el-GR" altLang="zh-CN" sz="2000" b="1" dirty="0">
                <a:latin typeface="+mn-ea"/>
                <a:ea typeface="+mn-ea"/>
              </a:rPr>
              <a:t>δ</a:t>
            </a:r>
            <a:r>
              <a:rPr lang="zh-CN" altLang="en-US" sz="2000" b="1" dirty="0">
                <a:latin typeface="+mn-ea"/>
                <a:ea typeface="+mn-ea"/>
              </a:rPr>
              <a:t>的首符号都不会是非终结符，这样第</a:t>
            </a:r>
            <a:r>
              <a:rPr lang="en-US" altLang="zh-CN" sz="2000" b="1" dirty="0">
                <a:latin typeface="+mn-ea"/>
                <a:ea typeface="+mn-ea"/>
              </a:rPr>
              <a:t>k+1</a:t>
            </a:r>
            <a:r>
              <a:rPr lang="zh-CN" altLang="en-US" sz="2000" b="1" dirty="0">
                <a:latin typeface="+mn-ea"/>
                <a:ea typeface="+mn-ea"/>
              </a:rPr>
              <a:t>部推导后也不会出现相邻的两个非终结符。</a:t>
            </a:r>
            <a:endParaRPr lang="en-US" altLang="zh-CN" sz="2000" b="1" dirty="0">
              <a:latin typeface="+mn-ea"/>
              <a:ea typeface="+mn-ea"/>
            </a:endParaRPr>
          </a:p>
          <a:p>
            <a:pPr algn="l">
              <a:defRPr/>
            </a:pPr>
            <a:endParaRPr lang="zh-CN" altLang="en-US" sz="2000" b="1" dirty="0">
              <a:latin typeface="+mn-ea"/>
              <a:ea typeface="+mn-ea"/>
            </a:endParaRPr>
          </a:p>
        </p:txBody>
      </p:sp>
      <p:sp>
        <p:nvSpPr>
          <p:cNvPr id="11" name="TextBox 10"/>
          <p:cNvSpPr txBox="1"/>
          <p:nvPr/>
        </p:nvSpPr>
        <p:spPr>
          <a:xfrm>
            <a:off x="966787" y="4583112"/>
            <a:ext cx="7643813" cy="1169988"/>
          </a:xfrm>
          <a:prstGeom prst="rect">
            <a:avLst/>
          </a:prstGeom>
          <a:noFill/>
        </p:spPr>
        <p:txBody>
          <a:bodyPr>
            <a:spAutoFit/>
          </a:bodyPr>
          <a:lstStyle/>
          <a:p>
            <a:pPr algn="l">
              <a:spcAft>
                <a:spcPts val="1200"/>
              </a:spcAft>
              <a:defRPr/>
            </a:pPr>
            <a:r>
              <a:rPr lang="zh-CN" altLang="en-US" sz="2000" b="1" dirty="0">
                <a:latin typeface="+mn-ea"/>
                <a:ea typeface="+mn-ea"/>
              </a:rPr>
              <a:t>证明：</a:t>
            </a:r>
            <a:r>
              <a:rPr lang="en-US" altLang="zh-CN" sz="2000" b="1" dirty="0">
                <a:latin typeface="+mn-ea"/>
                <a:ea typeface="+mn-ea"/>
              </a:rPr>
              <a:t>S =&gt;</a:t>
            </a:r>
            <a:r>
              <a:rPr lang="el-GR" altLang="zh-CN" sz="2000" b="1" dirty="0">
                <a:latin typeface="+mn-ea"/>
                <a:ea typeface="+mn-ea"/>
              </a:rPr>
              <a:t>γ</a:t>
            </a:r>
            <a:r>
              <a:rPr lang="en-US" altLang="zh-CN" sz="2000" b="1" dirty="0">
                <a:latin typeface="+mn-ea"/>
                <a:ea typeface="+mn-ea"/>
              </a:rPr>
              <a:t>=</a:t>
            </a:r>
            <a:r>
              <a:rPr lang="el-GR" altLang="zh-CN" sz="2000" b="1" dirty="0">
                <a:latin typeface="+mn-ea"/>
                <a:ea typeface="+mn-ea"/>
              </a:rPr>
              <a:t> </a:t>
            </a:r>
            <a:r>
              <a:rPr lang="en-US" altLang="zh-CN" sz="2000" b="1" dirty="0">
                <a:latin typeface="+mn-ea"/>
                <a:ea typeface="+mn-ea"/>
              </a:rPr>
              <a:t>…</a:t>
            </a:r>
            <a:r>
              <a:rPr lang="el-GR" altLang="zh-CN" sz="2000" b="1" dirty="0">
                <a:latin typeface="+mn-ea"/>
                <a:ea typeface="+mn-ea"/>
              </a:rPr>
              <a:t>α</a:t>
            </a:r>
            <a:r>
              <a:rPr lang="en-US" altLang="zh-CN" sz="2000" b="1" dirty="0" err="1">
                <a:latin typeface="+mn-ea"/>
                <a:ea typeface="+mn-ea"/>
              </a:rPr>
              <a:t>bA</a:t>
            </a:r>
            <a:r>
              <a:rPr lang="el-GR" altLang="zh-CN" sz="2000" b="1" dirty="0">
                <a:latin typeface="+mn-ea"/>
                <a:ea typeface="+mn-ea"/>
              </a:rPr>
              <a:t>β</a:t>
            </a:r>
            <a:r>
              <a:rPr lang="en-US" altLang="zh-CN" sz="2000" b="1" dirty="0">
                <a:latin typeface="+mn-ea"/>
                <a:ea typeface="+mn-ea"/>
              </a:rPr>
              <a:t>…</a:t>
            </a:r>
          </a:p>
          <a:p>
            <a:pPr algn="l">
              <a:defRPr/>
            </a:pPr>
            <a:r>
              <a:rPr lang="en-US" altLang="zh-CN" sz="2000" b="1" dirty="0">
                <a:latin typeface="+mn-ea"/>
                <a:ea typeface="+mn-ea"/>
              </a:rPr>
              <a:t>  </a:t>
            </a:r>
            <a:r>
              <a:rPr lang="zh-CN" altLang="en-US" sz="2000" b="1" dirty="0">
                <a:latin typeface="+mn-ea"/>
                <a:ea typeface="+mn-ea"/>
              </a:rPr>
              <a:t>若</a:t>
            </a:r>
            <a:r>
              <a:rPr lang="en-US" altLang="zh-CN" sz="2000" b="1" dirty="0">
                <a:latin typeface="+mn-ea"/>
                <a:ea typeface="+mn-ea"/>
              </a:rPr>
              <a:t>b</a:t>
            </a:r>
            <a:r>
              <a:rPr lang="zh-CN" altLang="en-US" sz="2000" b="1" dirty="0">
                <a:latin typeface="+mn-ea"/>
                <a:ea typeface="+mn-ea"/>
              </a:rPr>
              <a:t>和</a:t>
            </a:r>
            <a:r>
              <a:rPr lang="en-US" altLang="zh-CN" sz="2000" b="1" dirty="0">
                <a:latin typeface="+mn-ea"/>
                <a:ea typeface="+mn-ea"/>
              </a:rPr>
              <a:t>A</a:t>
            </a:r>
            <a:r>
              <a:rPr lang="zh-CN" altLang="en-US" sz="2000" b="1" dirty="0">
                <a:latin typeface="+mn-ea"/>
                <a:ea typeface="+mn-ea"/>
              </a:rPr>
              <a:t>不同时归约，则一旦使用</a:t>
            </a:r>
            <a:r>
              <a:rPr lang="en-US" altLang="zh-CN" sz="2000" b="1" dirty="0">
                <a:latin typeface="+mn-ea"/>
                <a:ea typeface="+mn-ea"/>
              </a:rPr>
              <a:t>b</a:t>
            </a:r>
            <a:r>
              <a:rPr lang="zh-CN" altLang="en-US" sz="2000" b="1" dirty="0">
                <a:latin typeface="+mn-ea"/>
                <a:ea typeface="+mn-ea"/>
              </a:rPr>
              <a:t>进行归约，即存在</a:t>
            </a:r>
            <a:r>
              <a:rPr lang="en-US" altLang="zh-CN" sz="2000" b="1" dirty="0">
                <a:latin typeface="+mn-ea"/>
                <a:ea typeface="+mn-ea"/>
              </a:rPr>
              <a:t>B=&gt;</a:t>
            </a:r>
            <a:r>
              <a:rPr lang="el-GR" altLang="zh-CN" sz="2000" b="1" dirty="0">
                <a:latin typeface="+mn-ea"/>
                <a:ea typeface="+mn-ea"/>
              </a:rPr>
              <a:t> α</a:t>
            </a:r>
            <a:r>
              <a:rPr lang="en-US" altLang="zh-CN" sz="2000" b="1" dirty="0">
                <a:latin typeface="+mn-ea"/>
                <a:ea typeface="+mn-ea"/>
              </a:rPr>
              <a:t>b</a:t>
            </a:r>
            <a:r>
              <a:rPr lang="zh-CN" altLang="en-US" sz="2000" b="1" dirty="0">
                <a:latin typeface="+mn-ea"/>
                <a:ea typeface="+mn-ea"/>
              </a:rPr>
              <a:t>，</a:t>
            </a:r>
            <a:endParaRPr lang="en-US" altLang="zh-CN" sz="2000" b="1" dirty="0">
              <a:latin typeface="+mn-ea"/>
              <a:ea typeface="+mn-ea"/>
            </a:endParaRPr>
          </a:p>
          <a:p>
            <a:pPr algn="l">
              <a:defRPr/>
            </a:pPr>
            <a:r>
              <a:rPr lang="zh-CN" altLang="en-US" sz="2000" b="1" dirty="0">
                <a:latin typeface="+mn-ea"/>
                <a:ea typeface="+mn-ea"/>
              </a:rPr>
              <a:t>表示</a:t>
            </a:r>
            <a:r>
              <a:rPr lang="en-US" altLang="zh-CN" sz="2000" b="1" dirty="0">
                <a:latin typeface="+mn-ea"/>
                <a:ea typeface="+mn-ea"/>
              </a:rPr>
              <a:t>…BA</a:t>
            </a:r>
            <a:r>
              <a:rPr lang="el-GR" altLang="zh-CN" sz="2000" b="1" dirty="0">
                <a:latin typeface="+mn-ea"/>
                <a:ea typeface="+mn-ea"/>
              </a:rPr>
              <a:t>β</a:t>
            </a:r>
            <a:r>
              <a:rPr lang="en-US" altLang="zh-CN" sz="2000" b="1" dirty="0">
                <a:latin typeface="+mn-ea"/>
                <a:ea typeface="+mn-ea"/>
              </a:rPr>
              <a:t>…</a:t>
            </a:r>
            <a:r>
              <a:rPr lang="zh-CN" altLang="en-US" sz="2000" b="1" dirty="0">
                <a:latin typeface="+mn-ea"/>
                <a:ea typeface="+mn-ea"/>
              </a:rPr>
              <a:t>是一个句型，与性质</a:t>
            </a:r>
            <a:r>
              <a:rPr lang="en-US" altLang="zh-CN" sz="2000" b="1" dirty="0">
                <a:latin typeface="+mn-ea"/>
                <a:ea typeface="+mn-ea"/>
              </a:rPr>
              <a:t>1</a:t>
            </a:r>
            <a:r>
              <a:rPr lang="zh-CN" altLang="en-US" sz="2000" b="1" dirty="0">
                <a:latin typeface="+mn-ea"/>
                <a:ea typeface="+mn-ea"/>
              </a:rPr>
              <a:t>矛盾。</a:t>
            </a:r>
            <a:endParaRPr lang="en-US" altLang="zh-CN" sz="2000" b="1" dirty="0">
              <a:latin typeface="+mn-ea"/>
              <a:ea typeface="+mn-ea"/>
            </a:endParaRPr>
          </a:p>
        </p:txBody>
      </p:sp>
      <p:sp>
        <p:nvSpPr>
          <p:cNvPr id="22535" name="Text Box 12"/>
          <p:cNvSpPr txBox="1">
            <a:spLocks noChangeArrowheads="1"/>
          </p:cNvSpPr>
          <p:nvPr/>
        </p:nvSpPr>
        <p:spPr bwMode="auto">
          <a:xfrm>
            <a:off x="1990725" y="4495800"/>
            <a:ext cx="333375" cy="388937"/>
          </a:xfrm>
          <a:prstGeom prst="rect">
            <a:avLst/>
          </a:prstGeom>
          <a:noFill/>
          <a:ln w="9525">
            <a:noFill/>
            <a:miter lim="800000"/>
            <a:headEnd/>
            <a:tailEnd/>
          </a:ln>
        </p:spPr>
        <p:txBody>
          <a:bodyPr/>
          <a:lstStyle/>
          <a:p>
            <a:pPr algn="l" eaLnBrk="0" hangingPunct="0"/>
            <a:r>
              <a:rPr kumimoji="0" lang="zh-CN" altLang="en-US" sz="2000" b="1">
                <a:latin typeface="+mn-ea"/>
                <a:ea typeface="+mn-ea"/>
              </a:rPr>
              <a:t>*</a:t>
            </a:r>
            <a:endParaRPr kumimoji="0" lang="en-US" altLang="zh-CN" sz="2000" b="1">
              <a:latin typeface="+mn-ea"/>
              <a:ea typeface="+mn-ea"/>
            </a:endParaRPr>
          </a:p>
        </p:txBody>
      </p:sp>
      <p:sp>
        <p:nvSpPr>
          <p:cNvPr id="22536" name="Text Box 12"/>
          <p:cNvSpPr txBox="1">
            <a:spLocks noChangeArrowheads="1"/>
          </p:cNvSpPr>
          <p:nvPr/>
        </p:nvSpPr>
        <p:spPr bwMode="auto">
          <a:xfrm>
            <a:off x="7110412" y="4956175"/>
            <a:ext cx="333375" cy="388937"/>
          </a:xfrm>
          <a:prstGeom prst="rect">
            <a:avLst/>
          </a:prstGeom>
          <a:noFill/>
          <a:ln w="9525">
            <a:noFill/>
            <a:miter lim="800000"/>
            <a:headEnd/>
            <a:tailEnd/>
          </a:ln>
        </p:spPr>
        <p:txBody>
          <a:bodyPr/>
          <a:lstStyle/>
          <a:p>
            <a:pPr algn="l" eaLnBrk="0" hangingPunct="0"/>
            <a:r>
              <a:rPr kumimoji="0" lang="zh-CN" altLang="en-US" sz="2000" b="1">
                <a:latin typeface="+mn-ea"/>
                <a:ea typeface="+mn-ea"/>
              </a:rPr>
              <a:t>*</a:t>
            </a:r>
            <a:endParaRPr kumimoji="0" lang="en-US" altLang="zh-CN" sz="2000" b="1">
              <a:latin typeface="+mn-ea"/>
              <a:ea typeface="+mn-ea"/>
            </a:endParaRPr>
          </a:p>
        </p:txBody>
      </p:sp>
      <p:sp>
        <p:nvSpPr>
          <p:cNvPr id="10" name="Rectangle 191"/>
          <p:cNvSpPr>
            <a:spLocks noGrp="1" noChangeArrowheads="1"/>
          </p:cNvSpPr>
          <p:nvPr>
            <p:ph type="title"/>
          </p:nvPr>
        </p:nvSpPr>
        <p:spPr>
          <a:xfrm>
            <a:off x="533400" y="304800"/>
            <a:ext cx="4267200" cy="533400"/>
          </a:xfrm>
        </p:spPr>
        <p:txBody>
          <a:bodyPr/>
          <a:lstStyle/>
          <a:p>
            <a:pPr eaLnBrk="1" hangingPunct="1"/>
            <a:r>
              <a:rPr lang="zh-CN" altLang="en-US" sz="2800" b="1" dirty="0">
                <a:solidFill>
                  <a:srgbClr val="CC0099"/>
                </a:solidFill>
                <a:latin typeface="黑体" pitchFamily="49" charset="-122"/>
                <a:ea typeface="黑体" pitchFamily="49" charset="-122"/>
              </a:rPr>
              <a:t>算符文法的性质</a:t>
            </a:r>
          </a:p>
        </p:txBody>
      </p:sp>
      <p:sp>
        <p:nvSpPr>
          <p:cNvPr id="12"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15</a:t>
            </a:fld>
            <a:endParaRPr lang="en-US" altLang="zh-CN"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ext Box 24"/>
          <p:cNvSpPr txBox="1">
            <a:spLocks noChangeArrowheads="1"/>
          </p:cNvSpPr>
          <p:nvPr/>
        </p:nvSpPr>
        <p:spPr bwMode="auto">
          <a:xfrm>
            <a:off x="304800" y="4859867"/>
            <a:ext cx="8305800" cy="1292662"/>
          </a:xfrm>
          <a:prstGeom prst="rect">
            <a:avLst/>
          </a:prstGeom>
          <a:noFill/>
          <a:ln w="9525">
            <a:noFill/>
            <a:miter lim="800000"/>
            <a:headEnd/>
            <a:tailEnd/>
          </a:ln>
        </p:spPr>
        <p:txBody>
          <a:bodyPr wrap="square">
            <a:spAutoFit/>
          </a:bodyPr>
          <a:lstStyle/>
          <a:p>
            <a:pPr indent="584200" algn="l">
              <a:lnSpc>
                <a:spcPct val="130000"/>
              </a:lnSpc>
              <a:spcBef>
                <a:spcPct val="50000"/>
              </a:spcBef>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6.5   </a:t>
            </a:r>
            <a:r>
              <a:rPr lang="zh-CN" altLang="en-US" sz="2000" b="1" dirty="0">
                <a:latin typeface="宋体" pitchFamily="2" charset="-122"/>
                <a:ea typeface="宋体" pitchFamily="2" charset="-122"/>
              </a:rPr>
              <a:t>设不含空规则的文法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a:t>
            </a:r>
            <a:r>
              <a:rPr lang="en-US" altLang="zh-CN" sz="2000" b="1" dirty="0">
                <a:latin typeface="宋体" pitchFamily="2" charset="-122"/>
                <a:ea typeface="宋体" pitchFamily="2" charset="-122"/>
              </a:rPr>
              <a:t>OG</a:t>
            </a:r>
            <a:r>
              <a:rPr lang="zh-CN" altLang="en-US" sz="2000" b="1" dirty="0">
                <a:latin typeface="宋体" pitchFamily="2" charset="-122"/>
                <a:ea typeface="宋体" pitchFamily="2" charset="-122"/>
              </a:rPr>
              <a:t>文法，如果任意两个终结符之间至多存在      、    和      三种算符优先关系之一，则称文法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a:t>
            </a:r>
            <a:r>
              <a:rPr lang="zh-CN" altLang="en-US" sz="2000" b="1" dirty="0">
                <a:solidFill>
                  <a:srgbClr val="CC6600"/>
                </a:solidFill>
                <a:latin typeface="宋体" pitchFamily="2" charset="-122"/>
                <a:ea typeface="宋体" pitchFamily="2" charset="-122"/>
              </a:rPr>
              <a:t>算符优先文法</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Operator Precedence Grammar</a:t>
            </a:r>
            <a:r>
              <a:rPr lang="zh-CN" altLang="en-US" sz="2000" b="1" dirty="0">
                <a:latin typeface="宋体" pitchFamily="2" charset="-122"/>
                <a:ea typeface="宋体" pitchFamily="2" charset="-122"/>
              </a:rPr>
              <a:t>），简称</a:t>
            </a:r>
            <a:r>
              <a:rPr lang="en-US" altLang="zh-CN" sz="2000" b="1" dirty="0">
                <a:solidFill>
                  <a:srgbClr val="CC6600"/>
                </a:solidFill>
                <a:latin typeface="宋体" pitchFamily="2" charset="-122"/>
                <a:ea typeface="宋体" pitchFamily="2" charset="-122"/>
              </a:rPr>
              <a:t>OPG</a:t>
            </a:r>
            <a:r>
              <a:rPr lang="zh-CN" altLang="en-US" sz="2000" b="1" dirty="0">
                <a:solidFill>
                  <a:srgbClr val="CC6600"/>
                </a:solidFill>
                <a:latin typeface="宋体" pitchFamily="2" charset="-122"/>
                <a:ea typeface="宋体" pitchFamily="2" charset="-122"/>
              </a:rPr>
              <a:t>文法</a:t>
            </a:r>
            <a:r>
              <a:rPr lang="zh-CN" altLang="en-US" sz="2000" b="1" dirty="0">
                <a:latin typeface="宋体" pitchFamily="2" charset="-122"/>
                <a:ea typeface="宋体" pitchFamily="2" charset="-122"/>
              </a:rPr>
              <a:t>。 </a:t>
            </a:r>
          </a:p>
        </p:txBody>
      </p:sp>
      <p:sp>
        <p:nvSpPr>
          <p:cNvPr id="1032" name="Rectangle 4"/>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033" name="Rectangle 6"/>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034" name="Rectangle 8"/>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grpSp>
        <p:nvGrpSpPr>
          <p:cNvPr id="2" name="Group 36"/>
          <p:cNvGrpSpPr>
            <a:grpSpLocks/>
          </p:cNvGrpSpPr>
          <p:nvPr/>
        </p:nvGrpSpPr>
        <p:grpSpPr bwMode="auto">
          <a:xfrm>
            <a:off x="501650" y="183098"/>
            <a:ext cx="8108950" cy="3565526"/>
            <a:chOff x="412" y="133"/>
            <a:chExt cx="5108" cy="2246"/>
          </a:xfrm>
        </p:grpSpPr>
        <p:sp>
          <p:nvSpPr>
            <p:cNvPr id="1042" name="Text Box 2"/>
            <p:cNvSpPr txBox="1">
              <a:spLocks noChangeArrowheads="1"/>
            </p:cNvSpPr>
            <p:nvPr/>
          </p:nvSpPr>
          <p:spPr bwMode="auto">
            <a:xfrm>
              <a:off x="412" y="576"/>
              <a:ext cx="4992" cy="1803"/>
            </a:xfrm>
            <a:prstGeom prst="rect">
              <a:avLst/>
            </a:prstGeom>
            <a:noFill/>
            <a:ln w="9525">
              <a:noFill/>
              <a:miter lim="800000"/>
              <a:headEnd/>
              <a:tailEnd/>
            </a:ln>
          </p:spPr>
          <p:txBody>
            <a:bodyPr>
              <a:spAutoFit/>
            </a:bodyPr>
            <a:lstStyle/>
            <a:p>
              <a:pPr indent="617538" algn="l">
                <a:lnSpc>
                  <a:spcPct val="130000"/>
                </a:lnSpc>
                <a:spcBef>
                  <a:spcPct val="30000"/>
                </a:spcBef>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5.4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），则基于</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上的</a:t>
              </a:r>
              <a:r>
                <a:rPr lang="en-US" altLang="zh-CN" sz="2000" b="1" dirty="0">
                  <a:latin typeface="宋体" pitchFamily="2" charset="-122"/>
                  <a:ea typeface="宋体" pitchFamily="2" charset="-122"/>
                </a:rPr>
                <a:t>3</a:t>
              </a:r>
              <a:r>
                <a:rPr lang="zh-CN" altLang="en-US" sz="2000" b="1" dirty="0">
                  <a:latin typeface="宋体" pitchFamily="2" charset="-122"/>
                  <a:ea typeface="宋体" pitchFamily="2" charset="-122"/>
                </a:rPr>
                <a:t>种二元关系定义如下：</a:t>
              </a:r>
            </a:p>
            <a:p>
              <a:pPr indent="357188" algn="l">
                <a:lnSpc>
                  <a:spcPct val="130000"/>
                </a:lnSpc>
                <a:spcBef>
                  <a:spcPts val="0"/>
                </a:spcBef>
              </a:pPr>
              <a:r>
                <a:rPr lang="en-US" altLang="zh-CN" sz="2000" b="1" dirty="0">
                  <a:latin typeface="宋体" pitchFamily="2" charset="-122"/>
                  <a:ea typeface="宋体" pitchFamily="2" charset="-122"/>
                </a:rPr>
                <a:t>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A→…</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…∈P </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A→…</a:t>
              </a:r>
              <a:r>
                <a:rPr lang="en-US" altLang="zh-CN" sz="2000" b="1" dirty="0" err="1">
                  <a:latin typeface="宋体" pitchFamily="2" charset="-122"/>
                  <a:ea typeface="宋体" pitchFamily="2" charset="-122"/>
                </a:rPr>
                <a:t>aBb</a:t>
              </a:r>
              <a:r>
                <a:rPr lang="en-US" altLang="zh-CN" sz="2000" b="1" dirty="0">
                  <a:latin typeface="宋体" pitchFamily="2" charset="-122"/>
                  <a:ea typeface="宋体" pitchFamily="2" charset="-122"/>
                </a:rPr>
                <a:t>…∈P</a:t>
              </a:r>
            </a:p>
            <a:p>
              <a:pPr indent="357188" algn="l">
                <a:lnSpc>
                  <a:spcPct val="130000"/>
                </a:lnSpc>
                <a:spcBef>
                  <a:spcPct val="30000"/>
                </a:spcBef>
              </a:pPr>
              <a:r>
                <a:rPr lang="en-US" altLang="zh-CN" sz="2000" b="1" dirty="0">
                  <a:latin typeface="宋体" pitchFamily="2" charset="-122"/>
                  <a:ea typeface="宋体" pitchFamily="2" charset="-122"/>
                </a:rPr>
                <a:t>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A→…</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 b…</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Cb</a:t>
              </a:r>
              <a:r>
                <a:rPr lang="en-US" altLang="zh-CN" sz="2000" b="1" dirty="0">
                  <a:latin typeface="宋体" pitchFamily="2" charset="-122"/>
                  <a:ea typeface="宋体" pitchFamily="2" charset="-122"/>
                </a:rPr>
                <a:t>…</a:t>
              </a:r>
            </a:p>
            <a:p>
              <a:pPr indent="357188" algn="l">
                <a:lnSpc>
                  <a:spcPct val="130000"/>
                </a:lnSpc>
                <a:spcBef>
                  <a:spcPct val="30000"/>
                </a:spcBef>
              </a:pPr>
              <a:r>
                <a:rPr lang="en-US" altLang="zh-CN" sz="2000" b="1" dirty="0">
                  <a:latin typeface="宋体" pitchFamily="2" charset="-122"/>
                  <a:ea typeface="宋体" pitchFamily="2" charset="-122"/>
                </a:rPr>
                <a:t>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A→…Bb…∈P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a </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err="1">
                  <a:latin typeface="宋体" pitchFamily="2" charset="-122"/>
                  <a:ea typeface="宋体" pitchFamily="2" charset="-122"/>
                </a:rPr>
                <a:t>aC</a:t>
              </a:r>
              <a:endParaRPr lang="en-US" altLang="zh-CN" sz="2000" b="1" dirty="0">
                <a:latin typeface="宋体" pitchFamily="2" charset="-122"/>
                <a:ea typeface="宋体" pitchFamily="2" charset="-122"/>
              </a:endParaRPr>
            </a:p>
            <a:p>
              <a:pPr indent="357188" algn="l">
                <a:lnSpc>
                  <a:spcPct val="130000"/>
                </a:lnSpc>
                <a:spcBef>
                  <a:spcPct val="30000"/>
                </a:spcBef>
              </a:pPr>
              <a:r>
                <a:rPr lang="zh-CN" altLang="en-US" sz="2000" b="1" dirty="0">
                  <a:latin typeface="宋体" pitchFamily="2" charset="-122"/>
                  <a:ea typeface="宋体" pitchFamily="2" charset="-122"/>
                </a:rPr>
                <a:t>其中， </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a:t>
              </a:r>
            </a:p>
          </p:txBody>
        </p:sp>
        <p:pic>
          <p:nvPicPr>
            <p:cNvPr id="1043" name="Picture 3" descr="http://www2.gdin.edu.cn/jkx/webstudy/bianyiyuanli/img/chap06/symbol03.gif"/>
            <p:cNvPicPr>
              <a:picLocks noChangeAspect="1" noChangeArrowheads="1"/>
            </p:cNvPicPr>
            <p:nvPr/>
          </p:nvPicPr>
          <p:blipFill>
            <a:blip r:embed="rId3" r:link="rId4" cstate="print"/>
            <a:srcRect/>
            <a:stretch>
              <a:fillRect/>
            </a:stretch>
          </p:blipFill>
          <p:spPr bwMode="auto">
            <a:xfrm>
              <a:off x="851" y="1103"/>
              <a:ext cx="205" cy="227"/>
            </a:xfrm>
            <a:prstGeom prst="rect">
              <a:avLst/>
            </a:prstGeom>
            <a:noFill/>
            <a:ln w="9525">
              <a:noFill/>
              <a:miter lim="800000"/>
              <a:headEnd/>
              <a:tailEnd/>
            </a:ln>
          </p:spPr>
        </p:pic>
        <p:graphicFrame>
          <p:nvGraphicFramePr>
            <p:cNvPr id="1028" name="Object 1026"/>
            <p:cNvGraphicFramePr>
              <a:graphicFrameLocks noChangeAspect="1"/>
            </p:cNvGraphicFramePr>
            <p:nvPr/>
          </p:nvGraphicFramePr>
          <p:xfrm>
            <a:off x="845" y="1439"/>
            <a:ext cx="184" cy="204"/>
          </p:xfrm>
          <a:graphic>
            <a:graphicData uri="http://schemas.openxmlformats.org/presentationml/2006/ole">
              <mc:AlternateContent xmlns:mc="http://schemas.openxmlformats.org/markup-compatibility/2006">
                <mc:Choice xmlns:v="urn:schemas-microsoft-com:vml" Requires="v">
                  <p:oleObj r:id="rId5" imgW="172720" imgH="190500" progId="Word.Picture.8">
                    <p:embed/>
                  </p:oleObj>
                </mc:Choice>
                <mc:Fallback>
                  <p:oleObj r:id="rId5" imgW="172720" imgH="190500" progId="Word.Picture.8">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 y="1439"/>
                          <a:ext cx="184"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44" name="Picture 7" descr="http://www2.gdin.edu.cn/jkx/webstudy/bianyiyuanli/img/chap06/symbol02.gif"/>
            <p:cNvPicPr>
              <a:picLocks noChangeAspect="1" noChangeArrowheads="1"/>
            </p:cNvPicPr>
            <p:nvPr/>
          </p:nvPicPr>
          <p:blipFill>
            <a:blip r:embed="rId7" r:link="rId8" cstate="print"/>
            <a:srcRect/>
            <a:stretch>
              <a:fillRect/>
            </a:stretch>
          </p:blipFill>
          <p:spPr bwMode="auto">
            <a:xfrm>
              <a:off x="845" y="1736"/>
              <a:ext cx="208" cy="231"/>
            </a:xfrm>
            <a:prstGeom prst="rect">
              <a:avLst/>
            </a:prstGeom>
            <a:noFill/>
            <a:ln w="9525">
              <a:noFill/>
              <a:miter lim="800000"/>
              <a:headEnd/>
              <a:tailEnd/>
            </a:ln>
          </p:spPr>
        </p:pic>
        <p:sp>
          <p:nvSpPr>
            <p:cNvPr id="1045" name="Text Box 9"/>
            <p:cNvSpPr txBox="1">
              <a:spLocks noChangeArrowheads="1"/>
            </p:cNvSpPr>
            <p:nvPr/>
          </p:nvSpPr>
          <p:spPr bwMode="auto">
            <a:xfrm>
              <a:off x="5310" y="133"/>
              <a:ext cx="210" cy="245"/>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sp>
          <p:nvSpPr>
            <p:cNvPr id="1046" name="Text Box 10"/>
            <p:cNvSpPr txBox="1">
              <a:spLocks noChangeArrowheads="1"/>
            </p:cNvSpPr>
            <p:nvPr/>
          </p:nvSpPr>
          <p:spPr bwMode="auto">
            <a:xfrm>
              <a:off x="5234" y="163"/>
              <a:ext cx="210" cy="245"/>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sp>
          <p:nvSpPr>
            <p:cNvPr id="1047" name="Text Box 11"/>
            <p:cNvSpPr txBox="1">
              <a:spLocks noChangeArrowheads="1"/>
            </p:cNvSpPr>
            <p:nvPr/>
          </p:nvSpPr>
          <p:spPr bwMode="auto">
            <a:xfrm>
              <a:off x="2958" y="1357"/>
              <a:ext cx="210" cy="245"/>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sp>
          <p:nvSpPr>
            <p:cNvPr id="1048" name="Text Box 12"/>
            <p:cNvSpPr txBox="1">
              <a:spLocks noChangeArrowheads="1"/>
            </p:cNvSpPr>
            <p:nvPr/>
          </p:nvSpPr>
          <p:spPr bwMode="auto">
            <a:xfrm>
              <a:off x="3658" y="1357"/>
              <a:ext cx="210" cy="245"/>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grpSp>
      <p:sp>
        <p:nvSpPr>
          <p:cNvPr id="1036" name="Rectangle 23"/>
          <p:cNvSpPr>
            <a:spLocks noChangeArrowheads="1"/>
          </p:cNvSpPr>
          <p:nvPr/>
        </p:nvSpPr>
        <p:spPr bwMode="auto">
          <a:xfrm>
            <a:off x="411996" y="3683536"/>
            <a:ext cx="8077200" cy="1250950"/>
          </a:xfrm>
          <a:prstGeom prst="rect">
            <a:avLst/>
          </a:prstGeom>
          <a:solidFill>
            <a:srgbClr val="C0C0C0">
              <a:alpha val="50195"/>
            </a:srgbClr>
          </a:solidFill>
          <a:ln w="9525">
            <a:noFill/>
            <a:miter lim="800000"/>
            <a:headEnd/>
            <a:tailEnd/>
          </a:ln>
        </p:spPr>
        <p:txBody>
          <a:bodyPr wrap="none" anchor="ctr"/>
          <a:lstStyle/>
          <a:p>
            <a:pPr algn="l"/>
            <a:endParaRPr lang="zh-CN" altLang="en-US" b="1">
              <a:latin typeface="+mn-ea"/>
              <a:ea typeface="+mn-ea"/>
            </a:endParaRPr>
          </a:p>
        </p:txBody>
      </p:sp>
      <p:sp>
        <p:nvSpPr>
          <p:cNvPr id="1037" name="Text Box 15"/>
          <p:cNvSpPr txBox="1">
            <a:spLocks noChangeArrowheads="1"/>
          </p:cNvSpPr>
          <p:nvPr/>
        </p:nvSpPr>
        <p:spPr bwMode="auto">
          <a:xfrm>
            <a:off x="457200" y="3629561"/>
            <a:ext cx="8610600" cy="1323439"/>
          </a:xfrm>
          <a:prstGeom prst="rect">
            <a:avLst/>
          </a:prstGeom>
          <a:noFill/>
          <a:ln w="9525">
            <a:noFill/>
            <a:miter lim="800000"/>
            <a:headEnd/>
            <a:tailEnd/>
          </a:ln>
        </p:spPr>
        <p:txBody>
          <a:bodyPr wrap="square">
            <a:spAutoFit/>
          </a:bodyPr>
          <a:lstStyle/>
          <a:p>
            <a:pPr algn="l"/>
            <a:r>
              <a:rPr lang="zh-CN" altLang="en-US" sz="2000" b="1" dirty="0">
                <a:latin typeface="+mn-ea"/>
                <a:ea typeface="+mn-ea"/>
              </a:rPr>
              <a:t>算符优先关系在句型中相邻的符号，反映了归约时的优先关系。即：</a:t>
            </a:r>
          </a:p>
          <a:p>
            <a:pPr algn="l"/>
            <a:r>
              <a:rPr lang="zh-CN" altLang="en-US" sz="2000" b="1" dirty="0">
                <a:latin typeface="+mn-ea"/>
                <a:ea typeface="+mn-ea"/>
              </a:rPr>
              <a:t>        </a:t>
            </a:r>
            <a:r>
              <a:rPr lang="en-US" altLang="zh-CN" sz="2000" b="1" dirty="0">
                <a:latin typeface="+mn-ea"/>
                <a:ea typeface="+mn-ea"/>
              </a:rPr>
              <a:t>a     b</a:t>
            </a:r>
            <a:r>
              <a:rPr lang="zh-CN" altLang="en-US" sz="2000" b="1" dirty="0">
                <a:latin typeface="+mn-ea"/>
                <a:ea typeface="+mn-ea"/>
              </a:rPr>
              <a:t>表示在句型中相邻出现的</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aBb</a:t>
            </a:r>
            <a:r>
              <a:rPr lang="en-US" altLang="zh-CN" sz="2000" b="1" dirty="0">
                <a:latin typeface="+mn-ea"/>
                <a:ea typeface="+mn-ea"/>
              </a:rPr>
              <a:t> </a:t>
            </a:r>
            <a:r>
              <a:rPr lang="zh-CN" altLang="en-US" sz="2000" b="1" dirty="0">
                <a:latin typeface="+mn-ea"/>
                <a:ea typeface="+mn-ea"/>
              </a:rPr>
              <a:t>，同时被归约；</a:t>
            </a:r>
          </a:p>
          <a:p>
            <a:pPr algn="l"/>
            <a:r>
              <a:rPr lang="zh-CN" altLang="en-US" sz="2000" b="1" dirty="0">
                <a:latin typeface="+mn-ea"/>
                <a:ea typeface="+mn-ea"/>
              </a:rPr>
              <a:t>        </a:t>
            </a:r>
            <a:r>
              <a:rPr lang="en-US" altLang="zh-CN" sz="2000" b="1" dirty="0">
                <a:latin typeface="+mn-ea"/>
                <a:ea typeface="+mn-ea"/>
              </a:rPr>
              <a:t>a     b</a:t>
            </a:r>
            <a:r>
              <a:rPr lang="zh-CN" altLang="en-US" sz="2000" b="1" dirty="0">
                <a:latin typeface="+mn-ea"/>
                <a:ea typeface="+mn-ea"/>
              </a:rPr>
              <a:t>表示在句型中相邻出现的</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aBb</a:t>
            </a:r>
            <a:r>
              <a:rPr lang="en-US" altLang="zh-CN" sz="2000" b="1" dirty="0">
                <a:latin typeface="+mn-ea"/>
                <a:ea typeface="+mn-ea"/>
              </a:rPr>
              <a:t> </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后于</a:t>
            </a:r>
            <a:r>
              <a:rPr lang="en-US" altLang="zh-CN" sz="2000" b="1" dirty="0">
                <a:latin typeface="+mn-ea"/>
                <a:ea typeface="+mn-ea"/>
              </a:rPr>
              <a:t>b</a:t>
            </a:r>
            <a:r>
              <a:rPr lang="zh-CN" altLang="en-US" sz="2000" b="1" dirty="0">
                <a:latin typeface="+mn-ea"/>
                <a:ea typeface="+mn-ea"/>
              </a:rPr>
              <a:t>被归约；</a:t>
            </a:r>
          </a:p>
          <a:p>
            <a:pPr algn="l"/>
            <a:r>
              <a:rPr lang="zh-CN" altLang="en-US" sz="2000" b="1" dirty="0">
                <a:latin typeface="+mn-ea"/>
                <a:ea typeface="+mn-ea"/>
              </a:rPr>
              <a:t>        </a:t>
            </a:r>
            <a:r>
              <a:rPr lang="en-US" altLang="zh-CN" sz="2000" b="1" dirty="0">
                <a:latin typeface="+mn-ea"/>
                <a:ea typeface="+mn-ea"/>
              </a:rPr>
              <a:t>a     b</a:t>
            </a:r>
            <a:r>
              <a:rPr lang="zh-CN" altLang="en-US" sz="2000" b="1" dirty="0">
                <a:latin typeface="+mn-ea"/>
                <a:ea typeface="+mn-ea"/>
              </a:rPr>
              <a:t>表示在句型中相邻出现的</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aBb</a:t>
            </a:r>
            <a:r>
              <a:rPr lang="en-US" altLang="zh-CN" sz="2000" b="1" dirty="0">
                <a:latin typeface="+mn-ea"/>
                <a:ea typeface="+mn-ea"/>
              </a:rPr>
              <a:t> </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先于</a:t>
            </a:r>
            <a:r>
              <a:rPr lang="en-US" altLang="zh-CN" sz="2000" b="1" dirty="0">
                <a:latin typeface="+mn-ea"/>
                <a:ea typeface="+mn-ea"/>
              </a:rPr>
              <a:t>b</a:t>
            </a:r>
            <a:r>
              <a:rPr lang="zh-CN" altLang="en-US" sz="2000" b="1" dirty="0">
                <a:latin typeface="+mn-ea"/>
                <a:ea typeface="+mn-ea"/>
              </a:rPr>
              <a:t>被归约。</a:t>
            </a:r>
          </a:p>
        </p:txBody>
      </p:sp>
      <p:pic>
        <p:nvPicPr>
          <p:cNvPr id="1038" name="Picture 18" descr="http://www2.gdin.edu.cn/jkx/webstudy/bianyiyuanli/img/chap06/symbol03.gif"/>
          <p:cNvPicPr>
            <a:picLocks noChangeAspect="1" noChangeArrowheads="1"/>
          </p:cNvPicPr>
          <p:nvPr/>
        </p:nvPicPr>
        <p:blipFill>
          <a:blip r:embed="rId3" r:link="rId4" cstate="print"/>
          <a:srcRect/>
          <a:stretch>
            <a:fillRect/>
          </a:stretch>
        </p:blipFill>
        <p:spPr bwMode="auto">
          <a:xfrm>
            <a:off x="1752600" y="3954999"/>
            <a:ext cx="357188" cy="360362"/>
          </a:xfrm>
          <a:prstGeom prst="rect">
            <a:avLst/>
          </a:prstGeom>
          <a:noFill/>
          <a:ln w="9525">
            <a:noFill/>
            <a:miter lim="800000"/>
            <a:headEnd/>
            <a:tailEnd/>
          </a:ln>
        </p:spPr>
      </p:pic>
      <p:graphicFrame>
        <p:nvGraphicFramePr>
          <p:cNvPr id="1026" name="Object 1024"/>
          <p:cNvGraphicFramePr>
            <a:graphicFrameLocks noChangeAspect="1"/>
          </p:cNvGraphicFramePr>
          <p:nvPr/>
        </p:nvGraphicFramePr>
        <p:xfrm>
          <a:off x="1757363" y="4335999"/>
          <a:ext cx="319087" cy="247650"/>
        </p:xfrm>
        <a:graphic>
          <a:graphicData uri="http://schemas.openxmlformats.org/presentationml/2006/ole">
            <mc:AlternateContent xmlns:mc="http://schemas.openxmlformats.org/markup-compatibility/2006">
              <mc:Choice xmlns:v="urn:schemas-microsoft-com:vml" Requires="v">
                <p:oleObj name="Picture2" r:id="rId9" imgW="172720" imgH="190500" progId="Word.Picture.8">
                  <p:embed/>
                </p:oleObj>
              </mc:Choice>
              <mc:Fallback>
                <p:oleObj name="Picture2" r:id="rId9" imgW="172720" imgH="190500" progId="Word.Picture.8">
                  <p:embed/>
                  <p:pic>
                    <p:nvPicPr>
                      <p:cNvPr id="0"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7363" y="4335999"/>
                        <a:ext cx="319087" cy="247650"/>
                      </a:xfrm>
                      <a:prstGeom prst="rect">
                        <a:avLst/>
                      </a:prstGeom>
                      <a:solidFill>
                        <a:schemeClr val="accent1">
                          <a:alpha val="50000"/>
                        </a:schemeClr>
                      </a:solidFill>
                    </p:spPr>
                  </p:pic>
                </p:oleObj>
              </mc:Fallback>
            </mc:AlternateContent>
          </a:graphicData>
        </a:graphic>
      </p:graphicFrame>
      <p:pic>
        <p:nvPicPr>
          <p:cNvPr id="1039" name="Picture 20" descr="http://www2.gdin.edu.cn/jkx/webstudy/bianyiyuanli/img/chap06/symbol02.gif"/>
          <p:cNvPicPr>
            <a:picLocks noChangeAspect="1" noChangeArrowheads="1"/>
          </p:cNvPicPr>
          <p:nvPr/>
        </p:nvPicPr>
        <p:blipFill>
          <a:blip r:embed="rId7" r:link="rId8" cstate="print"/>
          <a:srcRect/>
          <a:stretch>
            <a:fillRect/>
          </a:stretch>
        </p:blipFill>
        <p:spPr bwMode="auto">
          <a:xfrm>
            <a:off x="1752600" y="4585236"/>
            <a:ext cx="320675" cy="323850"/>
          </a:xfrm>
          <a:prstGeom prst="rect">
            <a:avLst/>
          </a:prstGeom>
          <a:noFill/>
          <a:ln w="9525">
            <a:noFill/>
            <a:miter lim="800000"/>
            <a:headEnd/>
            <a:tailEnd/>
          </a:ln>
        </p:spPr>
      </p:pic>
      <p:pic>
        <p:nvPicPr>
          <p:cNvPr id="1040" name="Picture 40" descr="http://www2.gdin.edu.cn/jkx/webstudy/bianyiyuanli/img/chap06/symbol03.gif"/>
          <p:cNvPicPr>
            <a:picLocks noChangeAspect="1" noChangeArrowheads="1"/>
          </p:cNvPicPr>
          <p:nvPr/>
        </p:nvPicPr>
        <p:blipFill>
          <a:blip r:embed="rId3" r:link="rId4" cstate="print"/>
          <a:srcRect/>
          <a:stretch>
            <a:fillRect/>
          </a:stretch>
        </p:blipFill>
        <p:spPr bwMode="auto">
          <a:xfrm>
            <a:off x="2157412" y="5334000"/>
            <a:ext cx="357188" cy="360363"/>
          </a:xfrm>
          <a:prstGeom prst="rect">
            <a:avLst/>
          </a:prstGeom>
          <a:noFill/>
          <a:ln w="9525">
            <a:noFill/>
            <a:miter lim="800000"/>
            <a:headEnd/>
            <a:tailEnd/>
          </a:ln>
        </p:spPr>
      </p:pic>
      <p:graphicFrame>
        <p:nvGraphicFramePr>
          <p:cNvPr id="1027" name="Object 1025"/>
          <p:cNvGraphicFramePr>
            <a:graphicFrameLocks noChangeAspect="1"/>
          </p:cNvGraphicFramePr>
          <p:nvPr/>
        </p:nvGraphicFramePr>
        <p:xfrm>
          <a:off x="2947988" y="5391150"/>
          <a:ext cx="319087" cy="247650"/>
        </p:xfrm>
        <a:graphic>
          <a:graphicData uri="http://schemas.openxmlformats.org/presentationml/2006/ole">
            <mc:AlternateContent xmlns:mc="http://schemas.openxmlformats.org/markup-compatibility/2006">
              <mc:Choice xmlns:v="urn:schemas-microsoft-com:vml" Requires="v">
                <p:oleObj name="Picture2" r:id="rId10" imgW="172720" imgH="190500" progId="Word.Picture.8">
                  <p:embed/>
                </p:oleObj>
              </mc:Choice>
              <mc:Fallback>
                <p:oleObj name="Picture2" r:id="rId10" imgW="172720" imgH="190500" progId="Word.Picture.8">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7988" y="5391150"/>
                        <a:ext cx="319087" cy="247650"/>
                      </a:xfrm>
                      <a:prstGeom prst="rect">
                        <a:avLst/>
                      </a:prstGeom>
                      <a:solidFill>
                        <a:schemeClr val="accent1">
                          <a:alpha val="50000"/>
                        </a:schemeClr>
                      </a:solidFill>
                    </p:spPr>
                  </p:pic>
                </p:oleObj>
              </mc:Fallback>
            </mc:AlternateContent>
          </a:graphicData>
        </a:graphic>
      </p:graphicFrame>
      <p:pic>
        <p:nvPicPr>
          <p:cNvPr id="1041" name="Picture 42" descr="http://www2.gdin.edu.cn/jkx/webstudy/bianyiyuanli/img/chap06/symbol02.gif"/>
          <p:cNvPicPr>
            <a:picLocks noChangeAspect="1" noChangeArrowheads="1"/>
          </p:cNvPicPr>
          <p:nvPr/>
        </p:nvPicPr>
        <p:blipFill>
          <a:blip r:embed="rId7" r:link="rId8" cstate="print"/>
          <a:srcRect/>
          <a:stretch>
            <a:fillRect/>
          </a:stretch>
        </p:blipFill>
        <p:spPr bwMode="auto">
          <a:xfrm>
            <a:off x="3946525" y="5314950"/>
            <a:ext cx="320675" cy="323850"/>
          </a:xfrm>
          <a:prstGeom prst="rect">
            <a:avLst/>
          </a:prstGeom>
          <a:noFill/>
          <a:ln w="9525">
            <a:noFill/>
            <a:miter lim="800000"/>
            <a:headEnd/>
            <a:tailEnd/>
          </a:ln>
        </p:spPr>
      </p:pic>
      <p:sp>
        <p:nvSpPr>
          <p:cNvPr id="25" name="Rectangle 191"/>
          <p:cNvSpPr txBox="1">
            <a:spLocks noChangeArrowheads="1"/>
          </p:cNvSpPr>
          <p:nvPr/>
        </p:nvSpPr>
        <p:spPr>
          <a:xfrm>
            <a:off x="533400" y="304800"/>
            <a:ext cx="4267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算符</a:t>
            </a:r>
            <a:r>
              <a:rPr lang="zh-CN" altLang="en-US" sz="2800" b="1" kern="0" dirty="0">
                <a:solidFill>
                  <a:srgbClr val="CC0099"/>
                </a:solidFill>
                <a:latin typeface="黑体" pitchFamily="49" charset="-122"/>
                <a:ea typeface="黑体" pitchFamily="49" charset="-122"/>
                <a:cs typeface="+mj-cs"/>
              </a:rPr>
              <a:t>优先</a:t>
            </a: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文法的定义</a:t>
            </a:r>
          </a:p>
        </p:txBody>
      </p:sp>
      <p:sp>
        <p:nvSpPr>
          <p:cNvPr id="2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16</a:t>
            </a:fld>
            <a:endParaRPr lang="en-US" altLang="zh-CN" dirty="0"/>
          </a:p>
        </p:txBody>
      </p:sp>
      <p:sp>
        <p:nvSpPr>
          <p:cNvPr id="27" name="Text Box 11"/>
          <p:cNvSpPr txBox="1">
            <a:spLocks noChangeArrowheads="1"/>
          </p:cNvSpPr>
          <p:nvPr/>
        </p:nvSpPr>
        <p:spPr bwMode="auto">
          <a:xfrm>
            <a:off x="4543926" y="2582862"/>
            <a:ext cx="333375" cy="388938"/>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sp>
        <p:nvSpPr>
          <p:cNvPr id="28" name="Text Box 12"/>
          <p:cNvSpPr txBox="1">
            <a:spLocks noChangeArrowheads="1"/>
          </p:cNvSpPr>
          <p:nvPr/>
        </p:nvSpPr>
        <p:spPr bwMode="auto">
          <a:xfrm>
            <a:off x="5655176" y="2582862"/>
            <a:ext cx="333375" cy="388938"/>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228600" y="914400"/>
            <a:ext cx="8229600" cy="1282700"/>
          </a:xfrm>
          <a:prstGeom prst="rect">
            <a:avLst/>
          </a:prstGeom>
          <a:noFill/>
          <a:ln w="9525">
            <a:noFill/>
            <a:miter lim="800000"/>
            <a:headEnd/>
            <a:tailEnd/>
          </a:ln>
        </p:spPr>
        <p:txBody>
          <a:bodyPr wrap="square">
            <a:spAutoFit/>
          </a:bodyPr>
          <a:lstStyle/>
          <a:p>
            <a:pPr indent="584200" algn="l">
              <a:lnSpc>
                <a:spcPct val="130000"/>
              </a:lnSpc>
              <a:spcBef>
                <a:spcPct val="50000"/>
              </a:spcBef>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5.6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G[S]</a:t>
            </a:r>
            <a:r>
              <a:rPr lang="zh-CN" altLang="en-US" sz="2000" b="1" dirty="0">
                <a:latin typeface="宋体" pitchFamily="2" charset="-122"/>
                <a:ea typeface="宋体" pitchFamily="2" charset="-122"/>
              </a:rPr>
              <a:t>，其句型的素短语是满足下列两个条件的短语：</a:t>
            </a:r>
            <a:r>
              <a:rPr lang="en-US" altLang="zh-CN" sz="2000" b="1" dirty="0">
                <a:latin typeface="宋体" pitchFamily="2" charset="-122"/>
                <a:ea typeface="宋体" pitchFamily="2" charset="-122"/>
              </a:rPr>
              <a:t>(ⅰ)</a:t>
            </a:r>
            <a:r>
              <a:rPr lang="zh-CN" altLang="en-US" sz="2000" b="1" dirty="0">
                <a:latin typeface="宋体" pitchFamily="2" charset="-122"/>
                <a:ea typeface="宋体" pitchFamily="2" charset="-122"/>
              </a:rPr>
              <a:t>至少含有一个终结符；</a:t>
            </a:r>
            <a:r>
              <a:rPr lang="en-US" altLang="zh-CN" sz="2000" b="1" dirty="0">
                <a:latin typeface="宋体" pitchFamily="2" charset="-122"/>
                <a:ea typeface="宋体" pitchFamily="2" charset="-122"/>
              </a:rPr>
              <a:t>(ⅱ)</a:t>
            </a:r>
            <a:r>
              <a:rPr lang="zh-CN" altLang="en-US" sz="2000" b="1" dirty="0">
                <a:latin typeface="宋体" pitchFamily="2" charset="-122"/>
                <a:ea typeface="宋体" pitchFamily="2" charset="-122"/>
              </a:rPr>
              <a:t>除自身外不包含其它素短语。特别地，最左边的素短语称为</a:t>
            </a:r>
            <a:r>
              <a:rPr lang="zh-CN" altLang="en-US" sz="2000" b="1" dirty="0">
                <a:solidFill>
                  <a:srgbClr val="CC6600"/>
                </a:solidFill>
                <a:latin typeface="宋体" pitchFamily="2" charset="-122"/>
                <a:ea typeface="宋体" pitchFamily="2" charset="-122"/>
              </a:rPr>
              <a:t>最左素短语</a:t>
            </a:r>
            <a:r>
              <a:rPr lang="zh-CN" altLang="en-US" sz="2000" b="1" dirty="0">
                <a:latin typeface="宋体" pitchFamily="2" charset="-122"/>
                <a:ea typeface="宋体" pitchFamily="2" charset="-122"/>
              </a:rPr>
              <a:t>。 </a:t>
            </a:r>
          </a:p>
        </p:txBody>
      </p:sp>
      <p:sp>
        <p:nvSpPr>
          <p:cNvPr id="23556" name="Text Box 17"/>
          <p:cNvSpPr txBox="1">
            <a:spLocks noChangeArrowheads="1"/>
          </p:cNvSpPr>
          <p:nvPr/>
        </p:nvSpPr>
        <p:spPr bwMode="auto">
          <a:xfrm>
            <a:off x="490538" y="2133600"/>
            <a:ext cx="7967662" cy="943528"/>
          </a:xfrm>
          <a:prstGeom prst="rect">
            <a:avLst/>
          </a:prstGeom>
          <a:noFill/>
          <a:ln w="9525">
            <a:noFill/>
            <a:miter lim="800000"/>
            <a:headEnd/>
            <a:tailEnd/>
          </a:ln>
        </p:spPr>
        <p:txBody>
          <a:bodyPr>
            <a:spAutoFit/>
          </a:bodyPr>
          <a:lstStyle/>
          <a:p>
            <a:pPr indent="617538" algn="l">
              <a:lnSpc>
                <a:spcPct val="150000"/>
              </a:lnSpc>
              <a:spcBef>
                <a:spcPct val="20000"/>
              </a:spcBef>
            </a:pPr>
            <a:r>
              <a:rPr lang="zh-CN" altLang="en-US" sz="2000" b="1">
                <a:latin typeface="宋体" pitchFamily="2" charset="-122"/>
                <a:ea typeface="宋体" pitchFamily="2" charset="-122"/>
              </a:rPr>
              <a:t>例如，设文法</a:t>
            </a:r>
            <a:r>
              <a:rPr lang="en-US" altLang="zh-CN" sz="2000" b="1">
                <a:latin typeface="宋体" pitchFamily="2" charset="-122"/>
                <a:ea typeface="宋体" pitchFamily="2" charset="-122"/>
              </a:rPr>
              <a:t>G[E]</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E→E+T︱T</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F→(E)︱i </a:t>
            </a:r>
            <a:r>
              <a:rPr lang="zh-CN" altLang="en-US" sz="2000" b="1">
                <a:latin typeface="宋体" pitchFamily="2" charset="-122"/>
                <a:ea typeface="宋体" pitchFamily="2" charset="-122"/>
              </a:rPr>
              <a:t>，对于句型 </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a:t>
            </a:r>
            <a:r>
              <a:rPr lang="zh-CN" altLang="en-US" sz="2000" b="1">
                <a:latin typeface="宋体" pitchFamily="2" charset="-122"/>
                <a:ea typeface="宋体" pitchFamily="2" charset="-122"/>
              </a:rPr>
              <a:t>，其语法树如右下图，短语为：</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a:t>
            </a:r>
            <a:r>
              <a:rPr lang="zh-CN" altLang="en-US" sz="2000" b="1">
                <a:latin typeface="宋体" pitchFamily="2" charset="-122"/>
                <a:ea typeface="宋体" pitchFamily="2" charset="-122"/>
              </a:rPr>
              <a:t>。</a:t>
            </a:r>
          </a:p>
        </p:txBody>
      </p:sp>
      <p:sp>
        <p:nvSpPr>
          <p:cNvPr id="23557" name="Text Box 18"/>
          <p:cNvSpPr txBox="1">
            <a:spLocks noChangeArrowheads="1"/>
          </p:cNvSpPr>
          <p:nvPr/>
        </p:nvSpPr>
        <p:spPr bwMode="auto">
          <a:xfrm>
            <a:off x="533400" y="3324225"/>
            <a:ext cx="5257800" cy="2123658"/>
          </a:xfrm>
          <a:prstGeom prst="rect">
            <a:avLst/>
          </a:prstGeom>
          <a:noFill/>
          <a:ln w="9525">
            <a:noFill/>
            <a:miter lim="800000"/>
            <a:headEnd/>
            <a:tailEnd/>
          </a:ln>
        </p:spPr>
        <p:txBody>
          <a:bodyPr>
            <a:spAutoFit/>
          </a:bodyPr>
          <a:lstStyle/>
          <a:p>
            <a:pPr indent="595313" algn="l">
              <a:lnSpc>
                <a:spcPct val="120000"/>
              </a:lnSpc>
              <a:spcBef>
                <a:spcPct val="30000"/>
              </a:spcBef>
            </a:pPr>
            <a:r>
              <a:rPr lang="zh-CN" altLang="en-US" sz="2000" b="1">
                <a:latin typeface="宋体" pitchFamily="2" charset="-122"/>
                <a:ea typeface="宋体" pitchFamily="2" charset="-122"/>
              </a:rPr>
              <a:t>其中，</a:t>
            </a:r>
            <a:r>
              <a:rPr lang="en-US" altLang="zh-CN" sz="2000" b="1">
                <a:latin typeface="宋体" pitchFamily="2" charset="-122"/>
                <a:ea typeface="宋体" pitchFamily="2" charset="-122"/>
              </a:rPr>
              <a:t>F </a:t>
            </a:r>
            <a:r>
              <a:rPr lang="zh-CN" altLang="en-US" sz="2000" b="1">
                <a:latin typeface="宋体" pitchFamily="2" charset="-122"/>
                <a:ea typeface="宋体" pitchFamily="2" charset="-122"/>
              </a:rPr>
              <a:t>既是直接短语、又是句柄，但不是素短语，因为不含任何终结符号；</a:t>
            </a:r>
          </a:p>
          <a:p>
            <a:pPr indent="595313" algn="l">
              <a:lnSpc>
                <a:spcPct val="120000"/>
              </a:lnSpc>
              <a:spcBef>
                <a:spcPct val="30000"/>
              </a:spcBef>
            </a:pP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是素短语，也是最左素短语；</a:t>
            </a:r>
          </a:p>
          <a:p>
            <a:pPr indent="595313" algn="l">
              <a:lnSpc>
                <a:spcPct val="120000"/>
              </a:lnSpc>
              <a:spcBef>
                <a:spcPct val="30000"/>
              </a:spcBef>
            </a:pP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a:t>
            </a:r>
            <a:r>
              <a:rPr lang="zh-CN" altLang="en-US" sz="2000" b="1">
                <a:latin typeface="宋体" pitchFamily="2" charset="-122"/>
                <a:ea typeface="宋体" pitchFamily="2" charset="-122"/>
              </a:rPr>
              <a:t>不是素短语，因为除了自身外还包含素短语</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 </a:t>
            </a:r>
          </a:p>
        </p:txBody>
      </p:sp>
      <p:grpSp>
        <p:nvGrpSpPr>
          <p:cNvPr id="2" name="Group 60"/>
          <p:cNvGrpSpPr>
            <a:grpSpLocks/>
          </p:cNvGrpSpPr>
          <p:nvPr/>
        </p:nvGrpSpPr>
        <p:grpSpPr bwMode="auto">
          <a:xfrm>
            <a:off x="5845175" y="3173333"/>
            <a:ext cx="2460625" cy="2876550"/>
            <a:chOff x="3708" y="2063"/>
            <a:chExt cx="1550" cy="1812"/>
          </a:xfrm>
        </p:grpSpPr>
        <p:sp>
          <p:nvSpPr>
            <p:cNvPr id="23559" name="Rectangle 59"/>
            <p:cNvSpPr>
              <a:spLocks noChangeArrowheads="1"/>
            </p:cNvSpPr>
            <p:nvPr/>
          </p:nvSpPr>
          <p:spPr bwMode="auto">
            <a:xfrm>
              <a:off x="3708" y="2063"/>
              <a:ext cx="1550" cy="1812"/>
            </a:xfrm>
            <a:prstGeom prst="rect">
              <a:avLst/>
            </a:prstGeom>
            <a:solidFill>
              <a:schemeClr val="accent1">
                <a:alpha val="50195"/>
              </a:scheme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grpSp>
          <p:nvGrpSpPr>
            <p:cNvPr id="3" name="Group 56"/>
            <p:cNvGrpSpPr>
              <a:grpSpLocks/>
            </p:cNvGrpSpPr>
            <p:nvPr/>
          </p:nvGrpSpPr>
          <p:grpSpPr bwMode="auto">
            <a:xfrm>
              <a:off x="3804" y="2113"/>
              <a:ext cx="1337" cy="1695"/>
              <a:chOff x="3792" y="2255"/>
              <a:chExt cx="1337" cy="1695"/>
            </a:xfrm>
          </p:grpSpPr>
          <p:grpSp>
            <p:nvGrpSpPr>
              <p:cNvPr id="4" name="Group 21"/>
              <p:cNvGrpSpPr>
                <a:grpSpLocks/>
              </p:cNvGrpSpPr>
              <p:nvPr/>
            </p:nvGrpSpPr>
            <p:grpSpPr bwMode="auto">
              <a:xfrm>
                <a:off x="4478" y="2255"/>
                <a:ext cx="252" cy="274"/>
                <a:chOff x="4457" y="2255"/>
                <a:chExt cx="252" cy="274"/>
              </a:xfrm>
            </p:grpSpPr>
            <p:sp>
              <p:nvSpPr>
                <p:cNvPr id="23594" name="Oval 19"/>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95" name="Text Box 20"/>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E</a:t>
                  </a:r>
                </a:p>
              </p:txBody>
            </p:sp>
          </p:grpSp>
          <p:grpSp>
            <p:nvGrpSpPr>
              <p:cNvPr id="5" name="Group 22"/>
              <p:cNvGrpSpPr>
                <a:grpSpLocks/>
              </p:cNvGrpSpPr>
              <p:nvPr/>
            </p:nvGrpSpPr>
            <p:grpSpPr bwMode="auto">
              <a:xfrm>
                <a:off x="4128" y="2599"/>
                <a:ext cx="252" cy="274"/>
                <a:chOff x="4457" y="2255"/>
                <a:chExt cx="252" cy="274"/>
              </a:xfrm>
            </p:grpSpPr>
            <p:sp>
              <p:nvSpPr>
                <p:cNvPr id="23592" name="Oval 23"/>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93" name="Text Box 24"/>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E</a:t>
                  </a:r>
                </a:p>
              </p:txBody>
            </p:sp>
          </p:grpSp>
          <p:grpSp>
            <p:nvGrpSpPr>
              <p:cNvPr id="6" name="Group 46"/>
              <p:cNvGrpSpPr>
                <a:grpSpLocks/>
              </p:cNvGrpSpPr>
              <p:nvPr/>
            </p:nvGrpSpPr>
            <p:grpSpPr bwMode="auto">
              <a:xfrm>
                <a:off x="4500" y="2613"/>
                <a:ext cx="252" cy="260"/>
                <a:chOff x="4500" y="2613"/>
                <a:chExt cx="252" cy="260"/>
              </a:xfrm>
            </p:grpSpPr>
            <p:sp>
              <p:nvSpPr>
                <p:cNvPr id="23590" name="Oval 26"/>
                <p:cNvSpPr>
                  <a:spLocks noChangeArrowheads="1"/>
                </p:cNvSpPr>
                <p:nvPr/>
              </p:nvSpPr>
              <p:spPr bwMode="auto">
                <a:xfrm>
                  <a:off x="4500" y="2621"/>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91" name="Text Box 27"/>
                <p:cNvSpPr txBox="1">
                  <a:spLocks noChangeArrowheads="1"/>
                </p:cNvSpPr>
                <p:nvPr/>
              </p:nvSpPr>
              <p:spPr bwMode="auto">
                <a:xfrm>
                  <a:off x="4513" y="2613"/>
                  <a:ext cx="232" cy="250"/>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a:t>
                  </a:r>
                </a:p>
              </p:txBody>
            </p:sp>
          </p:grpSp>
          <p:grpSp>
            <p:nvGrpSpPr>
              <p:cNvPr id="7" name="Group 28"/>
              <p:cNvGrpSpPr>
                <a:grpSpLocks/>
              </p:cNvGrpSpPr>
              <p:nvPr/>
            </p:nvGrpSpPr>
            <p:grpSpPr bwMode="auto">
              <a:xfrm>
                <a:off x="4877" y="2599"/>
                <a:ext cx="252" cy="274"/>
                <a:chOff x="4457" y="2255"/>
                <a:chExt cx="252" cy="274"/>
              </a:xfrm>
            </p:grpSpPr>
            <p:sp>
              <p:nvSpPr>
                <p:cNvPr id="23588" name="Oval 29"/>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9" name="Text Box 30"/>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T</a:t>
                  </a:r>
                </a:p>
              </p:txBody>
            </p:sp>
          </p:grpSp>
          <p:grpSp>
            <p:nvGrpSpPr>
              <p:cNvPr id="8" name="Group 31"/>
              <p:cNvGrpSpPr>
                <a:grpSpLocks/>
              </p:cNvGrpSpPr>
              <p:nvPr/>
            </p:nvGrpSpPr>
            <p:grpSpPr bwMode="auto">
              <a:xfrm>
                <a:off x="4128" y="2962"/>
                <a:ext cx="252" cy="274"/>
                <a:chOff x="4457" y="2255"/>
                <a:chExt cx="252" cy="274"/>
              </a:xfrm>
            </p:grpSpPr>
            <p:sp>
              <p:nvSpPr>
                <p:cNvPr id="23586" name="Oval 32"/>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7" name="Text Box 33"/>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T</a:t>
                  </a:r>
                </a:p>
              </p:txBody>
            </p:sp>
          </p:grpSp>
          <p:grpSp>
            <p:nvGrpSpPr>
              <p:cNvPr id="9" name="Group 34"/>
              <p:cNvGrpSpPr>
                <a:grpSpLocks/>
              </p:cNvGrpSpPr>
              <p:nvPr/>
            </p:nvGrpSpPr>
            <p:grpSpPr bwMode="auto">
              <a:xfrm>
                <a:off x="3792" y="3312"/>
                <a:ext cx="252" cy="274"/>
                <a:chOff x="4457" y="2255"/>
                <a:chExt cx="252" cy="274"/>
              </a:xfrm>
            </p:grpSpPr>
            <p:sp>
              <p:nvSpPr>
                <p:cNvPr id="23584" name="Oval 35"/>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5" name="Text Box 36"/>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T</a:t>
                  </a:r>
                </a:p>
              </p:txBody>
            </p:sp>
          </p:grpSp>
          <p:grpSp>
            <p:nvGrpSpPr>
              <p:cNvPr id="10" name="Group 37"/>
              <p:cNvGrpSpPr>
                <a:grpSpLocks/>
              </p:cNvGrpSpPr>
              <p:nvPr/>
            </p:nvGrpSpPr>
            <p:grpSpPr bwMode="auto">
              <a:xfrm>
                <a:off x="4150" y="3325"/>
                <a:ext cx="252" cy="274"/>
                <a:chOff x="4457" y="2255"/>
                <a:chExt cx="252" cy="274"/>
              </a:xfrm>
            </p:grpSpPr>
            <p:sp>
              <p:nvSpPr>
                <p:cNvPr id="23582" name="Oval 38"/>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3" name="Text Box 39"/>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a:t>
                  </a:r>
                </a:p>
              </p:txBody>
            </p:sp>
          </p:grpSp>
          <p:grpSp>
            <p:nvGrpSpPr>
              <p:cNvPr id="11" name="Group 40"/>
              <p:cNvGrpSpPr>
                <a:grpSpLocks/>
              </p:cNvGrpSpPr>
              <p:nvPr/>
            </p:nvGrpSpPr>
            <p:grpSpPr bwMode="auto">
              <a:xfrm>
                <a:off x="4499" y="3323"/>
                <a:ext cx="252" cy="274"/>
                <a:chOff x="4457" y="2255"/>
                <a:chExt cx="252" cy="274"/>
              </a:xfrm>
            </p:grpSpPr>
            <p:sp>
              <p:nvSpPr>
                <p:cNvPr id="23580" name="Oval 41"/>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1" name="Text Box 42"/>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F</a:t>
                  </a:r>
                </a:p>
              </p:txBody>
            </p:sp>
          </p:grpSp>
          <p:grpSp>
            <p:nvGrpSpPr>
              <p:cNvPr id="12" name="Group 43"/>
              <p:cNvGrpSpPr>
                <a:grpSpLocks/>
              </p:cNvGrpSpPr>
              <p:nvPr/>
            </p:nvGrpSpPr>
            <p:grpSpPr bwMode="auto">
              <a:xfrm>
                <a:off x="3798" y="3676"/>
                <a:ext cx="252" cy="274"/>
                <a:chOff x="4457" y="2255"/>
                <a:chExt cx="252" cy="274"/>
              </a:xfrm>
            </p:grpSpPr>
            <p:sp>
              <p:nvSpPr>
                <p:cNvPr id="23578" name="Oval 44"/>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79" name="Text Box 45"/>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F</a:t>
                  </a:r>
                </a:p>
              </p:txBody>
            </p:sp>
          </p:grpSp>
          <p:sp>
            <p:nvSpPr>
              <p:cNvPr id="23570" name="Line 48"/>
              <p:cNvSpPr>
                <a:spLocks noChangeShapeType="1"/>
              </p:cNvSpPr>
              <p:nvPr/>
            </p:nvSpPr>
            <p:spPr bwMode="auto">
              <a:xfrm>
                <a:off x="4615" y="2530"/>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1" name="Line 49"/>
              <p:cNvSpPr>
                <a:spLocks noChangeShapeType="1"/>
              </p:cNvSpPr>
              <p:nvPr/>
            </p:nvSpPr>
            <p:spPr bwMode="auto">
              <a:xfrm>
                <a:off x="4252" y="2886"/>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2" name="Line 50"/>
              <p:cNvSpPr>
                <a:spLocks noChangeShapeType="1"/>
              </p:cNvSpPr>
              <p:nvPr/>
            </p:nvSpPr>
            <p:spPr bwMode="auto">
              <a:xfrm>
                <a:off x="4257" y="3244"/>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3" name="Line 51"/>
              <p:cNvSpPr>
                <a:spLocks noChangeShapeType="1"/>
              </p:cNvSpPr>
              <p:nvPr/>
            </p:nvSpPr>
            <p:spPr bwMode="auto">
              <a:xfrm flipV="1">
                <a:off x="4286" y="2489"/>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4" name="Line 52"/>
              <p:cNvSpPr>
                <a:spLocks noChangeShapeType="1"/>
              </p:cNvSpPr>
              <p:nvPr/>
            </p:nvSpPr>
            <p:spPr bwMode="auto">
              <a:xfrm flipV="1">
                <a:off x="3936" y="3196"/>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5" name="Line 53"/>
              <p:cNvSpPr>
                <a:spLocks noChangeShapeType="1"/>
              </p:cNvSpPr>
              <p:nvPr/>
            </p:nvSpPr>
            <p:spPr bwMode="auto">
              <a:xfrm>
                <a:off x="4718" y="2482"/>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6" name="Line 54"/>
              <p:cNvSpPr>
                <a:spLocks noChangeShapeType="1"/>
              </p:cNvSpPr>
              <p:nvPr/>
            </p:nvSpPr>
            <p:spPr bwMode="auto">
              <a:xfrm>
                <a:off x="4374" y="3190"/>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7" name="Line 55"/>
              <p:cNvSpPr>
                <a:spLocks noChangeShapeType="1"/>
              </p:cNvSpPr>
              <p:nvPr/>
            </p:nvSpPr>
            <p:spPr bwMode="auto">
              <a:xfrm>
                <a:off x="3922" y="3594"/>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grpSp>
      </p:grpSp>
      <p:sp>
        <p:nvSpPr>
          <p:cNvPr id="44" name="Rectangle 191"/>
          <p:cNvSpPr txBox="1">
            <a:spLocks noChangeArrowheads="1"/>
          </p:cNvSpPr>
          <p:nvPr/>
        </p:nvSpPr>
        <p:spPr>
          <a:xfrm>
            <a:off x="533400" y="304800"/>
            <a:ext cx="4267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a:solidFill>
                  <a:srgbClr val="CC0099"/>
                </a:solidFill>
                <a:latin typeface="黑体" pitchFamily="49" charset="-122"/>
                <a:ea typeface="黑体" pitchFamily="49" charset="-122"/>
                <a:cs typeface="+mj-cs"/>
              </a:rPr>
              <a:t>最左素短语</a:t>
            </a: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的定义</a:t>
            </a:r>
          </a:p>
        </p:txBody>
      </p:sp>
      <p:sp>
        <p:nvSpPr>
          <p:cNvPr id="45"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17</a:t>
            </a:fld>
            <a:endParaRPr lang="en-US" altLang="zh-CN"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5"/>
          <p:cNvSpPr txBox="1">
            <a:spLocks noChangeArrowheads="1"/>
          </p:cNvSpPr>
          <p:nvPr/>
        </p:nvSpPr>
        <p:spPr bwMode="auto">
          <a:xfrm>
            <a:off x="303213" y="990600"/>
            <a:ext cx="8154987" cy="4339650"/>
          </a:xfrm>
          <a:prstGeom prst="rect">
            <a:avLst/>
          </a:prstGeom>
          <a:noFill/>
          <a:ln w="9525">
            <a:noFill/>
            <a:miter lim="800000"/>
            <a:headEnd/>
            <a:tailEnd/>
          </a:ln>
        </p:spPr>
        <p:txBody>
          <a:bodyPr>
            <a:spAutoFit/>
          </a:bodyPr>
          <a:lstStyle/>
          <a:p>
            <a:pPr algn="l">
              <a:lnSpc>
                <a:spcPct val="120000"/>
              </a:lnSpc>
              <a:spcBef>
                <a:spcPct val="20000"/>
              </a:spcBef>
            </a:pPr>
            <a:r>
              <a:rPr lang="zh-CN" altLang="en-US" sz="2000" b="1" dirty="0">
                <a:latin typeface="宋体" pitchFamily="2" charset="-122"/>
                <a:ea typeface="宋体" pitchFamily="2" charset="-122"/>
              </a:rPr>
              <a:t> ⑴ 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为算符优先文法，句型 </a:t>
            </a:r>
          </a:p>
          <a:p>
            <a:pPr algn="l">
              <a:lnSpc>
                <a:spcPct val="120000"/>
              </a:lnSpc>
              <a:spcBef>
                <a:spcPct val="20000"/>
              </a:spcBef>
            </a:pPr>
            <a:r>
              <a:rPr lang="zh-CN" altLang="en-US" sz="2000" b="1" dirty="0">
                <a:solidFill>
                  <a:srgbClr val="FF0000"/>
                </a:solidFill>
                <a:latin typeface="宋体" pitchFamily="2" charset="-122"/>
                <a:ea typeface="宋体" pitchFamily="2" charset="-122"/>
              </a:rPr>
              <a:t>     </a:t>
            </a:r>
            <a:r>
              <a:rPr lang="en-US" altLang="zh-CN" sz="2000" b="1" dirty="0">
                <a:solidFill>
                  <a:srgbClr val="FF0000"/>
                </a:solidFill>
                <a:latin typeface="宋体" pitchFamily="2" charset="-122"/>
                <a:ea typeface="宋体" pitchFamily="2" charset="-122"/>
              </a:rPr>
              <a:t>#</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i</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j</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n</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n</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n+1</a:t>
            </a:r>
            <a:r>
              <a:rPr lang="en-US" altLang="zh-CN" sz="2000" b="1" dirty="0">
                <a:solidFill>
                  <a:srgbClr val="FF0000"/>
                </a:solidFill>
                <a:latin typeface="宋体" pitchFamily="2" charset="-122"/>
                <a:ea typeface="宋体" pitchFamily="2" charset="-122"/>
              </a:rPr>
              <a:t># </a:t>
            </a:r>
            <a:r>
              <a:rPr lang="zh-CN" altLang="en-US" sz="2000" b="1" dirty="0">
                <a:latin typeface="宋体" pitchFamily="2" charset="-122"/>
                <a:ea typeface="宋体" pitchFamily="2" charset="-122"/>
              </a:rPr>
              <a:t>，</a:t>
            </a:r>
          </a:p>
          <a:p>
            <a:pPr algn="l">
              <a:lnSpc>
                <a:spcPct val="120000"/>
              </a:lnSpc>
              <a:spcBef>
                <a:spcPct val="20000"/>
              </a:spcBef>
            </a:pPr>
            <a:r>
              <a:rPr lang="zh-CN" altLang="en-US" sz="2000" b="1" dirty="0">
                <a:latin typeface="宋体" pitchFamily="2" charset="-122"/>
                <a:ea typeface="宋体" pitchFamily="2" charset="-122"/>
              </a:rPr>
              <a:t>且存在下列关系</a:t>
            </a:r>
          </a:p>
          <a:p>
            <a:pPr algn="l">
              <a:lnSpc>
                <a:spcPct val="120000"/>
              </a:lnSpc>
              <a:spcBef>
                <a:spcPct val="20000"/>
              </a:spcBef>
            </a:pPr>
            <a:r>
              <a:rPr lang="en-US" altLang="zh-CN" sz="2000" b="1" dirty="0">
                <a:latin typeface="宋体" pitchFamily="2" charset="-122"/>
                <a:ea typeface="宋体" pitchFamily="2" charset="-122"/>
              </a:rPr>
              <a:t>      a</a:t>
            </a:r>
            <a:r>
              <a:rPr lang="en-US" altLang="zh-CN" sz="2000" b="1" baseline="-30000" dirty="0">
                <a:latin typeface="宋体" pitchFamily="2" charset="-122"/>
                <a:ea typeface="宋体" pitchFamily="2" charset="-122"/>
              </a:rPr>
              <a:t>i-1       </a:t>
            </a:r>
            <a:r>
              <a:rPr lang="en-US" altLang="zh-CN" sz="2000" b="1" dirty="0" err="1">
                <a:latin typeface="宋体" pitchFamily="2" charset="-122"/>
                <a:ea typeface="宋体" pitchFamily="2" charset="-122"/>
              </a:rPr>
              <a:t>a</a:t>
            </a:r>
            <a:r>
              <a:rPr lang="en-US" altLang="zh-CN" sz="2000" b="1" baseline="-30000" dirty="0" err="1">
                <a:latin typeface="宋体" pitchFamily="2" charset="-122"/>
                <a:ea typeface="宋体" pitchFamily="2" charset="-122"/>
              </a:rPr>
              <a:t>i</a:t>
            </a:r>
            <a:r>
              <a:rPr lang="en-US" altLang="zh-CN" sz="2000" b="1" baseline="-30000" dirty="0">
                <a:latin typeface="宋体" pitchFamily="2" charset="-122"/>
                <a:ea typeface="宋体" pitchFamily="2" charset="-122"/>
              </a:rPr>
              <a:t>       </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i+1        </a:t>
            </a:r>
            <a:r>
              <a:rPr lang="en-US" altLang="zh-CN" sz="2000" b="1" dirty="0">
                <a:latin typeface="宋体" pitchFamily="2" charset="-122"/>
                <a:ea typeface="宋体" pitchFamily="2" charset="-122"/>
              </a:rPr>
              <a:t>···     a</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a</a:t>
            </a:r>
            <a:r>
              <a:rPr lang="en-US" altLang="zh-CN" sz="2000" b="1" baseline="-30000" dirty="0" err="1">
                <a:latin typeface="宋体" pitchFamily="2" charset="-122"/>
                <a:ea typeface="宋体" pitchFamily="2" charset="-122"/>
              </a:rPr>
              <a:t>j</a:t>
            </a:r>
            <a:r>
              <a:rPr lang="en-US" altLang="zh-CN" sz="2000" b="1" dirty="0">
                <a:latin typeface="宋体" pitchFamily="2" charset="-122"/>
                <a:ea typeface="宋体" pitchFamily="2" charset="-122"/>
              </a:rPr>
              <a:t>     a</a:t>
            </a:r>
            <a:r>
              <a:rPr lang="en-US" altLang="zh-CN" sz="2000" b="1" baseline="-30000" dirty="0">
                <a:latin typeface="宋体" pitchFamily="2" charset="-122"/>
                <a:ea typeface="宋体" pitchFamily="2" charset="-122"/>
              </a:rPr>
              <a:t>j+1  </a:t>
            </a:r>
            <a:r>
              <a:rPr lang="zh-CN" altLang="en-US" sz="2000" b="1" dirty="0">
                <a:latin typeface="宋体" pitchFamily="2" charset="-122"/>
                <a:ea typeface="宋体" pitchFamily="2" charset="-122"/>
              </a:rPr>
              <a:t>，</a:t>
            </a:r>
          </a:p>
          <a:p>
            <a:pPr algn="l">
              <a:lnSpc>
                <a:spcPct val="120000"/>
              </a:lnSpc>
              <a:spcBef>
                <a:spcPts val="800"/>
              </a:spcBef>
            </a:pPr>
            <a:r>
              <a:rPr lang="zh-CN" altLang="en-US" sz="2000" b="1" dirty="0">
                <a:latin typeface="宋体" pitchFamily="2" charset="-122"/>
                <a:ea typeface="宋体" pitchFamily="2" charset="-122"/>
              </a:rPr>
              <a:t>则子串  </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i</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j</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j+1  </a:t>
            </a:r>
            <a:r>
              <a:rPr lang="zh-CN" altLang="en-US" sz="2000" b="1" dirty="0">
                <a:latin typeface="宋体" pitchFamily="2" charset="-122"/>
                <a:ea typeface="宋体" pitchFamily="2" charset="-122"/>
              </a:rPr>
              <a:t>是句型的素短语。特别地，如果这个子串是句型最左子串，则该子串就是句型的最左素短语。</a:t>
            </a:r>
          </a:p>
          <a:p>
            <a:pPr algn="l">
              <a:lnSpc>
                <a:spcPct val="120000"/>
              </a:lnSpc>
              <a:spcBef>
                <a:spcPct val="50000"/>
              </a:spcBef>
            </a:pPr>
            <a:r>
              <a:rPr lang="zh-CN" altLang="en-US" sz="2000" b="1" dirty="0">
                <a:latin typeface="宋体" pitchFamily="2" charset="-122"/>
                <a:ea typeface="宋体" pitchFamily="2" charset="-122"/>
              </a:rPr>
              <a:t> ⑵ 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为算符优先文法，如果输入串或归约后的符号串中，相邻的两个符号之间，不存在任何一种算符优先关系，则输入串不是文法的句子。</a:t>
            </a:r>
          </a:p>
          <a:p>
            <a:pPr algn="l">
              <a:lnSpc>
                <a:spcPct val="120000"/>
              </a:lnSpc>
              <a:spcBef>
                <a:spcPct val="50000"/>
              </a:spcBef>
            </a:pPr>
            <a:r>
              <a:rPr lang="zh-CN" altLang="en-US" sz="2000" b="1" dirty="0">
                <a:latin typeface="宋体" pitchFamily="2" charset="-122"/>
                <a:ea typeface="宋体" pitchFamily="2" charset="-122"/>
              </a:rPr>
              <a:t> ⑶ 如果文法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是算符优先文法，则文法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是无二义性的文法。 </a:t>
            </a:r>
          </a:p>
        </p:txBody>
      </p:sp>
      <p:grpSp>
        <p:nvGrpSpPr>
          <p:cNvPr id="2" name="Group 19"/>
          <p:cNvGrpSpPr>
            <a:grpSpLocks/>
          </p:cNvGrpSpPr>
          <p:nvPr/>
        </p:nvGrpSpPr>
        <p:grpSpPr bwMode="auto">
          <a:xfrm>
            <a:off x="304800" y="1446848"/>
            <a:ext cx="8153400" cy="1350963"/>
            <a:chOff x="1116" y="988"/>
            <a:chExt cx="3833" cy="851"/>
          </a:xfrm>
        </p:grpSpPr>
        <p:sp>
          <p:nvSpPr>
            <p:cNvPr id="2055" name="Rectangle 16"/>
            <p:cNvSpPr>
              <a:spLocks noChangeArrowheads="1"/>
            </p:cNvSpPr>
            <p:nvPr/>
          </p:nvSpPr>
          <p:spPr bwMode="auto">
            <a:xfrm>
              <a:off x="1223" y="1551"/>
              <a:ext cx="3690" cy="288"/>
            </a:xfrm>
            <a:prstGeom prst="rect">
              <a:avLst/>
            </a:prstGeom>
            <a:solidFill>
              <a:srgbClr val="C0C0C0">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056" name="Rectangle 15"/>
            <p:cNvSpPr>
              <a:spLocks noChangeArrowheads="1"/>
            </p:cNvSpPr>
            <p:nvPr/>
          </p:nvSpPr>
          <p:spPr bwMode="auto">
            <a:xfrm>
              <a:off x="1116" y="988"/>
              <a:ext cx="3833" cy="288"/>
            </a:xfrm>
            <a:prstGeom prst="rect">
              <a:avLst/>
            </a:prstGeom>
            <a:solidFill>
              <a:srgbClr val="C0C0C0">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pic>
          <p:nvPicPr>
            <p:cNvPr id="2057" name="Picture 6" descr="http://www2.gdin.edu.cn/jkx/webstudy/bianyiyuanli/img/chap06/symbol03.gif"/>
            <p:cNvPicPr>
              <a:picLocks noChangeAspect="1" noChangeArrowheads="1"/>
            </p:cNvPicPr>
            <p:nvPr/>
          </p:nvPicPr>
          <p:blipFill>
            <a:blip r:embed="rId3" r:link="rId4" cstate="print"/>
            <a:srcRect/>
            <a:stretch>
              <a:fillRect/>
            </a:stretch>
          </p:blipFill>
          <p:spPr bwMode="auto">
            <a:xfrm>
              <a:off x="2129" y="1564"/>
              <a:ext cx="205" cy="227"/>
            </a:xfrm>
            <a:prstGeom prst="rect">
              <a:avLst/>
            </a:prstGeom>
            <a:noFill/>
            <a:ln w="9525">
              <a:noFill/>
              <a:miter lim="800000"/>
              <a:headEnd/>
              <a:tailEnd/>
            </a:ln>
          </p:spPr>
        </p:pic>
        <p:pic>
          <p:nvPicPr>
            <p:cNvPr id="2058" name="Picture 8" descr="http://www2.gdin.edu.cn/jkx/webstudy/bianyiyuanli/img/chap06/symbol02.gif"/>
            <p:cNvPicPr>
              <a:picLocks noChangeAspect="1" noChangeArrowheads="1"/>
            </p:cNvPicPr>
            <p:nvPr/>
          </p:nvPicPr>
          <p:blipFill>
            <a:blip r:embed="rId5" r:link="rId6" cstate="print"/>
            <a:srcRect/>
            <a:stretch>
              <a:fillRect/>
            </a:stretch>
          </p:blipFill>
          <p:spPr bwMode="auto">
            <a:xfrm>
              <a:off x="4132" y="1545"/>
              <a:ext cx="208" cy="231"/>
            </a:xfrm>
            <a:prstGeom prst="rect">
              <a:avLst/>
            </a:prstGeom>
            <a:noFill/>
            <a:ln w="9525">
              <a:noFill/>
              <a:miter lim="800000"/>
              <a:headEnd/>
              <a:tailEnd/>
            </a:ln>
          </p:spPr>
        </p:pic>
        <p:pic>
          <p:nvPicPr>
            <p:cNvPr id="2059" name="Picture 9" descr="http://www2.gdin.edu.cn/jkx/webstudy/bianyiyuanli/img/chap06/symbol03.gif"/>
            <p:cNvPicPr>
              <a:picLocks noChangeAspect="1" noChangeArrowheads="1"/>
            </p:cNvPicPr>
            <p:nvPr/>
          </p:nvPicPr>
          <p:blipFill>
            <a:blip r:embed="rId3" r:link="rId4" cstate="print"/>
            <a:srcRect/>
            <a:stretch>
              <a:fillRect/>
            </a:stretch>
          </p:blipFill>
          <p:spPr bwMode="auto">
            <a:xfrm>
              <a:off x="2648" y="1564"/>
              <a:ext cx="205" cy="227"/>
            </a:xfrm>
            <a:prstGeom prst="rect">
              <a:avLst/>
            </a:prstGeom>
            <a:noFill/>
            <a:ln w="9525">
              <a:noFill/>
              <a:miter lim="800000"/>
              <a:headEnd/>
              <a:tailEnd/>
            </a:ln>
          </p:spPr>
        </p:pic>
        <p:pic>
          <p:nvPicPr>
            <p:cNvPr id="2060" name="Picture 10" descr="http://www2.gdin.edu.cn/jkx/webstudy/bianyiyuanli/img/chap06/symbol03.gif"/>
            <p:cNvPicPr>
              <a:picLocks noChangeAspect="1" noChangeArrowheads="1"/>
            </p:cNvPicPr>
            <p:nvPr/>
          </p:nvPicPr>
          <p:blipFill>
            <a:blip r:embed="rId3" r:link="rId4" cstate="print"/>
            <a:srcRect/>
            <a:stretch>
              <a:fillRect/>
            </a:stretch>
          </p:blipFill>
          <p:spPr bwMode="auto">
            <a:xfrm>
              <a:off x="3275" y="1558"/>
              <a:ext cx="205" cy="227"/>
            </a:xfrm>
            <a:prstGeom prst="rect">
              <a:avLst/>
            </a:prstGeom>
            <a:noFill/>
            <a:ln w="9525">
              <a:noFill/>
              <a:miter lim="800000"/>
              <a:headEnd/>
              <a:tailEnd/>
            </a:ln>
          </p:spPr>
        </p:pic>
        <p:pic>
          <p:nvPicPr>
            <p:cNvPr id="2061" name="Picture 11" descr="http://www2.gdin.edu.cn/jkx/webstudy/bianyiyuanli/img/chap06/symbol03.gif"/>
            <p:cNvPicPr>
              <a:picLocks noChangeAspect="1" noChangeArrowheads="1"/>
            </p:cNvPicPr>
            <p:nvPr/>
          </p:nvPicPr>
          <p:blipFill>
            <a:blip r:embed="rId3" r:link="rId4" cstate="print"/>
            <a:srcRect/>
            <a:stretch>
              <a:fillRect/>
            </a:stretch>
          </p:blipFill>
          <p:spPr bwMode="auto">
            <a:xfrm>
              <a:off x="3741" y="1567"/>
              <a:ext cx="205" cy="227"/>
            </a:xfrm>
            <a:prstGeom prst="rect">
              <a:avLst/>
            </a:prstGeom>
            <a:noFill/>
            <a:ln w="9525">
              <a:noFill/>
              <a:miter lim="800000"/>
              <a:headEnd/>
              <a:tailEnd/>
            </a:ln>
          </p:spPr>
        </p:pic>
        <p:graphicFrame>
          <p:nvGraphicFramePr>
            <p:cNvPr id="2050" name="Object 7"/>
            <p:cNvGraphicFramePr>
              <a:graphicFrameLocks noChangeAspect="1"/>
            </p:cNvGraphicFramePr>
            <p:nvPr/>
          </p:nvGraphicFramePr>
          <p:xfrm>
            <a:off x="1784" y="1565"/>
            <a:ext cx="184" cy="204"/>
          </p:xfrm>
          <a:graphic>
            <a:graphicData uri="http://schemas.openxmlformats.org/presentationml/2006/ole">
              <mc:AlternateContent xmlns:mc="http://schemas.openxmlformats.org/markup-compatibility/2006">
                <mc:Choice xmlns:v="urn:schemas-microsoft-com:vml" Requires="v">
                  <p:oleObj r:id="rId7" imgW="172720" imgH="190500" progId="Word.Picture.8">
                    <p:embed/>
                  </p:oleObj>
                </mc:Choice>
                <mc:Fallback>
                  <p:oleObj r:id="rId7" imgW="172720" imgH="190500" progId="Word.Picture.8">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4" y="1565"/>
                          <a:ext cx="184"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53" name="Text Box 2"/>
          <p:cNvSpPr txBox="1">
            <a:spLocks noChangeArrowheads="1"/>
          </p:cNvSpPr>
          <p:nvPr/>
        </p:nvSpPr>
        <p:spPr bwMode="auto">
          <a:xfrm>
            <a:off x="838200" y="5402838"/>
            <a:ext cx="7877175" cy="400110"/>
          </a:xfrm>
          <a:prstGeom prst="rect">
            <a:avLst/>
          </a:prstGeom>
          <a:noFill/>
          <a:ln w="9525">
            <a:noFill/>
            <a:miter lim="800000"/>
            <a:headEnd/>
            <a:tailEnd/>
          </a:ln>
        </p:spPr>
        <p:txBody>
          <a:bodyPr wrap="square">
            <a:spAutoFit/>
          </a:bodyPr>
          <a:lstStyle/>
          <a:p>
            <a:pPr algn="l">
              <a:spcBef>
                <a:spcPct val="50000"/>
              </a:spcBef>
            </a:pPr>
            <a:r>
              <a:rPr lang="zh-CN" altLang="en-US" sz="2000" b="1" dirty="0">
                <a:solidFill>
                  <a:srgbClr val="CC6600"/>
                </a:solidFill>
                <a:latin typeface="宋体" pitchFamily="2" charset="-122"/>
                <a:ea typeface="宋体" pitchFamily="2" charset="-122"/>
              </a:rPr>
              <a:t>结论⑴和⑵是确保算符优先分析方法正确性的理论基础。</a:t>
            </a:r>
          </a:p>
        </p:txBody>
      </p:sp>
      <p:sp>
        <p:nvSpPr>
          <p:cNvPr id="14" name="Rectangle 191"/>
          <p:cNvSpPr txBox="1">
            <a:spLocks noChangeArrowheads="1"/>
          </p:cNvSpPr>
          <p:nvPr/>
        </p:nvSpPr>
        <p:spPr>
          <a:xfrm>
            <a:off x="533400" y="304800"/>
            <a:ext cx="4267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算符</a:t>
            </a:r>
            <a:r>
              <a:rPr lang="zh-CN" altLang="en-US" sz="2800" b="1" kern="0" dirty="0">
                <a:solidFill>
                  <a:srgbClr val="CC0099"/>
                </a:solidFill>
                <a:latin typeface="黑体" pitchFamily="49" charset="-122"/>
                <a:ea typeface="黑体" pitchFamily="49" charset="-122"/>
                <a:cs typeface="+mj-cs"/>
              </a:rPr>
              <a:t>优先</a:t>
            </a: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文法的几个结论</a:t>
            </a:r>
          </a:p>
        </p:txBody>
      </p:sp>
      <p:sp>
        <p:nvSpPr>
          <p:cNvPr id="15"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18</a:t>
            </a:fld>
            <a:endParaRPr lang="en-US" altLang="zh-CN"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9"/>
          <p:cNvSpPr>
            <a:spLocks noChangeArrowheads="1"/>
          </p:cNvSpPr>
          <p:nvPr/>
        </p:nvSpPr>
        <p:spPr bwMode="auto">
          <a:xfrm>
            <a:off x="457200" y="5080000"/>
            <a:ext cx="1752600" cy="838200"/>
          </a:xfrm>
          <a:prstGeom prst="rect">
            <a:avLst/>
          </a:prstGeom>
          <a:solidFill>
            <a:srgbClr val="FFFFFF">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4581" name="Text Box 8"/>
          <p:cNvSpPr txBox="1">
            <a:spLocks noChangeArrowheads="1"/>
          </p:cNvSpPr>
          <p:nvPr/>
        </p:nvSpPr>
        <p:spPr bwMode="auto">
          <a:xfrm>
            <a:off x="587375" y="1066800"/>
            <a:ext cx="8023225" cy="830997"/>
          </a:xfrm>
          <a:prstGeom prst="rect">
            <a:avLst/>
          </a:prstGeom>
          <a:noFill/>
          <a:ln w="9525">
            <a:noFill/>
            <a:miter lim="800000"/>
            <a:headEnd/>
            <a:tailEnd/>
          </a:ln>
        </p:spPr>
        <p:txBody>
          <a:bodyPr>
            <a:spAutoFit/>
          </a:bodyPr>
          <a:lstStyle/>
          <a:p>
            <a:pPr indent="660400" algn="l">
              <a:lnSpc>
                <a:spcPct val="120000"/>
              </a:lnSpc>
              <a:spcBef>
                <a:spcPct val="20000"/>
              </a:spcBef>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5.7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FIRSTTV(B)</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LASTTV(B)</a:t>
            </a:r>
            <a:r>
              <a:rPr lang="zh-CN" altLang="en-US" sz="2000" b="1" dirty="0">
                <a:latin typeface="宋体" pitchFamily="2" charset="-122"/>
                <a:ea typeface="宋体" pitchFamily="2" charset="-122"/>
              </a:rPr>
              <a:t>定义如下</a:t>
            </a:r>
            <a:r>
              <a:rPr lang="en-US" altLang="zh-CN" sz="2000" b="1" dirty="0">
                <a:latin typeface="宋体" pitchFamily="2" charset="-122"/>
                <a:ea typeface="宋体" pitchFamily="2" charset="-122"/>
              </a:rPr>
              <a:t>:</a:t>
            </a:r>
          </a:p>
        </p:txBody>
      </p:sp>
      <p:grpSp>
        <p:nvGrpSpPr>
          <p:cNvPr id="2" name="Group 20"/>
          <p:cNvGrpSpPr>
            <a:grpSpLocks/>
          </p:cNvGrpSpPr>
          <p:nvPr/>
        </p:nvGrpSpPr>
        <p:grpSpPr bwMode="auto">
          <a:xfrm>
            <a:off x="609600" y="1743075"/>
            <a:ext cx="8001000" cy="1168400"/>
            <a:chOff x="480" y="1162"/>
            <a:chExt cx="5040" cy="736"/>
          </a:xfrm>
        </p:grpSpPr>
        <p:sp>
          <p:nvSpPr>
            <p:cNvPr id="24585" name="Text Box 10"/>
            <p:cNvSpPr txBox="1">
              <a:spLocks noChangeArrowheads="1"/>
            </p:cNvSpPr>
            <p:nvPr/>
          </p:nvSpPr>
          <p:spPr bwMode="auto">
            <a:xfrm>
              <a:off x="480" y="1200"/>
              <a:ext cx="5040" cy="698"/>
            </a:xfrm>
            <a:prstGeom prst="rect">
              <a:avLst/>
            </a:prstGeom>
            <a:noFill/>
            <a:ln w="9525">
              <a:noFill/>
              <a:miter lim="800000"/>
              <a:headEnd/>
              <a:tailEnd/>
            </a:ln>
          </p:spPr>
          <p:txBody>
            <a:bodyPr wrap="square">
              <a:spAutoFit/>
            </a:bodyPr>
            <a:lstStyle/>
            <a:p>
              <a:pPr marL="2576513" indent="-2576513" algn="l">
                <a:lnSpc>
                  <a:spcPct val="150000"/>
                </a:lnSpc>
                <a:spcBef>
                  <a:spcPct val="30000"/>
                </a:spcBef>
              </a:pPr>
              <a:r>
                <a:rPr lang="en-US" altLang="zh-CN" sz="2000" b="1" dirty="0">
                  <a:solidFill>
                    <a:srgbClr val="CC6600"/>
                  </a:solidFill>
                  <a:latin typeface="宋体" pitchFamily="2" charset="-122"/>
                  <a:ea typeface="宋体" pitchFamily="2" charset="-122"/>
                </a:rPr>
                <a:t>FIRSTVT(B)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b︱B</a:t>
              </a:r>
              <a:r>
                <a:rPr lang="en-US" altLang="zh-CN" sz="2000" b="1" dirty="0" err="1">
                  <a:latin typeface="宋体" pitchFamily="2" charset="-122"/>
                  <a:ea typeface="宋体" pitchFamily="2" charset="-122"/>
                  <a:sym typeface="Symbol" pitchFamily="18" charset="2"/>
                </a:rPr>
                <a:t></a:t>
              </a:r>
              <a:r>
                <a:rPr lang="en-US" altLang="zh-CN" sz="2000" b="1" dirty="0" err="1">
                  <a:latin typeface="宋体" pitchFamily="2" charset="-122"/>
                  <a:ea typeface="宋体" pitchFamily="2" charset="-122"/>
                </a:rPr>
                <a:t>b</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或</a:t>
              </a:r>
              <a:r>
                <a:rPr lang="en-US" altLang="zh-CN" sz="2000" b="1" dirty="0" err="1">
                  <a:latin typeface="宋体" pitchFamily="2" charset="-122"/>
                  <a:ea typeface="宋体" pitchFamily="2" charset="-122"/>
                </a:rPr>
                <a:t>B</a:t>
              </a:r>
              <a:r>
                <a:rPr lang="en-US" altLang="zh-CN" sz="2000" b="1" dirty="0" err="1">
                  <a:latin typeface="宋体" pitchFamily="2" charset="-122"/>
                  <a:ea typeface="宋体" pitchFamily="2" charset="-122"/>
                  <a:sym typeface="Symbol" pitchFamily="18" charset="2"/>
                </a:rPr>
                <a:t></a:t>
              </a:r>
              <a:r>
                <a:rPr lang="en-US" altLang="zh-CN" sz="2000" b="1" dirty="0" err="1">
                  <a:latin typeface="宋体" pitchFamily="2" charset="-122"/>
                  <a:ea typeface="宋体" pitchFamily="2" charset="-122"/>
                </a:rPr>
                <a:t>Cb</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en-US" altLang="zh-CN" sz="2000" b="1" dirty="0">
                  <a:latin typeface="宋体" pitchFamily="2" charset="-122"/>
                  <a:ea typeface="宋体" pitchFamily="2" charset="-122"/>
                </a:rPr>
                <a:t> }</a:t>
              </a:r>
            </a:p>
            <a:p>
              <a:pPr marL="2576513" indent="-2576513" algn="l">
                <a:lnSpc>
                  <a:spcPct val="150000"/>
                </a:lnSpc>
                <a:spcBef>
                  <a:spcPct val="30000"/>
                </a:spcBef>
              </a:pPr>
              <a:r>
                <a:rPr lang="en-US" altLang="zh-CN" sz="2000" b="1" dirty="0">
                  <a:solidFill>
                    <a:srgbClr val="CC6600"/>
                  </a:solidFill>
                  <a:latin typeface="宋体" pitchFamily="2" charset="-122"/>
                  <a:ea typeface="宋体" pitchFamily="2" charset="-122"/>
                </a:rPr>
                <a:t>LASTVT(B)</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aC</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en-US" altLang="zh-CN" sz="2000" b="1" dirty="0">
                  <a:latin typeface="宋体" pitchFamily="2" charset="-122"/>
                  <a:ea typeface="宋体" pitchFamily="2" charset="-122"/>
                </a:rPr>
                <a:t> } </a:t>
              </a:r>
            </a:p>
          </p:txBody>
        </p:sp>
        <p:sp>
          <p:nvSpPr>
            <p:cNvPr id="24586" name="Text Box 11"/>
            <p:cNvSpPr txBox="1">
              <a:spLocks noChangeArrowheads="1"/>
            </p:cNvSpPr>
            <p:nvPr/>
          </p:nvSpPr>
          <p:spPr bwMode="auto">
            <a:xfrm>
              <a:off x="2832" y="1162"/>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sp>
          <p:nvSpPr>
            <p:cNvPr id="24587" name="Text Box 9"/>
            <p:cNvSpPr txBox="1">
              <a:spLocks noChangeArrowheads="1"/>
            </p:cNvSpPr>
            <p:nvPr/>
          </p:nvSpPr>
          <p:spPr bwMode="auto">
            <a:xfrm>
              <a:off x="1872" y="1171"/>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sp>
          <p:nvSpPr>
            <p:cNvPr id="24588" name="Text Box 12"/>
            <p:cNvSpPr txBox="1">
              <a:spLocks noChangeArrowheads="1"/>
            </p:cNvSpPr>
            <p:nvPr/>
          </p:nvSpPr>
          <p:spPr bwMode="auto">
            <a:xfrm>
              <a:off x="1872" y="1512"/>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sp>
          <p:nvSpPr>
            <p:cNvPr id="24589" name="Text Box 13"/>
            <p:cNvSpPr txBox="1">
              <a:spLocks noChangeArrowheads="1"/>
            </p:cNvSpPr>
            <p:nvPr/>
          </p:nvSpPr>
          <p:spPr bwMode="auto">
            <a:xfrm>
              <a:off x="2880" y="1517"/>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grpSp>
      <p:sp>
        <p:nvSpPr>
          <p:cNvPr id="24583" name="Text Box 14"/>
          <p:cNvSpPr txBox="1">
            <a:spLocks noChangeArrowheads="1"/>
          </p:cNvSpPr>
          <p:nvPr/>
        </p:nvSpPr>
        <p:spPr bwMode="auto">
          <a:xfrm>
            <a:off x="381000" y="3175000"/>
            <a:ext cx="8229600" cy="2769989"/>
          </a:xfrm>
          <a:prstGeom prst="rect">
            <a:avLst/>
          </a:prstGeom>
          <a:noFill/>
          <a:ln w="9525">
            <a:noFill/>
            <a:miter lim="800000"/>
            <a:headEnd/>
            <a:tailEnd/>
          </a:ln>
        </p:spPr>
        <p:txBody>
          <a:bodyPr>
            <a:spAutoFit/>
          </a:bodyPr>
          <a:lstStyle/>
          <a:p>
            <a:pPr indent="522288" algn="l">
              <a:lnSpc>
                <a:spcPct val="120000"/>
              </a:lnSpc>
              <a:spcBef>
                <a:spcPct val="10000"/>
              </a:spcBef>
            </a:pPr>
            <a:r>
              <a:rPr lang="en-US" altLang="zh-CN" sz="2000" b="1" dirty="0">
                <a:solidFill>
                  <a:srgbClr val="CC6600"/>
                </a:solidFill>
                <a:latin typeface="宋体" pitchFamily="2" charset="-122"/>
                <a:ea typeface="宋体" pitchFamily="2" charset="-122"/>
              </a:rPr>
              <a:t>FIRSTVT</a:t>
            </a:r>
            <a:r>
              <a:rPr lang="zh-CN" altLang="en-US" sz="2000" b="1" dirty="0">
                <a:solidFill>
                  <a:srgbClr val="CC6600"/>
                </a:solidFill>
                <a:latin typeface="宋体" pitchFamily="2" charset="-122"/>
                <a:ea typeface="宋体" pitchFamily="2" charset="-122"/>
              </a:rPr>
              <a:t>集计算方法</a:t>
            </a:r>
            <a:r>
              <a:rPr lang="zh-CN" altLang="en-US" sz="2000" b="1" dirty="0">
                <a:latin typeface="宋体" pitchFamily="2" charset="-122"/>
                <a:ea typeface="宋体" pitchFamily="2" charset="-122"/>
              </a:rPr>
              <a:t>  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的</a:t>
            </a:r>
            <a:r>
              <a:rPr lang="en-US" altLang="zh-CN" sz="2000" b="1" dirty="0">
                <a:latin typeface="宋体" pitchFamily="2" charset="-122"/>
                <a:ea typeface="宋体" pitchFamily="2" charset="-122"/>
              </a:rPr>
              <a:t>FIRSTVT</a:t>
            </a:r>
            <a:r>
              <a:rPr lang="zh-CN" altLang="en-US" sz="2000" b="1" dirty="0">
                <a:latin typeface="宋体" pitchFamily="2" charset="-122"/>
                <a:ea typeface="宋体" pitchFamily="2" charset="-122"/>
              </a:rPr>
              <a:t>集计算方法如下，假设</a:t>
            </a:r>
            <a:r>
              <a:rPr lang="en-US" altLang="zh-CN" sz="2000" b="1" dirty="0">
                <a:latin typeface="宋体" pitchFamily="2" charset="-122"/>
                <a:ea typeface="宋体" pitchFamily="2" charset="-122"/>
              </a:rPr>
              <a:t>FIRSTVT(A)</a:t>
            </a:r>
            <a:r>
              <a:rPr lang="zh-CN" altLang="en-US" sz="2000" b="1" dirty="0">
                <a:latin typeface="宋体" pitchFamily="2" charset="-122"/>
                <a:ea typeface="宋体" pitchFamily="2" charset="-122"/>
              </a:rPr>
              <a:t>初值为空集，下面←表示赋值运算。</a:t>
            </a:r>
          </a:p>
          <a:p>
            <a:pPr indent="522288" algn="l">
              <a:lnSpc>
                <a:spcPct val="120000"/>
              </a:lnSpc>
              <a:spcBef>
                <a:spcPct val="10000"/>
              </a:spcBef>
            </a:pPr>
            <a:r>
              <a:rPr lang="zh-CN" altLang="en-US" sz="2000" b="1" dirty="0">
                <a:latin typeface="宋体" pitchFamily="2" charset="-122"/>
                <a:ea typeface="宋体" pitchFamily="2" charset="-122"/>
              </a:rPr>
              <a:t>① 扫描文法规则，对形如</a:t>
            </a:r>
            <a:r>
              <a:rPr lang="en-US" altLang="zh-CN" sz="2000" b="1" dirty="0" err="1">
                <a:latin typeface="宋体" pitchFamily="2" charset="-122"/>
                <a:ea typeface="宋体" pitchFamily="2" charset="-122"/>
              </a:rPr>
              <a:t>A→a</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或</a:t>
            </a:r>
            <a:r>
              <a:rPr lang="en-US" altLang="zh-CN" sz="2000" b="1" dirty="0" err="1">
                <a:latin typeface="宋体" pitchFamily="2" charset="-122"/>
                <a:ea typeface="宋体" pitchFamily="2" charset="-122"/>
              </a:rPr>
              <a:t>A→Ba</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规则，</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FIRSTVT(A) ←FIRSTVT(A)∪{a};</a:t>
            </a:r>
          </a:p>
          <a:p>
            <a:pPr indent="522288" algn="l">
              <a:lnSpc>
                <a:spcPct val="120000"/>
              </a:lnSpc>
              <a:spcBef>
                <a:spcPct val="10000"/>
              </a:spcBef>
            </a:pPr>
            <a:r>
              <a:rPr lang="en-US" altLang="zh-CN" sz="2000" b="1" dirty="0">
                <a:latin typeface="宋体" pitchFamily="2" charset="-122"/>
                <a:ea typeface="宋体" pitchFamily="2" charset="-122"/>
              </a:rPr>
              <a:t>② </a:t>
            </a:r>
            <a:r>
              <a:rPr lang="zh-CN" altLang="en-US" sz="2000" b="1" dirty="0">
                <a:latin typeface="宋体" pitchFamily="2" charset="-122"/>
                <a:ea typeface="宋体" pitchFamily="2" charset="-122"/>
              </a:rPr>
              <a:t>扫描文法规则，对形如</a:t>
            </a:r>
            <a:r>
              <a:rPr lang="en-US" altLang="zh-CN" sz="2000" b="1" dirty="0">
                <a:latin typeface="宋体" pitchFamily="2" charset="-122"/>
                <a:ea typeface="宋体" pitchFamily="2" charset="-122"/>
              </a:rPr>
              <a:t>A→B···</a:t>
            </a:r>
            <a:r>
              <a:rPr lang="zh-CN" altLang="en-US" sz="2000" b="1" dirty="0">
                <a:latin typeface="宋体" pitchFamily="2" charset="-122"/>
                <a:ea typeface="宋体" pitchFamily="2" charset="-122"/>
              </a:rPr>
              <a:t>规则，</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FIRSTVT(A) ←FIRSTVT(A)∪FIRSTVT(B);</a:t>
            </a:r>
          </a:p>
          <a:p>
            <a:pPr indent="522288" algn="l">
              <a:lnSpc>
                <a:spcPct val="120000"/>
              </a:lnSpc>
              <a:spcBef>
                <a:spcPct val="10000"/>
              </a:spcBef>
            </a:pPr>
            <a:r>
              <a:rPr lang="en-US" altLang="zh-CN" sz="2000" b="1" dirty="0">
                <a:latin typeface="宋体" pitchFamily="2" charset="-122"/>
                <a:ea typeface="宋体" pitchFamily="2" charset="-122"/>
              </a:rPr>
              <a:t>③ </a:t>
            </a:r>
            <a:r>
              <a:rPr lang="zh-CN" altLang="en-US" sz="2000" b="1" dirty="0">
                <a:latin typeface="宋体" pitchFamily="2" charset="-122"/>
                <a:ea typeface="宋体" pitchFamily="2" charset="-122"/>
              </a:rPr>
              <a:t>重复②，直到</a:t>
            </a:r>
            <a:r>
              <a:rPr lang="en-US" altLang="zh-CN" sz="2000" b="1" dirty="0">
                <a:latin typeface="宋体" pitchFamily="2" charset="-122"/>
                <a:ea typeface="宋体" pitchFamily="2" charset="-122"/>
              </a:rPr>
              <a:t>FIRSTVT</a:t>
            </a:r>
            <a:r>
              <a:rPr lang="zh-CN" altLang="en-US" sz="2000" b="1" dirty="0">
                <a:latin typeface="宋体" pitchFamily="2" charset="-122"/>
                <a:ea typeface="宋体" pitchFamily="2" charset="-122"/>
              </a:rPr>
              <a:t>集不再扩大为止。 </a:t>
            </a:r>
          </a:p>
        </p:txBody>
      </p:sp>
      <p:sp>
        <p:nvSpPr>
          <p:cNvPr id="24584" name="Rectangle 16"/>
          <p:cNvSpPr>
            <a:spLocks noGrp="1" noChangeArrowheads="1"/>
          </p:cNvSpPr>
          <p:nvPr>
            <p:ph type="title"/>
          </p:nvPr>
        </p:nvSpPr>
        <p:spPr>
          <a:xfrm>
            <a:off x="488196" y="304800"/>
            <a:ext cx="4953000" cy="609600"/>
          </a:xfrm>
        </p:spPr>
        <p:txBody>
          <a:bodyPr/>
          <a:lstStyle/>
          <a:p>
            <a:pPr eaLnBrk="1" hangingPunct="1"/>
            <a:r>
              <a:rPr lang="en-US" altLang="zh-CN" sz="2800" b="1" dirty="0">
                <a:solidFill>
                  <a:srgbClr val="CC0099"/>
                </a:solidFill>
                <a:latin typeface="黑体" pitchFamily="49" charset="-122"/>
                <a:ea typeface="黑体" pitchFamily="49" charset="-122"/>
              </a:rPr>
              <a:t>5.3.3</a:t>
            </a:r>
            <a:r>
              <a:rPr lang="zh-CN" altLang="en-US" sz="2800" b="1" dirty="0">
                <a:solidFill>
                  <a:srgbClr val="CC0099"/>
                </a:solidFill>
                <a:latin typeface="黑体" pitchFamily="49" charset="-122"/>
                <a:ea typeface="黑体" pitchFamily="49" charset="-122"/>
              </a:rPr>
              <a:t>　算符优先分析表构造</a:t>
            </a:r>
          </a:p>
        </p:txBody>
      </p:sp>
      <p:sp>
        <p:nvSpPr>
          <p:cNvPr id="14"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19</a:t>
            </a:fld>
            <a:endParaRPr lang="en-US" altLang="zh-CN"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dirty="0"/>
              <a:t>编译程序总框</a:t>
            </a:r>
          </a:p>
        </p:txBody>
      </p:sp>
      <p:sp>
        <p:nvSpPr>
          <p:cNvPr id="36" name="圆角矩形 35"/>
          <p:cNvSpPr/>
          <p:nvPr/>
        </p:nvSpPr>
        <p:spPr bwMode="auto">
          <a:xfrm>
            <a:off x="2347471" y="2012806"/>
            <a:ext cx="3653859" cy="456979"/>
          </a:xfrm>
          <a:prstGeom prst="roundRect">
            <a:avLst/>
          </a:prstGeom>
          <a:ln>
            <a:headEnd type="none"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词法分析器</a:t>
            </a:r>
          </a:p>
        </p:txBody>
      </p:sp>
      <p:sp>
        <p:nvSpPr>
          <p:cNvPr id="37" name="圆角矩形 36"/>
          <p:cNvSpPr/>
          <p:nvPr/>
        </p:nvSpPr>
        <p:spPr bwMode="auto">
          <a:xfrm>
            <a:off x="2368385" y="2932880"/>
            <a:ext cx="3653859" cy="456979"/>
          </a:xfrm>
          <a:prstGeom prst="roundRect">
            <a:avLst/>
          </a:prstGeom>
          <a:ln>
            <a:headEnd type="none"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语法分析器</a:t>
            </a:r>
          </a:p>
        </p:txBody>
      </p:sp>
      <p:sp>
        <p:nvSpPr>
          <p:cNvPr id="38" name="圆角矩形 37"/>
          <p:cNvSpPr/>
          <p:nvPr/>
        </p:nvSpPr>
        <p:spPr bwMode="auto">
          <a:xfrm>
            <a:off x="2368384" y="3852042"/>
            <a:ext cx="3653859" cy="456979"/>
          </a:xfrm>
          <a:prstGeom prst="roundRect">
            <a:avLst/>
          </a:prstGeom>
          <a:ln>
            <a:headEnd type="none"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语义分析与中间代码生成器</a:t>
            </a:r>
          </a:p>
        </p:txBody>
      </p:sp>
      <p:sp>
        <p:nvSpPr>
          <p:cNvPr id="39" name="圆角矩形 38"/>
          <p:cNvSpPr/>
          <p:nvPr/>
        </p:nvSpPr>
        <p:spPr bwMode="auto">
          <a:xfrm>
            <a:off x="2368384" y="4766588"/>
            <a:ext cx="3653859" cy="456979"/>
          </a:xfrm>
          <a:prstGeom prst="roundRect">
            <a:avLst/>
          </a:prstGeom>
          <a:ln>
            <a:headEnd type="none"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优化段</a:t>
            </a:r>
          </a:p>
        </p:txBody>
      </p:sp>
      <p:sp>
        <p:nvSpPr>
          <p:cNvPr id="40" name="圆角矩形 39"/>
          <p:cNvSpPr/>
          <p:nvPr/>
        </p:nvSpPr>
        <p:spPr bwMode="auto">
          <a:xfrm>
            <a:off x="2368384" y="5682503"/>
            <a:ext cx="3653859" cy="456979"/>
          </a:xfrm>
          <a:prstGeom prst="roundRect">
            <a:avLst/>
          </a:prstGeom>
          <a:ln>
            <a:headEnd type="none"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目标代码生成器</a:t>
            </a:r>
          </a:p>
        </p:txBody>
      </p:sp>
      <p:sp>
        <p:nvSpPr>
          <p:cNvPr id="41" name="下箭头 40"/>
          <p:cNvSpPr/>
          <p:nvPr/>
        </p:nvSpPr>
        <p:spPr>
          <a:xfrm>
            <a:off x="4092768" y="2504045"/>
            <a:ext cx="162219" cy="40360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2" name="下箭头 41"/>
          <p:cNvSpPr/>
          <p:nvPr/>
        </p:nvSpPr>
        <p:spPr>
          <a:xfrm>
            <a:off x="4092768" y="3418065"/>
            <a:ext cx="162219" cy="40360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下箭头 47"/>
          <p:cNvSpPr/>
          <p:nvPr/>
        </p:nvSpPr>
        <p:spPr>
          <a:xfrm>
            <a:off x="4092768" y="4344275"/>
            <a:ext cx="162219" cy="40360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4" name="下箭头 53"/>
          <p:cNvSpPr/>
          <p:nvPr/>
        </p:nvSpPr>
        <p:spPr>
          <a:xfrm>
            <a:off x="4092768" y="5255119"/>
            <a:ext cx="162219" cy="40360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0" name="下箭头 59"/>
          <p:cNvSpPr/>
          <p:nvPr/>
        </p:nvSpPr>
        <p:spPr>
          <a:xfrm>
            <a:off x="4092768" y="6179679"/>
            <a:ext cx="162219" cy="40360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3" name="下箭头 62"/>
          <p:cNvSpPr/>
          <p:nvPr/>
        </p:nvSpPr>
        <p:spPr>
          <a:xfrm>
            <a:off x="4086651" y="1579455"/>
            <a:ext cx="162219" cy="40360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文本框 72"/>
          <p:cNvSpPr txBox="1"/>
          <p:nvPr/>
        </p:nvSpPr>
        <p:spPr>
          <a:xfrm>
            <a:off x="4548550" y="2505794"/>
            <a:ext cx="1210588"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单词符号</a:t>
            </a:r>
          </a:p>
        </p:txBody>
      </p:sp>
      <p:sp>
        <p:nvSpPr>
          <p:cNvPr id="74" name="文本框 73"/>
          <p:cNvSpPr txBox="1"/>
          <p:nvPr/>
        </p:nvSpPr>
        <p:spPr>
          <a:xfrm>
            <a:off x="4548550" y="1525590"/>
            <a:ext cx="954107"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源程序</a:t>
            </a:r>
          </a:p>
        </p:txBody>
      </p:sp>
      <p:sp>
        <p:nvSpPr>
          <p:cNvPr id="75" name="文本框 74"/>
          <p:cNvSpPr txBox="1"/>
          <p:nvPr/>
        </p:nvSpPr>
        <p:spPr>
          <a:xfrm>
            <a:off x="4548550" y="4363325"/>
            <a:ext cx="2149948"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中间代码</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四元式</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6" name="文本框 75"/>
          <p:cNvSpPr txBox="1"/>
          <p:nvPr/>
        </p:nvSpPr>
        <p:spPr>
          <a:xfrm>
            <a:off x="4555799" y="3466250"/>
            <a:ext cx="1210588"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语法单位</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7" name="文本框 76"/>
          <p:cNvSpPr txBox="1"/>
          <p:nvPr/>
        </p:nvSpPr>
        <p:spPr>
          <a:xfrm>
            <a:off x="4548550" y="6227101"/>
            <a:ext cx="1210588"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目标代码</a:t>
            </a:r>
          </a:p>
        </p:txBody>
      </p:sp>
      <p:sp>
        <p:nvSpPr>
          <p:cNvPr id="78" name="文本框 77"/>
          <p:cNvSpPr txBox="1"/>
          <p:nvPr/>
        </p:nvSpPr>
        <p:spPr>
          <a:xfrm>
            <a:off x="4555799" y="5260334"/>
            <a:ext cx="2149948"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中间代码</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四元式</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9" name="圆角矩形 78"/>
          <p:cNvSpPr/>
          <p:nvPr/>
        </p:nvSpPr>
        <p:spPr bwMode="auto">
          <a:xfrm>
            <a:off x="1002726" y="1999362"/>
            <a:ext cx="506000" cy="4140120"/>
          </a:xfrm>
          <a:prstGeom prst="roundRect">
            <a:avLst/>
          </a:prstGeom>
          <a:ln>
            <a:headEnd type="none" w="med" len="med"/>
            <a:tailEnd type="stealth" w="lg" len="lg"/>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符号表管理</a:t>
            </a:r>
          </a:p>
        </p:txBody>
      </p:sp>
      <p:sp>
        <p:nvSpPr>
          <p:cNvPr id="80" name="圆角矩形 79"/>
          <p:cNvSpPr/>
          <p:nvPr/>
        </p:nvSpPr>
        <p:spPr bwMode="auto">
          <a:xfrm>
            <a:off x="6873173" y="1983063"/>
            <a:ext cx="506000" cy="4140120"/>
          </a:xfrm>
          <a:prstGeom prst="roundRect">
            <a:avLst/>
          </a:prstGeom>
          <a:ln>
            <a:headEnd type="none" w="med" len="med"/>
            <a:tailEnd type="stealth" w="lg" len="lg"/>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出错处理</a:t>
            </a:r>
          </a:p>
        </p:txBody>
      </p:sp>
      <p:sp>
        <p:nvSpPr>
          <p:cNvPr id="81" name="左右箭头 80"/>
          <p:cNvSpPr/>
          <p:nvPr/>
        </p:nvSpPr>
        <p:spPr>
          <a:xfrm>
            <a:off x="1582366" y="2127050"/>
            <a:ext cx="684000" cy="22849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
        <p:nvSpPr>
          <p:cNvPr id="82" name="左右箭头 81"/>
          <p:cNvSpPr/>
          <p:nvPr/>
        </p:nvSpPr>
        <p:spPr>
          <a:xfrm>
            <a:off x="1587853" y="3047124"/>
            <a:ext cx="684000" cy="22849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
        <p:nvSpPr>
          <p:cNvPr id="83" name="左右箭头 82"/>
          <p:cNvSpPr/>
          <p:nvPr/>
        </p:nvSpPr>
        <p:spPr>
          <a:xfrm>
            <a:off x="1582366" y="3960758"/>
            <a:ext cx="684000" cy="22849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
        <p:nvSpPr>
          <p:cNvPr id="84" name="左右箭头 83"/>
          <p:cNvSpPr/>
          <p:nvPr/>
        </p:nvSpPr>
        <p:spPr>
          <a:xfrm>
            <a:off x="1610479" y="4880832"/>
            <a:ext cx="684000" cy="22849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
        <p:nvSpPr>
          <p:cNvPr id="85" name="左右箭头 84"/>
          <p:cNvSpPr/>
          <p:nvPr/>
        </p:nvSpPr>
        <p:spPr>
          <a:xfrm>
            <a:off x="1582366" y="5796747"/>
            <a:ext cx="684000" cy="22849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
        <p:nvSpPr>
          <p:cNvPr id="86" name="左右箭头 85"/>
          <p:cNvSpPr/>
          <p:nvPr/>
        </p:nvSpPr>
        <p:spPr>
          <a:xfrm>
            <a:off x="6087310" y="2133146"/>
            <a:ext cx="684000" cy="22849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7" name="左右箭头 86"/>
          <p:cNvSpPr/>
          <p:nvPr/>
        </p:nvSpPr>
        <p:spPr>
          <a:xfrm>
            <a:off x="6092797" y="3053220"/>
            <a:ext cx="684000" cy="22849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8" name="左右箭头 87"/>
          <p:cNvSpPr/>
          <p:nvPr/>
        </p:nvSpPr>
        <p:spPr>
          <a:xfrm>
            <a:off x="6087310" y="3966854"/>
            <a:ext cx="684000" cy="22849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9" name="左右箭头 88"/>
          <p:cNvSpPr/>
          <p:nvPr/>
        </p:nvSpPr>
        <p:spPr>
          <a:xfrm>
            <a:off x="6115423" y="4886928"/>
            <a:ext cx="684000" cy="22849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0" name="左右箭头 89"/>
          <p:cNvSpPr/>
          <p:nvPr/>
        </p:nvSpPr>
        <p:spPr>
          <a:xfrm>
            <a:off x="6087310" y="5802843"/>
            <a:ext cx="684000" cy="22849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1" name="圆角矩形 90"/>
          <p:cNvSpPr/>
          <p:nvPr/>
        </p:nvSpPr>
        <p:spPr bwMode="auto">
          <a:xfrm>
            <a:off x="2347471" y="2932876"/>
            <a:ext cx="3653859" cy="456979"/>
          </a:xfrm>
          <a:prstGeom prst="roundRect">
            <a:avLst/>
          </a:prstGeom>
          <a:noFill/>
          <a:ln w="63500">
            <a:headEnd type="none" w="med" len="med"/>
            <a:tailEnd type="stealth" w="lg" len="lg"/>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7079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9"/>
          <p:cNvSpPr>
            <a:spLocks noChangeArrowheads="1"/>
          </p:cNvSpPr>
          <p:nvPr/>
        </p:nvSpPr>
        <p:spPr bwMode="auto">
          <a:xfrm>
            <a:off x="1019175" y="5267325"/>
            <a:ext cx="1219200" cy="476250"/>
          </a:xfrm>
          <a:prstGeom prst="rect">
            <a:avLst/>
          </a:prstGeom>
          <a:solidFill>
            <a:srgbClr val="FFFFFF">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3077" name="Text Box 3"/>
          <p:cNvSpPr txBox="1">
            <a:spLocks noChangeArrowheads="1"/>
          </p:cNvSpPr>
          <p:nvPr/>
        </p:nvSpPr>
        <p:spPr bwMode="auto">
          <a:xfrm>
            <a:off x="228601" y="3716338"/>
            <a:ext cx="8305799" cy="2123658"/>
          </a:xfrm>
          <a:prstGeom prst="rect">
            <a:avLst/>
          </a:prstGeom>
          <a:noFill/>
          <a:ln w="9525">
            <a:noFill/>
            <a:miter lim="800000"/>
            <a:headEnd/>
            <a:tailEnd/>
          </a:ln>
        </p:spPr>
        <p:txBody>
          <a:bodyPr wrap="square">
            <a:spAutoFit/>
          </a:bodyPr>
          <a:lstStyle/>
          <a:p>
            <a:pPr indent="508000" algn="l">
              <a:lnSpc>
                <a:spcPct val="120000"/>
              </a:lnSpc>
              <a:spcBef>
                <a:spcPct val="20000"/>
              </a:spcBef>
            </a:pPr>
            <a:r>
              <a:rPr lang="zh-CN" altLang="en-US" sz="2000" b="1" dirty="0">
                <a:solidFill>
                  <a:srgbClr val="CC6600"/>
                </a:solidFill>
                <a:latin typeface="宋体" pitchFamily="2" charset="-122"/>
                <a:ea typeface="宋体" pitchFamily="2" charset="-122"/>
              </a:rPr>
              <a:t>算符优先关系计算方法</a:t>
            </a:r>
            <a:r>
              <a:rPr lang="zh-CN" altLang="en-US" sz="2000" b="1" dirty="0">
                <a:latin typeface="宋体" pitchFamily="2" charset="-122"/>
                <a:ea typeface="宋体" pitchFamily="2" charset="-122"/>
              </a:rPr>
              <a:t>  基于</a:t>
            </a:r>
            <a:r>
              <a:rPr lang="en-US" altLang="zh-CN" sz="2000" b="1" dirty="0">
                <a:latin typeface="宋体" pitchFamily="2" charset="-122"/>
                <a:ea typeface="宋体" pitchFamily="2" charset="-122"/>
              </a:rPr>
              <a:t>FIRSTVT(B)</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LASTVT(B)</a:t>
            </a:r>
            <a:r>
              <a:rPr lang="zh-CN" altLang="en-US" sz="2000" b="1" dirty="0">
                <a:latin typeface="宋体" pitchFamily="2" charset="-122"/>
                <a:ea typeface="宋体" pitchFamily="2" charset="-122"/>
              </a:rPr>
              <a:t>，文法 </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）算符优先关系计算方法如下：</a:t>
            </a:r>
          </a:p>
          <a:p>
            <a:pPr indent="508000" algn="l">
              <a:lnSpc>
                <a:spcPct val="120000"/>
              </a:lnSpc>
              <a:spcBef>
                <a:spcPct val="20000"/>
              </a:spcBef>
            </a:pP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A→…</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A→…</a:t>
            </a:r>
            <a:r>
              <a:rPr lang="en-US" altLang="zh-CN" sz="2000" b="1" dirty="0" err="1">
                <a:latin typeface="宋体" pitchFamily="2" charset="-122"/>
                <a:ea typeface="宋体" pitchFamily="2" charset="-122"/>
              </a:rPr>
              <a:t>aBb</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a    b</a:t>
            </a:r>
            <a:r>
              <a:rPr lang="zh-CN" altLang="en-US" sz="2000" b="1" dirty="0">
                <a:latin typeface="宋体" pitchFamily="2" charset="-122"/>
                <a:ea typeface="宋体" pitchFamily="2" charset="-122"/>
              </a:rPr>
              <a:t>；</a:t>
            </a:r>
          </a:p>
          <a:p>
            <a:pPr indent="508000" algn="l">
              <a:lnSpc>
                <a:spcPct val="120000"/>
              </a:lnSpc>
              <a:spcBef>
                <a:spcPct val="20000"/>
              </a:spcBef>
            </a:pP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A→…</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b∈FIRSTVT</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a     b</a:t>
            </a:r>
            <a:r>
              <a:rPr lang="zh-CN" altLang="en-US" sz="2000" b="1" dirty="0">
                <a:latin typeface="宋体" pitchFamily="2" charset="-122"/>
                <a:ea typeface="宋体" pitchFamily="2" charset="-122"/>
              </a:rPr>
              <a:t>；</a:t>
            </a:r>
          </a:p>
          <a:p>
            <a:pPr indent="508000" algn="l">
              <a:lnSpc>
                <a:spcPct val="120000"/>
              </a:lnSpc>
              <a:spcBef>
                <a:spcPct val="20000"/>
              </a:spcBef>
            </a:pP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A→…Bb…∈P</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a∈LASTVT</a:t>
            </a:r>
            <a:r>
              <a:rPr lang="en-US" altLang="zh-CN" sz="2000" b="1" dirty="0">
                <a:latin typeface="宋体" pitchFamily="2" charset="-122"/>
                <a:ea typeface="宋体" pitchFamily="2" charset="-122"/>
              </a:rPr>
              <a:t>(B) </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a     b</a:t>
            </a:r>
            <a:r>
              <a:rPr lang="zh-CN" altLang="en-US" sz="2000" b="1" dirty="0">
                <a:latin typeface="宋体" pitchFamily="2" charset="-122"/>
                <a:ea typeface="宋体" pitchFamily="2" charset="-122"/>
              </a:rPr>
              <a:t>。 </a:t>
            </a:r>
          </a:p>
        </p:txBody>
      </p:sp>
      <p:pic>
        <p:nvPicPr>
          <p:cNvPr id="3078" name="Picture 5" descr="http://www2.gdin.edu.cn/jkx/webstudy/bianyiyuanli/img/chap06/symbol03.gif"/>
          <p:cNvPicPr>
            <a:picLocks noChangeAspect="1" noChangeArrowheads="1"/>
          </p:cNvPicPr>
          <p:nvPr/>
        </p:nvPicPr>
        <p:blipFill>
          <a:blip r:embed="rId3" r:link="rId4" cstate="print"/>
          <a:srcRect/>
          <a:stretch>
            <a:fillRect/>
          </a:stretch>
        </p:blipFill>
        <p:spPr bwMode="auto">
          <a:xfrm>
            <a:off x="7696200" y="4581525"/>
            <a:ext cx="258763" cy="287338"/>
          </a:xfrm>
          <a:prstGeom prst="rect">
            <a:avLst/>
          </a:prstGeom>
          <a:noFill/>
          <a:ln w="9525">
            <a:noFill/>
            <a:miter lim="800000"/>
            <a:headEnd/>
            <a:tailEnd/>
          </a:ln>
        </p:spPr>
      </p:pic>
      <p:graphicFrame>
        <p:nvGraphicFramePr>
          <p:cNvPr id="3074" name="Object 6"/>
          <p:cNvGraphicFramePr>
            <a:graphicFrameLocks noChangeAspect="1"/>
          </p:cNvGraphicFramePr>
          <p:nvPr/>
        </p:nvGraphicFramePr>
        <p:xfrm>
          <a:off x="7312402" y="4966831"/>
          <a:ext cx="292100" cy="323850"/>
        </p:xfrm>
        <a:graphic>
          <a:graphicData uri="http://schemas.openxmlformats.org/presentationml/2006/ole">
            <mc:AlternateContent xmlns:mc="http://schemas.openxmlformats.org/markup-compatibility/2006">
              <mc:Choice xmlns:v="urn:schemas-microsoft-com:vml" Requires="v">
                <p:oleObj r:id="rId5" imgW="172720" imgH="190500" progId="Word.Picture.8">
                  <p:embed/>
                </p:oleObj>
              </mc:Choice>
              <mc:Fallback>
                <p:oleObj r:id="rId5" imgW="172720" imgH="19050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2402" y="4966831"/>
                        <a:ext cx="2921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79" name="Picture 7" descr="http://www2.gdin.edu.cn/jkx/webstudy/bianyiyuanli/img/chap06/symbol02.gif"/>
          <p:cNvPicPr>
            <a:picLocks noChangeAspect="1" noChangeArrowheads="1"/>
          </p:cNvPicPr>
          <p:nvPr/>
        </p:nvPicPr>
        <p:blipFill>
          <a:blip r:embed="rId7" r:link="rId8" cstate="print"/>
          <a:srcRect/>
          <a:stretch>
            <a:fillRect/>
          </a:stretch>
        </p:blipFill>
        <p:spPr bwMode="auto">
          <a:xfrm>
            <a:off x="7315200" y="5377240"/>
            <a:ext cx="330200" cy="366712"/>
          </a:xfrm>
          <a:prstGeom prst="rect">
            <a:avLst/>
          </a:prstGeom>
          <a:noFill/>
          <a:ln w="9525">
            <a:noFill/>
            <a:miter lim="800000"/>
            <a:headEnd/>
            <a:tailEnd/>
          </a:ln>
        </p:spPr>
      </p:pic>
      <p:sp>
        <p:nvSpPr>
          <p:cNvPr id="3080" name="Text Box 2"/>
          <p:cNvSpPr txBox="1">
            <a:spLocks noChangeArrowheads="1"/>
          </p:cNvSpPr>
          <p:nvPr/>
        </p:nvSpPr>
        <p:spPr bwMode="auto">
          <a:xfrm>
            <a:off x="457200" y="838200"/>
            <a:ext cx="8077200" cy="2828925"/>
          </a:xfrm>
          <a:prstGeom prst="rect">
            <a:avLst/>
          </a:prstGeom>
          <a:noFill/>
          <a:ln w="9525">
            <a:noFill/>
            <a:miter lim="800000"/>
            <a:headEnd/>
            <a:tailEnd/>
          </a:ln>
        </p:spPr>
        <p:txBody>
          <a:bodyPr>
            <a:spAutoFit/>
          </a:bodyPr>
          <a:lstStyle/>
          <a:p>
            <a:pPr indent="498475" algn="l">
              <a:lnSpc>
                <a:spcPct val="120000"/>
              </a:lnSpc>
              <a:spcBef>
                <a:spcPct val="20000"/>
              </a:spcBef>
            </a:pPr>
            <a:r>
              <a:rPr lang="en-US" altLang="zh-CN" sz="2000" b="1" dirty="0">
                <a:solidFill>
                  <a:srgbClr val="CC6600"/>
                </a:solidFill>
                <a:latin typeface="宋体" pitchFamily="2" charset="-122"/>
                <a:ea typeface="宋体" pitchFamily="2" charset="-122"/>
              </a:rPr>
              <a:t>LASTVT</a:t>
            </a:r>
            <a:r>
              <a:rPr lang="zh-CN" altLang="en-US" sz="2000" b="1" dirty="0">
                <a:solidFill>
                  <a:srgbClr val="CC6600"/>
                </a:solidFill>
                <a:latin typeface="宋体" pitchFamily="2" charset="-122"/>
                <a:ea typeface="宋体" pitchFamily="2" charset="-122"/>
              </a:rPr>
              <a:t>集计算方法</a:t>
            </a:r>
            <a:r>
              <a:rPr lang="zh-CN" altLang="en-US" sz="2000" b="1" dirty="0">
                <a:latin typeface="宋体" pitchFamily="2" charset="-122"/>
                <a:ea typeface="宋体" pitchFamily="2" charset="-122"/>
              </a:rPr>
              <a:t>  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的</a:t>
            </a:r>
            <a:r>
              <a:rPr lang="en-US" altLang="zh-CN" sz="2000" b="1" dirty="0">
                <a:latin typeface="宋体" pitchFamily="2" charset="-122"/>
                <a:ea typeface="宋体" pitchFamily="2" charset="-122"/>
              </a:rPr>
              <a:t>LASTVT</a:t>
            </a:r>
            <a:r>
              <a:rPr lang="zh-CN" altLang="en-US" sz="2000" b="1" dirty="0">
                <a:latin typeface="宋体" pitchFamily="2" charset="-122"/>
                <a:ea typeface="宋体" pitchFamily="2" charset="-122"/>
              </a:rPr>
              <a:t>集计算方法如下，假设</a:t>
            </a:r>
            <a:r>
              <a:rPr lang="en-US" altLang="zh-CN" sz="2000" b="1" dirty="0">
                <a:latin typeface="宋体" pitchFamily="2" charset="-122"/>
                <a:ea typeface="宋体" pitchFamily="2" charset="-122"/>
              </a:rPr>
              <a:t>LASTVT(A)</a:t>
            </a:r>
            <a:r>
              <a:rPr lang="zh-CN" altLang="en-US" sz="2000" b="1" dirty="0">
                <a:latin typeface="宋体" pitchFamily="2" charset="-122"/>
                <a:ea typeface="宋体" pitchFamily="2" charset="-122"/>
              </a:rPr>
              <a:t>初值为空集，←表示赋值运算。</a:t>
            </a:r>
          </a:p>
          <a:p>
            <a:pPr indent="498475" algn="l">
              <a:lnSpc>
                <a:spcPct val="120000"/>
              </a:lnSpc>
              <a:spcBef>
                <a:spcPct val="20000"/>
              </a:spcBef>
            </a:pPr>
            <a:r>
              <a:rPr lang="zh-CN" altLang="en-US" sz="2000" b="1" dirty="0">
                <a:latin typeface="宋体" pitchFamily="2" charset="-122"/>
                <a:ea typeface="宋体" pitchFamily="2" charset="-122"/>
              </a:rPr>
              <a:t>① 扫描文法规则，对形如</a:t>
            </a:r>
            <a:r>
              <a:rPr lang="en-US" altLang="zh-CN" sz="2000" b="1" dirty="0">
                <a:latin typeface="宋体" pitchFamily="2" charset="-122"/>
                <a:ea typeface="宋体" pitchFamily="2" charset="-122"/>
              </a:rPr>
              <a:t>A→…a</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A→…</a:t>
            </a:r>
            <a:r>
              <a:rPr lang="en-US" altLang="zh-CN" sz="2000" b="1" dirty="0" err="1">
                <a:latin typeface="宋体" pitchFamily="2" charset="-122"/>
                <a:ea typeface="宋体" pitchFamily="2" charset="-122"/>
              </a:rPr>
              <a:t>aB</a:t>
            </a:r>
            <a:r>
              <a:rPr lang="zh-CN" altLang="en-US" sz="2000" b="1" dirty="0">
                <a:latin typeface="宋体" pitchFamily="2" charset="-122"/>
                <a:ea typeface="宋体" pitchFamily="2" charset="-122"/>
              </a:rPr>
              <a:t>规则，</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LASTVT(A) ←LASTVT(A)∪{a};</a:t>
            </a:r>
          </a:p>
          <a:p>
            <a:pPr indent="498475" algn="l">
              <a:lnSpc>
                <a:spcPct val="120000"/>
              </a:lnSpc>
              <a:spcBef>
                <a:spcPct val="20000"/>
              </a:spcBef>
            </a:pPr>
            <a:r>
              <a:rPr lang="en-US" altLang="zh-CN" sz="2000" b="1" dirty="0">
                <a:latin typeface="宋体" pitchFamily="2" charset="-122"/>
                <a:ea typeface="宋体" pitchFamily="2" charset="-122"/>
              </a:rPr>
              <a:t>② </a:t>
            </a:r>
            <a:r>
              <a:rPr lang="zh-CN" altLang="en-US" sz="2000" b="1" dirty="0">
                <a:latin typeface="宋体" pitchFamily="2" charset="-122"/>
                <a:ea typeface="宋体" pitchFamily="2" charset="-122"/>
              </a:rPr>
              <a:t>扫描文法规则，对形如</a:t>
            </a:r>
            <a:r>
              <a:rPr lang="en-US" altLang="zh-CN" sz="2000" b="1" dirty="0">
                <a:latin typeface="宋体" pitchFamily="2" charset="-122"/>
                <a:ea typeface="宋体" pitchFamily="2" charset="-122"/>
              </a:rPr>
              <a:t>A→…B</a:t>
            </a:r>
            <a:r>
              <a:rPr lang="zh-CN" altLang="en-US" sz="2000" b="1" dirty="0">
                <a:latin typeface="宋体" pitchFamily="2" charset="-122"/>
                <a:ea typeface="宋体" pitchFamily="2" charset="-122"/>
              </a:rPr>
              <a:t>规则，</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LASTVT(A) ←LASTVT(A)∪LASTVT(B);</a:t>
            </a:r>
          </a:p>
          <a:p>
            <a:pPr indent="498475" algn="l">
              <a:lnSpc>
                <a:spcPct val="120000"/>
              </a:lnSpc>
              <a:spcBef>
                <a:spcPct val="20000"/>
              </a:spcBef>
            </a:pPr>
            <a:r>
              <a:rPr lang="en-US" altLang="zh-CN" sz="2000" b="1" dirty="0">
                <a:latin typeface="宋体" pitchFamily="2" charset="-122"/>
                <a:ea typeface="宋体" pitchFamily="2" charset="-122"/>
              </a:rPr>
              <a:t>③ </a:t>
            </a:r>
            <a:r>
              <a:rPr lang="zh-CN" altLang="en-US" sz="2000" b="1" dirty="0">
                <a:latin typeface="宋体" pitchFamily="2" charset="-122"/>
                <a:ea typeface="宋体" pitchFamily="2" charset="-122"/>
              </a:rPr>
              <a:t>重复②，直到</a:t>
            </a:r>
            <a:r>
              <a:rPr lang="en-US" altLang="zh-CN" sz="2000" b="1" dirty="0">
                <a:latin typeface="宋体" pitchFamily="2" charset="-122"/>
                <a:ea typeface="宋体" pitchFamily="2" charset="-122"/>
              </a:rPr>
              <a:t>LASTVT</a:t>
            </a:r>
            <a:r>
              <a:rPr lang="zh-CN" altLang="en-US" sz="2000" b="1" dirty="0">
                <a:latin typeface="宋体" pitchFamily="2" charset="-122"/>
                <a:ea typeface="宋体" pitchFamily="2" charset="-122"/>
              </a:rPr>
              <a:t>集不再扩大为止。 </a:t>
            </a:r>
          </a:p>
        </p:txBody>
      </p:sp>
      <p:sp>
        <p:nvSpPr>
          <p:cNvPr id="9" name="Rectangle 16"/>
          <p:cNvSpPr txBox="1">
            <a:spLocks noChangeArrowheads="1"/>
          </p:cNvSpPr>
          <p:nvPr/>
        </p:nvSpPr>
        <p:spPr>
          <a:xfrm>
            <a:off x="488196" y="304800"/>
            <a:ext cx="49530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算符优先分析表构造</a:t>
            </a:r>
          </a:p>
        </p:txBody>
      </p:sp>
      <p:sp>
        <p:nvSpPr>
          <p:cNvPr id="10"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20</a:t>
            </a:fld>
            <a:endParaRPr lang="en-US" altLang="zh-CN"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1"/>
          <p:cNvSpPr>
            <a:spLocks noChangeArrowheads="1"/>
          </p:cNvSpPr>
          <p:nvPr/>
        </p:nvSpPr>
        <p:spPr bwMode="auto">
          <a:xfrm>
            <a:off x="619125" y="4895850"/>
            <a:ext cx="1600200" cy="685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4101" name="Text Box 2"/>
          <p:cNvSpPr txBox="1">
            <a:spLocks noChangeArrowheads="1"/>
          </p:cNvSpPr>
          <p:nvPr/>
        </p:nvSpPr>
        <p:spPr bwMode="auto">
          <a:xfrm>
            <a:off x="609600" y="1555750"/>
            <a:ext cx="8077200" cy="4019550"/>
          </a:xfrm>
          <a:prstGeom prst="rect">
            <a:avLst/>
          </a:prstGeom>
          <a:noFill/>
          <a:ln w="9525">
            <a:noFill/>
            <a:miter lim="800000"/>
            <a:headEnd/>
            <a:tailEnd/>
          </a:ln>
        </p:spPr>
        <p:txBody>
          <a:bodyPr>
            <a:spAutoFit/>
          </a:bodyPr>
          <a:lstStyle/>
          <a:p>
            <a:pPr indent="498475" algn="l">
              <a:lnSpc>
                <a:spcPct val="120000"/>
              </a:lnSpc>
              <a:spcBef>
                <a:spcPct val="30000"/>
              </a:spcBef>
            </a:pPr>
            <a:r>
              <a:rPr lang="en-US" altLang="zh-CN" sz="2000" b="1" dirty="0">
                <a:solidFill>
                  <a:srgbClr val="FF0000"/>
                </a:solidFill>
                <a:latin typeface="宋体" pitchFamily="2" charset="-122"/>
                <a:ea typeface="宋体" pitchFamily="2" charset="-122"/>
              </a:rPr>
              <a:t>⑴ </a:t>
            </a:r>
            <a:r>
              <a:rPr lang="zh-CN" altLang="en-US" sz="2000" b="1" dirty="0">
                <a:solidFill>
                  <a:srgbClr val="FF0000"/>
                </a:solidFill>
                <a:latin typeface="宋体" pitchFamily="2" charset="-122"/>
                <a:ea typeface="宋体" pitchFamily="2" charset="-122"/>
              </a:rPr>
              <a:t>寻找最左素短语</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确定可归约串在分析栈顶部分出现</a:t>
            </a:r>
            <a:r>
              <a:rPr lang="en-US" altLang="zh-CN" sz="2000" b="1" dirty="0">
                <a:latin typeface="宋体" pitchFamily="2" charset="-122"/>
                <a:ea typeface="宋体" pitchFamily="2" charset="-122"/>
              </a:rPr>
              <a:t>)</a:t>
            </a:r>
          </a:p>
          <a:p>
            <a:pPr indent="498475" algn="l">
              <a:lnSpc>
                <a:spcPct val="120000"/>
              </a:lnSpc>
              <a:spcBef>
                <a:spcPct val="30000"/>
              </a:spcBef>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1.1</a:t>
            </a:r>
            <a:r>
              <a:rPr lang="zh-CN" altLang="en-US" sz="2000" b="1" dirty="0">
                <a:latin typeface="宋体" pitchFamily="2" charset="-122"/>
                <a:ea typeface="宋体" pitchFamily="2" charset="-122"/>
              </a:rPr>
              <a:t>）寻找最左素短语</a:t>
            </a:r>
            <a:r>
              <a:rPr lang="zh-CN" altLang="en-US" sz="2000" b="1" dirty="0">
                <a:solidFill>
                  <a:srgbClr val="FF0000"/>
                </a:solidFill>
                <a:latin typeface="宋体" pitchFamily="2" charset="-122"/>
                <a:ea typeface="宋体" pitchFamily="2" charset="-122"/>
              </a:rPr>
              <a:t>尾符号</a:t>
            </a:r>
            <a:r>
              <a:rPr lang="zh-CN" altLang="en-US" sz="2000" b="1" dirty="0">
                <a:latin typeface="宋体" pitchFamily="2" charset="-122"/>
                <a:ea typeface="宋体" pitchFamily="2" charset="-122"/>
              </a:rPr>
              <a:t>： 将输入栈顶符号移进分析栈，直到</a:t>
            </a:r>
            <a:r>
              <a:rPr lang="en-US" altLang="zh-CN" sz="2000" b="1" dirty="0">
                <a:latin typeface="宋体" pitchFamily="2" charset="-122"/>
                <a:ea typeface="宋体" pitchFamily="2" charset="-122"/>
              </a:rPr>
              <a:t>&lt;</a:t>
            </a:r>
            <a:r>
              <a:rPr lang="zh-CN" altLang="en-US" sz="2000" b="1" dirty="0">
                <a:latin typeface="宋体" pitchFamily="2" charset="-122"/>
                <a:ea typeface="宋体" pitchFamily="2" charset="-122"/>
              </a:rPr>
              <a:t>分析栈顶符号</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输入栈顶符号</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是关系      为止。这时表明最左素短语之尾符号出现在分析栈顶。这个过程中如果遇到</a:t>
            </a:r>
            <a:r>
              <a:rPr lang="en-US" altLang="zh-CN" sz="2000" b="1" dirty="0">
                <a:latin typeface="宋体" pitchFamily="2" charset="-122"/>
                <a:ea typeface="宋体" pitchFamily="2" charset="-122"/>
              </a:rPr>
              <a:t>&lt;</a:t>
            </a:r>
            <a:r>
              <a:rPr lang="zh-CN" altLang="en-US" sz="2000" b="1" dirty="0">
                <a:latin typeface="宋体" pitchFamily="2" charset="-122"/>
                <a:ea typeface="宋体" pitchFamily="2" charset="-122"/>
              </a:rPr>
              <a:t>分析栈顶符号</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输入栈顶符号</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没有任何算符优先关系，则输出“</a:t>
            </a:r>
            <a:r>
              <a:rPr lang="en-US" altLang="zh-CN" sz="2000" b="1" dirty="0">
                <a:latin typeface="宋体" pitchFamily="2" charset="-122"/>
                <a:ea typeface="宋体" pitchFamily="2" charset="-122"/>
              </a:rPr>
              <a:t>ERROR”</a:t>
            </a:r>
            <a:r>
              <a:rPr lang="zh-CN" altLang="en-US" sz="2000" b="1" dirty="0">
                <a:latin typeface="宋体" pitchFamily="2" charset="-122"/>
                <a:ea typeface="宋体" pitchFamily="2" charset="-122"/>
              </a:rPr>
              <a:t>后结束；</a:t>
            </a:r>
          </a:p>
          <a:p>
            <a:pPr indent="498475" algn="l">
              <a:lnSpc>
                <a:spcPct val="120000"/>
              </a:lnSpc>
              <a:spcBef>
                <a:spcPct val="30000"/>
              </a:spcBef>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1.2</a:t>
            </a:r>
            <a:r>
              <a:rPr lang="zh-CN" altLang="en-US" sz="2000" b="1" dirty="0">
                <a:latin typeface="宋体" pitchFamily="2" charset="-122"/>
                <a:ea typeface="宋体" pitchFamily="2" charset="-122"/>
              </a:rPr>
              <a:t>）寻找最左素短语</a:t>
            </a:r>
            <a:r>
              <a:rPr lang="zh-CN" altLang="en-US" sz="2000" b="1" dirty="0">
                <a:solidFill>
                  <a:srgbClr val="FF0000"/>
                </a:solidFill>
                <a:latin typeface="宋体" pitchFamily="2" charset="-122"/>
                <a:ea typeface="宋体" pitchFamily="2" charset="-122"/>
              </a:rPr>
              <a:t>头符号</a:t>
            </a:r>
            <a:r>
              <a:rPr lang="zh-CN" altLang="en-US" sz="2000" b="1" dirty="0">
                <a:latin typeface="宋体" pitchFamily="2" charset="-122"/>
                <a:ea typeface="宋体" pitchFamily="2" charset="-122"/>
              </a:rPr>
              <a:t>：在分析栈中，从栈顶至栈底顺序，直到寻找相邻两个符号是    为止。这时表明在分析栈中确定了最左素短语之头符号出现位置。</a:t>
            </a:r>
          </a:p>
          <a:p>
            <a:pPr indent="498475" algn="l">
              <a:lnSpc>
                <a:spcPct val="120000"/>
              </a:lnSpc>
              <a:spcBef>
                <a:spcPct val="30000"/>
              </a:spcBef>
            </a:pPr>
            <a:r>
              <a:rPr lang="zh-CN" altLang="en-US" sz="2000" b="1" dirty="0">
                <a:solidFill>
                  <a:srgbClr val="FF0000"/>
                </a:solidFill>
                <a:latin typeface="宋体" pitchFamily="2" charset="-122"/>
                <a:ea typeface="宋体" pitchFamily="2" charset="-122"/>
              </a:rPr>
              <a:t>⑵ 归约最左素短语</a:t>
            </a:r>
            <a:r>
              <a:rPr lang="zh-CN" altLang="en-US" sz="2000" b="1" dirty="0">
                <a:latin typeface="宋体" pitchFamily="2" charset="-122"/>
                <a:ea typeface="宋体" pitchFamily="2" charset="-122"/>
              </a:rPr>
              <a:t>：将栈顶部的最左素短语出栈，表示运算结果的归约符号入栈。 </a:t>
            </a:r>
          </a:p>
        </p:txBody>
      </p:sp>
      <p:sp>
        <p:nvSpPr>
          <p:cNvPr id="4102" name="Rectangle 6"/>
          <p:cNvSpPr>
            <a:spLocks noChangeArrowheads="1"/>
          </p:cNvSpPr>
          <p:nvPr/>
        </p:nvSpPr>
        <p:spPr bwMode="auto">
          <a:xfrm>
            <a:off x="609600" y="990600"/>
            <a:ext cx="6991016" cy="461665"/>
          </a:xfrm>
          <a:prstGeom prst="rect">
            <a:avLst/>
          </a:prstGeom>
          <a:noFill/>
          <a:ln w="9525">
            <a:noFill/>
            <a:miter lim="800000"/>
            <a:headEnd/>
            <a:tailEnd/>
          </a:ln>
        </p:spPr>
        <p:txBody>
          <a:bodyPr wrap="none">
            <a:spAutoFit/>
          </a:bodyPr>
          <a:lstStyle/>
          <a:p>
            <a:pPr algn="l">
              <a:spcBef>
                <a:spcPct val="30000"/>
              </a:spcBef>
            </a:pPr>
            <a:r>
              <a:rPr lang="zh-CN" altLang="en-US" sz="2400" b="1" dirty="0">
                <a:latin typeface="宋体" pitchFamily="2" charset="-122"/>
                <a:ea typeface="宋体" pitchFamily="2" charset="-122"/>
              </a:rPr>
              <a:t>算符优先分析算法思想是简单重复下列两大步骤：</a:t>
            </a:r>
          </a:p>
        </p:txBody>
      </p:sp>
      <p:sp>
        <p:nvSpPr>
          <p:cNvPr id="4103" name="Rectangle 7"/>
          <p:cNvSpPr>
            <a:spLocks noGrp="1" noChangeArrowheads="1"/>
          </p:cNvSpPr>
          <p:nvPr>
            <p:ph type="title"/>
          </p:nvPr>
        </p:nvSpPr>
        <p:spPr>
          <a:xfrm>
            <a:off x="457200" y="304800"/>
            <a:ext cx="4343400" cy="533400"/>
          </a:xfrm>
        </p:spPr>
        <p:txBody>
          <a:bodyPr/>
          <a:lstStyle/>
          <a:p>
            <a:pPr eaLnBrk="1" hangingPunct="1"/>
            <a:r>
              <a:rPr lang="en-US" altLang="zh-CN" sz="2800" b="1" dirty="0">
                <a:solidFill>
                  <a:srgbClr val="CC0099"/>
                </a:solidFill>
                <a:latin typeface="黑体" pitchFamily="49" charset="-122"/>
                <a:ea typeface="黑体" pitchFamily="49" charset="-122"/>
              </a:rPr>
              <a:t>5.3.4</a:t>
            </a:r>
            <a:r>
              <a:rPr lang="zh-CN" altLang="en-US" sz="2800" b="1" dirty="0">
                <a:solidFill>
                  <a:srgbClr val="CC0099"/>
                </a:solidFill>
                <a:latin typeface="黑体" pitchFamily="49" charset="-122"/>
                <a:ea typeface="黑体" pitchFamily="49" charset="-122"/>
              </a:rPr>
              <a:t>　算符优先分析法</a:t>
            </a:r>
          </a:p>
        </p:txBody>
      </p:sp>
      <p:graphicFrame>
        <p:nvGraphicFramePr>
          <p:cNvPr id="4098" name="Object 0"/>
          <p:cNvGraphicFramePr>
            <a:graphicFrameLocks noChangeAspect="1"/>
          </p:cNvGraphicFramePr>
          <p:nvPr>
            <p:extLst>
              <p:ext uri="{D42A27DB-BD31-4B8C-83A1-F6EECF244321}">
                <p14:modId xmlns:p14="http://schemas.microsoft.com/office/powerpoint/2010/main" val="2268105870"/>
              </p:ext>
            </p:extLst>
          </p:nvPr>
        </p:nvGraphicFramePr>
        <p:xfrm>
          <a:off x="4365556" y="3962400"/>
          <a:ext cx="319087" cy="333375"/>
        </p:xfrm>
        <a:graphic>
          <a:graphicData uri="http://schemas.openxmlformats.org/presentationml/2006/ole">
            <mc:AlternateContent xmlns:mc="http://schemas.openxmlformats.org/markup-compatibility/2006">
              <mc:Choice xmlns:v="urn:schemas-microsoft-com:vml" Requires="v">
                <p:oleObj name="Picture2" r:id="rId3" imgW="172720" imgH="190500" progId="Word.Picture.8">
                  <p:embed/>
                </p:oleObj>
              </mc:Choice>
              <mc:Fallback>
                <p:oleObj name="Picture2" r:id="rId3" imgW="172720" imgH="190500" progId="Word.Picture.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556" y="3962400"/>
                        <a:ext cx="319087" cy="333375"/>
                      </a:xfrm>
                      <a:prstGeom prst="rect">
                        <a:avLst/>
                      </a:prstGeom>
                      <a:solidFill>
                        <a:schemeClr val="accent1">
                          <a:alpha val="50000"/>
                        </a:schemeClr>
                      </a:solidFill>
                    </p:spPr>
                  </p:pic>
                </p:oleObj>
              </mc:Fallback>
            </mc:AlternateContent>
          </a:graphicData>
        </a:graphic>
      </p:graphicFrame>
      <p:pic>
        <p:nvPicPr>
          <p:cNvPr id="4104" name="Picture 10" descr="http://www2.gdin.edu.cn/jkx/webstudy/bianyiyuanli/img/chap06/symbol02.gif"/>
          <p:cNvPicPr>
            <a:picLocks noChangeAspect="1" noChangeArrowheads="1"/>
          </p:cNvPicPr>
          <p:nvPr/>
        </p:nvPicPr>
        <p:blipFill>
          <a:blip r:embed="rId5" r:link="rId6" cstate="print"/>
          <a:srcRect/>
          <a:stretch>
            <a:fillRect/>
          </a:stretch>
        </p:blipFill>
        <p:spPr bwMode="auto">
          <a:xfrm>
            <a:off x="5943600" y="2438400"/>
            <a:ext cx="320675" cy="323850"/>
          </a:xfrm>
          <a:prstGeom prst="rect">
            <a:avLst/>
          </a:prstGeom>
          <a:noFill/>
          <a:ln w="9525">
            <a:noFill/>
            <a:miter lim="800000"/>
            <a:headEnd/>
            <a:tailEnd/>
          </a:ln>
        </p:spPr>
      </p:pic>
      <p:sp>
        <p:nvSpPr>
          <p:cNvPr id="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21</a:t>
            </a:fld>
            <a:endParaRPr lang="en-US" altLang="zh-CN"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2"/>
          <p:cNvSpPr txBox="1">
            <a:spLocks noChangeArrowheads="1"/>
          </p:cNvSpPr>
          <p:nvPr/>
        </p:nvSpPr>
        <p:spPr bwMode="auto">
          <a:xfrm>
            <a:off x="381000" y="906123"/>
            <a:ext cx="4419600" cy="1200329"/>
          </a:xfrm>
          <a:prstGeom prst="rect">
            <a:avLst/>
          </a:prstGeom>
          <a:noFill/>
          <a:ln w="9525">
            <a:noFill/>
            <a:miter lim="800000"/>
            <a:headEnd/>
            <a:tailEnd/>
          </a:ln>
        </p:spPr>
        <p:txBody>
          <a:bodyPr>
            <a:spAutoFit/>
          </a:bodyPr>
          <a:lstStyle/>
          <a:p>
            <a:pPr marL="725488" indent="-725488" algn="l">
              <a:lnSpc>
                <a:spcPct val="120000"/>
              </a:lnSpc>
              <a:spcBef>
                <a:spcPct val="50000"/>
              </a:spcBef>
            </a:pPr>
            <a:r>
              <a:rPr lang="zh-CN" altLang="en-US" sz="2000" b="1" dirty="0">
                <a:latin typeface="+mn-ea"/>
                <a:ea typeface="+mn-ea"/>
              </a:rPr>
              <a:t>例</a:t>
            </a:r>
            <a:r>
              <a:rPr lang="en-US" altLang="zh-CN" sz="2000" b="1" dirty="0">
                <a:latin typeface="+mn-ea"/>
                <a:ea typeface="+mn-ea"/>
              </a:rPr>
              <a:t>5.2 </a:t>
            </a:r>
            <a:r>
              <a:rPr lang="zh-CN" altLang="en-US" sz="2000" b="1" dirty="0">
                <a:latin typeface="+mn-ea"/>
                <a:ea typeface="+mn-ea"/>
              </a:rPr>
              <a:t>设文法</a:t>
            </a:r>
            <a:r>
              <a:rPr lang="en-US" altLang="zh-CN" sz="2000" b="1" dirty="0">
                <a:latin typeface="+mn-ea"/>
                <a:ea typeface="+mn-ea"/>
              </a:rPr>
              <a:t>G[E]</a:t>
            </a:r>
            <a:r>
              <a:rPr lang="zh-CN" altLang="en-US" sz="2000" b="1" dirty="0">
                <a:latin typeface="+mn-ea"/>
                <a:ea typeface="+mn-ea"/>
              </a:rPr>
              <a:t>定义如右，构造算符优先关系表</a:t>
            </a:r>
            <a:r>
              <a:rPr lang="en-US" altLang="zh-CN" sz="2000" b="1" dirty="0">
                <a:latin typeface="+mn-ea"/>
                <a:ea typeface="+mn-ea"/>
              </a:rPr>
              <a:t>M,</a:t>
            </a:r>
            <a:r>
              <a:rPr lang="zh-CN" altLang="en-US" sz="2000" b="1" dirty="0">
                <a:latin typeface="+mn-ea"/>
                <a:ea typeface="+mn-ea"/>
              </a:rPr>
              <a:t>并给出输入串</a:t>
            </a:r>
            <a:r>
              <a:rPr lang="en-US" altLang="zh-CN" sz="2000" b="1" dirty="0" err="1">
                <a:latin typeface="+mn-ea"/>
                <a:ea typeface="+mn-ea"/>
              </a:rPr>
              <a:t>i+i</a:t>
            </a:r>
            <a:r>
              <a:rPr lang="en-US" altLang="zh-CN" sz="2000" b="1" dirty="0">
                <a:latin typeface="+mn-ea"/>
                <a:ea typeface="+mn-ea"/>
              </a:rPr>
              <a:t>*</a:t>
            </a:r>
            <a:r>
              <a:rPr lang="en-US" altLang="zh-CN" sz="2000" b="1" dirty="0" err="1">
                <a:latin typeface="+mn-ea"/>
                <a:ea typeface="+mn-ea"/>
              </a:rPr>
              <a:t>i</a:t>
            </a:r>
            <a:r>
              <a:rPr lang="zh-CN" altLang="en-US" sz="2000" b="1" dirty="0">
                <a:latin typeface="+mn-ea"/>
                <a:ea typeface="+mn-ea"/>
              </a:rPr>
              <a:t>的算符优先分析过程。 </a:t>
            </a:r>
          </a:p>
        </p:txBody>
      </p:sp>
      <p:sp>
        <p:nvSpPr>
          <p:cNvPr id="5125" name="Text Box 9"/>
          <p:cNvSpPr txBox="1">
            <a:spLocks noChangeArrowheads="1"/>
          </p:cNvSpPr>
          <p:nvPr/>
        </p:nvSpPr>
        <p:spPr bwMode="auto">
          <a:xfrm>
            <a:off x="228600" y="2133600"/>
            <a:ext cx="8610600" cy="1231106"/>
          </a:xfrm>
          <a:prstGeom prst="rect">
            <a:avLst/>
          </a:prstGeom>
          <a:noFill/>
          <a:ln w="9525">
            <a:noFill/>
            <a:miter lim="800000"/>
            <a:headEnd/>
            <a:tailEnd/>
          </a:ln>
        </p:spPr>
        <p:txBody>
          <a:bodyPr wrap="square">
            <a:spAutoFit/>
          </a:bodyPr>
          <a:lstStyle/>
          <a:p>
            <a:pPr algn="l">
              <a:lnSpc>
                <a:spcPct val="110000"/>
              </a:lnSpc>
              <a:spcBef>
                <a:spcPct val="20000"/>
              </a:spcBef>
            </a:pP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）根据定义直接计算，可得</a:t>
            </a:r>
          </a:p>
          <a:p>
            <a:pPr algn="l">
              <a:lnSpc>
                <a:spcPct val="110000"/>
              </a:lnSpc>
              <a:spcBef>
                <a:spcPct val="20000"/>
              </a:spcBef>
            </a:pPr>
            <a:r>
              <a:rPr lang="zh-CN" altLang="en-US" sz="2000" b="1" dirty="0">
                <a:latin typeface="+mn-ea"/>
                <a:ea typeface="+mn-ea"/>
              </a:rPr>
              <a:t> </a:t>
            </a:r>
            <a:r>
              <a:rPr lang="en-US" altLang="zh-CN" sz="2000" b="1" dirty="0">
                <a:solidFill>
                  <a:srgbClr val="FF0000"/>
                </a:solidFill>
                <a:latin typeface="+mn-ea"/>
                <a:ea typeface="+mn-ea"/>
              </a:rPr>
              <a:t>FIRSTVT(E)</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a:t>
            </a:r>
            <a:r>
              <a:rPr lang="en-US" altLang="zh-CN" sz="2000" b="1" dirty="0">
                <a:solidFill>
                  <a:srgbClr val="FF0000"/>
                </a:solidFill>
                <a:latin typeface="+mn-ea"/>
                <a:ea typeface="+mn-ea"/>
              </a:rPr>
              <a:t>FIRSTVT(T)</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a:t>
            </a:r>
            <a:r>
              <a:rPr lang="en-US" altLang="zh-CN" sz="2000" b="1" dirty="0">
                <a:solidFill>
                  <a:srgbClr val="FF0000"/>
                </a:solidFill>
                <a:latin typeface="+mn-ea"/>
                <a:ea typeface="+mn-ea"/>
              </a:rPr>
              <a:t>FIRSTVT(F)</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a:t>
            </a:r>
          </a:p>
          <a:p>
            <a:pPr algn="l">
              <a:lnSpc>
                <a:spcPct val="110000"/>
              </a:lnSpc>
              <a:spcBef>
                <a:spcPct val="20000"/>
              </a:spcBef>
            </a:pPr>
            <a:r>
              <a:rPr lang="en-US" altLang="zh-CN" sz="2000" b="1" dirty="0">
                <a:latin typeface="+mn-ea"/>
                <a:ea typeface="+mn-ea"/>
              </a:rPr>
              <a:t> </a:t>
            </a:r>
            <a:r>
              <a:rPr lang="en-US" altLang="zh-CN" sz="2000" b="1" dirty="0">
                <a:solidFill>
                  <a:srgbClr val="FF0000"/>
                </a:solidFill>
                <a:latin typeface="+mn-ea"/>
                <a:ea typeface="+mn-ea"/>
              </a:rPr>
              <a:t>LASTVT(E)</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a:t>
            </a:r>
            <a:r>
              <a:rPr lang="en-US" altLang="zh-CN" sz="2000" b="1" dirty="0">
                <a:solidFill>
                  <a:srgbClr val="FF0000"/>
                </a:solidFill>
                <a:latin typeface="+mn-ea"/>
                <a:ea typeface="+mn-ea"/>
              </a:rPr>
              <a:t>LASTVT(T)</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a:t>
            </a:r>
            <a:r>
              <a:rPr lang="en-US" altLang="zh-CN" sz="2000" b="1" dirty="0">
                <a:solidFill>
                  <a:srgbClr val="0000FF"/>
                </a:solidFill>
                <a:latin typeface="+mn-ea"/>
                <a:ea typeface="+mn-ea"/>
              </a:rPr>
              <a:t>LASTVT(F)</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a:t>
            </a:r>
          </a:p>
        </p:txBody>
      </p:sp>
      <p:sp>
        <p:nvSpPr>
          <p:cNvPr id="5126" name="Rectangle 11"/>
          <p:cNvSpPr>
            <a:spLocks noChangeArrowheads="1"/>
          </p:cNvSpPr>
          <p:nvPr/>
        </p:nvSpPr>
        <p:spPr bwMode="auto">
          <a:xfrm>
            <a:off x="4486275" y="2932113"/>
            <a:ext cx="9144000" cy="0"/>
          </a:xfrm>
          <a:prstGeom prst="rect">
            <a:avLst/>
          </a:prstGeom>
          <a:noFill/>
          <a:ln w="9525">
            <a:noFill/>
            <a:miter lim="800000"/>
            <a:headEnd/>
            <a:tailEnd/>
          </a:ln>
        </p:spPr>
        <p:txBody>
          <a:bodyPr>
            <a:spAutoFit/>
          </a:bodyPr>
          <a:lstStyle/>
          <a:p>
            <a:endParaRPr lang="zh-CN" altLang="en-US"/>
          </a:p>
        </p:txBody>
      </p:sp>
      <p:sp>
        <p:nvSpPr>
          <p:cNvPr id="5127" name="Rectangle 13"/>
          <p:cNvSpPr>
            <a:spLocks noChangeArrowheads="1"/>
          </p:cNvSpPr>
          <p:nvPr/>
        </p:nvSpPr>
        <p:spPr bwMode="auto">
          <a:xfrm>
            <a:off x="4486275" y="2932113"/>
            <a:ext cx="9144000" cy="0"/>
          </a:xfrm>
          <a:prstGeom prst="rect">
            <a:avLst/>
          </a:prstGeom>
          <a:noFill/>
          <a:ln w="9525">
            <a:noFill/>
            <a:miter lim="800000"/>
            <a:headEnd/>
            <a:tailEnd/>
          </a:ln>
        </p:spPr>
        <p:txBody>
          <a:bodyPr>
            <a:spAutoFit/>
          </a:bodyPr>
          <a:lstStyle/>
          <a:p>
            <a:endParaRPr lang="zh-CN" altLang="en-US"/>
          </a:p>
        </p:txBody>
      </p:sp>
      <p:sp>
        <p:nvSpPr>
          <p:cNvPr id="5128" name="Rectangle 15"/>
          <p:cNvSpPr>
            <a:spLocks noChangeArrowheads="1"/>
          </p:cNvSpPr>
          <p:nvPr/>
        </p:nvSpPr>
        <p:spPr bwMode="auto">
          <a:xfrm>
            <a:off x="4486275" y="2932113"/>
            <a:ext cx="9144000" cy="0"/>
          </a:xfrm>
          <a:prstGeom prst="rect">
            <a:avLst/>
          </a:prstGeom>
          <a:noFill/>
          <a:ln w="9525">
            <a:noFill/>
            <a:miter lim="800000"/>
            <a:headEnd/>
            <a:tailEnd/>
          </a:ln>
        </p:spPr>
        <p:txBody>
          <a:bodyPr>
            <a:spAutoFit/>
          </a:bodyPr>
          <a:lstStyle/>
          <a:p>
            <a:endParaRPr lang="zh-CN" altLang="en-US"/>
          </a:p>
        </p:txBody>
      </p:sp>
      <p:grpSp>
        <p:nvGrpSpPr>
          <p:cNvPr id="2" name="Group 406"/>
          <p:cNvGrpSpPr>
            <a:grpSpLocks/>
          </p:cNvGrpSpPr>
          <p:nvPr/>
        </p:nvGrpSpPr>
        <p:grpSpPr bwMode="auto">
          <a:xfrm>
            <a:off x="457199" y="3276600"/>
            <a:ext cx="8382000" cy="1912938"/>
            <a:chOff x="576" y="2100"/>
            <a:chExt cx="4992" cy="1205"/>
          </a:xfrm>
        </p:grpSpPr>
        <p:sp>
          <p:nvSpPr>
            <p:cNvPr id="5134" name="Text Box 16"/>
            <p:cNvSpPr txBox="1">
              <a:spLocks noChangeArrowheads="1"/>
            </p:cNvSpPr>
            <p:nvPr/>
          </p:nvSpPr>
          <p:spPr bwMode="auto">
            <a:xfrm>
              <a:off x="576" y="2122"/>
              <a:ext cx="4992" cy="1183"/>
            </a:xfrm>
            <a:prstGeom prst="rect">
              <a:avLst/>
            </a:prstGeom>
            <a:noFill/>
            <a:ln w="9525">
              <a:noFill/>
              <a:miter lim="800000"/>
              <a:headEnd/>
              <a:tailEnd/>
            </a:ln>
          </p:spPr>
          <p:txBody>
            <a:bodyPr wrap="square">
              <a:spAutoFit/>
            </a:bodyPr>
            <a:lstStyle/>
            <a:p>
              <a:pPr marL="573088" indent="-573088" algn="l">
                <a:spcBef>
                  <a:spcPct val="20000"/>
                </a:spcBef>
              </a:pPr>
              <a:r>
                <a:rPr lang="en-US" altLang="zh-CN" sz="2000" b="1" dirty="0">
                  <a:latin typeface="+mn-ea"/>
                  <a:ea typeface="+mn-ea"/>
                </a:rPr>
                <a:t>   </a:t>
              </a:r>
              <a:r>
                <a:rPr lang="zh-CN" altLang="en-US" sz="2000" b="1" dirty="0">
                  <a:latin typeface="+mn-ea"/>
                  <a:ea typeface="+mn-ea"/>
                </a:rPr>
                <a:t>＝</a:t>
              </a:r>
              <a:r>
                <a:rPr lang="en-US" altLang="zh-CN" sz="2000" b="1" dirty="0">
                  <a:latin typeface="+mn-ea"/>
                  <a:ea typeface="+mn-ea"/>
                </a:rPr>
                <a:t>{&lt;(,)&gt;</a:t>
              </a:r>
              <a:r>
                <a:rPr lang="zh-CN" altLang="en-US" sz="2000" b="1" dirty="0">
                  <a:latin typeface="+mn-ea"/>
                  <a:ea typeface="+mn-ea"/>
                </a:rPr>
                <a:t>，</a:t>
              </a:r>
              <a:r>
                <a:rPr lang="en-US" altLang="zh-CN" sz="2000" b="1" dirty="0">
                  <a:latin typeface="+mn-ea"/>
                  <a:ea typeface="+mn-ea"/>
                </a:rPr>
                <a:t>&lt;#,#&gt;}</a:t>
              </a:r>
            </a:p>
            <a:p>
              <a:pPr marL="573088" indent="-573088" algn="l">
                <a:spcBef>
                  <a:spcPct val="20000"/>
                </a:spcBef>
              </a:pPr>
              <a:r>
                <a:rPr lang="en-US" altLang="zh-CN" sz="2000" b="1" dirty="0">
                  <a:latin typeface="+mn-ea"/>
                  <a:ea typeface="+mn-ea"/>
                </a:rPr>
                <a:t>   {&lt;+,*&gt;,&lt;+,(&gt;,&lt;+,</a:t>
              </a:r>
              <a:r>
                <a:rPr lang="en-US" altLang="zh-CN" sz="2000" b="1" dirty="0" err="1">
                  <a:latin typeface="+mn-ea"/>
                  <a:ea typeface="+mn-ea"/>
                </a:rPr>
                <a:t>i</a:t>
              </a:r>
              <a:r>
                <a:rPr lang="en-US" altLang="zh-CN" sz="2000" b="1" dirty="0">
                  <a:latin typeface="+mn-ea"/>
                  <a:ea typeface="+mn-ea"/>
                </a:rPr>
                <a:t>&gt;, &lt;*,(&gt;, &lt;*,</a:t>
              </a:r>
              <a:r>
                <a:rPr lang="en-US" altLang="zh-CN" sz="2000" b="1" dirty="0" err="1">
                  <a:latin typeface="+mn-ea"/>
                  <a:ea typeface="+mn-ea"/>
                </a:rPr>
                <a:t>i</a:t>
              </a:r>
              <a:r>
                <a:rPr lang="en-US" altLang="zh-CN" sz="2000" b="1" dirty="0">
                  <a:latin typeface="+mn-ea"/>
                  <a:ea typeface="+mn-ea"/>
                </a:rPr>
                <a:t>&gt;, &lt;(,+&gt;, &lt;(,*&gt;, </a:t>
              </a:r>
            </a:p>
            <a:p>
              <a:pPr marL="573088" indent="-573088" algn="l">
                <a:spcBef>
                  <a:spcPct val="20000"/>
                </a:spcBef>
              </a:pPr>
              <a:r>
                <a:rPr lang="en-US" altLang="zh-CN" sz="2000" b="1" dirty="0">
                  <a:latin typeface="+mn-ea"/>
                  <a:ea typeface="+mn-ea"/>
                </a:rPr>
                <a:t>       &lt;(,(&gt;,&lt;(,</a:t>
              </a:r>
              <a:r>
                <a:rPr lang="en-US" altLang="zh-CN" sz="2000" b="1" dirty="0" err="1">
                  <a:latin typeface="+mn-ea"/>
                  <a:ea typeface="+mn-ea"/>
                </a:rPr>
                <a:t>i</a:t>
              </a:r>
              <a:r>
                <a:rPr lang="en-US" altLang="zh-CN" sz="2000" b="1" dirty="0">
                  <a:latin typeface="+mn-ea"/>
                  <a:ea typeface="+mn-ea"/>
                </a:rPr>
                <a:t>&gt;</a:t>
              </a:r>
              <a:r>
                <a:rPr lang="zh-CN" altLang="en-US" sz="2000" b="1" dirty="0">
                  <a:latin typeface="+mn-ea"/>
                  <a:ea typeface="+mn-ea"/>
                </a:rPr>
                <a:t>，</a:t>
              </a:r>
              <a:r>
                <a:rPr lang="en-US" altLang="zh-CN" sz="2000" b="1" dirty="0">
                  <a:latin typeface="+mn-ea"/>
                  <a:ea typeface="+mn-ea"/>
                </a:rPr>
                <a:t> &lt;#,+&gt;</a:t>
              </a:r>
              <a:r>
                <a:rPr lang="zh-CN" altLang="en-US" sz="2000" b="1" dirty="0">
                  <a:latin typeface="+mn-ea"/>
                  <a:ea typeface="+mn-ea"/>
                </a:rPr>
                <a:t>，</a:t>
              </a:r>
              <a:r>
                <a:rPr lang="en-US" altLang="zh-CN" sz="2000" b="1" dirty="0">
                  <a:latin typeface="+mn-ea"/>
                  <a:ea typeface="+mn-ea"/>
                </a:rPr>
                <a:t> &lt;#,</a:t>
              </a:r>
              <a:r>
                <a:rPr lang="zh-CN" altLang="en-US" sz="2000" b="1" dirty="0">
                  <a:latin typeface="+mn-ea"/>
                  <a:ea typeface="+mn-ea"/>
                </a:rPr>
                <a:t>*</a:t>
              </a:r>
              <a:r>
                <a:rPr lang="en-US" altLang="zh-CN" sz="2000" b="1" dirty="0">
                  <a:latin typeface="+mn-ea"/>
                  <a:ea typeface="+mn-ea"/>
                </a:rPr>
                <a:t>&gt;</a:t>
              </a:r>
              <a:r>
                <a:rPr lang="zh-CN" altLang="en-US" sz="2000" b="1" dirty="0">
                  <a:latin typeface="+mn-ea"/>
                  <a:ea typeface="+mn-ea"/>
                </a:rPr>
                <a:t>，</a:t>
              </a:r>
              <a:r>
                <a:rPr lang="en-US" altLang="zh-CN" sz="2000" b="1" dirty="0">
                  <a:latin typeface="+mn-ea"/>
                  <a:ea typeface="+mn-ea"/>
                </a:rPr>
                <a:t> &lt;#,</a:t>
              </a:r>
              <a:r>
                <a:rPr lang="zh-CN" altLang="en-US" sz="2000" b="1" dirty="0">
                  <a:latin typeface="+mn-ea"/>
                  <a:ea typeface="+mn-ea"/>
                </a:rPr>
                <a:t>（</a:t>
              </a:r>
              <a:r>
                <a:rPr lang="en-US" altLang="zh-CN" sz="2000" b="1" dirty="0">
                  <a:latin typeface="+mn-ea"/>
                  <a:ea typeface="+mn-ea"/>
                </a:rPr>
                <a:t>&gt;</a:t>
              </a:r>
              <a:r>
                <a:rPr lang="zh-CN" altLang="en-US" sz="2000" b="1" dirty="0">
                  <a:latin typeface="+mn-ea"/>
                  <a:ea typeface="+mn-ea"/>
                </a:rPr>
                <a:t>，</a:t>
              </a:r>
              <a:r>
                <a:rPr lang="en-US" altLang="zh-CN" sz="2000" b="1" dirty="0">
                  <a:latin typeface="+mn-ea"/>
                  <a:ea typeface="+mn-ea"/>
                </a:rPr>
                <a:t> &lt;#,</a:t>
              </a:r>
              <a:r>
                <a:rPr lang="en-US" altLang="zh-CN" sz="2000" b="1" dirty="0" err="1">
                  <a:latin typeface="+mn-ea"/>
                  <a:ea typeface="+mn-ea"/>
                </a:rPr>
                <a:t>i</a:t>
              </a:r>
              <a:r>
                <a:rPr lang="en-US" altLang="zh-CN" sz="2000" b="1" dirty="0">
                  <a:latin typeface="+mn-ea"/>
                  <a:ea typeface="+mn-ea"/>
                </a:rPr>
                <a:t>&gt;}</a:t>
              </a:r>
            </a:p>
            <a:p>
              <a:pPr marL="573088" indent="-573088" algn="l">
                <a:spcBef>
                  <a:spcPct val="20000"/>
                </a:spcBef>
              </a:pPr>
              <a:r>
                <a:rPr lang="en-US" altLang="zh-CN" sz="2000" b="1" dirty="0">
                  <a:latin typeface="+mn-ea"/>
                  <a:ea typeface="+mn-ea"/>
                </a:rPr>
                <a:t>   </a:t>
              </a:r>
              <a:r>
                <a:rPr lang="zh-CN" altLang="en-US" sz="2000" b="1" dirty="0">
                  <a:latin typeface="+mn-ea"/>
                  <a:ea typeface="+mn-ea"/>
                </a:rPr>
                <a:t>＝</a:t>
              </a:r>
              <a:r>
                <a:rPr lang="en-US" altLang="zh-CN" sz="2000" b="1" dirty="0">
                  <a:latin typeface="+mn-ea"/>
                  <a:ea typeface="+mn-ea"/>
                </a:rPr>
                <a:t>{&lt;+,+&gt;,&lt;*,+&gt;,&lt;),+&gt;,&lt;</a:t>
              </a:r>
              <a:r>
                <a:rPr lang="en-US" altLang="zh-CN" sz="2000" b="1" dirty="0" err="1">
                  <a:latin typeface="+mn-ea"/>
                  <a:ea typeface="+mn-ea"/>
                </a:rPr>
                <a:t>i</a:t>
              </a:r>
              <a:r>
                <a:rPr lang="en-US" altLang="zh-CN" sz="2000" b="1" dirty="0">
                  <a:latin typeface="+mn-ea"/>
                  <a:ea typeface="+mn-ea"/>
                </a:rPr>
                <a:t>,+&gt;, &lt;*,*&gt;, &lt;),*&gt;, &lt;</a:t>
              </a:r>
              <a:r>
                <a:rPr lang="en-US" altLang="zh-CN" sz="2000" b="1" dirty="0" err="1">
                  <a:latin typeface="+mn-ea"/>
                  <a:ea typeface="+mn-ea"/>
                </a:rPr>
                <a:t>i</a:t>
              </a:r>
              <a:r>
                <a:rPr lang="en-US" altLang="zh-CN" sz="2000" b="1" dirty="0">
                  <a:latin typeface="+mn-ea"/>
                  <a:ea typeface="+mn-ea"/>
                </a:rPr>
                <a:t>, *&gt;, &lt;+,)&gt;,  </a:t>
              </a:r>
            </a:p>
            <a:p>
              <a:pPr marL="573088" indent="-573088" algn="l">
                <a:spcBef>
                  <a:spcPct val="20000"/>
                </a:spcBef>
              </a:pPr>
              <a:r>
                <a:rPr lang="en-US" altLang="zh-CN" sz="2000" b="1" dirty="0">
                  <a:latin typeface="+mn-ea"/>
                  <a:ea typeface="+mn-ea"/>
                </a:rPr>
                <a:t>      &lt;*,)&gt;, &lt;),)&gt;, &lt;</a:t>
              </a:r>
              <a:r>
                <a:rPr lang="en-US" altLang="zh-CN" sz="2000" b="1" dirty="0" err="1">
                  <a:latin typeface="+mn-ea"/>
                  <a:ea typeface="+mn-ea"/>
                </a:rPr>
                <a:t>i</a:t>
              </a:r>
              <a:r>
                <a:rPr lang="en-US" altLang="zh-CN" sz="2000" b="1" dirty="0">
                  <a:latin typeface="+mn-ea"/>
                  <a:ea typeface="+mn-ea"/>
                </a:rPr>
                <a:t>,)&gt;</a:t>
              </a:r>
              <a:r>
                <a:rPr lang="zh-CN" altLang="en-US" sz="2000" b="1" dirty="0">
                  <a:latin typeface="+mn-ea"/>
                  <a:ea typeface="+mn-ea"/>
                </a:rPr>
                <a:t>，</a:t>
              </a:r>
              <a:r>
                <a:rPr lang="en-US" altLang="zh-CN" sz="2000" b="1" dirty="0">
                  <a:latin typeface="+mn-ea"/>
                  <a:ea typeface="+mn-ea"/>
                </a:rPr>
                <a:t> &lt;+,#&gt;, &lt;*,#&gt;, &lt;),#&gt;, &lt;</a:t>
              </a:r>
              <a:r>
                <a:rPr lang="en-US" altLang="zh-CN" sz="2000" b="1" dirty="0" err="1">
                  <a:latin typeface="+mn-ea"/>
                  <a:ea typeface="+mn-ea"/>
                </a:rPr>
                <a:t>i</a:t>
              </a:r>
              <a:r>
                <a:rPr lang="en-US" altLang="zh-CN" sz="2000" b="1" dirty="0">
                  <a:latin typeface="+mn-ea"/>
                  <a:ea typeface="+mn-ea"/>
                </a:rPr>
                <a:t>,#&gt;}</a:t>
              </a:r>
            </a:p>
          </p:txBody>
        </p:sp>
        <p:grpSp>
          <p:nvGrpSpPr>
            <p:cNvPr id="3" name="Group 405"/>
            <p:cNvGrpSpPr>
              <a:grpSpLocks/>
            </p:cNvGrpSpPr>
            <p:nvPr/>
          </p:nvGrpSpPr>
          <p:grpSpPr bwMode="auto">
            <a:xfrm>
              <a:off x="662" y="2100"/>
              <a:ext cx="346" cy="936"/>
              <a:chOff x="662" y="2100"/>
              <a:chExt cx="346" cy="936"/>
            </a:xfrm>
          </p:grpSpPr>
          <p:pic>
            <p:nvPicPr>
              <p:cNvPr id="5136" name="Picture 10" descr="http://www2.gdin.edu.cn/jkx/webstudy/bianyiyuanli/img/chap06/symbol03.gif"/>
              <p:cNvPicPr>
                <a:picLocks noChangeAspect="1" noChangeArrowheads="1"/>
              </p:cNvPicPr>
              <p:nvPr/>
            </p:nvPicPr>
            <p:blipFill>
              <a:blip r:embed="rId3" r:link="rId4" cstate="print"/>
              <a:srcRect/>
              <a:stretch>
                <a:fillRect/>
              </a:stretch>
            </p:blipFill>
            <p:spPr bwMode="auto">
              <a:xfrm>
                <a:off x="811" y="2100"/>
                <a:ext cx="197" cy="246"/>
              </a:xfrm>
              <a:prstGeom prst="rect">
                <a:avLst/>
              </a:prstGeom>
              <a:noFill/>
              <a:ln w="9525">
                <a:noFill/>
                <a:miter lim="800000"/>
                <a:headEnd/>
                <a:tailEnd/>
              </a:ln>
            </p:spPr>
          </p:pic>
          <p:graphicFrame>
            <p:nvGraphicFramePr>
              <p:cNvPr id="5122" name="Object 12"/>
              <p:cNvGraphicFramePr>
                <a:graphicFrameLocks noChangeAspect="1"/>
              </p:cNvGraphicFramePr>
              <p:nvPr>
                <p:extLst>
                  <p:ext uri="{D42A27DB-BD31-4B8C-83A1-F6EECF244321}">
                    <p14:modId xmlns:p14="http://schemas.microsoft.com/office/powerpoint/2010/main" val="561800831"/>
                  </p:ext>
                </p:extLst>
              </p:nvPr>
            </p:nvGraphicFramePr>
            <p:xfrm>
              <a:off x="662" y="2334"/>
              <a:ext cx="186" cy="253"/>
            </p:xfrm>
            <a:graphic>
              <a:graphicData uri="http://schemas.openxmlformats.org/presentationml/2006/ole">
                <mc:AlternateContent xmlns:mc="http://schemas.openxmlformats.org/markup-compatibility/2006">
                  <mc:Choice xmlns:v="urn:schemas-microsoft-com:vml" Requires="v">
                    <p:oleObj r:id="rId5" imgW="172720" imgH="190500" progId="Word.Picture.8">
                      <p:embed/>
                    </p:oleObj>
                  </mc:Choice>
                  <mc:Fallback>
                    <p:oleObj r:id="rId5" imgW="172720" imgH="190500" progId="Word.Picture.8">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 y="2334"/>
                            <a:ext cx="186"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37" name="Picture 14" descr="http://www2.gdin.edu.cn/jkx/webstudy/bianyiyuanli/img/chap06/symbol02.gif"/>
              <p:cNvPicPr>
                <a:picLocks noChangeAspect="1" noChangeArrowheads="1"/>
              </p:cNvPicPr>
              <p:nvPr/>
            </p:nvPicPr>
            <p:blipFill>
              <a:blip r:embed="rId7" r:link="rId8" cstate="print"/>
              <a:srcRect/>
              <a:stretch>
                <a:fillRect/>
              </a:stretch>
            </p:blipFill>
            <p:spPr bwMode="auto">
              <a:xfrm>
                <a:off x="821" y="2745"/>
                <a:ext cx="178" cy="291"/>
              </a:xfrm>
              <a:prstGeom prst="rect">
                <a:avLst/>
              </a:prstGeom>
              <a:noFill/>
              <a:ln w="9525">
                <a:noFill/>
                <a:miter lim="800000"/>
                <a:headEnd/>
                <a:tailEnd/>
              </a:ln>
            </p:spPr>
          </p:pic>
        </p:grpSp>
      </p:grpSp>
      <p:sp>
        <p:nvSpPr>
          <p:cNvPr id="5130" name="Text Box 211"/>
          <p:cNvSpPr txBox="1">
            <a:spLocks noChangeArrowheads="1"/>
          </p:cNvSpPr>
          <p:nvPr/>
        </p:nvSpPr>
        <p:spPr bwMode="auto">
          <a:xfrm>
            <a:off x="257175" y="5064124"/>
            <a:ext cx="8382000" cy="701675"/>
          </a:xfrm>
          <a:prstGeom prst="rect">
            <a:avLst/>
          </a:prstGeom>
          <a:noFill/>
          <a:ln w="9525">
            <a:noFill/>
            <a:miter lim="800000"/>
            <a:headEnd/>
            <a:tailEnd/>
          </a:ln>
        </p:spPr>
        <p:txBody>
          <a:bodyPr>
            <a:spAutoFit/>
          </a:bodyPr>
          <a:lstStyle/>
          <a:p>
            <a:pPr marL="627063" indent="-627063" algn="l">
              <a:spcBef>
                <a:spcPct val="50000"/>
              </a:spcBef>
            </a:pPr>
            <a:r>
              <a:rPr lang="zh-CN" altLang="en-US" sz="2000" b="1" dirty="0">
                <a:latin typeface="+mn-ea"/>
                <a:ea typeface="+mn-ea"/>
              </a:rPr>
              <a:t>（</a:t>
            </a:r>
            <a:r>
              <a:rPr lang="en-US" altLang="zh-CN" sz="2000" b="1" dirty="0">
                <a:latin typeface="+mn-ea"/>
                <a:ea typeface="+mn-ea"/>
              </a:rPr>
              <a:t>2</a:t>
            </a:r>
            <a:r>
              <a:rPr lang="zh-CN" altLang="en-US" sz="2000" b="1" dirty="0">
                <a:latin typeface="+mn-ea"/>
                <a:ea typeface="+mn-ea"/>
              </a:rPr>
              <a:t>）再根据计算的算符优先关系，填文法</a:t>
            </a:r>
            <a:r>
              <a:rPr lang="en-US" altLang="zh-CN" sz="2000" b="1" dirty="0">
                <a:latin typeface="+mn-ea"/>
                <a:ea typeface="+mn-ea"/>
              </a:rPr>
              <a:t>G[E]</a:t>
            </a:r>
            <a:r>
              <a:rPr lang="zh-CN" altLang="en-US" sz="2000" b="1" dirty="0">
                <a:latin typeface="+mn-ea"/>
                <a:ea typeface="+mn-ea"/>
              </a:rPr>
              <a:t>分析表</a:t>
            </a:r>
            <a:r>
              <a:rPr lang="en-US" altLang="zh-CN" sz="2000" b="1" dirty="0">
                <a:latin typeface="+mn-ea"/>
                <a:ea typeface="+mn-ea"/>
              </a:rPr>
              <a:t>M</a:t>
            </a:r>
            <a:r>
              <a:rPr lang="zh-CN" altLang="en-US" sz="2000" b="1" dirty="0">
                <a:latin typeface="+mn-ea"/>
                <a:ea typeface="+mn-ea"/>
              </a:rPr>
              <a:t>（参见课程内容表</a:t>
            </a:r>
            <a:r>
              <a:rPr lang="en-US" altLang="zh-CN" sz="2000" b="1" dirty="0">
                <a:latin typeface="+mn-ea"/>
                <a:ea typeface="+mn-ea"/>
              </a:rPr>
              <a:t>5.3</a:t>
            </a:r>
            <a:r>
              <a:rPr lang="zh-CN" altLang="en-US" sz="2000" b="1" dirty="0">
                <a:latin typeface="+mn-ea"/>
                <a:ea typeface="+mn-ea"/>
              </a:rPr>
              <a:t>）。</a:t>
            </a:r>
          </a:p>
        </p:txBody>
      </p:sp>
      <p:sp>
        <p:nvSpPr>
          <p:cNvPr id="5131" name="Rectangle 253"/>
          <p:cNvSpPr>
            <a:spLocks noChangeArrowheads="1"/>
          </p:cNvSpPr>
          <p:nvPr/>
        </p:nvSpPr>
        <p:spPr bwMode="auto">
          <a:xfrm>
            <a:off x="8586788" y="-603250"/>
            <a:ext cx="615950" cy="609600"/>
          </a:xfrm>
          <a:prstGeom prst="rect">
            <a:avLst/>
          </a:prstGeom>
          <a:noFill/>
          <a:ln w="9525">
            <a:noFill/>
            <a:miter lim="800000"/>
            <a:headEnd/>
            <a:tailEnd/>
          </a:ln>
        </p:spPr>
        <p:txBody>
          <a:bodyPr>
            <a:spAutoFit/>
          </a:bodyPr>
          <a:lstStyle/>
          <a:p>
            <a:r>
              <a:rPr lang="en-US" altLang="zh-CN" sz="1000">
                <a:latin typeface="Times New Roman" pitchFamily="18" charset="0"/>
              </a:rPr>
              <a:t>V</a:t>
            </a:r>
            <a:r>
              <a:rPr lang="en-US" altLang="zh-CN" sz="1000" baseline="-30000">
                <a:latin typeface="Times New Roman" pitchFamily="18" charset="0"/>
              </a:rPr>
              <a:t>T</a:t>
            </a:r>
            <a:endParaRPr lang="en-US" altLang="zh-CN" sz="1000" b="0">
              <a:latin typeface="Times New Roman" pitchFamily="18" charset="0"/>
            </a:endParaRPr>
          </a:p>
          <a:p>
            <a:pPr eaLnBrk="0" hangingPunct="0"/>
            <a:endParaRPr lang="en-US" altLang="zh-CN" b="0">
              <a:latin typeface="Times New Roman" pitchFamily="18" charset="0"/>
            </a:endParaRPr>
          </a:p>
        </p:txBody>
      </p:sp>
      <p:sp>
        <p:nvSpPr>
          <p:cNvPr id="5132" name="Text Box 403"/>
          <p:cNvSpPr txBox="1">
            <a:spLocks noChangeArrowheads="1"/>
          </p:cNvSpPr>
          <p:nvPr/>
        </p:nvSpPr>
        <p:spPr bwMode="auto">
          <a:xfrm>
            <a:off x="0" y="5699125"/>
            <a:ext cx="4138613" cy="396875"/>
          </a:xfrm>
          <a:prstGeom prst="rect">
            <a:avLst/>
          </a:prstGeom>
          <a:noFill/>
          <a:ln w="9525">
            <a:noFill/>
            <a:miter lim="800000"/>
            <a:headEnd/>
            <a:tailEnd/>
          </a:ln>
        </p:spPr>
        <p:txBody>
          <a:bodyPr>
            <a:spAutoFit/>
          </a:bodyPr>
          <a:lstStyle/>
          <a:p>
            <a:pPr>
              <a:spcBef>
                <a:spcPct val="50000"/>
              </a:spcBef>
            </a:pPr>
            <a:r>
              <a:rPr lang="zh-CN" altLang="en-US" sz="2000" b="1" dirty="0">
                <a:latin typeface="+mn-ea"/>
                <a:ea typeface="+mn-ea"/>
              </a:rPr>
              <a:t>（</a:t>
            </a:r>
            <a:r>
              <a:rPr lang="en-US" altLang="zh-CN" sz="2000" b="1" dirty="0">
                <a:latin typeface="+mn-ea"/>
                <a:ea typeface="+mn-ea"/>
              </a:rPr>
              <a:t>3</a:t>
            </a:r>
            <a:r>
              <a:rPr lang="zh-CN" altLang="en-US" sz="2000" b="1" dirty="0">
                <a:latin typeface="+mn-ea"/>
                <a:ea typeface="+mn-ea"/>
              </a:rPr>
              <a:t>）输入串</a:t>
            </a:r>
            <a:r>
              <a:rPr lang="en-US" altLang="zh-CN" sz="2000" b="1" dirty="0" err="1">
                <a:latin typeface="+mn-ea"/>
                <a:ea typeface="+mn-ea"/>
              </a:rPr>
              <a:t>i+i</a:t>
            </a:r>
            <a:r>
              <a:rPr lang="en-US" altLang="zh-CN" sz="2000" b="1" dirty="0">
                <a:latin typeface="+mn-ea"/>
                <a:ea typeface="+mn-ea"/>
              </a:rPr>
              <a:t>*</a:t>
            </a:r>
            <a:r>
              <a:rPr lang="en-US" altLang="zh-CN" sz="2000" b="1" dirty="0" err="1">
                <a:latin typeface="+mn-ea"/>
                <a:ea typeface="+mn-ea"/>
              </a:rPr>
              <a:t>i</a:t>
            </a:r>
            <a:r>
              <a:rPr lang="zh-CN" altLang="en-US" sz="2000" b="1" dirty="0">
                <a:latin typeface="+mn-ea"/>
                <a:ea typeface="+mn-ea"/>
                <a:hlinkClick r:id="rId9"/>
              </a:rPr>
              <a:t>分析过程 </a:t>
            </a:r>
            <a:r>
              <a:rPr lang="zh-CN" altLang="en-US" sz="2000" b="1" dirty="0">
                <a:latin typeface="+mn-ea"/>
                <a:ea typeface="+mn-ea"/>
              </a:rPr>
              <a:t>。</a:t>
            </a:r>
          </a:p>
        </p:txBody>
      </p:sp>
      <p:sp>
        <p:nvSpPr>
          <p:cNvPr id="23" name="TextBox 22"/>
          <p:cNvSpPr txBox="1"/>
          <p:nvPr/>
        </p:nvSpPr>
        <p:spPr>
          <a:xfrm>
            <a:off x="5562600" y="914400"/>
            <a:ext cx="2881313" cy="1323439"/>
          </a:xfrm>
          <a:prstGeom prst="rect">
            <a:avLst/>
          </a:prstGeom>
          <a:noFill/>
          <a:ln>
            <a:solidFill>
              <a:schemeClr val="bg2">
                <a:lumMod val="10000"/>
                <a:lumOff val="90000"/>
              </a:schemeClr>
            </a:solidFill>
          </a:ln>
        </p:spPr>
        <p:txBody>
          <a:bodyPr wrap="square">
            <a:spAutoFit/>
          </a:bodyPr>
          <a:lstStyle/>
          <a:p>
            <a:pPr algn="l">
              <a:defRPr/>
            </a:pPr>
            <a:r>
              <a:rPr lang="en-US" altLang="zh-CN" sz="2000" b="1" dirty="0">
                <a:latin typeface="+mn-ea"/>
                <a:ea typeface="+mn-ea"/>
              </a:rPr>
              <a:t>G[E ’]</a:t>
            </a:r>
            <a:r>
              <a:rPr lang="zh-CN" altLang="en-US" sz="2000" b="1" dirty="0">
                <a:latin typeface="+mn-ea"/>
                <a:ea typeface="+mn-ea"/>
              </a:rPr>
              <a:t>：</a:t>
            </a:r>
            <a:r>
              <a:rPr lang="en-US" altLang="zh-CN" sz="2000" b="1" dirty="0">
                <a:latin typeface="+mn-ea"/>
                <a:ea typeface="+mn-ea"/>
              </a:rPr>
              <a:t>E’ →#E#                  </a:t>
            </a:r>
          </a:p>
          <a:p>
            <a:pPr algn="l">
              <a:defRPr/>
            </a:pPr>
            <a:r>
              <a:rPr lang="en-US" altLang="zh-CN" sz="2000" b="1" dirty="0">
                <a:latin typeface="+mn-ea"/>
                <a:ea typeface="+mn-ea"/>
              </a:rPr>
              <a:t>         E→E+T︱T</a:t>
            </a:r>
          </a:p>
          <a:p>
            <a:pPr algn="l">
              <a:defRPr/>
            </a:pPr>
            <a:r>
              <a:rPr lang="en-US" altLang="zh-CN" sz="2000" b="1" dirty="0">
                <a:latin typeface="+mn-ea"/>
                <a:ea typeface="+mn-ea"/>
              </a:rPr>
              <a:t>         T→T*F︱F                 </a:t>
            </a:r>
          </a:p>
          <a:p>
            <a:pPr algn="l">
              <a:defRPr/>
            </a:pPr>
            <a:r>
              <a:rPr lang="en-US" altLang="zh-CN" sz="2000" b="1" dirty="0">
                <a:latin typeface="+mn-ea"/>
                <a:ea typeface="+mn-ea"/>
              </a:rPr>
              <a:t>         F→(E)︱</a:t>
            </a:r>
            <a:r>
              <a:rPr lang="en-US" altLang="zh-CN" sz="2000" b="1" dirty="0" err="1">
                <a:latin typeface="+mn-ea"/>
                <a:ea typeface="+mn-ea"/>
              </a:rPr>
              <a:t>i</a:t>
            </a:r>
            <a:endParaRPr lang="zh-CN" altLang="en-US" sz="2000" b="1" dirty="0">
              <a:latin typeface="+mn-ea"/>
              <a:ea typeface="+mn-ea"/>
            </a:endParaRPr>
          </a:p>
        </p:txBody>
      </p:sp>
      <p:sp>
        <p:nvSpPr>
          <p:cNvPr id="18" name="Rectangle 7"/>
          <p:cNvSpPr txBox="1">
            <a:spLocks noChangeArrowheads="1"/>
          </p:cNvSpPr>
          <p:nvPr/>
        </p:nvSpPr>
        <p:spPr>
          <a:xfrm>
            <a:off x="457200" y="304800"/>
            <a:ext cx="4343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算符优先分析法</a:t>
            </a:r>
          </a:p>
        </p:txBody>
      </p:sp>
      <p:sp>
        <p:nvSpPr>
          <p:cNvPr id="1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22</a:t>
            </a:fld>
            <a:endParaRPr lang="en-US" altLang="zh-CN"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a:noFill/>
        </p:spPr>
        <p:txBody>
          <a:bodyPr/>
          <a:lstStyle/>
          <a:p>
            <a:fld id="{F1F3D291-E8C2-4C9F-9FAB-26B5116E0E4C}" type="slidenum">
              <a:rPr lang="en-US" altLang="zh-CN" smtClean="0"/>
              <a:pPr/>
              <a:t>23</a:t>
            </a:fld>
            <a:endParaRPr lang="en-US" altLang="zh-CN"/>
          </a:p>
        </p:txBody>
      </p:sp>
      <p:pic>
        <p:nvPicPr>
          <p:cNvPr id="25603" name="Picture 4"/>
          <p:cNvPicPr>
            <a:picLocks noChangeAspect="1" noChangeArrowheads="1"/>
          </p:cNvPicPr>
          <p:nvPr/>
        </p:nvPicPr>
        <p:blipFill>
          <a:blip r:embed="rId3" cstate="print"/>
          <a:srcRect l="21181" t="17401" r="24146" b="10634"/>
          <a:stretch>
            <a:fillRect/>
          </a:stretch>
        </p:blipFill>
        <p:spPr bwMode="auto">
          <a:xfrm>
            <a:off x="933450" y="847344"/>
            <a:ext cx="6915150" cy="5163312"/>
          </a:xfrm>
          <a:prstGeom prst="rect">
            <a:avLst/>
          </a:prstGeom>
          <a:noFill/>
          <a:ln w="9525">
            <a:noFill/>
            <a:miter lim="800000"/>
            <a:headEnd/>
            <a:tailEnd/>
          </a:ln>
        </p:spPr>
      </p:pic>
      <p:pic>
        <p:nvPicPr>
          <p:cNvPr id="103426" name="Picture 2"/>
          <p:cNvPicPr>
            <a:picLocks noChangeAspect="1" noChangeArrowheads="1"/>
          </p:cNvPicPr>
          <p:nvPr/>
        </p:nvPicPr>
        <p:blipFill>
          <a:blip r:embed="rId4" cstate="print"/>
          <a:srcRect l="12299" t="88542" r="12738"/>
          <a:stretch>
            <a:fillRect/>
          </a:stretch>
        </p:blipFill>
        <p:spPr bwMode="auto">
          <a:xfrm>
            <a:off x="-32084" y="6096000"/>
            <a:ext cx="9144000" cy="762000"/>
          </a:xfrm>
          <a:prstGeom prst="rect">
            <a:avLst/>
          </a:prstGeom>
          <a:noFill/>
          <a:ln w="9525">
            <a:noFill/>
            <a:miter lim="800000"/>
            <a:headEnd/>
            <a:tailEnd/>
          </a:ln>
        </p:spPr>
      </p:pic>
      <p:sp>
        <p:nvSpPr>
          <p:cNvPr id="5" name="Rectangle 7"/>
          <p:cNvSpPr txBox="1">
            <a:spLocks noChangeArrowheads="1"/>
          </p:cNvSpPr>
          <p:nvPr/>
        </p:nvSpPr>
        <p:spPr>
          <a:xfrm>
            <a:off x="457200" y="304800"/>
            <a:ext cx="4343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算符优先分析法算法流程</a:t>
            </a:r>
          </a:p>
        </p:txBody>
      </p:sp>
      <p:pic>
        <p:nvPicPr>
          <p:cNvPr id="103427" name="Picture 3"/>
          <p:cNvPicPr>
            <a:picLocks noChangeAspect="1" noChangeArrowheads="1"/>
          </p:cNvPicPr>
          <p:nvPr/>
        </p:nvPicPr>
        <p:blipFill>
          <a:blip r:embed="rId5" cstate="print"/>
          <a:srcRect l="12299" r="12738" b="86458"/>
          <a:stretch>
            <a:fillRect/>
          </a:stretch>
        </p:blipFill>
        <p:spPr bwMode="auto">
          <a:xfrm>
            <a:off x="-32084" y="0"/>
            <a:ext cx="9144000" cy="990600"/>
          </a:xfrm>
          <a:prstGeom prst="rect">
            <a:avLst/>
          </a:prstGeom>
          <a:noFill/>
          <a:ln w="9525">
            <a:noFill/>
            <a:miter lim="800000"/>
            <a:headEnd/>
            <a:tailEnd/>
          </a:ln>
        </p:spPr>
      </p:pic>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23</a:t>
            </a:fld>
            <a:endParaRPr lang="en-US" altLang="zh-CN"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17"/>
          <p:cNvSpPr>
            <a:spLocks noChangeArrowheads="1"/>
          </p:cNvSpPr>
          <p:nvPr/>
        </p:nvSpPr>
        <p:spPr bwMode="auto">
          <a:xfrm>
            <a:off x="457200" y="3886200"/>
            <a:ext cx="7848600" cy="2209800"/>
          </a:xfrm>
          <a:prstGeom prst="rect">
            <a:avLst/>
          </a:prstGeom>
          <a:solidFill>
            <a:schemeClr val="accent1">
              <a:alpha val="50195"/>
            </a:scheme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6150" name="Text Box 4"/>
          <p:cNvSpPr txBox="1">
            <a:spLocks noChangeArrowheads="1"/>
          </p:cNvSpPr>
          <p:nvPr/>
        </p:nvSpPr>
        <p:spPr bwMode="auto">
          <a:xfrm>
            <a:off x="546100" y="3924300"/>
            <a:ext cx="7759700" cy="2106613"/>
          </a:xfrm>
          <a:prstGeom prst="rect">
            <a:avLst/>
          </a:prstGeom>
          <a:noFill/>
          <a:ln w="9525">
            <a:noFill/>
            <a:miter lim="800000"/>
            <a:headEnd/>
            <a:tailEnd/>
          </a:ln>
        </p:spPr>
        <p:txBody>
          <a:bodyPr>
            <a:spAutoFit/>
          </a:bodyPr>
          <a:lstStyle/>
          <a:p>
            <a:pPr indent="595313" algn="l">
              <a:lnSpc>
                <a:spcPct val="130000"/>
              </a:lnSpc>
              <a:spcBef>
                <a:spcPct val="50000"/>
              </a:spcBef>
            </a:pPr>
            <a:r>
              <a:rPr lang="zh-CN" altLang="en-US" sz="2000" b="1">
                <a:latin typeface="宋体" pitchFamily="2" charset="-122"/>
                <a:ea typeface="宋体" pitchFamily="2" charset="-122"/>
              </a:rPr>
              <a:t>如果文法存在算符优先函数</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，则在算符优先分析时，完全可以用优先函数</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替代算符优先分析表。而存储函数 </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 仅需要</a:t>
            </a:r>
            <a:r>
              <a:rPr lang="en-US" altLang="zh-CN" sz="2000" b="1">
                <a:latin typeface="宋体" pitchFamily="2" charset="-122"/>
                <a:ea typeface="宋体" pitchFamily="2" charset="-122"/>
              </a:rPr>
              <a:t>2(︱V</a:t>
            </a:r>
            <a:r>
              <a:rPr lang="en-US" altLang="zh-CN" sz="2000" b="1" baseline="-30000">
                <a:latin typeface="宋体" pitchFamily="2" charset="-122"/>
                <a:ea typeface="宋体" pitchFamily="2" charset="-122"/>
              </a:rPr>
              <a:t>T</a:t>
            </a:r>
            <a:r>
              <a:rPr lang="en-US" altLang="zh-CN" sz="2000" b="1">
                <a:latin typeface="宋体" pitchFamily="2" charset="-122"/>
                <a:ea typeface="宋体" pitchFamily="2" charset="-122"/>
              </a:rPr>
              <a:t>︱+1)</a:t>
            </a:r>
            <a:r>
              <a:rPr lang="zh-CN" altLang="en-US" sz="2000" b="1">
                <a:latin typeface="宋体" pitchFamily="2" charset="-122"/>
                <a:ea typeface="宋体" pitchFamily="2" charset="-122"/>
              </a:rPr>
              <a:t>个存储单元。这样，可以节约很多存储空间。</a:t>
            </a:r>
          </a:p>
          <a:p>
            <a:pPr indent="595313" algn="l">
              <a:lnSpc>
                <a:spcPct val="130000"/>
              </a:lnSpc>
              <a:spcBef>
                <a:spcPct val="10000"/>
              </a:spcBef>
            </a:pPr>
            <a:r>
              <a:rPr lang="zh-CN" altLang="en-US" sz="2000" b="1">
                <a:latin typeface="宋体" pitchFamily="2" charset="-122"/>
                <a:ea typeface="宋体" pitchFamily="2" charset="-122"/>
              </a:rPr>
              <a:t>但是，在分析过程中使用优先函数</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替代优先关系，将会出现错误发现的延迟现象。</a:t>
            </a:r>
          </a:p>
        </p:txBody>
      </p:sp>
      <p:grpSp>
        <p:nvGrpSpPr>
          <p:cNvPr id="2" name="Group 23"/>
          <p:cNvGrpSpPr>
            <a:grpSpLocks/>
          </p:cNvGrpSpPr>
          <p:nvPr/>
        </p:nvGrpSpPr>
        <p:grpSpPr bwMode="auto">
          <a:xfrm>
            <a:off x="533400" y="1066800"/>
            <a:ext cx="8077200" cy="2620963"/>
            <a:chOff x="336" y="624"/>
            <a:chExt cx="5088" cy="1651"/>
          </a:xfrm>
        </p:grpSpPr>
        <p:sp>
          <p:nvSpPr>
            <p:cNvPr id="6154" name="Text Box 5"/>
            <p:cNvSpPr txBox="1">
              <a:spLocks noChangeArrowheads="1"/>
            </p:cNvSpPr>
            <p:nvPr/>
          </p:nvSpPr>
          <p:spPr bwMode="auto">
            <a:xfrm>
              <a:off x="1248" y="1344"/>
              <a:ext cx="2880" cy="931"/>
            </a:xfrm>
            <a:prstGeom prst="rect">
              <a:avLst/>
            </a:prstGeom>
            <a:noFill/>
            <a:ln w="9525">
              <a:noFill/>
              <a:miter lim="800000"/>
              <a:headEnd/>
              <a:tailEnd/>
            </a:ln>
          </p:spPr>
          <p:txBody>
            <a:bodyPr wrap="square">
              <a:spAutoFit/>
            </a:bodyPr>
            <a:lstStyle/>
            <a:p>
              <a:pPr algn="l">
                <a:lnSpc>
                  <a:spcPct val="150000"/>
                </a:lnSpc>
              </a:pPr>
              <a:r>
                <a:rPr lang="en-US" altLang="zh-CN" sz="2000" b="1" dirty="0">
                  <a:latin typeface="宋体" pitchFamily="2" charset="-122"/>
                  <a:ea typeface="宋体" pitchFamily="2" charset="-122"/>
                </a:rPr>
                <a:t>① 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f(a)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g(b)</a:t>
              </a:r>
            </a:p>
            <a:p>
              <a:pPr algn="l">
                <a:lnSpc>
                  <a:spcPct val="150000"/>
                </a:lnSpc>
              </a:pPr>
              <a:r>
                <a:rPr lang="en-US" altLang="zh-CN" sz="2000" b="1" dirty="0">
                  <a:latin typeface="宋体" pitchFamily="2" charset="-122"/>
                  <a:ea typeface="宋体" pitchFamily="2" charset="-122"/>
                </a:rPr>
                <a:t>② 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f(a)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g(b)</a:t>
              </a:r>
            </a:p>
            <a:p>
              <a:pPr algn="l">
                <a:lnSpc>
                  <a:spcPct val="150000"/>
                </a:lnSpc>
              </a:pPr>
              <a:r>
                <a:rPr lang="en-US" altLang="zh-CN" sz="2000" b="1" dirty="0">
                  <a:latin typeface="宋体" pitchFamily="2" charset="-122"/>
                  <a:ea typeface="宋体" pitchFamily="2" charset="-122"/>
                </a:rPr>
                <a:t>③ 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f(a)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g(b)</a:t>
              </a:r>
            </a:p>
          </p:txBody>
        </p:sp>
        <p:pic>
          <p:nvPicPr>
            <p:cNvPr id="6153" name="Picture 6" descr="http://www2.gdin.edu.cn/jkx/webstudy/bianyiyuanli/img/chap06/symbol03.gif"/>
            <p:cNvPicPr>
              <a:picLocks noChangeAspect="1" noChangeArrowheads="1"/>
            </p:cNvPicPr>
            <p:nvPr/>
          </p:nvPicPr>
          <p:blipFill>
            <a:blip r:embed="rId3" r:link="rId4" cstate="print"/>
            <a:srcRect/>
            <a:stretch>
              <a:fillRect/>
            </a:stretch>
          </p:blipFill>
          <p:spPr bwMode="auto">
            <a:xfrm>
              <a:off x="1680" y="1392"/>
              <a:ext cx="195" cy="216"/>
            </a:xfrm>
            <a:prstGeom prst="rect">
              <a:avLst/>
            </a:prstGeom>
            <a:noFill/>
            <a:ln w="9525">
              <a:noFill/>
              <a:miter lim="800000"/>
              <a:headEnd/>
              <a:tailEnd/>
            </a:ln>
          </p:spPr>
        </p:pic>
        <p:graphicFrame>
          <p:nvGraphicFramePr>
            <p:cNvPr id="6146" name="Object 0"/>
            <p:cNvGraphicFramePr>
              <a:graphicFrameLocks noChangeAspect="1"/>
            </p:cNvGraphicFramePr>
            <p:nvPr/>
          </p:nvGraphicFramePr>
          <p:xfrm>
            <a:off x="1728" y="1722"/>
            <a:ext cx="175" cy="194"/>
          </p:xfrm>
          <a:graphic>
            <a:graphicData uri="http://schemas.openxmlformats.org/presentationml/2006/ole">
              <mc:AlternateContent xmlns:mc="http://schemas.openxmlformats.org/markup-compatibility/2006">
                <mc:Choice xmlns:v="urn:schemas-microsoft-com:vml" Requires="v">
                  <p:oleObj name="Picture2" r:id="rId5" imgW="172720" imgH="190500" progId="Word.Picture.8">
                    <p:embed/>
                  </p:oleObj>
                </mc:Choice>
                <mc:Fallback>
                  <p:oleObj name="Picture2" r:id="rId5" imgW="172720" imgH="190500" progId="Word.Picture.8">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1722"/>
                          <a:ext cx="175" cy="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55" name="Picture 8" descr="http://www2.gdin.edu.cn/jkx/webstudy/bianyiyuanli/img/chap06/symbol02.gif"/>
            <p:cNvPicPr>
              <a:picLocks noChangeAspect="1" noChangeArrowheads="1"/>
            </p:cNvPicPr>
            <p:nvPr/>
          </p:nvPicPr>
          <p:blipFill>
            <a:blip r:embed="rId7" r:link="rId8" cstate="print"/>
            <a:srcRect/>
            <a:stretch>
              <a:fillRect/>
            </a:stretch>
          </p:blipFill>
          <p:spPr bwMode="auto">
            <a:xfrm>
              <a:off x="1728" y="2005"/>
              <a:ext cx="176" cy="195"/>
            </a:xfrm>
            <a:prstGeom prst="rect">
              <a:avLst/>
            </a:prstGeom>
            <a:noFill/>
            <a:ln w="9525">
              <a:noFill/>
              <a:miter lim="800000"/>
              <a:headEnd/>
              <a:tailEnd/>
            </a:ln>
          </p:spPr>
        </p:pic>
        <p:grpSp>
          <p:nvGrpSpPr>
            <p:cNvPr id="3" name="Group 20"/>
            <p:cNvGrpSpPr>
              <a:grpSpLocks/>
            </p:cNvGrpSpPr>
            <p:nvPr/>
          </p:nvGrpSpPr>
          <p:grpSpPr bwMode="auto">
            <a:xfrm>
              <a:off x="336" y="624"/>
              <a:ext cx="5088" cy="816"/>
              <a:chOff x="336" y="624"/>
              <a:chExt cx="5088" cy="816"/>
            </a:xfrm>
          </p:grpSpPr>
          <p:sp>
            <p:nvSpPr>
              <p:cNvPr id="6157" name="Text Box 3"/>
              <p:cNvSpPr txBox="1">
                <a:spLocks noChangeArrowheads="1"/>
              </p:cNvSpPr>
              <p:nvPr/>
            </p:nvSpPr>
            <p:spPr bwMode="auto">
              <a:xfrm>
                <a:off x="336" y="632"/>
                <a:ext cx="5088" cy="808"/>
              </a:xfrm>
              <a:prstGeom prst="rect">
                <a:avLst/>
              </a:prstGeom>
              <a:noFill/>
              <a:ln w="9525">
                <a:noFill/>
                <a:miter lim="800000"/>
                <a:headEnd/>
                <a:tailEnd/>
              </a:ln>
            </p:spPr>
            <p:txBody>
              <a:bodyPr>
                <a:spAutoFit/>
              </a:bodyPr>
              <a:lstStyle/>
              <a:p>
                <a:pPr indent="595313" algn="l">
                  <a:lnSpc>
                    <a:spcPct val="130000"/>
                  </a:lnSpc>
                  <a:spcBef>
                    <a:spcPct val="50000"/>
                  </a:spcBef>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5.9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，算符优先关系为     、   和      ，定义在</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 </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a:t>
                </a:r>
                <a:r>
                  <a:rPr lang="zh-CN" altLang="en-US" sz="2000" b="1" dirty="0">
                    <a:latin typeface="宋体" pitchFamily="2" charset="-122"/>
                    <a:ea typeface="宋体" pitchFamily="2" charset="-122"/>
                  </a:rPr>
                  <a:t>上的函数</a:t>
                </a:r>
                <a:r>
                  <a:rPr lang="en-US" altLang="zh-CN" sz="2000" b="1" dirty="0">
                    <a:latin typeface="宋体" pitchFamily="2" charset="-122"/>
                    <a:ea typeface="宋体" pitchFamily="2" charset="-122"/>
                  </a:rPr>
                  <a:t>f</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满足下列条件，则文法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的</a:t>
                </a:r>
                <a:r>
                  <a:rPr lang="en-US" altLang="zh-CN" sz="2000" b="1" dirty="0">
                    <a:solidFill>
                      <a:srgbClr val="CC6600"/>
                    </a:solidFill>
                    <a:latin typeface="宋体" pitchFamily="2" charset="-122"/>
                    <a:ea typeface="宋体" pitchFamily="2" charset="-122"/>
                  </a:rPr>
                  <a:t>f</a:t>
                </a:r>
                <a:r>
                  <a:rPr lang="zh-CN" altLang="en-US" sz="2000" b="1" dirty="0">
                    <a:solidFill>
                      <a:srgbClr val="CC6600"/>
                    </a:solidFill>
                    <a:latin typeface="宋体" pitchFamily="2" charset="-122"/>
                    <a:ea typeface="宋体" pitchFamily="2" charset="-122"/>
                  </a:rPr>
                  <a:t>和</a:t>
                </a:r>
                <a:r>
                  <a:rPr lang="en-US" altLang="zh-CN" sz="2000" b="1" dirty="0">
                    <a:solidFill>
                      <a:srgbClr val="CC6600"/>
                    </a:solidFill>
                    <a:latin typeface="宋体" pitchFamily="2" charset="-122"/>
                    <a:ea typeface="宋体" pitchFamily="2" charset="-122"/>
                  </a:rPr>
                  <a:t>g</a:t>
                </a:r>
                <a:r>
                  <a:rPr lang="zh-CN" altLang="en-US" sz="2000" b="1" dirty="0">
                    <a:solidFill>
                      <a:srgbClr val="CC6600"/>
                    </a:solidFill>
                    <a:latin typeface="宋体" pitchFamily="2" charset="-122"/>
                    <a:ea typeface="宋体" pitchFamily="2" charset="-122"/>
                  </a:rPr>
                  <a:t>称为算符优先函数</a:t>
                </a:r>
                <a:r>
                  <a:rPr lang="zh-CN" altLang="en-US" sz="2000" b="1" dirty="0">
                    <a:latin typeface="宋体" pitchFamily="2" charset="-122"/>
                    <a:ea typeface="宋体" pitchFamily="2" charset="-122"/>
                  </a:rPr>
                  <a:t>。</a:t>
                </a:r>
              </a:p>
            </p:txBody>
          </p:sp>
          <p:pic>
            <p:nvPicPr>
              <p:cNvPr id="6158" name="Picture 9" descr="http://www2.gdin.edu.cn/jkx/webstudy/bianyiyuanli/img/chap06/symbol03.gif"/>
              <p:cNvPicPr>
                <a:picLocks noChangeAspect="1" noChangeArrowheads="1"/>
              </p:cNvPicPr>
              <p:nvPr/>
            </p:nvPicPr>
            <p:blipFill>
              <a:blip r:embed="rId3" r:link="rId4" cstate="print"/>
              <a:srcRect/>
              <a:stretch>
                <a:fillRect/>
              </a:stretch>
            </p:blipFill>
            <p:spPr bwMode="auto">
              <a:xfrm>
                <a:off x="4749" y="624"/>
                <a:ext cx="195" cy="216"/>
              </a:xfrm>
              <a:prstGeom prst="rect">
                <a:avLst/>
              </a:prstGeom>
              <a:noFill/>
              <a:ln w="9525">
                <a:noFill/>
                <a:miter lim="800000"/>
                <a:headEnd/>
                <a:tailEnd/>
              </a:ln>
            </p:spPr>
          </p:pic>
          <p:graphicFrame>
            <p:nvGraphicFramePr>
              <p:cNvPr id="6147" name="Object 1"/>
              <p:cNvGraphicFramePr>
                <a:graphicFrameLocks noChangeAspect="1"/>
              </p:cNvGraphicFramePr>
              <p:nvPr/>
            </p:nvGraphicFramePr>
            <p:xfrm>
              <a:off x="5184" y="624"/>
              <a:ext cx="184" cy="204"/>
            </p:xfrm>
            <a:graphic>
              <a:graphicData uri="http://schemas.openxmlformats.org/presentationml/2006/ole">
                <mc:AlternateContent xmlns:mc="http://schemas.openxmlformats.org/markup-compatibility/2006">
                  <mc:Choice xmlns:v="urn:schemas-microsoft-com:vml" Requires="v">
                    <p:oleObj r:id="rId9" imgW="172720" imgH="190500" progId="Word.Picture.8">
                      <p:embed/>
                    </p:oleObj>
                  </mc:Choice>
                  <mc:Fallback>
                    <p:oleObj r:id="rId9" imgW="172720" imgH="190500" progId="Word.Picture.8">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4" y="624"/>
                            <a:ext cx="184"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59" name="Picture 11" descr="http://www2.gdin.edu.cn/jkx/webstudy/bianyiyuanli/img/chap06/symbol02.gif"/>
              <p:cNvPicPr>
                <a:picLocks noChangeAspect="1" noChangeArrowheads="1"/>
              </p:cNvPicPr>
              <p:nvPr/>
            </p:nvPicPr>
            <p:blipFill>
              <a:blip r:embed="rId7" r:link="rId8" cstate="print"/>
              <a:srcRect/>
              <a:stretch>
                <a:fillRect/>
              </a:stretch>
            </p:blipFill>
            <p:spPr bwMode="auto">
              <a:xfrm>
                <a:off x="688" y="864"/>
                <a:ext cx="176" cy="195"/>
              </a:xfrm>
              <a:prstGeom prst="rect">
                <a:avLst/>
              </a:prstGeom>
              <a:noFill/>
              <a:ln w="9525">
                <a:noFill/>
                <a:miter lim="800000"/>
                <a:headEnd/>
                <a:tailEnd/>
              </a:ln>
            </p:spPr>
          </p:pic>
        </p:grpSp>
      </p:grpSp>
      <p:sp>
        <p:nvSpPr>
          <p:cNvPr id="6152" name="Rectangle 18"/>
          <p:cNvSpPr>
            <a:spLocks noGrp="1" noChangeArrowheads="1"/>
          </p:cNvSpPr>
          <p:nvPr>
            <p:ph type="title"/>
          </p:nvPr>
        </p:nvSpPr>
        <p:spPr>
          <a:xfrm>
            <a:off x="533400" y="304800"/>
            <a:ext cx="4191000" cy="457200"/>
          </a:xfrm>
        </p:spPr>
        <p:txBody>
          <a:bodyPr/>
          <a:lstStyle/>
          <a:p>
            <a:pPr eaLnBrk="1" hangingPunct="1"/>
            <a:r>
              <a:rPr lang="en-US" altLang="zh-CN" sz="2800" b="1" dirty="0">
                <a:solidFill>
                  <a:srgbClr val="CC0099"/>
                </a:solidFill>
                <a:latin typeface="黑体" pitchFamily="49" charset="-122"/>
                <a:ea typeface="黑体" pitchFamily="49" charset="-122"/>
              </a:rPr>
              <a:t>5.3.5</a:t>
            </a:r>
            <a:r>
              <a:rPr lang="zh-CN" altLang="en-US" sz="2800" b="1" dirty="0">
                <a:solidFill>
                  <a:srgbClr val="CC0099"/>
                </a:solidFill>
                <a:latin typeface="黑体" pitchFamily="49" charset="-122"/>
                <a:ea typeface="黑体" pitchFamily="49" charset="-122"/>
              </a:rPr>
              <a:t>　算符优先函数</a:t>
            </a:r>
          </a:p>
        </p:txBody>
      </p:sp>
      <p:sp>
        <p:nvSpPr>
          <p:cNvPr id="1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24</a:t>
            </a:fld>
            <a:endParaRPr lang="en-US" altLang="zh-CN"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12"/>
          <p:cNvSpPr>
            <a:spLocks noChangeArrowheads="1"/>
          </p:cNvSpPr>
          <p:nvPr/>
        </p:nvSpPr>
        <p:spPr bwMode="auto">
          <a:xfrm>
            <a:off x="762000" y="4724400"/>
            <a:ext cx="7162800" cy="1143000"/>
          </a:xfrm>
          <a:prstGeom prst="rect">
            <a:avLst/>
          </a:prstGeom>
          <a:solidFill>
            <a:schemeClr val="accent1">
              <a:alpha val="50195"/>
            </a:schemeClr>
          </a:solidFill>
          <a:ln w="9525">
            <a:noFill/>
            <a:miter lim="800000"/>
            <a:headEnd/>
            <a:tailEnd/>
          </a:ln>
        </p:spPr>
        <p:txBody>
          <a:bodyPr wrap="none" anchor="ctr"/>
          <a:lstStyle/>
          <a:p>
            <a:pPr algn="l"/>
            <a:endParaRPr lang="zh-CN" altLang="en-US" sz="2000" b="1">
              <a:latin typeface="+mn-ea"/>
              <a:ea typeface="+mn-ea"/>
            </a:endParaRPr>
          </a:p>
        </p:txBody>
      </p:sp>
      <p:grpSp>
        <p:nvGrpSpPr>
          <p:cNvPr id="2" name="Group 15"/>
          <p:cNvGrpSpPr>
            <a:grpSpLocks/>
          </p:cNvGrpSpPr>
          <p:nvPr/>
        </p:nvGrpSpPr>
        <p:grpSpPr bwMode="auto">
          <a:xfrm>
            <a:off x="-152400" y="892175"/>
            <a:ext cx="8839200" cy="3636963"/>
            <a:chOff x="240" y="562"/>
            <a:chExt cx="5313" cy="2291"/>
          </a:xfrm>
        </p:grpSpPr>
        <p:sp>
          <p:nvSpPr>
            <p:cNvPr id="7179" name="Text Box 2"/>
            <p:cNvSpPr txBox="1">
              <a:spLocks noChangeArrowheads="1"/>
            </p:cNvSpPr>
            <p:nvPr/>
          </p:nvSpPr>
          <p:spPr bwMode="auto">
            <a:xfrm>
              <a:off x="240" y="562"/>
              <a:ext cx="5313" cy="2291"/>
            </a:xfrm>
            <a:prstGeom prst="rect">
              <a:avLst/>
            </a:prstGeom>
            <a:noFill/>
            <a:ln w="9525">
              <a:noFill/>
              <a:miter lim="800000"/>
              <a:headEnd/>
              <a:tailEnd/>
            </a:ln>
          </p:spPr>
          <p:txBody>
            <a:bodyPr wrap="square">
              <a:spAutoFit/>
            </a:bodyPr>
            <a:lstStyle/>
            <a:p>
              <a:pPr indent="573088" algn="l">
                <a:lnSpc>
                  <a:spcPct val="130000"/>
                </a:lnSpc>
              </a:pPr>
              <a:r>
                <a:rPr lang="zh-CN" altLang="en-US" sz="2000" b="1" dirty="0">
                  <a:solidFill>
                    <a:srgbClr val="CC6600"/>
                  </a:solidFill>
                  <a:latin typeface="+mn-ea"/>
                  <a:ea typeface="+mn-ea"/>
                </a:rPr>
                <a:t>优先函数构造方法：</a:t>
              </a:r>
              <a:r>
                <a:rPr lang="zh-CN" altLang="en-US" sz="2000" b="1" dirty="0">
                  <a:latin typeface="+mn-ea"/>
                  <a:ea typeface="+mn-ea"/>
                </a:rPr>
                <a:t>已知文法</a:t>
              </a:r>
              <a:r>
                <a:rPr lang="en-US" altLang="zh-CN" sz="2000" b="1" dirty="0">
                  <a:latin typeface="+mn-ea"/>
                  <a:ea typeface="+mn-ea"/>
                </a:rPr>
                <a:t>G[S]</a:t>
              </a:r>
              <a:r>
                <a:rPr lang="zh-CN" altLang="en-US" sz="2000" b="1" dirty="0">
                  <a:latin typeface="+mn-ea"/>
                  <a:ea typeface="+mn-ea"/>
                </a:rPr>
                <a:t>的算符优先关系       、   和      </a:t>
              </a:r>
              <a:endParaRPr lang="en-US" altLang="zh-CN" sz="2000" b="1" dirty="0">
                <a:latin typeface="+mn-ea"/>
                <a:ea typeface="+mn-ea"/>
              </a:endParaRPr>
            </a:p>
            <a:p>
              <a:pPr indent="573088" algn="l">
                <a:lnSpc>
                  <a:spcPct val="130000"/>
                </a:lnSpc>
              </a:pPr>
              <a:r>
                <a:rPr lang="zh-CN" altLang="en-US" sz="2000" b="1" dirty="0">
                  <a:latin typeface="+mn-ea"/>
                  <a:ea typeface="+mn-ea"/>
                </a:rPr>
                <a:t>                  ，构造优先函数</a:t>
              </a:r>
              <a:r>
                <a:rPr lang="en-US" altLang="zh-CN" sz="2000" b="1" dirty="0">
                  <a:latin typeface="+mn-ea"/>
                  <a:ea typeface="+mn-ea"/>
                </a:rPr>
                <a:t>f</a:t>
              </a:r>
              <a:r>
                <a:rPr lang="zh-CN" altLang="en-US" sz="2000" b="1" dirty="0">
                  <a:latin typeface="+mn-ea"/>
                  <a:ea typeface="+mn-ea"/>
                </a:rPr>
                <a:t>和</a:t>
              </a:r>
              <a:r>
                <a:rPr lang="en-US" altLang="zh-CN" sz="2000" b="1" dirty="0">
                  <a:latin typeface="+mn-ea"/>
                  <a:ea typeface="+mn-ea"/>
                </a:rPr>
                <a:t>g</a:t>
              </a:r>
              <a:r>
                <a:rPr lang="zh-CN" altLang="en-US" sz="2000" b="1" dirty="0">
                  <a:latin typeface="+mn-ea"/>
                  <a:ea typeface="+mn-ea"/>
                </a:rPr>
                <a:t>步骤如下：</a:t>
              </a:r>
            </a:p>
            <a:p>
              <a:pPr indent="573088" algn="l">
                <a:lnSpc>
                  <a:spcPct val="130000"/>
                </a:lnSpc>
              </a:pPr>
              <a:r>
                <a:rPr lang="zh-CN" altLang="en-US" sz="2000" b="1" dirty="0">
                  <a:latin typeface="+mn-ea"/>
                  <a:ea typeface="+mn-ea"/>
                </a:rPr>
                <a:t>① 对</a:t>
              </a:r>
              <a:r>
                <a:rPr lang="en-US" altLang="zh-CN" sz="2000" b="1" dirty="0" err="1">
                  <a:latin typeface="+mn-ea"/>
                  <a:ea typeface="+mn-ea"/>
                </a:rPr>
                <a:t>a∈V</a:t>
              </a:r>
              <a:r>
                <a:rPr lang="en-US" altLang="zh-CN" sz="2000" b="1" baseline="-30000" dirty="0" err="1">
                  <a:latin typeface="+mn-ea"/>
                  <a:ea typeface="+mn-ea"/>
                </a:rPr>
                <a:t>T</a:t>
              </a:r>
              <a:r>
                <a:rPr lang="en-US" altLang="zh-CN" sz="2000" b="1" baseline="-30000" dirty="0">
                  <a:latin typeface="+mn-ea"/>
                  <a:ea typeface="+mn-ea"/>
                </a:rPr>
                <a:t>, </a:t>
              </a:r>
              <a:r>
                <a:rPr lang="zh-CN" altLang="en-US" sz="2000" b="1" dirty="0">
                  <a:latin typeface="+mn-ea"/>
                  <a:ea typeface="+mn-ea"/>
                </a:rPr>
                <a:t>，置</a:t>
              </a:r>
              <a:r>
                <a:rPr lang="en-US" altLang="zh-CN" sz="2000" b="1" dirty="0">
                  <a:latin typeface="+mn-ea"/>
                  <a:ea typeface="+mn-ea"/>
                </a:rPr>
                <a:t>f(a)=g(a)=1</a:t>
              </a:r>
              <a:r>
                <a:rPr lang="zh-CN" altLang="en-US" sz="2000" b="1" dirty="0">
                  <a:latin typeface="+mn-ea"/>
                  <a:ea typeface="+mn-ea"/>
                </a:rPr>
                <a:t>；</a:t>
              </a:r>
            </a:p>
            <a:p>
              <a:pPr indent="573088" algn="l">
                <a:lnSpc>
                  <a:spcPct val="130000"/>
                </a:lnSpc>
              </a:pPr>
              <a:r>
                <a:rPr lang="zh-CN" altLang="en-US" sz="2000" b="1" dirty="0">
                  <a:latin typeface="+mn-ea"/>
                  <a:ea typeface="+mn-ea"/>
                </a:rPr>
                <a:t>② 对每个关系偶对</a:t>
              </a:r>
              <a:r>
                <a:rPr lang="en-US" altLang="zh-CN" sz="2000" b="1" dirty="0">
                  <a:latin typeface="+mn-ea"/>
                  <a:ea typeface="+mn-ea"/>
                </a:rPr>
                <a:t>&lt;a</a:t>
              </a:r>
              <a:r>
                <a:rPr lang="zh-CN" altLang="en-US" sz="2000" b="1" dirty="0">
                  <a:latin typeface="+mn-ea"/>
                  <a:ea typeface="+mn-ea"/>
                </a:rPr>
                <a:t>，</a:t>
              </a:r>
              <a:r>
                <a:rPr lang="en-US" altLang="zh-CN" sz="2000" b="1" dirty="0">
                  <a:latin typeface="+mn-ea"/>
                  <a:ea typeface="+mn-ea"/>
                </a:rPr>
                <a:t>b&gt;</a:t>
              </a:r>
              <a:r>
                <a:rPr lang="zh-CN" altLang="en-US" sz="2000" b="1" dirty="0">
                  <a:latin typeface="+mn-ea"/>
                  <a:ea typeface="+mn-ea"/>
                </a:rPr>
                <a:t>，按下列情况分别计算：</a:t>
              </a:r>
            </a:p>
            <a:p>
              <a:pPr indent="449263" algn="l">
                <a:lnSpc>
                  <a:spcPct val="130000"/>
                </a:lnSpc>
              </a:pPr>
              <a:r>
                <a:rPr lang="zh-CN" altLang="en-US" sz="2000" b="1" dirty="0">
                  <a:latin typeface="+mn-ea"/>
                  <a:ea typeface="+mn-ea"/>
                </a:rPr>
                <a:t>    如果</a:t>
              </a:r>
              <a:r>
                <a:rPr lang="en-US" altLang="zh-CN" sz="2000" b="1" dirty="0">
                  <a:latin typeface="+mn-ea"/>
                  <a:ea typeface="+mn-ea"/>
                </a:rPr>
                <a:t>a   b</a:t>
              </a:r>
              <a:r>
                <a:rPr lang="zh-CN" altLang="en-US" sz="2000" b="1" dirty="0">
                  <a:latin typeface="+mn-ea"/>
                  <a:ea typeface="+mn-ea"/>
                </a:rPr>
                <a:t>，</a:t>
              </a:r>
              <a:r>
                <a:rPr lang="en-US" altLang="zh-CN" sz="2000" b="1" dirty="0">
                  <a:latin typeface="+mn-ea"/>
                  <a:ea typeface="+mn-ea"/>
                </a:rPr>
                <a:t>f(a)≠g(b)</a:t>
              </a:r>
              <a:r>
                <a:rPr lang="zh-CN" altLang="en-US" sz="2000" b="1" dirty="0">
                  <a:latin typeface="+mn-ea"/>
                  <a:ea typeface="+mn-ea"/>
                </a:rPr>
                <a:t>，则 </a:t>
              </a:r>
              <a:r>
                <a:rPr lang="en-US" altLang="zh-CN" sz="2000" b="1" dirty="0">
                  <a:latin typeface="+mn-ea"/>
                  <a:ea typeface="+mn-ea"/>
                </a:rPr>
                <a:t>min{f(a),g(b)}=max{ f(a),g(b)}</a:t>
              </a:r>
              <a:r>
                <a:rPr lang="zh-CN" altLang="en-US" sz="2000" b="1" dirty="0">
                  <a:latin typeface="+mn-ea"/>
                  <a:ea typeface="+mn-ea"/>
                </a:rPr>
                <a:t>；</a:t>
              </a:r>
            </a:p>
            <a:p>
              <a:pPr indent="449263" algn="l">
                <a:lnSpc>
                  <a:spcPct val="130000"/>
                </a:lnSpc>
              </a:pPr>
              <a:r>
                <a:rPr lang="zh-CN" altLang="en-US" sz="2000" b="1" dirty="0">
                  <a:latin typeface="+mn-ea"/>
                  <a:ea typeface="+mn-ea"/>
                </a:rPr>
                <a:t>    如果</a:t>
              </a:r>
              <a:r>
                <a:rPr lang="en-US" altLang="zh-CN" sz="2000" b="1" dirty="0">
                  <a:latin typeface="+mn-ea"/>
                  <a:ea typeface="+mn-ea"/>
                </a:rPr>
                <a:t>a    b</a:t>
              </a:r>
              <a:r>
                <a:rPr lang="zh-CN" altLang="en-US" sz="2000" b="1" dirty="0">
                  <a:latin typeface="+mn-ea"/>
                  <a:ea typeface="+mn-ea"/>
                </a:rPr>
                <a:t>，</a:t>
              </a:r>
              <a:r>
                <a:rPr lang="en-US" altLang="zh-CN" sz="2000" b="1" dirty="0">
                  <a:latin typeface="+mn-ea"/>
                  <a:ea typeface="+mn-ea"/>
                </a:rPr>
                <a:t>f(a)≥g(b)</a:t>
              </a:r>
              <a:r>
                <a:rPr lang="zh-CN" altLang="en-US" sz="2000" b="1" dirty="0">
                  <a:latin typeface="+mn-ea"/>
                  <a:ea typeface="+mn-ea"/>
                </a:rPr>
                <a:t>，则 </a:t>
              </a:r>
              <a:r>
                <a:rPr lang="en-US" altLang="zh-CN" sz="2000" b="1" dirty="0">
                  <a:latin typeface="+mn-ea"/>
                  <a:ea typeface="+mn-ea"/>
                </a:rPr>
                <a:t>g(b)=f(a)</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a:t>
              </a:r>
            </a:p>
            <a:p>
              <a:pPr indent="449263" algn="l">
                <a:lnSpc>
                  <a:spcPct val="130000"/>
                </a:lnSpc>
              </a:pPr>
              <a:r>
                <a:rPr lang="zh-CN" altLang="en-US" sz="2000" b="1" dirty="0">
                  <a:latin typeface="+mn-ea"/>
                  <a:ea typeface="+mn-ea"/>
                </a:rPr>
                <a:t>    如果</a:t>
              </a:r>
              <a:r>
                <a:rPr lang="en-US" altLang="zh-CN" sz="2000" b="1" dirty="0">
                  <a:latin typeface="+mn-ea"/>
                  <a:ea typeface="+mn-ea"/>
                </a:rPr>
                <a:t>a    b</a:t>
              </a:r>
              <a:r>
                <a:rPr lang="zh-CN" altLang="en-US" sz="2000" b="1" dirty="0">
                  <a:latin typeface="+mn-ea"/>
                  <a:ea typeface="+mn-ea"/>
                </a:rPr>
                <a:t>，</a:t>
              </a:r>
              <a:r>
                <a:rPr lang="en-US" altLang="zh-CN" sz="2000" b="1" dirty="0">
                  <a:latin typeface="+mn-ea"/>
                  <a:ea typeface="+mn-ea"/>
                </a:rPr>
                <a:t>f(a)≤g(b)</a:t>
              </a:r>
              <a:r>
                <a:rPr lang="zh-CN" altLang="en-US" sz="2000" b="1" dirty="0">
                  <a:latin typeface="+mn-ea"/>
                  <a:ea typeface="+mn-ea"/>
                </a:rPr>
                <a:t>，则 </a:t>
              </a:r>
              <a:r>
                <a:rPr lang="en-US" altLang="zh-CN" sz="2000" b="1" dirty="0">
                  <a:latin typeface="+mn-ea"/>
                  <a:ea typeface="+mn-ea"/>
                </a:rPr>
                <a:t>f(a)=g(b)</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a:t>
              </a:r>
            </a:p>
            <a:p>
              <a:pPr indent="573088" algn="l">
                <a:lnSpc>
                  <a:spcPct val="130000"/>
                </a:lnSpc>
              </a:pPr>
              <a:r>
                <a:rPr lang="zh-CN" altLang="en-US" sz="2000" b="1" dirty="0">
                  <a:latin typeface="+mn-ea"/>
                  <a:ea typeface="+mn-ea"/>
                </a:rPr>
                <a:t>③ 重复②步骤，直到</a:t>
              </a:r>
              <a:r>
                <a:rPr lang="en-US" altLang="zh-CN" sz="2000" b="1" dirty="0">
                  <a:latin typeface="+mn-ea"/>
                  <a:ea typeface="+mn-ea"/>
                </a:rPr>
                <a:t>f</a:t>
              </a:r>
              <a:r>
                <a:rPr lang="zh-CN" altLang="en-US" sz="2000" b="1" dirty="0">
                  <a:latin typeface="+mn-ea"/>
                  <a:ea typeface="+mn-ea"/>
                </a:rPr>
                <a:t>和</a:t>
              </a:r>
              <a:r>
                <a:rPr lang="en-US" altLang="zh-CN" sz="2000" b="1" dirty="0">
                  <a:latin typeface="+mn-ea"/>
                  <a:ea typeface="+mn-ea"/>
                </a:rPr>
                <a:t>g</a:t>
              </a:r>
              <a:r>
                <a:rPr lang="zh-CN" altLang="en-US" sz="2000" b="1" dirty="0">
                  <a:latin typeface="+mn-ea"/>
                  <a:ea typeface="+mn-ea"/>
                </a:rPr>
                <a:t>函数不再变化（或称过程收敛），或者</a:t>
              </a:r>
              <a:r>
                <a:rPr lang="en-US" altLang="zh-CN" sz="2000" b="1" dirty="0">
                  <a:latin typeface="+mn-ea"/>
                  <a:ea typeface="+mn-ea"/>
                </a:rPr>
                <a:t>f</a:t>
              </a:r>
              <a:r>
                <a:rPr lang="zh-CN" altLang="en-US" sz="2000" b="1" dirty="0">
                  <a:latin typeface="+mn-ea"/>
                  <a:ea typeface="+mn-ea"/>
                </a:rPr>
                <a:t>和</a:t>
              </a:r>
              <a:r>
                <a:rPr lang="en-US" altLang="zh-CN" sz="2000" b="1" dirty="0">
                  <a:latin typeface="+mn-ea"/>
                  <a:ea typeface="+mn-ea"/>
                </a:rPr>
                <a:t>g</a:t>
              </a:r>
            </a:p>
            <a:p>
              <a:pPr indent="573088" algn="l">
                <a:lnSpc>
                  <a:spcPct val="130000"/>
                </a:lnSpc>
              </a:pPr>
              <a:r>
                <a:rPr lang="en-US" altLang="zh-CN" sz="2000" b="1" dirty="0">
                  <a:latin typeface="+mn-ea"/>
                  <a:ea typeface="+mn-ea"/>
                </a:rPr>
                <a:t>   </a:t>
              </a:r>
              <a:r>
                <a:rPr lang="zh-CN" altLang="en-US" sz="2000" b="1" dirty="0">
                  <a:latin typeface="+mn-ea"/>
                  <a:ea typeface="+mn-ea"/>
                </a:rPr>
                <a:t>函数有值大于</a:t>
              </a:r>
              <a:r>
                <a:rPr lang="en-US" altLang="zh-CN" sz="2000" b="1" dirty="0">
                  <a:latin typeface="+mn-ea"/>
                  <a:ea typeface="+mn-ea"/>
                </a:rPr>
                <a:t>2︱V</a:t>
              </a:r>
              <a:r>
                <a:rPr lang="en-US" altLang="zh-CN" sz="2000" b="1" baseline="-30000" dirty="0">
                  <a:latin typeface="+mn-ea"/>
                  <a:ea typeface="+mn-ea"/>
                </a:rPr>
                <a:t>T</a:t>
              </a:r>
              <a:r>
                <a:rPr lang="en-US" altLang="zh-CN" sz="2000" b="1" dirty="0">
                  <a:latin typeface="+mn-ea"/>
                  <a:ea typeface="+mn-ea"/>
                </a:rPr>
                <a:t>︱</a:t>
              </a:r>
              <a:r>
                <a:rPr lang="zh-CN" altLang="en-US" sz="2000" b="1" dirty="0">
                  <a:latin typeface="+mn-ea"/>
                  <a:ea typeface="+mn-ea"/>
                </a:rPr>
                <a:t>为止。后一种情况判定</a:t>
              </a:r>
              <a:r>
                <a:rPr lang="en-US" altLang="zh-CN" sz="2000" b="1" dirty="0">
                  <a:latin typeface="+mn-ea"/>
                  <a:ea typeface="+mn-ea"/>
                </a:rPr>
                <a:t>f</a:t>
              </a:r>
              <a:r>
                <a:rPr lang="zh-CN" altLang="en-US" sz="2000" b="1" dirty="0">
                  <a:latin typeface="+mn-ea"/>
                  <a:ea typeface="+mn-ea"/>
                </a:rPr>
                <a:t>和</a:t>
              </a:r>
              <a:r>
                <a:rPr lang="en-US" altLang="zh-CN" sz="2000" b="1" dirty="0">
                  <a:latin typeface="+mn-ea"/>
                  <a:ea typeface="+mn-ea"/>
                </a:rPr>
                <a:t>g</a:t>
              </a:r>
              <a:r>
                <a:rPr lang="zh-CN" altLang="en-US" sz="2000" b="1" dirty="0">
                  <a:latin typeface="+mn-ea"/>
                  <a:ea typeface="+mn-ea"/>
                </a:rPr>
                <a:t>函数不存在。 </a:t>
              </a:r>
            </a:p>
          </p:txBody>
        </p:sp>
        <p:pic>
          <p:nvPicPr>
            <p:cNvPr id="7178" name="Picture 8" descr="http://www2.gdin.edu.cn/jkx/webstudy/bianyiyuanli/img/chap06/symbol02.gif"/>
            <p:cNvPicPr>
              <a:picLocks noChangeAspect="1" noChangeArrowheads="1"/>
            </p:cNvPicPr>
            <p:nvPr/>
          </p:nvPicPr>
          <p:blipFill>
            <a:blip r:embed="rId3" r:link="rId4" cstate="print"/>
            <a:srcRect/>
            <a:stretch>
              <a:fillRect/>
            </a:stretch>
          </p:blipFill>
          <p:spPr bwMode="auto">
            <a:xfrm>
              <a:off x="1797" y="861"/>
              <a:ext cx="176" cy="195"/>
            </a:xfrm>
            <a:prstGeom prst="rect">
              <a:avLst/>
            </a:prstGeom>
            <a:noFill/>
            <a:ln w="9525">
              <a:noFill/>
              <a:miter lim="800000"/>
              <a:headEnd/>
              <a:tailEnd/>
            </a:ln>
          </p:spPr>
        </p:pic>
        <p:pic>
          <p:nvPicPr>
            <p:cNvPr id="7180" name="Picture 3" descr="http://www2.gdin.edu.cn/jkx/webstudy/bianyiyuanli/img/chap06/symbol03.gif"/>
            <p:cNvPicPr>
              <a:picLocks noChangeAspect="1" noChangeArrowheads="1"/>
            </p:cNvPicPr>
            <p:nvPr/>
          </p:nvPicPr>
          <p:blipFill>
            <a:blip r:embed="rId5" r:link="rId6" cstate="print"/>
            <a:srcRect/>
            <a:stretch>
              <a:fillRect/>
            </a:stretch>
          </p:blipFill>
          <p:spPr bwMode="auto">
            <a:xfrm>
              <a:off x="1282" y="1588"/>
              <a:ext cx="195" cy="216"/>
            </a:xfrm>
            <a:prstGeom prst="rect">
              <a:avLst/>
            </a:prstGeom>
            <a:noFill/>
            <a:ln w="9525">
              <a:noFill/>
              <a:miter lim="800000"/>
              <a:headEnd/>
              <a:tailEnd/>
            </a:ln>
          </p:spPr>
        </p:pic>
        <p:graphicFrame>
          <p:nvGraphicFramePr>
            <p:cNvPr id="7170" name="Object 4"/>
            <p:cNvGraphicFramePr>
              <a:graphicFrameLocks noChangeAspect="1"/>
            </p:cNvGraphicFramePr>
            <p:nvPr/>
          </p:nvGraphicFramePr>
          <p:xfrm>
            <a:off x="1293" y="1860"/>
            <a:ext cx="184" cy="204"/>
          </p:xfrm>
          <a:graphic>
            <a:graphicData uri="http://schemas.openxmlformats.org/presentationml/2006/ole">
              <mc:AlternateContent xmlns:mc="http://schemas.openxmlformats.org/markup-compatibility/2006">
                <mc:Choice xmlns:v="urn:schemas-microsoft-com:vml" Requires="v">
                  <p:oleObj r:id="rId7" imgW="172720" imgH="190500" progId="Word.Picture.8">
                    <p:embed/>
                  </p:oleObj>
                </mc:Choice>
                <mc:Fallback>
                  <p:oleObj r:id="rId7" imgW="172720" imgH="190500" progId="Word.Picture.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3" y="1860"/>
                          <a:ext cx="184"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81" name="Picture 5" descr="http://www2.gdin.edu.cn/jkx/webstudy/bianyiyuanli/img/chap06/symbol02.gif"/>
            <p:cNvPicPr>
              <a:picLocks noChangeAspect="1" noChangeArrowheads="1"/>
            </p:cNvPicPr>
            <p:nvPr/>
          </p:nvPicPr>
          <p:blipFill>
            <a:blip r:embed="rId3" r:link="rId4" cstate="print"/>
            <a:srcRect/>
            <a:stretch>
              <a:fillRect/>
            </a:stretch>
          </p:blipFill>
          <p:spPr bwMode="auto">
            <a:xfrm>
              <a:off x="1293" y="2112"/>
              <a:ext cx="176" cy="195"/>
            </a:xfrm>
            <a:prstGeom prst="rect">
              <a:avLst/>
            </a:prstGeom>
            <a:noFill/>
            <a:ln w="9525">
              <a:noFill/>
              <a:miter lim="800000"/>
              <a:headEnd/>
              <a:tailEnd/>
            </a:ln>
          </p:spPr>
        </p:pic>
        <p:pic>
          <p:nvPicPr>
            <p:cNvPr id="7182" name="Picture 6" descr="http://www2.gdin.edu.cn/jkx/webstudy/bianyiyuanli/img/chap06/symbol03.gif"/>
            <p:cNvPicPr>
              <a:picLocks noChangeAspect="1" noChangeArrowheads="1"/>
            </p:cNvPicPr>
            <p:nvPr/>
          </p:nvPicPr>
          <p:blipFill>
            <a:blip r:embed="rId5" r:link="rId6" cstate="print"/>
            <a:srcRect/>
            <a:stretch>
              <a:fillRect/>
            </a:stretch>
          </p:blipFill>
          <p:spPr bwMode="auto">
            <a:xfrm>
              <a:off x="4316" y="600"/>
              <a:ext cx="195" cy="216"/>
            </a:xfrm>
            <a:prstGeom prst="rect">
              <a:avLst/>
            </a:prstGeom>
            <a:noFill/>
            <a:ln w="9525">
              <a:noFill/>
              <a:miter lim="800000"/>
              <a:headEnd/>
              <a:tailEnd/>
            </a:ln>
          </p:spPr>
        </p:pic>
        <p:graphicFrame>
          <p:nvGraphicFramePr>
            <p:cNvPr id="7171" name="Object 7"/>
            <p:cNvGraphicFramePr>
              <a:graphicFrameLocks noChangeAspect="1"/>
            </p:cNvGraphicFramePr>
            <p:nvPr/>
          </p:nvGraphicFramePr>
          <p:xfrm>
            <a:off x="4682" y="605"/>
            <a:ext cx="184" cy="204"/>
          </p:xfrm>
          <a:graphic>
            <a:graphicData uri="http://schemas.openxmlformats.org/presentationml/2006/ole">
              <mc:AlternateContent xmlns:mc="http://schemas.openxmlformats.org/markup-compatibility/2006">
                <mc:Choice xmlns:v="urn:schemas-microsoft-com:vml" Requires="v">
                  <p:oleObj r:id="rId9" imgW="172720" imgH="190500" progId="Word.Picture.8">
                    <p:embed/>
                  </p:oleObj>
                </mc:Choice>
                <mc:Fallback>
                  <p:oleObj r:id="rId9" imgW="172720" imgH="190500" progId="Word.Picture.8">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2" y="605"/>
                          <a:ext cx="184"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175" name="Text Box 10"/>
          <p:cNvSpPr txBox="1">
            <a:spLocks noChangeArrowheads="1"/>
          </p:cNvSpPr>
          <p:nvPr/>
        </p:nvSpPr>
        <p:spPr bwMode="auto">
          <a:xfrm>
            <a:off x="914400" y="4686300"/>
            <a:ext cx="6858000" cy="781945"/>
          </a:xfrm>
          <a:prstGeom prst="rect">
            <a:avLst/>
          </a:prstGeom>
          <a:noFill/>
          <a:ln w="9525">
            <a:noFill/>
            <a:miter lim="800000"/>
            <a:headEnd/>
            <a:tailEnd/>
          </a:ln>
        </p:spPr>
        <p:txBody>
          <a:bodyPr>
            <a:spAutoFit/>
          </a:bodyPr>
          <a:lstStyle/>
          <a:p>
            <a:pPr marL="865188" indent="-865188" algn="l">
              <a:lnSpc>
                <a:spcPct val="120000"/>
              </a:lnSpc>
              <a:spcBef>
                <a:spcPct val="50000"/>
              </a:spcBef>
            </a:pPr>
            <a:r>
              <a:rPr lang="zh-CN" altLang="en-US" sz="2000" b="1" dirty="0">
                <a:latin typeface="+mn-ea"/>
                <a:ea typeface="+mn-ea"/>
              </a:rPr>
              <a:t>例</a:t>
            </a:r>
            <a:r>
              <a:rPr lang="en-US" altLang="zh-CN" sz="2000" b="1" dirty="0">
                <a:latin typeface="+mn-ea"/>
                <a:ea typeface="+mn-ea"/>
              </a:rPr>
              <a:t>5.3 </a:t>
            </a:r>
            <a:r>
              <a:rPr lang="zh-CN" altLang="en-US" sz="2000" b="1" dirty="0">
                <a:latin typeface="+mn-ea"/>
                <a:ea typeface="+mn-ea"/>
              </a:rPr>
              <a:t>根据例</a:t>
            </a:r>
            <a:r>
              <a:rPr lang="en-US" altLang="zh-CN" sz="2000" b="1" dirty="0">
                <a:latin typeface="+mn-ea"/>
                <a:ea typeface="+mn-ea"/>
              </a:rPr>
              <a:t>5.2</a:t>
            </a:r>
            <a:r>
              <a:rPr lang="zh-CN" altLang="en-US" sz="2000" b="1" dirty="0">
                <a:latin typeface="+mn-ea"/>
                <a:ea typeface="+mn-ea"/>
              </a:rPr>
              <a:t>中文法</a:t>
            </a:r>
            <a:r>
              <a:rPr lang="en-US" altLang="zh-CN" sz="2000" b="1" dirty="0">
                <a:latin typeface="+mn-ea"/>
                <a:ea typeface="+mn-ea"/>
              </a:rPr>
              <a:t>G[E]</a:t>
            </a:r>
            <a:r>
              <a:rPr lang="zh-CN" altLang="en-US" sz="2000" b="1" dirty="0">
                <a:latin typeface="+mn-ea"/>
                <a:ea typeface="+mn-ea"/>
              </a:rPr>
              <a:t>的优先关系矩阵，试构造其算符优先函数。</a:t>
            </a:r>
          </a:p>
        </p:txBody>
      </p:sp>
      <p:sp>
        <p:nvSpPr>
          <p:cNvPr id="7176" name="Text Box 11"/>
          <p:cNvSpPr txBox="1">
            <a:spLocks noChangeArrowheads="1"/>
          </p:cNvSpPr>
          <p:nvPr/>
        </p:nvSpPr>
        <p:spPr bwMode="auto">
          <a:xfrm>
            <a:off x="2354263" y="5432425"/>
            <a:ext cx="5105400" cy="396875"/>
          </a:xfrm>
          <a:prstGeom prst="rect">
            <a:avLst/>
          </a:prstGeom>
          <a:noFill/>
          <a:ln w="9525">
            <a:noFill/>
            <a:miter lim="800000"/>
            <a:headEnd/>
            <a:tailEnd/>
          </a:ln>
        </p:spPr>
        <p:txBody>
          <a:bodyPr>
            <a:spAutoFit/>
          </a:bodyPr>
          <a:lstStyle/>
          <a:p>
            <a:pPr algn="l">
              <a:spcBef>
                <a:spcPct val="50000"/>
              </a:spcBef>
            </a:pPr>
            <a:r>
              <a:rPr lang="zh-CN" altLang="en-US" sz="2000" b="1">
                <a:latin typeface="+mn-ea"/>
                <a:ea typeface="+mn-ea"/>
              </a:rPr>
              <a:t>构造算符优先函数</a:t>
            </a:r>
            <a:r>
              <a:rPr lang="zh-CN" altLang="en-US" sz="2000" b="1">
                <a:latin typeface="+mn-ea"/>
                <a:ea typeface="+mn-ea"/>
                <a:hlinkClick r:id="rId10"/>
              </a:rPr>
              <a:t>过程演示</a:t>
            </a:r>
            <a:r>
              <a:rPr lang="zh-CN" altLang="en-US" sz="2000" b="1">
                <a:latin typeface="+mn-ea"/>
                <a:ea typeface="+mn-ea"/>
              </a:rPr>
              <a:t>。</a:t>
            </a:r>
          </a:p>
        </p:txBody>
      </p:sp>
      <p:sp>
        <p:nvSpPr>
          <p:cNvPr id="15" name="Rectangle 18"/>
          <p:cNvSpPr txBox="1">
            <a:spLocks noChangeArrowheads="1"/>
          </p:cNvSpPr>
          <p:nvPr/>
        </p:nvSpPr>
        <p:spPr>
          <a:xfrm>
            <a:off x="533400" y="304800"/>
            <a:ext cx="4191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rPr>
              <a:t>算符优先函数</a:t>
            </a:r>
            <a:r>
              <a:rPr lang="zh-CN" altLang="en-US" sz="2800" b="1" kern="0" dirty="0">
                <a:solidFill>
                  <a:srgbClr val="CC0099"/>
                </a:solidFill>
                <a:latin typeface="黑体" pitchFamily="49" charset="-122"/>
                <a:ea typeface="黑体" pitchFamily="49" charset="-122"/>
                <a:cs typeface="+mj-cs"/>
              </a:rPr>
              <a:t>的构造</a:t>
            </a:r>
            <a:endPar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endParaRPr>
          </a:p>
        </p:txBody>
      </p:sp>
      <p:sp>
        <p:nvSpPr>
          <p:cNvPr id="1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25</a:t>
            </a:fld>
            <a:endParaRPr lang="en-US" altLang="zh-CN"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3"/>
          <p:cNvSpPr txBox="1">
            <a:spLocks noChangeArrowheads="1"/>
          </p:cNvSpPr>
          <p:nvPr/>
        </p:nvSpPr>
        <p:spPr>
          <a:xfrm>
            <a:off x="76200" y="304800"/>
            <a:ext cx="4724400" cy="609600"/>
          </a:xfrm>
          <a:prstGeom prst="rect">
            <a:avLst/>
          </a:prstGeom>
        </p:spPr>
        <p:txBody>
          <a:bodyPr/>
          <a:lstStyle/>
          <a:p>
            <a:pPr>
              <a:defRPr/>
            </a:pPr>
            <a:r>
              <a:rPr lang="en-US" altLang="zh-CN" sz="2800" b="1" kern="0" dirty="0">
                <a:solidFill>
                  <a:srgbClr val="0000FF"/>
                </a:solidFill>
                <a:latin typeface="Times New Roman" charset="0"/>
                <a:ea typeface="黑体" pitchFamily="2" charset="-122"/>
                <a:cs typeface="+mj-cs"/>
              </a:rPr>
              <a:t>5.4  </a:t>
            </a:r>
            <a:r>
              <a:rPr lang="zh-CN" altLang="en-US" sz="2800" b="1" kern="0" dirty="0">
                <a:solidFill>
                  <a:srgbClr val="0000FF"/>
                </a:solidFill>
                <a:latin typeface="Times New Roman" charset="0"/>
                <a:ea typeface="黑体" pitchFamily="2" charset="-122"/>
                <a:cs typeface="+mj-cs"/>
              </a:rPr>
              <a:t>典型例题及解答</a:t>
            </a:r>
          </a:p>
        </p:txBody>
      </p:sp>
      <p:sp>
        <p:nvSpPr>
          <p:cNvPr id="26628" name="TextBox 5"/>
          <p:cNvSpPr txBox="1">
            <a:spLocks noChangeArrowheads="1"/>
          </p:cNvSpPr>
          <p:nvPr/>
        </p:nvSpPr>
        <p:spPr bwMode="auto">
          <a:xfrm>
            <a:off x="685800" y="1066800"/>
            <a:ext cx="7272338" cy="2862322"/>
          </a:xfrm>
          <a:prstGeom prst="rect">
            <a:avLst/>
          </a:prstGeom>
          <a:noFill/>
          <a:ln w="9525">
            <a:noFill/>
            <a:miter lim="800000"/>
            <a:headEnd/>
            <a:tailEnd/>
          </a:ln>
        </p:spPr>
        <p:txBody>
          <a:bodyPr>
            <a:spAutoFit/>
          </a:bodyPr>
          <a:lstStyle/>
          <a:p>
            <a:pPr indent="417513" algn="l">
              <a:lnSpc>
                <a:spcPct val="150000"/>
              </a:lnSpc>
            </a:pPr>
            <a:r>
              <a:rPr lang="zh-CN" altLang="en-US" sz="2000" b="1" dirty="0">
                <a:latin typeface="+mn-ea"/>
                <a:ea typeface="+mn-ea"/>
              </a:rPr>
              <a:t>例</a:t>
            </a:r>
            <a:r>
              <a:rPr lang="en-US" altLang="zh-CN" sz="2000" b="1" dirty="0">
                <a:latin typeface="+mn-ea"/>
                <a:ea typeface="+mn-ea"/>
              </a:rPr>
              <a:t>5.4 </a:t>
            </a:r>
            <a:r>
              <a:rPr lang="zh-CN" altLang="en-US" sz="2000" b="1" dirty="0">
                <a:latin typeface="+mn-ea"/>
                <a:ea typeface="+mn-ea"/>
              </a:rPr>
              <a:t>下述布尔表达式文法</a:t>
            </a:r>
            <a:endParaRPr lang="en-US" altLang="zh-CN" sz="2000" b="1" dirty="0">
              <a:latin typeface="+mn-ea"/>
              <a:ea typeface="+mn-ea"/>
            </a:endParaRPr>
          </a:p>
          <a:p>
            <a:pPr indent="417513" algn="l">
              <a:lnSpc>
                <a:spcPct val="150000"/>
              </a:lnSpc>
            </a:pPr>
            <a:r>
              <a:rPr lang="en-US" altLang="zh-CN" sz="2000" b="1" dirty="0">
                <a:latin typeface="+mn-ea"/>
                <a:ea typeface="+mn-ea"/>
              </a:rPr>
              <a:t>    G[B]</a:t>
            </a:r>
            <a:r>
              <a:rPr lang="zh-CN" altLang="en-US" sz="2000" b="1" dirty="0">
                <a:latin typeface="+mn-ea"/>
                <a:ea typeface="+mn-ea"/>
              </a:rPr>
              <a:t>：</a:t>
            </a:r>
            <a:r>
              <a:rPr lang="en-US" altLang="zh-CN" sz="2000" b="1" dirty="0">
                <a:latin typeface="+mn-ea"/>
                <a:ea typeface="+mn-ea"/>
              </a:rPr>
              <a:t>  </a:t>
            </a:r>
            <a:r>
              <a:rPr lang="en-US" altLang="zh-CN" sz="2000" b="1" dirty="0" err="1">
                <a:latin typeface="+mn-ea"/>
                <a:ea typeface="+mn-ea"/>
              </a:rPr>
              <a:t>B→BoT︱T</a:t>
            </a:r>
            <a:endParaRPr lang="en-US" altLang="zh-CN" sz="2000" b="1" dirty="0">
              <a:latin typeface="+mn-ea"/>
              <a:ea typeface="+mn-ea"/>
            </a:endParaRPr>
          </a:p>
          <a:p>
            <a:pPr indent="417513" algn="l" eaLnBrk="0" hangingPunct="0">
              <a:lnSpc>
                <a:spcPct val="150000"/>
              </a:lnSpc>
            </a:pPr>
            <a:r>
              <a:rPr lang="en-US" altLang="zh-CN" sz="2000" b="1" dirty="0">
                <a:latin typeface="+mn-ea"/>
                <a:ea typeface="+mn-ea"/>
              </a:rPr>
              <a:t>            </a:t>
            </a:r>
            <a:r>
              <a:rPr lang="en-US" altLang="zh-CN" sz="2000" b="1" dirty="0" err="1">
                <a:latin typeface="+mn-ea"/>
                <a:ea typeface="+mn-ea"/>
              </a:rPr>
              <a:t>T→TaF︱F</a:t>
            </a:r>
            <a:endParaRPr lang="en-US" altLang="zh-CN" sz="2000" b="1" dirty="0">
              <a:latin typeface="+mn-ea"/>
              <a:ea typeface="+mn-ea"/>
            </a:endParaRPr>
          </a:p>
          <a:p>
            <a:pPr indent="417513" algn="l" eaLnBrk="0" hangingPunct="0">
              <a:lnSpc>
                <a:spcPct val="150000"/>
              </a:lnSpc>
            </a:pPr>
            <a:r>
              <a:rPr lang="en-US" altLang="zh-CN" sz="2000" b="1" dirty="0">
                <a:latin typeface="+mn-ea"/>
                <a:ea typeface="+mn-ea"/>
              </a:rPr>
              <a:t>            </a:t>
            </a:r>
            <a:r>
              <a:rPr lang="en-US" altLang="zh-CN" sz="2000" b="1" dirty="0" err="1">
                <a:latin typeface="+mn-ea"/>
                <a:ea typeface="+mn-ea"/>
              </a:rPr>
              <a:t>F→nF</a:t>
            </a:r>
            <a:r>
              <a:rPr lang="en-US" altLang="zh-CN" sz="2000" b="1" dirty="0">
                <a:latin typeface="+mn-ea"/>
                <a:ea typeface="+mn-ea"/>
              </a:rPr>
              <a:t> ︱(B)︱</a:t>
            </a:r>
            <a:r>
              <a:rPr lang="en-US" altLang="zh-CN" sz="2000" b="1" dirty="0" err="1">
                <a:latin typeface="+mn-ea"/>
                <a:ea typeface="+mn-ea"/>
              </a:rPr>
              <a:t>t︱f</a:t>
            </a:r>
            <a:endParaRPr lang="en-US" altLang="zh-CN" sz="2000" b="1" dirty="0">
              <a:latin typeface="+mn-ea"/>
              <a:ea typeface="+mn-ea"/>
            </a:endParaRPr>
          </a:p>
          <a:p>
            <a:pPr indent="417513" algn="l" eaLnBrk="0" hangingPunct="0">
              <a:lnSpc>
                <a:spcPct val="150000"/>
              </a:lnSpc>
              <a:buFontTx/>
              <a:buAutoNum type="arabicPeriod"/>
            </a:pPr>
            <a:r>
              <a:rPr lang="en-US" altLang="zh-CN" sz="2000" b="1" dirty="0">
                <a:latin typeface="+mn-ea"/>
                <a:ea typeface="+mn-ea"/>
              </a:rPr>
              <a:t>G[B]</a:t>
            </a:r>
            <a:r>
              <a:rPr lang="zh-CN" altLang="en-US" sz="2000" b="1" dirty="0">
                <a:latin typeface="+mn-ea"/>
                <a:ea typeface="+mn-ea"/>
              </a:rPr>
              <a:t>是算符优先文法吗？</a:t>
            </a:r>
            <a:endParaRPr lang="en-US" altLang="zh-CN" sz="2000" b="1" dirty="0">
              <a:latin typeface="+mn-ea"/>
              <a:ea typeface="+mn-ea"/>
            </a:endParaRPr>
          </a:p>
          <a:p>
            <a:pPr indent="417513" algn="l" eaLnBrk="0" hangingPunct="0">
              <a:lnSpc>
                <a:spcPct val="150000"/>
              </a:lnSpc>
              <a:buFontTx/>
              <a:buAutoNum type="arabicPeriod"/>
            </a:pPr>
            <a:r>
              <a:rPr lang="zh-CN" altLang="en-US" sz="2000" b="1" dirty="0">
                <a:latin typeface="+mn-ea"/>
                <a:ea typeface="+mn-ea"/>
              </a:rPr>
              <a:t>若</a:t>
            </a:r>
            <a:r>
              <a:rPr lang="en-US" altLang="zh-CN" sz="2000" b="1" dirty="0">
                <a:latin typeface="+mn-ea"/>
                <a:ea typeface="+mn-ea"/>
              </a:rPr>
              <a:t>G[B]</a:t>
            </a:r>
            <a:r>
              <a:rPr lang="zh-CN" altLang="en-US" sz="2000" b="1" dirty="0">
                <a:latin typeface="+mn-ea"/>
                <a:ea typeface="+mn-ea"/>
              </a:rPr>
              <a:t>是算符优先文法，给出输入串</a:t>
            </a:r>
            <a:r>
              <a:rPr lang="en-US" altLang="zh-CN" sz="2000" b="1" dirty="0" err="1">
                <a:latin typeface="+mn-ea"/>
                <a:ea typeface="+mn-ea"/>
              </a:rPr>
              <a:t>ntofat</a:t>
            </a:r>
            <a:r>
              <a:rPr lang="en-US" altLang="zh-CN" sz="2000" b="1" dirty="0">
                <a:latin typeface="+mn-ea"/>
                <a:ea typeface="+mn-ea"/>
              </a:rPr>
              <a:t>#</a:t>
            </a:r>
            <a:r>
              <a:rPr lang="zh-CN" altLang="en-US" sz="2000" b="1" dirty="0">
                <a:latin typeface="+mn-ea"/>
                <a:ea typeface="+mn-ea"/>
              </a:rPr>
              <a:t>的分析过程</a:t>
            </a:r>
          </a:p>
        </p:txBody>
      </p:sp>
      <p:sp>
        <p:nvSpPr>
          <p:cNvPr id="26629" name="TextBox 6"/>
          <p:cNvSpPr txBox="1">
            <a:spLocks noChangeArrowheads="1"/>
          </p:cNvSpPr>
          <p:nvPr/>
        </p:nvSpPr>
        <p:spPr bwMode="auto">
          <a:xfrm>
            <a:off x="957263" y="4081552"/>
            <a:ext cx="7272337" cy="1789914"/>
          </a:xfrm>
          <a:prstGeom prst="rect">
            <a:avLst/>
          </a:prstGeom>
          <a:noFill/>
          <a:ln w="9525">
            <a:noFill/>
            <a:miter lim="800000"/>
            <a:headEnd/>
            <a:tailEnd/>
          </a:ln>
        </p:spPr>
        <p:txBody>
          <a:bodyPr>
            <a:spAutoFit/>
          </a:bodyPr>
          <a:lstStyle/>
          <a:p>
            <a:pPr algn="l" eaLnBrk="0" hangingPunct="0"/>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）计算</a:t>
            </a:r>
            <a:r>
              <a:rPr lang="en-US" altLang="zh-CN" sz="2000" b="1" dirty="0">
                <a:latin typeface="+mn-ea"/>
                <a:ea typeface="+mn-ea"/>
              </a:rPr>
              <a:t>FIRSTVT</a:t>
            </a:r>
            <a:r>
              <a:rPr lang="zh-CN" altLang="en-US" sz="2000" b="1" dirty="0">
                <a:latin typeface="+mn-ea"/>
                <a:ea typeface="+mn-ea"/>
              </a:rPr>
              <a:t>和</a:t>
            </a:r>
            <a:r>
              <a:rPr lang="en-US" altLang="zh-CN" sz="2000" b="1" dirty="0">
                <a:latin typeface="+mn-ea"/>
                <a:ea typeface="+mn-ea"/>
              </a:rPr>
              <a:t>LASTVT</a:t>
            </a:r>
            <a:r>
              <a:rPr lang="zh-CN" altLang="en-US" sz="2000" b="1" dirty="0">
                <a:latin typeface="+mn-ea"/>
                <a:ea typeface="+mn-ea"/>
              </a:rPr>
              <a:t>集合？</a:t>
            </a:r>
            <a:endParaRPr lang="en-US" altLang="zh-CN" sz="2000" b="1" dirty="0">
              <a:latin typeface="+mn-ea"/>
              <a:ea typeface="+mn-ea"/>
            </a:endParaRPr>
          </a:p>
          <a:p>
            <a:pPr indent="417513" algn="l" eaLnBrk="0" hangingPunct="0">
              <a:lnSpc>
                <a:spcPct val="150000"/>
              </a:lnSpc>
              <a:spcBef>
                <a:spcPts val="600"/>
              </a:spcBef>
            </a:pPr>
            <a:r>
              <a:rPr lang="en-US" altLang="zh-CN" sz="2000" b="1" dirty="0">
                <a:latin typeface="+mn-ea"/>
                <a:ea typeface="+mn-ea"/>
              </a:rPr>
              <a:t>FIRSTVT(F)={n,(,</a:t>
            </a:r>
            <a:r>
              <a:rPr lang="en-US" altLang="zh-CN" sz="2000" b="1" dirty="0" err="1">
                <a:latin typeface="+mn-ea"/>
                <a:ea typeface="+mn-ea"/>
              </a:rPr>
              <a:t>t,f</a:t>
            </a:r>
            <a:r>
              <a:rPr lang="en-US" altLang="zh-CN" sz="2000" b="1" dirty="0">
                <a:latin typeface="+mn-ea"/>
                <a:ea typeface="+mn-ea"/>
              </a:rPr>
              <a:t>} 	 LASTVT(F)={n,),</a:t>
            </a:r>
            <a:r>
              <a:rPr lang="en-US" altLang="zh-CN" sz="2000" b="1" dirty="0" err="1">
                <a:latin typeface="+mn-ea"/>
                <a:ea typeface="+mn-ea"/>
              </a:rPr>
              <a:t>t,f</a:t>
            </a:r>
            <a:r>
              <a:rPr lang="en-US" altLang="zh-CN" sz="2000" b="1" dirty="0">
                <a:latin typeface="+mn-ea"/>
                <a:ea typeface="+mn-ea"/>
              </a:rPr>
              <a:t>}</a:t>
            </a:r>
          </a:p>
          <a:p>
            <a:pPr indent="417513" algn="l" eaLnBrk="0" hangingPunct="0">
              <a:lnSpc>
                <a:spcPct val="150000"/>
              </a:lnSpc>
            </a:pPr>
            <a:r>
              <a:rPr lang="en-US" altLang="zh-CN" sz="2000" b="1" dirty="0">
                <a:latin typeface="+mn-ea"/>
                <a:ea typeface="+mn-ea"/>
              </a:rPr>
              <a:t>FIRSTVT(T)={</a:t>
            </a:r>
            <a:r>
              <a:rPr lang="en-US" altLang="zh-CN" sz="2000" b="1" dirty="0" err="1">
                <a:latin typeface="+mn-ea"/>
                <a:ea typeface="+mn-ea"/>
              </a:rPr>
              <a:t>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    LASTVT(T)={</a:t>
            </a:r>
            <a:r>
              <a:rPr lang="en-US" altLang="zh-CN" sz="2000" b="1" dirty="0" err="1">
                <a:latin typeface="+mn-ea"/>
                <a:ea typeface="+mn-ea"/>
              </a:rPr>
              <a:t>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a:t>
            </a:r>
          </a:p>
          <a:p>
            <a:pPr indent="417513" algn="l">
              <a:lnSpc>
                <a:spcPct val="150000"/>
              </a:lnSpc>
            </a:pPr>
            <a:r>
              <a:rPr lang="en-US" altLang="zh-CN" sz="2000" b="1" dirty="0">
                <a:latin typeface="+mn-ea"/>
                <a:ea typeface="+mn-ea"/>
              </a:rPr>
              <a:t>FIRSTVT(B)={</a:t>
            </a:r>
            <a:r>
              <a:rPr lang="en-US" altLang="zh-CN" sz="2000" b="1" dirty="0" err="1">
                <a:latin typeface="+mn-ea"/>
                <a:ea typeface="+mn-ea"/>
              </a:rPr>
              <a:t>o,a,n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  LASTVT(B)={</a:t>
            </a:r>
            <a:r>
              <a:rPr lang="en-US" altLang="zh-CN" sz="2000" b="1" dirty="0" err="1">
                <a:latin typeface="+mn-ea"/>
                <a:ea typeface="+mn-ea"/>
              </a:rPr>
              <a:t>o,a,n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a:t>
            </a:r>
          </a:p>
        </p:txBody>
      </p:sp>
      <p:sp>
        <p:nvSpPr>
          <p:cNvPr id="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26</a:t>
            </a:fld>
            <a:endParaRPr lang="en-US" altLang="zh-CN"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450661674"/>
              </p:ext>
            </p:extLst>
          </p:nvPr>
        </p:nvGraphicFramePr>
        <p:xfrm>
          <a:off x="457200" y="2642484"/>
          <a:ext cx="7956378" cy="3383280"/>
        </p:xfrm>
        <a:graphic>
          <a:graphicData uri="http://schemas.openxmlformats.org/drawingml/2006/table">
            <a:tbl>
              <a:tblPr firstRow="1" bandRow="1">
                <a:tableStyleId>{5C22544A-7EE6-4342-B048-85BDC9FD1C3A}</a:tableStyleId>
              </a:tblPr>
              <a:tblGrid>
                <a:gridCol w="884042">
                  <a:extLst>
                    <a:ext uri="{9D8B030D-6E8A-4147-A177-3AD203B41FA5}">
                      <a16:colId xmlns:a16="http://schemas.microsoft.com/office/drawing/2014/main" val="20000"/>
                    </a:ext>
                  </a:extLst>
                </a:gridCol>
                <a:gridCol w="884042">
                  <a:extLst>
                    <a:ext uri="{9D8B030D-6E8A-4147-A177-3AD203B41FA5}">
                      <a16:colId xmlns:a16="http://schemas.microsoft.com/office/drawing/2014/main" val="20001"/>
                    </a:ext>
                  </a:extLst>
                </a:gridCol>
                <a:gridCol w="884042">
                  <a:extLst>
                    <a:ext uri="{9D8B030D-6E8A-4147-A177-3AD203B41FA5}">
                      <a16:colId xmlns:a16="http://schemas.microsoft.com/office/drawing/2014/main" val="20002"/>
                    </a:ext>
                  </a:extLst>
                </a:gridCol>
                <a:gridCol w="884042">
                  <a:extLst>
                    <a:ext uri="{9D8B030D-6E8A-4147-A177-3AD203B41FA5}">
                      <a16:colId xmlns:a16="http://schemas.microsoft.com/office/drawing/2014/main" val="20003"/>
                    </a:ext>
                  </a:extLst>
                </a:gridCol>
                <a:gridCol w="884042">
                  <a:extLst>
                    <a:ext uri="{9D8B030D-6E8A-4147-A177-3AD203B41FA5}">
                      <a16:colId xmlns:a16="http://schemas.microsoft.com/office/drawing/2014/main" val="20004"/>
                    </a:ext>
                  </a:extLst>
                </a:gridCol>
                <a:gridCol w="884042">
                  <a:extLst>
                    <a:ext uri="{9D8B030D-6E8A-4147-A177-3AD203B41FA5}">
                      <a16:colId xmlns:a16="http://schemas.microsoft.com/office/drawing/2014/main" val="20005"/>
                    </a:ext>
                  </a:extLst>
                </a:gridCol>
                <a:gridCol w="884042">
                  <a:extLst>
                    <a:ext uri="{9D8B030D-6E8A-4147-A177-3AD203B41FA5}">
                      <a16:colId xmlns:a16="http://schemas.microsoft.com/office/drawing/2014/main" val="20006"/>
                    </a:ext>
                  </a:extLst>
                </a:gridCol>
                <a:gridCol w="884042">
                  <a:extLst>
                    <a:ext uri="{9D8B030D-6E8A-4147-A177-3AD203B41FA5}">
                      <a16:colId xmlns:a16="http://schemas.microsoft.com/office/drawing/2014/main" val="20007"/>
                    </a:ext>
                  </a:extLst>
                </a:gridCol>
                <a:gridCol w="884042">
                  <a:extLst>
                    <a:ext uri="{9D8B030D-6E8A-4147-A177-3AD203B41FA5}">
                      <a16:colId xmlns:a16="http://schemas.microsoft.com/office/drawing/2014/main" val="20008"/>
                    </a:ext>
                  </a:extLst>
                </a:gridCol>
              </a:tblGrid>
              <a:tr h="370840">
                <a:tc>
                  <a:txBody>
                    <a:bodyPr/>
                    <a:lstStyle/>
                    <a:p>
                      <a:pPr algn="ctr"/>
                      <a:endParaRPr lang="zh-CN" altLang="en-US" dirty="0"/>
                    </a:p>
                  </a:txBody>
                  <a:tcPr>
                    <a:solidFill>
                      <a:srgbClr val="0000FF"/>
                    </a:solidFill>
                  </a:tcPr>
                </a:tc>
                <a:tc>
                  <a:txBody>
                    <a:bodyPr/>
                    <a:lstStyle/>
                    <a:p>
                      <a:pPr algn="ctr"/>
                      <a:r>
                        <a:rPr lang="en-US" altLang="zh-CN" dirty="0"/>
                        <a:t>o</a:t>
                      </a:r>
                      <a:endParaRPr lang="zh-CN" altLang="en-US" dirty="0"/>
                    </a:p>
                  </a:txBody>
                  <a:tcPr>
                    <a:solidFill>
                      <a:srgbClr val="0000FF"/>
                    </a:solidFill>
                  </a:tcPr>
                </a:tc>
                <a:tc>
                  <a:txBody>
                    <a:bodyPr/>
                    <a:lstStyle/>
                    <a:p>
                      <a:pPr algn="ctr"/>
                      <a:r>
                        <a:rPr lang="en-US" altLang="zh-CN" dirty="0"/>
                        <a:t>a</a:t>
                      </a:r>
                      <a:endParaRPr lang="zh-CN" altLang="en-US" dirty="0"/>
                    </a:p>
                  </a:txBody>
                  <a:tcPr>
                    <a:solidFill>
                      <a:srgbClr val="0000FF"/>
                    </a:solidFill>
                  </a:tcPr>
                </a:tc>
                <a:tc>
                  <a:txBody>
                    <a:bodyPr/>
                    <a:lstStyle/>
                    <a:p>
                      <a:pPr algn="ctr"/>
                      <a:r>
                        <a:rPr lang="en-US" altLang="zh-CN" dirty="0"/>
                        <a:t>n</a:t>
                      </a:r>
                      <a:endParaRPr lang="zh-CN" altLang="en-US" dirty="0"/>
                    </a:p>
                  </a:txBody>
                  <a:tcPr>
                    <a:solidFill>
                      <a:srgbClr val="0000FF"/>
                    </a:solidFill>
                  </a:tcPr>
                </a:tc>
                <a:tc>
                  <a:txBody>
                    <a:bodyPr/>
                    <a:lstStyle/>
                    <a:p>
                      <a:pPr algn="ctr"/>
                      <a:r>
                        <a:rPr lang="en-US" altLang="zh-CN" dirty="0"/>
                        <a:t>(</a:t>
                      </a:r>
                      <a:endParaRPr lang="zh-CN" altLang="en-US" dirty="0"/>
                    </a:p>
                  </a:txBody>
                  <a:tcPr>
                    <a:solidFill>
                      <a:srgbClr val="0000FF"/>
                    </a:solidFill>
                  </a:tcPr>
                </a:tc>
                <a:tc>
                  <a:txBody>
                    <a:bodyPr/>
                    <a:lstStyle/>
                    <a:p>
                      <a:pPr algn="ctr"/>
                      <a:r>
                        <a:rPr lang="en-US" altLang="zh-CN" dirty="0"/>
                        <a:t>)</a:t>
                      </a:r>
                      <a:endParaRPr lang="zh-CN" altLang="en-US" dirty="0"/>
                    </a:p>
                  </a:txBody>
                  <a:tcPr>
                    <a:solidFill>
                      <a:srgbClr val="0000FF"/>
                    </a:solidFill>
                  </a:tcPr>
                </a:tc>
                <a:tc>
                  <a:txBody>
                    <a:bodyPr/>
                    <a:lstStyle/>
                    <a:p>
                      <a:pPr algn="ctr"/>
                      <a:r>
                        <a:rPr lang="en-US" altLang="zh-CN" dirty="0"/>
                        <a:t>t</a:t>
                      </a:r>
                      <a:endParaRPr lang="zh-CN" altLang="en-US" dirty="0"/>
                    </a:p>
                  </a:txBody>
                  <a:tcPr>
                    <a:solidFill>
                      <a:srgbClr val="0000FF"/>
                    </a:solidFill>
                  </a:tcPr>
                </a:tc>
                <a:tc>
                  <a:txBody>
                    <a:bodyPr/>
                    <a:lstStyle/>
                    <a:p>
                      <a:pPr algn="ctr"/>
                      <a:r>
                        <a:rPr lang="en-US" altLang="zh-CN" dirty="0"/>
                        <a:t>f</a:t>
                      </a:r>
                      <a:endParaRPr lang="zh-CN" altLang="en-US" dirty="0"/>
                    </a:p>
                  </a:txBody>
                  <a:tcPr>
                    <a:solidFill>
                      <a:srgbClr val="0000FF"/>
                    </a:solidFill>
                  </a:tcPr>
                </a:tc>
                <a:tc>
                  <a:txBody>
                    <a:bodyPr/>
                    <a:lstStyle/>
                    <a:p>
                      <a:pPr algn="ctr"/>
                      <a:r>
                        <a:rPr lang="en-US" altLang="zh-CN" dirty="0"/>
                        <a:t>#</a:t>
                      </a:r>
                      <a:endParaRPr lang="zh-CN" altLang="en-US" dirty="0"/>
                    </a:p>
                  </a:txBody>
                  <a:tcPr>
                    <a:solidFill>
                      <a:srgbClr val="0000FF"/>
                    </a:solidFill>
                  </a:tcPr>
                </a:tc>
                <a:extLst>
                  <a:ext uri="{0D108BD9-81ED-4DB2-BD59-A6C34878D82A}">
                    <a16:rowId xmlns:a16="http://schemas.microsoft.com/office/drawing/2014/main" val="10000"/>
                  </a:ext>
                </a:extLst>
              </a:tr>
              <a:tr h="370840">
                <a:tc>
                  <a:txBody>
                    <a:bodyPr/>
                    <a:lstStyle/>
                    <a:p>
                      <a:pPr algn="ctr"/>
                      <a:r>
                        <a:rPr lang="en-US" altLang="zh-CN" dirty="0">
                          <a:solidFill>
                            <a:schemeClr val="bg1"/>
                          </a:solidFill>
                        </a:rPr>
                        <a:t>o</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noFill/>
                  </a:tcPr>
                </a:tc>
                <a:tc>
                  <a:txBody>
                    <a:bodyPr/>
                    <a:lstStyle/>
                    <a:p>
                      <a:pPr marL="0" indent="0" algn="ctr">
                        <a:buFont typeface="+mj-lt"/>
                        <a:buNone/>
                      </a:pP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solidFill>
                            <a:schemeClr val="bg1"/>
                          </a:solidFill>
                        </a:rPr>
                        <a:t>a</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solidFill>
                            <a:schemeClr val="bg1"/>
                          </a:solidFill>
                        </a:rPr>
                        <a:t>n</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dirty="0">
                          <a:solidFill>
                            <a:schemeClr val="bg1"/>
                          </a:solidFill>
                        </a:rPr>
                        <a:t>(</a:t>
                      </a:r>
                      <a:endParaRPr lang="zh-CN" altLang="en-US" dirty="0">
                        <a:solidFill>
                          <a:schemeClr val="bg1"/>
                        </a:solidFill>
                      </a:endParaRPr>
                    </a:p>
                  </a:txBody>
                  <a:tcPr>
                    <a:solidFill>
                      <a:srgbClr val="0000FF"/>
                    </a:solidFill>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b="1" dirty="0">
                          <a:solidFill>
                            <a:srgbClr val="0000FF"/>
                          </a:solidFill>
                        </a:rPr>
                        <a:t>=</a:t>
                      </a:r>
                      <a:endParaRPr lang="zh-CN" altLang="en-US" b="1" dirty="0">
                        <a:solidFill>
                          <a:srgbClr val="0000FF"/>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endParaRPr lang="zh-CN" altLang="en-US" dirty="0"/>
                    </a:p>
                  </a:txBody>
                  <a:tcPr/>
                </a:tc>
                <a:extLst>
                  <a:ext uri="{0D108BD9-81ED-4DB2-BD59-A6C34878D82A}">
                    <a16:rowId xmlns:a16="http://schemas.microsoft.com/office/drawing/2014/main" val="10004"/>
                  </a:ext>
                </a:extLst>
              </a:tr>
              <a:tr h="416560">
                <a:tc>
                  <a:txBody>
                    <a:bodyPr/>
                    <a:lstStyle/>
                    <a:p>
                      <a:pPr algn="ctr"/>
                      <a:r>
                        <a:rPr lang="en-US" altLang="zh-CN" dirty="0">
                          <a:solidFill>
                            <a:schemeClr val="bg1"/>
                          </a:solidFill>
                        </a:rPr>
                        <a:t>)</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5"/>
                  </a:ext>
                </a:extLst>
              </a:tr>
              <a:tr h="370840">
                <a:tc>
                  <a:txBody>
                    <a:bodyPr/>
                    <a:lstStyle/>
                    <a:p>
                      <a:pPr algn="ctr"/>
                      <a:r>
                        <a:rPr lang="en-US" altLang="zh-CN" dirty="0">
                          <a:solidFill>
                            <a:schemeClr val="bg1"/>
                          </a:solidFill>
                        </a:rPr>
                        <a:t>t</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6"/>
                  </a:ext>
                </a:extLst>
              </a:tr>
              <a:tr h="370840">
                <a:tc>
                  <a:txBody>
                    <a:bodyPr/>
                    <a:lstStyle/>
                    <a:p>
                      <a:pPr algn="ctr"/>
                      <a:r>
                        <a:rPr lang="en-US" altLang="zh-CN" dirty="0">
                          <a:solidFill>
                            <a:schemeClr val="bg1"/>
                          </a:solidFill>
                        </a:rPr>
                        <a:t>f</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7"/>
                  </a:ext>
                </a:extLst>
              </a:tr>
              <a:tr h="370840">
                <a:tc>
                  <a:txBody>
                    <a:bodyPr/>
                    <a:lstStyle/>
                    <a:p>
                      <a:pPr algn="ctr"/>
                      <a:r>
                        <a:rPr lang="en-US" altLang="zh-CN" dirty="0">
                          <a:solidFill>
                            <a:schemeClr val="bg1"/>
                          </a:solidFill>
                        </a:rPr>
                        <a:t>#</a:t>
                      </a:r>
                      <a:endParaRPr lang="zh-CN" altLang="en-US" dirty="0">
                        <a:solidFill>
                          <a:schemeClr val="bg1"/>
                        </a:solidFill>
                      </a:endParaRPr>
                    </a:p>
                  </a:txBody>
                  <a:tcPr>
                    <a:solidFill>
                      <a:srgbClr val="0000FF"/>
                    </a:solidFill>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b="1" dirty="0">
                          <a:solidFill>
                            <a:srgbClr val="0000FF"/>
                          </a:solidFill>
                        </a:rPr>
                        <a:t>=</a:t>
                      </a:r>
                      <a:endParaRPr lang="zh-CN" altLang="en-US" b="1" dirty="0">
                        <a:solidFill>
                          <a:srgbClr val="0000FF"/>
                        </a:solidFill>
                      </a:endParaRPr>
                    </a:p>
                  </a:txBody>
                  <a:tcPr/>
                </a:tc>
                <a:extLst>
                  <a:ext uri="{0D108BD9-81ED-4DB2-BD59-A6C34878D82A}">
                    <a16:rowId xmlns:a16="http://schemas.microsoft.com/office/drawing/2014/main" val="10008"/>
                  </a:ext>
                </a:extLst>
              </a:tr>
            </a:tbl>
          </a:graphicData>
        </a:graphic>
      </p:graphicFrame>
      <p:pic>
        <p:nvPicPr>
          <p:cNvPr id="104450" name="Picture 2"/>
          <p:cNvPicPr>
            <a:picLocks noChangeAspect="1" noChangeArrowheads="1"/>
          </p:cNvPicPr>
          <p:nvPr/>
        </p:nvPicPr>
        <p:blipFill>
          <a:blip r:embed="rId2" cstate="print"/>
          <a:srcRect l="24012" t="66667" r="20937" b="14583"/>
          <a:stretch>
            <a:fillRect/>
          </a:stretch>
        </p:blipFill>
        <p:spPr bwMode="auto">
          <a:xfrm>
            <a:off x="3276600" y="1066800"/>
            <a:ext cx="5181600" cy="1371600"/>
          </a:xfrm>
          <a:prstGeom prst="rect">
            <a:avLst/>
          </a:prstGeom>
          <a:noFill/>
          <a:ln w="9525">
            <a:noFill/>
            <a:miter lim="800000"/>
            <a:headEnd/>
            <a:tailEnd/>
          </a:ln>
        </p:spPr>
      </p:pic>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27</a:t>
            </a:fld>
            <a:endParaRPr lang="en-US" altLang="zh-CN" dirty="0"/>
          </a:p>
        </p:txBody>
      </p:sp>
      <p:sp>
        <p:nvSpPr>
          <p:cNvPr id="2" name="文本框 1">
            <a:extLst>
              <a:ext uri="{FF2B5EF4-FFF2-40B4-BE49-F238E27FC236}">
                <a16:creationId xmlns:a16="http://schemas.microsoft.com/office/drawing/2014/main" id="{556B2EF4-E47B-45FF-9874-6D597CD4D949}"/>
              </a:ext>
            </a:extLst>
          </p:cNvPr>
          <p:cNvSpPr txBox="1"/>
          <p:nvPr/>
        </p:nvSpPr>
        <p:spPr>
          <a:xfrm>
            <a:off x="304800" y="1051915"/>
            <a:ext cx="2776366" cy="1323439"/>
          </a:xfrm>
          <a:prstGeom prst="rect">
            <a:avLst/>
          </a:prstGeom>
          <a:noFill/>
        </p:spPr>
        <p:txBody>
          <a:bodyPr wrap="square" rtlCol="0">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）构造优先关系表</a:t>
            </a:r>
            <a:endParaRPr lang="en-US" altLang="zh-CN" sz="2000" b="1" dirty="0">
              <a:latin typeface="宋体" pitchFamily="2" charset="-122"/>
              <a:ea typeface="宋体" pitchFamily="2" charset="-122"/>
            </a:endParaRPr>
          </a:p>
          <a:p>
            <a:pPr algn="l"/>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B→BoT︱T</a:t>
            </a:r>
            <a:endParaRPr lang="en-US" altLang="zh-CN" sz="2000" b="1" dirty="0">
              <a:latin typeface="宋体" pitchFamily="2" charset="-122"/>
              <a:ea typeface="宋体" pitchFamily="2" charset="-122"/>
            </a:endParaRPr>
          </a:p>
          <a:p>
            <a:pPr algn="l" eaLnBrk="0" hangingPunct="0"/>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T→TaF︱F</a:t>
            </a:r>
            <a:endParaRPr lang="en-US" altLang="zh-CN" sz="2000" b="1" dirty="0">
              <a:latin typeface="宋体" pitchFamily="2" charset="-122"/>
              <a:ea typeface="宋体" pitchFamily="2" charset="-122"/>
            </a:endParaRPr>
          </a:p>
          <a:p>
            <a:pPr algn="l" eaLnBrk="0" hangingPunct="0"/>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F→nF</a:t>
            </a:r>
            <a:r>
              <a:rPr lang="en-US" altLang="zh-CN" sz="2000" b="1" dirty="0">
                <a:latin typeface="宋体" pitchFamily="2" charset="-122"/>
                <a:ea typeface="宋体" pitchFamily="2" charset="-122"/>
              </a:rPr>
              <a:t> ︱(B)︱</a:t>
            </a:r>
            <a:r>
              <a:rPr lang="en-US" altLang="zh-CN" sz="2000" b="1" dirty="0" err="1">
                <a:latin typeface="宋体" pitchFamily="2" charset="-122"/>
                <a:ea typeface="宋体" pitchFamily="2" charset="-122"/>
              </a:rPr>
              <a:t>t︱f</a:t>
            </a:r>
            <a:endParaRPr lang="zh-CN" altLang="en-US" sz="2000" b="1"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021070254"/>
              </p:ext>
            </p:extLst>
          </p:nvPr>
        </p:nvGraphicFramePr>
        <p:xfrm>
          <a:off x="205408" y="1066800"/>
          <a:ext cx="2133603" cy="3291840"/>
        </p:xfrm>
        <a:graphic>
          <a:graphicData uri="http://schemas.openxmlformats.org/drawingml/2006/table">
            <a:tbl>
              <a:tblPr firstRow="1" bandRow="1">
                <a:tableStyleId>{5C22544A-7EE6-4342-B048-85BDC9FD1C3A}</a:tableStyleId>
              </a:tblPr>
              <a:tblGrid>
                <a:gridCol w="237067">
                  <a:extLst>
                    <a:ext uri="{9D8B030D-6E8A-4147-A177-3AD203B41FA5}">
                      <a16:colId xmlns:a16="http://schemas.microsoft.com/office/drawing/2014/main" val="20000"/>
                    </a:ext>
                  </a:extLst>
                </a:gridCol>
                <a:gridCol w="237067">
                  <a:extLst>
                    <a:ext uri="{9D8B030D-6E8A-4147-A177-3AD203B41FA5}">
                      <a16:colId xmlns:a16="http://schemas.microsoft.com/office/drawing/2014/main" val="20001"/>
                    </a:ext>
                  </a:extLst>
                </a:gridCol>
                <a:gridCol w="237067">
                  <a:extLst>
                    <a:ext uri="{9D8B030D-6E8A-4147-A177-3AD203B41FA5}">
                      <a16:colId xmlns:a16="http://schemas.microsoft.com/office/drawing/2014/main" val="20002"/>
                    </a:ext>
                  </a:extLst>
                </a:gridCol>
                <a:gridCol w="237067">
                  <a:extLst>
                    <a:ext uri="{9D8B030D-6E8A-4147-A177-3AD203B41FA5}">
                      <a16:colId xmlns:a16="http://schemas.microsoft.com/office/drawing/2014/main" val="20003"/>
                    </a:ext>
                  </a:extLst>
                </a:gridCol>
                <a:gridCol w="237067">
                  <a:extLst>
                    <a:ext uri="{9D8B030D-6E8A-4147-A177-3AD203B41FA5}">
                      <a16:colId xmlns:a16="http://schemas.microsoft.com/office/drawing/2014/main" val="20004"/>
                    </a:ext>
                  </a:extLst>
                </a:gridCol>
                <a:gridCol w="237067">
                  <a:extLst>
                    <a:ext uri="{9D8B030D-6E8A-4147-A177-3AD203B41FA5}">
                      <a16:colId xmlns:a16="http://schemas.microsoft.com/office/drawing/2014/main" val="20005"/>
                    </a:ext>
                  </a:extLst>
                </a:gridCol>
                <a:gridCol w="237067">
                  <a:extLst>
                    <a:ext uri="{9D8B030D-6E8A-4147-A177-3AD203B41FA5}">
                      <a16:colId xmlns:a16="http://schemas.microsoft.com/office/drawing/2014/main" val="20006"/>
                    </a:ext>
                  </a:extLst>
                </a:gridCol>
                <a:gridCol w="237067">
                  <a:extLst>
                    <a:ext uri="{9D8B030D-6E8A-4147-A177-3AD203B41FA5}">
                      <a16:colId xmlns:a16="http://schemas.microsoft.com/office/drawing/2014/main" val="20007"/>
                    </a:ext>
                  </a:extLst>
                </a:gridCol>
                <a:gridCol w="237067">
                  <a:extLst>
                    <a:ext uri="{9D8B030D-6E8A-4147-A177-3AD203B41FA5}">
                      <a16:colId xmlns:a16="http://schemas.microsoft.com/office/drawing/2014/main" val="20008"/>
                    </a:ext>
                  </a:extLst>
                </a:gridCol>
              </a:tblGrid>
              <a:tr h="270933">
                <a:tc>
                  <a:txBody>
                    <a:bodyPr/>
                    <a:lstStyle/>
                    <a:p>
                      <a:pPr algn="ctr"/>
                      <a:endParaRPr lang="zh-CN" altLang="en-US" dirty="0"/>
                    </a:p>
                  </a:txBody>
                  <a:tcPr>
                    <a:solidFill>
                      <a:srgbClr val="0000FF"/>
                    </a:solidFill>
                  </a:tcPr>
                </a:tc>
                <a:tc>
                  <a:txBody>
                    <a:bodyPr/>
                    <a:lstStyle/>
                    <a:p>
                      <a:pPr algn="ctr"/>
                      <a:r>
                        <a:rPr lang="en-US" altLang="zh-CN" dirty="0"/>
                        <a:t>o</a:t>
                      </a:r>
                      <a:endParaRPr lang="zh-CN" altLang="en-US" dirty="0"/>
                    </a:p>
                  </a:txBody>
                  <a:tcPr>
                    <a:solidFill>
                      <a:srgbClr val="0000FF"/>
                    </a:solidFill>
                  </a:tcPr>
                </a:tc>
                <a:tc>
                  <a:txBody>
                    <a:bodyPr/>
                    <a:lstStyle/>
                    <a:p>
                      <a:pPr algn="ctr"/>
                      <a:r>
                        <a:rPr lang="en-US" altLang="zh-CN" dirty="0"/>
                        <a:t>a</a:t>
                      </a:r>
                      <a:endParaRPr lang="zh-CN" altLang="en-US" dirty="0"/>
                    </a:p>
                  </a:txBody>
                  <a:tcPr>
                    <a:solidFill>
                      <a:srgbClr val="0000FF"/>
                    </a:solidFill>
                  </a:tcPr>
                </a:tc>
                <a:tc>
                  <a:txBody>
                    <a:bodyPr/>
                    <a:lstStyle/>
                    <a:p>
                      <a:pPr algn="ctr"/>
                      <a:r>
                        <a:rPr lang="en-US" altLang="zh-CN" dirty="0"/>
                        <a:t>n</a:t>
                      </a:r>
                      <a:endParaRPr lang="zh-CN" altLang="en-US" dirty="0"/>
                    </a:p>
                  </a:txBody>
                  <a:tcPr>
                    <a:solidFill>
                      <a:srgbClr val="0000FF"/>
                    </a:solidFill>
                  </a:tcPr>
                </a:tc>
                <a:tc>
                  <a:txBody>
                    <a:bodyPr/>
                    <a:lstStyle/>
                    <a:p>
                      <a:pPr algn="ctr"/>
                      <a:r>
                        <a:rPr lang="en-US" altLang="zh-CN" dirty="0"/>
                        <a:t>(</a:t>
                      </a:r>
                      <a:endParaRPr lang="zh-CN" altLang="en-US" dirty="0"/>
                    </a:p>
                  </a:txBody>
                  <a:tcPr>
                    <a:solidFill>
                      <a:srgbClr val="0000FF"/>
                    </a:solidFill>
                  </a:tcPr>
                </a:tc>
                <a:tc>
                  <a:txBody>
                    <a:bodyPr/>
                    <a:lstStyle/>
                    <a:p>
                      <a:pPr algn="ctr"/>
                      <a:r>
                        <a:rPr lang="en-US" altLang="zh-CN" dirty="0"/>
                        <a:t>)</a:t>
                      </a:r>
                      <a:endParaRPr lang="zh-CN" altLang="en-US" dirty="0"/>
                    </a:p>
                  </a:txBody>
                  <a:tcPr>
                    <a:solidFill>
                      <a:srgbClr val="0000FF"/>
                    </a:solidFill>
                  </a:tcPr>
                </a:tc>
                <a:tc>
                  <a:txBody>
                    <a:bodyPr/>
                    <a:lstStyle/>
                    <a:p>
                      <a:pPr algn="ctr"/>
                      <a:r>
                        <a:rPr lang="en-US" altLang="zh-CN" dirty="0"/>
                        <a:t>t</a:t>
                      </a:r>
                      <a:endParaRPr lang="zh-CN" altLang="en-US" dirty="0"/>
                    </a:p>
                  </a:txBody>
                  <a:tcPr>
                    <a:solidFill>
                      <a:srgbClr val="0000FF"/>
                    </a:solidFill>
                  </a:tcPr>
                </a:tc>
                <a:tc>
                  <a:txBody>
                    <a:bodyPr/>
                    <a:lstStyle/>
                    <a:p>
                      <a:pPr algn="ctr"/>
                      <a:r>
                        <a:rPr lang="en-US" altLang="zh-CN" dirty="0"/>
                        <a:t>f</a:t>
                      </a:r>
                      <a:endParaRPr lang="zh-CN" altLang="en-US" dirty="0"/>
                    </a:p>
                  </a:txBody>
                  <a:tcPr>
                    <a:solidFill>
                      <a:srgbClr val="0000FF"/>
                    </a:solidFill>
                  </a:tcPr>
                </a:tc>
                <a:tc>
                  <a:txBody>
                    <a:bodyPr/>
                    <a:lstStyle/>
                    <a:p>
                      <a:pPr algn="ctr"/>
                      <a:r>
                        <a:rPr lang="en-US" altLang="zh-CN" dirty="0"/>
                        <a:t>#</a:t>
                      </a:r>
                      <a:endParaRPr lang="zh-CN" altLang="en-US" dirty="0"/>
                    </a:p>
                  </a:txBody>
                  <a:tcPr>
                    <a:solidFill>
                      <a:srgbClr val="0000FF"/>
                    </a:solidFill>
                  </a:tcPr>
                </a:tc>
                <a:extLst>
                  <a:ext uri="{0D108BD9-81ED-4DB2-BD59-A6C34878D82A}">
                    <a16:rowId xmlns:a16="http://schemas.microsoft.com/office/drawing/2014/main" val="10000"/>
                  </a:ext>
                </a:extLst>
              </a:tr>
              <a:tr h="270933">
                <a:tc>
                  <a:txBody>
                    <a:bodyPr/>
                    <a:lstStyle/>
                    <a:p>
                      <a:pPr algn="ctr"/>
                      <a:r>
                        <a:rPr lang="en-US" altLang="zh-CN" dirty="0">
                          <a:solidFill>
                            <a:schemeClr val="bg1"/>
                          </a:solidFill>
                        </a:rPr>
                        <a:t>o</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noFill/>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endParaRPr lang="zh-CN" altLang="en-US" dirty="0"/>
                    </a:p>
                  </a:txBody>
                  <a:tcPr/>
                </a:tc>
                <a:extLst>
                  <a:ext uri="{0D108BD9-81ED-4DB2-BD59-A6C34878D82A}">
                    <a16:rowId xmlns:a16="http://schemas.microsoft.com/office/drawing/2014/main" val="10001"/>
                  </a:ext>
                </a:extLst>
              </a:tr>
              <a:tr h="270933">
                <a:tc>
                  <a:txBody>
                    <a:bodyPr/>
                    <a:lstStyle/>
                    <a:p>
                      <a:pPr algn="ctr"/>
                      <a:r>
                        <a:rPr lang="en-US" altLang="zh-CN" dirty="0">
                          <a:solidFill>
                            <a:schemeClr val="bg1"/>
                          </a:solidFill>
                        </a:rPr>
                        <a:t>a</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2"/>
                  </a:ext>
                </a:extLst>
              </a:tr>
              <a:tr h="270933">
                <a:tc>
                  <a:txBody>
                    <a:bodyPr/>
                    <a:lstStyle/>
                    <a:p>
                      <a:pPr algn="ctr"/>
                      <a:r>
                        <a:rPr lang="en-US" altLang="zh-CN" dirty="0">
                          <a:solidFill>
                            <a:schemeClr val="bg1"/>
                          </a:solidFill>
                        </a:rPr>
                        <a:t>n</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3"/>
                  </a:ext>
                </a:extLst>
              </a:tr>
              <a:tr h="270933">
                <a:tc>
                  <a:txBody>
                    <a:bodyPr/>
                    <a:lstStyle/>
                    <a:p>
                      <a:pPr algn="ctr"/>
                      <a:r>
                        <a:rPr lang="en-US" altLang="zh-CN" dirty="0">
                          <a:solidFill>
                            <a:schemeClr val="bg1"/>
                          </a:solidFill>
                        </a:rPr>
                        <a:t>(</a:t>
                      </a:r>
                      <a:endParaRPr lang="zh-CN" altLang="en-US" dirty="0">
                        <a:solidFill>
                          <a:schemeClr val="bg1"/>
                        </a:solidFill>
                      </a:endParaRPr>
                    </a:p>
                  </a:txBody>
                  <a:tcPr>
                    <a:solidFill>
                      <a:srgbClr val="0000FF"/>
                    </a:solidFill>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b="1" dirty="0">
                          <a:solidFill>
                            <a:srgbClr val="0000FF"/>
                          </a:solidFill>
                        </a:rPr>
                        <a:t>=</a:t>
                      </a:r>
                      <a:endParaRPr lang="zh-CN" altLang="en-US" b="1" dirty="0">
                        <a:solidFill>
                          <a:srgbClr val="0000FF"/>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endParaRPr lang="zh-CN" altLang="en-US" dirty="0"/>
                    </a:p>
                  </a:txBody>
                  <a:tcPr/>
                </a:tc>
                <a:extLst>
                  <a:ext uri="{0D108BD9-81ED-4DB2-BD59-A6C34878D82A}">
                    <a16:rowId xmlns:a16="http://schemas.microsoft.com/office/drawing/2014/main" val="10004"/>
                  </a:ext>
                </a:extLst>
              </a:tr>
              <a:tr h="270933">
                <a:tc>
                  <a:txBody>
                    <a:bodyPr/>
                    <a:lstStyle/>
                    <a:p>
                      <a:pPr algn="ctr"/>
                      <a:r>
                        <a:rPr lang="en-US" altLang="zh-CN" dirty="0">
                          <a:solidFill>
                            <a:schemeClr val="bg1"/>
                          </a:solidFill>
                        </a:rPr>
                        <a:t>)</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5"/>
                  </a:ext>
                </a:extLst>
              </a:tr>
              <a:tr h="270933">
                <a:tc>
                  <a:txBody>
                    <a:bodyPr/>
                    <a:lstStyle/>
                    <a:p>
                      <a:pPr algn="ctr"/>
                      <a:r>
                        <a:rPr lang="en-US" altLang="zh-CN" dirty="0">
                          <a:solidFill>
                            <a:schemeClr val="bg1"/>
                          </a:solidFill>
                        </a:rPr>
                        <a:t>t</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6"/>
                  </a:ext>
                </a:extLst>
              </a:tr>
              <a:tr h="270933">
                <a:tc>
                  <a:txBody>
                    <a:bodyPr/>
                    <a:lstStyle/>
                    <a:p>
                      <a:pPr algn="ctr"/>
                      <a:r>
                        <a:rPr lang="en-US" altLang="zh-CN" dirty="0">
                          <a:solidFill>
                            <a:schemeClr val="bg1"/>
                          </a:solidFill>
                        </a:rPr>
                        <a:t>f</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7"/>
                  </a:ext>
                </a:extLst>
              </a:tr>
              <a:tr h="270933">
                <a:tc>
                  <a:txBody>
                    <a:bodyPr/>
                    <a:lstStyle/>
                    <a:p>
                      <a:pPr algn="ctr"/>
                      <a:r>
                        <a:rPr lang="en-US" altLang="zh-CN" dirty="0">
                          <a:solidFill>
                            <a:schemeClr val="bg1"/>
                          </a:solidFill>
                        </a:rPr>
                        <a:t>#</a:t>
                      </a:r>
                      <a:endParaRPr lang="zh-CN" altLang="en-US" dirty="0">
                        <a:solidFill>
                          <a:schemeClr val="bg1"/>
                        </a:solidFill>
                      </a:endParaRPr>
                    </a:p>
                  </a:txBody>
                  <a:tcPr>
                    <a:solidFill>
                      <a:srgbClr val="0000FF"/>
                    </a:solidFill>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b="1" dirty="0">
                          <a:solidFill>
                            <a:srgbClr val="0000FF"/>
                          </a:solidFill>
                        </a:rPr>
                        <a:t>=</a:t>
                      </a:r>
                      <a:endParaRPr lang="zh-CN" altLang="en-US" b="1" dirty="0">
                        <a:solidFill>
                          <a:srgbClr val="0000FF"/>
                        </a:solidFill>
                      </a:endParaRPr>
                    </a:p>
                  </a:txBody>
                  <a:tcPr/>
                </a:tc>
                <a:extLst>
                  <a:ext uri="{0D108BD9-81ED-4DB2-BD59-A6C34878D82A}">
                    <a16:rowId xmlns:a16="http://schemas.microsoft.com/office/drawing/2014/main" val="10008"/>
                  </a:ext>
                </a:extLst>
              </a:tr>
            </a:tbl>
          </a:graphicData>
        </a:graphic>
      </p:graphicFrame>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28</a:t>
            </a:fld>
            <a:endParaRPr lang="en-US" altLang="zh-CN" dirty="0"/>
          </a:p>
        </p:txBody>
      </p:sp>
      <p:sp>
        <p:nvSpPr>
          <p:cNvPr id="2" name="文本框 1">
            <a:extLst>
              <a:ext uri="{FF2B5EF4-FFF2-40B4-BE49-F238E27FC236}">
                <a16:creationId xmlns:a16="http://schemas.microsoft.com/office/drawing/2014/main" id="{556B2EF4-E47B-45FF-9874-6D597CD4D949}"/>
              </a:ext>
            </a:extLst>
          </p:cNvPr>
          <p:cNvSpPr txBox="1"/>
          <p:nvPr/>
        </p:nvSpPr>
        <p:spPr>
          <a:xfrm>
            <a:off x="92767" y="4648200"/>
            <a:ext cx="2498033" cy="1323439"/>
          </a:xfrm>
          <a:prstGeom prst="rect">
            <a:avLst/>
          </a:prstGeom>
          <a:noFill/>
        </p:spPr>
        <p:txBody>
          <a:bodyPr wrap="square" rtlCol="0">
            <a:spAutoFit/>
          </a:bodyPr>
          <a:lstStyle/>
          <a:p>
            <a:pPr algn="l"/>
            <a:r>
              <a:rPr lang="en-US" altLang="zh-CN" sz="2000" b="1" dirty="0">
                <a:latin typeface="宋体" pitchFamily="2" charset="-122"/>
                <a:ea typeface="宋体" pitchFamily="2" charset="-122"/>
              </a:rPr>
              <a:t>G[B]:</a:t>
            </a:r>
          </a:p>
          <a:p>
            <a:pPr algn="l"/>
            <a:r>
              <a:rPr lang="en-US" altLang="zh-CN" sz="2000" b="1" dirty="0" err="1">
                <a:latin typeface="宋体" pitchFamily="2" charset="-122"/>
                <a:ea typeface="宋体" pitchFamily="2" charset="-122"/>
              </a:rPr>
              <a:t>B→BoT︱T</a:t>
            </a:r>
            <a:r>
              <a:rPr lang="en-US" altLang="zh-CN" sz="2000" b="1" dirty="0">
                <a:latin typeface="宋体" pitchFamily="2" charset="-122"/>
                <a:ea typeface="宋体" pitchFamily="2" charset="-122"/>
              </a:rPr>
              <a:t>   </a:t>
            </a:r>
          </a:p>
          <a:p>
            <a:pPr algn="l"/>
            <a:r>
              <a:rPr lang="en-US" altLang="zh-CN" sz="2000" b="1" dirty="0" err="1">
                <a:latin typeface="宋体" pitchFamily="2" charset="-122"/>
                <a:ea typeface="宋体" pitchFamily="2" charset="-122"/>
              </a:rPr>
              <a:t>T→TaF︱F</a:t>
            </a:r>
            <a:r>
              <a:rPr lang="en-US" altLang="zh-CN" sz="2000" b="1" dirty="0">
                <a:latin typeface="宋体" pitchFamily="2" charset="-122"/>
                <a:ea typeface="宋体" pitchFamily="2" charset="-122"/>
              </a:rPr>
              <a:t>   </a:t>
            </a:r>
          </a:p>
          <a:p>
            <a:pPr algn="l"/>
            <a:r>
              <a:rPr lang="en-US" altLang="zh-CN" sz="2000" b="1" dirty="0" err="1">
                <a:latin typeface="宋体" pitchFamily="2" charset="-122"/>
                <a:ea typeface="宋体" pitchFamily="2" charset="-122"/>
              </a:rPr>
              <a:t>F→nF</a:t>
            </a:r>
            <a:r>
              <a:rPr lang="en-US" altLang="zh-CN" sz="2000" b="1" dirty="0">
                <a:latin typeface="宋体" pitchFamily="2" charset="-122"/>
                <a:ea typeface="宋体" pitchFamily="2" charset="-122"/>
              </a:rPr>
              <a:t> ︱(B)︱</a:t>
            </a:r>
            <a:r>
              <a:rPr lang="en-US" altLang="zh-CN" sz="2000" b="1" dirty="0" err="1">
                <a:latin typeface="宋体" pitchFamily="2" charset="-122"/>
                <a:ea typeface="宋体" pitchFamily="2" charset="-122"/>
              </a:rPr>
              <a:t>t︱f</a:t>
            </a:r>
            <a:r>
              <a:rPr lang="en-US" altLang="zh-CN" sz="2000" b="1" dirty="0">
                <a:latin typeface="宋体" pitchFamily="2" charset="-122"/>
                <a:ea typeface="宋体" pitchFamily="2" charset="-122"/>
              </a:rPr>
              <a:t> </a:t>
            </a:r>
          </a:p>
        </p:txBody>
      </p:sp>
      <p:graphicFrame>
        <p:nvGraphicFramePr>
          <p:cNvPr id="6" name="表格 5">
            <a:extLst>
              <a:ext uri="{FF2B5EF4-FFF2-40B4-BE49-F238E27FC236}">
                <a16:creationId xmlns:a16="http://schemas.microsoft.com/office/drawing/2014/main" id="{214F2577-2FEF-411B-9DF1-2BBE63171DE1}"/>
              </a:ext>
            </a:extLst>
          </p:cNvPr>
          <p:cNvGraphicFramePr>
            <a:graphicFrameLocks noGrp="1"/>
          </p:cNvGraphicFramePr>
          <p:nvPr>
            <p:extLst>
              <p:ext uri="{D42A27DB-BD31-4B8C-83A1-F6EECF244321}">
                <p14:modId xmlns:p14="http://schemas.microsoft.com/office/powerpoint/2010/main" val="2471822483"/>
              </p:ext>
            </p:extLst>
          </p:nvPr>
        </p:nvGraphicFramePr>
        <p:xfrm>
          <a:off x="2590800" y="1055094"/>
          <a:ext cx="5867400" cy="4775200"/>
        </p:xfrm>
        <a:graphic>
          <a:graphicData uri="http://schemas.openxmlformats.org/drawingml/2006/table">
            <a:tbl>
              <a:tblPr firstRow="1" bandRow="1">
                <a:tableStyleId>{5C22544A-7EE6-4342-B048-85BDC9FD1C3A}</a:tableStyleId>
              </a:tblPr>
              <a:tblGrid>
                <a:gridCol w="496730">
                  <a:extLst>
                    <a:ext uri="{9D8B030D-6E8A-4147-A177-3AD203B41FA5}">
                      <a16:colId xmlns:a16="http://schemas.microsoft.com/office/drawing/2014/main" val="20000"/>
                    </a:ext>
                  </a:extLst>
                </a:gridCol>
                <a:gridCol w="140827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4"/>
                    </a:ext>
                  </a:extLst>
                </a:gridCol>
                <a:gridCol w="1981200">
                  <a:extLst>
                    <a:ext uri="{9D8B030D-6E8A-4147-A177-3AD203B41FA5}">
                      <a16:colId xmlns:a16="http://schemas.microsoft.com/office/drawing/2014/main" val="20005"/>
                    </a:ext>
                  </a:extLst>
                </a:gridCol>
              </a:tblGrid>
              <a:tr h="370840">
                <a:tc>
                  <a:txBody>
                    <a:bodyPr/>
                    <a:lstStyle/>
                    <a:p>
                      <a:pPr algn="ctr"/>
                      <a:endParaRPr lang="zh-CN" altLang="en-US" sz="2000" dirty="0"/>
                    </a:p>
                  </a:txBody>
                  <a:tcPr>
                    <a:solidFill>
                      <a:srgbClr val="0000FF"/>
                    </a:solidFill>
                  </a:tcPr>
                </a:tc>
                <a:tc>
                  <a:txBody>
                    <a:bodyPr/>
                    <a:lstStyle/>
                    <a:p>
                      <a:pPr algn="ctr"/>
                      <a:r>
                        <a:rPr lang="zh-CN" altLang="en-US" sz="2000" dirty="0"/>
                        <a:t>栈</a:t>
                      </a:r>
                    </a:p>
                  </a:txBody>
                  <a:tcPr>
                    <a:solidFill>
                      <a:srgbClr val="0000FF"/>
                    </a:solidFill>
                  </a:tcPr>
                </a:tc>
                <a:tc>
                  <a:txBody>
                    <a:bodyPr/>
                    <a:lstStyle/>
                    <a:p>
                      <a:pPr algn="ctr"/>
                      <a:r>
                        <a:rPr lang="zh-CN" altLang="en-US" sz="2000" dirty="0"/>
                        <a:t>优先</a:t>
                      </a:r>
                    </a:p>
                  </a:txBody>
                  <a:tcPr>
                    <a:solidFill>
                      <a:srgbClr val="0000FF"/>
                    </a:solidFill>
                  </a:tcPr>
                </a:tc>
                <a:tc>
                  <a:txBody>
                    <a:bodyPr/>
                    <a:lstStyle/>
                    <a:p>
                      <a:pPr algn="ctr"/>
                      <a:r>
                        <a:rPr lang="zh-CN" altLang="en-US" sz="2000" dirty="0"/>
                        <a:t>剩余串</a:t>
                      </a:r>
                    </a:p>
                  </a:txBody>
                  <a:tcPr>
                    <a:solidFill>
                      <a:srgbClr val="0000FF"/>
                    </a:solidFill>
                  </a:tcPr>
                </a:tc>
                <a:tc>
                  <a:txBody>
                    <a:bodyPr/>
                    <a:lstStyle/>
                    <a:p>
                      <a:pPr algn="ctr"/>
                      <a:r>
                        <a:rPr lang="zh-CN" altLang="en-US" sz="2000" dirty="0"/>
                        <a:t>动作 </a:t>
                      </a:r>
                    </a:p>
                  </a:txBody>
                  <a:tcPr>
                    <a:solidFill>
                      <a:srgbClr val="0000FF"/>
                    </a:solidFill>
                  </a:tcPr>
                </a:tc>
                <a:extLst>
                  <a:ext uri="{0D108BD9-81ED-4DB2-BD59-A6C34878D82A}">
                    <a16:rowId xmlns:a16="http://schemas.microsoft.com/office/drawing/2014/main" val="10000"/>
                  </a:ext>
                </a:extLst>
              </a:tr>
              <a:tr h="370840">
                <a:tc>
                  <a:txBody>
                    <a:bodyPr/>
                    <a:lstStyle/>
                    <a:p>
                      <a:pPr algn="ctr"/>
                      <a:r>
                        <a:rPr lang="en-US" altLang="zh-CN" sz="2000" dirty="0">
                          <a:solidFill>
                            <a:schemeClr val="bg1"/>
                          </a:solidFill>
                        </a:rPr>
                        <a:t>1</a:t>
                      </a:r>
                      <a:endParaRPr lang="zh-CN" altLang="en-US" sz="2000" dirty="0">
                        <a:solidFill>
                          <a:schemeClr val="bg1"/>
                        </a:solidFill>
                      </a:endParaRPr>
                    </a:p>
                  </a:txBody>
                  <a:tcPr>
                    <a:solidFill>
                      <a:srgbClr val="0000FF"/>
                    </a:solidFill>
                  </a:tcPr>
                </a:tc>
                <a:tc>
                  <a:txBody>
                    <a:bodyPr/>
                    <a:lstStyle/>
                    <a:p>
                      <a:pPr algn="l"/>
                      <a:r>
                        <a:rPr lang="en-US" altLang="zh-CN" sz="2000" dirty="0">
                          <a:solidFill>
                            <a:srgbClr val="FF0000"/>
                          </a:solidFill>
                        </a:rPr>
                        <a:t>#</a:t>
                      </a:r>
                      <a:endParaRPr lang="zh-CN" altLang="en-US" sz="2000" dirty="0">
                        <a:solidFill>
                          <a:srgbClr val="FF0000"/>
                        </a:solidFill>
                      </a:endParaRPr>
                    </a:p>
                  </a:txBody>
                  <a:tcPr>
                    <a:noFill/>
                  </a:tcPr>
                </a:tc>
                <a:tc>
                  <a:txBody>
                    <a:bodyPr/>
                    <a:lstStyle/>
                    <a:p>
                      <a:pPr algn="ctr"/>
                      <a:r>
                        <a:rPr lang="en-US" altLang="zh-CN" sz="2000" dirty="0">
                          <a:solidFill>
                            <a:schemeClr val="tx1"/>
                          </a:solidFill>
                        </a:rPr>
                        <a:t>&lt;</a:t>
                      </a:r>
                      <a:endParaRPr lang="zh-CN" altLang="en-US" sz="2000" dirty="0">
                        <a:solidFill>
                          <a:schemeClr val="tx1"/>
                        </a:solidFill>
                      </a:endParaRPr>
                    </a:p>
                  </a:txBody>
                  <a:tcPr/>
                </a:tc>
                <a:tc>
                  <a:txBody>
                    <a:bodyPr/>
                    <a:lstStyle/>
                    <a:p>
                      <a:pPr algn="r"/>
                      <a:r>
                        <a:rPr lang="en-US" altLang="zh-CN" sz="2000" dirty="0" err="1">
                          <a:solidFill>
                            <a:srgbClr val="FF0000"/>
                          </a:solidFill>
                        </a:rPr>
                        <a:t>n</a:t>
                      </a:r>
                      <a:r>
                        <a:rPr lang="en-US" altLang="zh-CN" sz="2000" dirty="0" err="1">
                          <a:solidFill>
                            <a:schemeClr val="tx1"/>
                          </a:solidFill>
                        </a:rPr>
                        <a:t>tofat</a:t>
                      </a:r>
                      <a:r>
                        <a:rPr lang="en-US" altLang="zh-CN" sz="2000" dirty="0">
                          <a:solidFill>
                            <a:schemeClr val="tx1"/>
                          </a:solidFill>
                        </a:rPr>
                        <a:t>#</a:t>
                      </a:r>
                      <a:endParaRPr lang="zh-CN" altLang="en-US" sz="2000" dirty="0">
                        <a:solidFill>
                          <a:schemeClr val="tx1"/>
                        </a:solidFill>
                      </a:endParaRPr>
                    </a:p>
                  </a:txBody>
                  <a:tcPr/>
                </a:tc>
                <a:tc>
                  <a:txBody>
                    <a:bodyPr/>
                    <a:lstStyle/>
                    <a:p>
                      <a:pPr algn="l"/>
                      <a:r>
                        <a:rPr lang="zh-CN" altLang="en-US" sz="2000" dirty="0"/>
                        <a:t>移进</a:t>
                      </a:r>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bg1"/>
                          </a:solidFill>
                        </a:rPr>
                        <a:t>2</a:t>
                      </a:r>
                      <a:endParaRPr lang="zh-CN" altLang="en-US" sz="2000" dirty="0">
                        <a:solidFill>
                          <a:schemeClr val="bg1"/>
                        </a:solidFill>
                      </a:endParaRPr>
                    </a:p>
                  </a:txBody>
                  <a:tcPr>
                    <a:solidFill>
                      <a:srgbClr val="0000FF"/>
                    </a:solidFill>
                  </a:tcPr>
                </a:tc>
                <a:tc>
                  <a:txBody>
                    <a:bodyPr/>
                    <a:lstStyle/>
                    <a:p>
                      <a:pPr algn="l"/>
                      <a:r>
                        <a:rPr lang="en-US" altLang="zh-CN" sz="2000" dirty="0"/>
                        <a:t>#</a:t>
                      </a:r>
                      <a:r>
                        <a:rPr lang="en-US" altLang="zh-CN" sz="2000" dirty="0">
                          <a:solidFill>
                            <a:srgbClr val="FF0000"/>
                          </a:solidFill>
                        </a:rPr>
                        <a:t>n</a:t>
                      </a:r>
                      <a:endParaRPr lang="zh-CN" altLang="en-US" sz="2000" dirty="0">
                        <a:solidFill>
                          <a:srgbClr val="FF0000"/>
                        </a:solidFill>
                      </a:endParaRPr>
                    </a:p>
                  </a:txBody>
                  <a:tcPr/>
                </a:tc>
                <a:tc>
                  <a:txBody>
                    <a:bodyPr/>
                    <a:lstStyle/>
                    <a:p>
                      <a:pPr algn="ctr"/>
                      <a:r>
                        <a:rPr lang="en-US" altLang="zh-CN" sz="2000" dirty="0">
                          <a:solidFill>
                            <a:schemeClr val="tx1"/>
                          </a:solidFill>
                        </a:rPr>
                        <a:t>&lt;</a:t>
                      </a:r>
                      <a:endParaRPr lang="zh-CN" altLang="en-US" sz="2000" dirty="0">
                        <a:solidFill>
                          <a:schemeClr val="tx1"/>
                        </a:solidFill>
                      </a:endParaRPr>
                    </a:p>
                  </a:txBody>
                  <a:tcPr/>
                </a:tc>
                <a:tc>
                  <a:txBody>
                    <a:bodyPr/>
                    <a:lstStyle/>
                    <a:p>
                      <a:pPr algn="r"/>
                      <a:r>
                        <a:rPr lang="en-US" altLang="zh-CN" sz="2000" dirty="0" err="1">
                          <a:solidFill>
                            <a:srgbClr val="FF0000"/>
                          </a:solidFill>
                        </a:rPr>
                        <a:t>t</a:t>
                      </a:r>
                      <a:r>
                        <a:rPr lang="en-US" altLang="zh-CN" sz="2000" dirty="0" err="1">
                          <a:solidFill>
                            <a:schemeClr val="tx1"/>
                          </a:solidFill>
                        </a:rPr>
                        <a:t>ofat</a:t>
                      </a:r>
                      <a:r>
                        <a:rPr lang="en-US" altLang="zh-CN" sz="2000" dirty="0">
                          <a:solidFill>
                            <a:schemeClr val="tx1"/>
                          </a:solidFill>
                        </a:rPr>
                        <a:t>#</a:t>
                      </a:r>
                      <a:endParaRPr lang="zh-CN" altLang="en-US" sz="2000" dirty="0">
                        <a:solidFill>
                          <a:srgbClr val="FF0000"/>
                        </a:solidFill>
                      </a:endParaRPr>
                    </a:p>
                  </a:txBody>
                  <a:tcPr/>
                </a:tc>
                <a:tc>
                  <a:txBody>
                    <a:bodyPr/>
                    <a:lstStyle/>
                    <a:p>
                      <a:pPr algn="l"/>
                      <a:r>
                        <a:rPr lang="zh-CN" altLang="en-US" sz="2000" dirty="0"/>
                        <a:t>移进</a:t>
                      </a:r>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bg1"/>
                          </a:solidFill>
                        </a:rPr>
                        <a:t>3</a:t>
                      </a:r>
                      <a:endParaRPr lang="zh-CN" altLang="en-US" sz="2000" dirty="0">
                        <a:solidFill>
                          <a:schemeClr val="bg1"/>
                        </a:solidFill>
                      </a:endParaRPr>
                    </a:p>
                  </a:txBody>
                  <a:tcPr>
                    <a:solidFill>
                      <a:srgbClr val="0000FF"/>
                    </a:solidFill>
                  </a:tcPr>
                </a:tc>
                <a:tc>
                  <a:txBody>
                    <a:bodyPr/>
                    <a:lstStyle/>
                    <a:p>
                      <a:pPr algn="l"/>
                      <a:r>
                        <a:rPr lang="en-US" altLang="zh-CN" sz="2000" dirty="0"/>
                        <a:t>#n</a:t>
                      </a:r>
                      <a:r>
                        <a:rPr lang="en-US" altLang="zh-CN" sz="2000" dirty="0">
                          <a:solidFill>
                            <a:srgbClr val="FF0000"/>
                          </a:solidFill>
                        </a:rPr>
                        <a:t>t</a:t>
                      </a:r>
                      <a:endParaRPr lang="zh-CN" altLang="en-US" sz="2000" dirty="0">
                        <a:solidFill>
                          <a:srgbClr val="FF0000"/>
                        </a:solidFill>
                      </a:endParaRPr>
                    </a:p>
                  </a:txBody>
                  <a:tcPr/>
                </a:tc>
                <a:tc>
                  <a:txBody>
                    <a:bodyPr/>
                    <a:lstStyle/>
                    <a:p>
                      <a:pPr algn="ctr"/>
                      <a:r>
                        <a:rPr lang="en-US" altLang="zh-CN" sz="2000" dirty="0">
                          <a:solidFill>
                            <a:srgbClr val="FF0000"/>
                          </a:solidFill>
                        </a:rPr>
                        <a:t>&gt;</a:t>
                      </a:r>
                      <a:endParaRPr lang="zh-CN" altLang="en-US" sz="2000" dirty="0">
                        <a:solidFill>
                          <a:srgbClr val="FF0000"/>
                        </a:solidFill>
                      </a:endParaRPr>
                    </a:p>
                  </a:txBody>
                  <a:tcPr/>
                </a:tc>
                <a:tc>
                  <a:txBody>
                    <a:bodyPr/>
                    <a:lstStyle/>
                    <a:p>
                      <a:pPr algn="r"/>
                      <a:r>
                        <a:rPr lang="en-US" altLang="zh-CN" sz="2000" dirty="0" err="1">
                          <a:solidFill>
                            <a:srgbClr val="FF0000"/>
                          </a:solidFill>
                        </a:rPr>
                        <a:t>o</a:t>
                      </a:r>
                      <a:r>
                        <a:rPr lang="en-US" altLang="zh-CN" sz="2000" dirty="0" err="1">
                          <a:solidFill>
                            <a:schemeClr val="tx1"/>
                          </a:solidFill>
                        </a:rPr>
                        <a:t>fat</a:t>
                      </a:r>
                      <a:r>
                        <a:rPr lang="en-US" altLang="zh-CN" sz="2000" dirty="0">
                          <a:solidFill>
                            <a:schemeClr val="tx1"/>
                          </a:solidFill>
                        </a:rPr>
                        <a:t>#</a:t>
                      </a:r>
                      <a:endParaRPr lang="zh-CN" altLang="en-US" sz="2000" dirty="0">
                        <a:solidFill>
                          <a:srgbClr val="FF0000"/>
                        </a:solidFill>
                      </a:endParaRPr>
                    </a:p>
                  </a:txBody>
                  <a:tcPr/>
                </a:tc>
                <a:tc>
                  <a:txBody>
                    <a:bodyPr/>
                    <a:lstStyle/>
                    <a:p>
                      <a:pPr algn="l"/>
                      <a:r>
                        <a:rPr lang="zh-CN" altLang="en-US" sz="2000" dirty="0"/>
                        <a:t>归约</a:t>
                      </a:r>
                      <a:r>
                        <a:rPr lang="en-US" altLang="zh-CN" sz="2000" b="1" dirty="0" err="1">
                          <a:latin typeface="宋体" pitchFamily="2" charset="-122"/>
                          <a:ea typeface="宋体" pitchFamily="2" charset="-122"/>
                        </a:rPr>
                        <a:t>F→t</a:t>
                      </a:r>
                      <a:endParaRPr lang="zh-CN" altLang="en-US" sz="2000" dirty="0"/>
                    </a:p>
                  </a:txBody>
                  <a:tcPr/>
                </a:tc>
                <a:extLst>
                  <a:ext uri="{0D108BD9-81ED-4DB2-BD59-A6C34878D82A}">
                    <a16:rowId xmlns:a16="http://schemas.microsoft.com/office/drawing/2014/main" val="10003"/>
                  </a:ext>
                </a:extLst>
              </a:tr>
              <a:tr h="370840">
                <a:tc>
                  <a:txBody>
                    <a:bodyPr/>
                    <a:lstStyle/>
                    <a:p>
                      <a:pPr algn="ctr"/>
                      <a:r>
                        <a:rPr lang="en-US" altLang="zh-CN" sz="2000" dirty="0">
                          <a:solidFill>
                            <a:schemeClr val="bg1"/>
                          </a:solidFill>
                        </a:rPr>
                        <a:t>4</a:t>
                      </a:r>
                      <a:endParaRPr lang="zh-CN" altLang="en-US" sz="2000" dirty="0">
                        <a:solidFill>
                          <a:schemeClr val="bg1"/>
                        </a:solidFill>
                      </a:endParaRPr>
                    </a:p>
                  </a:txBody>
                  <a:tcPr>
                    <a:solidFill>
                      <a:srgbClr val="0000FF"/>
                    </a:solidFill>
                  </a:tcPr>
                </a:tc>
                <a:tc>
                  <a:txBody>
                    <a:bodyPr/>
                    <a:lstStyle/>
                    <a:p>
                      <a:pPr algn="l"/>
                      <a:r>
                        <a:rPr lang="en-US" altLang="zh-CN" sz="2000" dirty="0">
                          <a:solidFill>
                            <a:schemeClr val="tx1"/>
                          </a:solidFill>
                        </a:rPr>
                        <a:t>#</a:t>
                      </a:r>
                      <a:r>
                        <a:rPr lang="en-US" altLang="zh-CN" sz="2000" dirty="0">
                          <a:solidFill>
                            <a:srgbClr val="FF0000"/>
                          </a:solidFill>
                        </a:rPr>
                        <a:t>n</a:t>
                      </a:r>
                      <a:r>
                        <a:rPr lang="en-US" altLang="zh-CN" sz="2000" dirty="0">
                          <a:solidFill>
                            <a:schemeClr val="tx1"/>
                          </a:solidFill>
                        </a:rPr>
                        <a:t>N</a:t>
                      </a:r>
                      <a:endParaRPr lang="zh-CN" altLang="en-US" sz="2000" dirty="0">
                        <a:solidFill>
                          <a:schemeClr val="tx1"/>
                        </a:solidFill>
                      </a:endParaRPr>
                    </a:p>
                  </a:txBody>
                  <a:tcPr/>
                </a:tc>
                <a:tc>
                  <a:txBody>
                    <a:bodyPr/>
                    <a:lstStyle/>
                    <a:p>
                      <a:pPr algn="ctr"/>
                      <a:r>
                        <a:rPr lang="en-US" altLang="zh-CN" sz="2000" dirty="0">
                          <a:solidFill>
                            <a:srgbClr val="FF0000"/>
                          </a:solidFill>
                        </a:rPr>
                        <a:t>&gt;</a:t>
                      </a:r>
                      <a:endParaRPr lang="zh-CN" altLang="en-US" sz="2000" dirty="0">
                        <a:solidFill>
                          <a:srgbClr val="FF0000"/>
                        </a:solidFill>
                      </a:endParaRPr>
                    </a:p>
                  </a:txBody>
                  <a:tcPr/>
                </a:tc>
                <a:tc>
                  <a:txBody>
                    <a:bodyPr/>
                    <a:lstStyle/>
                    <a:p>
                      <a:pPr algn="r"/>
                      <a:r>
                        <a:rPr lang="en-US" altLang="zh-CN" sz="2000" dirty="0" err="1">
                          <a:solidFill>
                            <a:srgbClr val="FF0000"/>
                          </a:solidFill>
                        </a:rPr>
                        <a:t>o</a:t>
                      </a:r>
                      <a:r>
                        <a:rPr lang="en-US" altLang="zh-CN" sz="2000" dirty="0" err="1">
                          <a:solidFill>
                            <a:schemeClr val="tx1"/>
                          </a:solidFill>
                        </a:rPr>
                        <a:t>fat</a:t>
                      </a:r>
                      <a:r>
                        <a:rPr lang="en-US" altLang="zh-CN" sz="2000" dirty="0">
                          <a:solidFill>
                            <a:schemeClr val="tx1"/>
                          </a:solidFill>
                        </a:rPr>
                        <a:t>#</a:t>
                      </a:r>
                      <a:endParaRPr lang="zh-CN" altLang="en-US" sz="2000" dirty="0">
                        <a:solidFill>
                          <a:srgbClr val="FF0000"/>
                        </a:solidFill>
                      </a:endParaRPr>
                    </a:p>
                  </a:txBody>
                  <a:tcPr/>
                </a:tc>
                <a:tc>
                  <a:txBody>
                    <a:bodyPr/>
                    <a:lstStyle/>
                    <a:p>
                      <a:pPr algn="l"/>
                      <a:r>
                        <a:rPr lang="zh-CN" altLang="en-US" sz="2000" dirty="0"/>
                        <a:t>归约</a:t>
                      </a:r>
                      <a:r>
                        <a:rPr lang="en-US" altLang="zh-CN" sz="2000" b="1" dirty="0" err="1">
                          <a:latin typeface="宋体" pitchFamily="2" charset="-122"/>
                          <a:ea typeface="宋体" pitchFamily="2" charset="-122"/>
                        </a:rPr>
                        <a:t>F→nF</a:t>
                      </a:r>
                      <a:endParaRPr lang="zh-CN" altLang="en-US" sz="2000" dirty="0"/>
                    </a:p>
                  </a:txBody>
                  <a:tcPr/>
                </a:tc>
                <a:extLst>
                  <a:ext uri="{0D108BD9-81ED-4DB2-BD59-A6C34878D82A}">
                    <a16:rowId xmlns:a16="http://schemas.microsoft.com/office/drawing/2014/main" val="10004"/>
                  </a:ext>
                </a:extLst>
              </a:tr>
              <a:tr h="416560">
                <a:tc>
                  <a:txBody>
                    <a:bodyPr/>
                    <a:lstStyle/>
                    <a:p>
                      <a:pPr algn="ctr"/>
                      <a:r>
                        <a:rPr lang="en-US" altLang="zh-CN" sz="2000" dirty="0">
                          <a:solidFill>
                            <a:schemeClr val="bg1"/>
                          </a:solidFill>
                        </a:rPr>
                        <a:t>5</a:t>
                      </a:r>
                      <a:endParaRPr lang="zh-CN" altLang="en-US" sz="2000" dirty="0">
                        <a:solidFill>
                          <a:schemeClr val="bg1"/>
                        </a:solidFill>
                      </a:endParaRPr>
                    </a:p>
                  </a:txBody>
                  <a:tcPr>
                    <a:solidFill>
                      <a:srgbClr val="0000FF"/>
                    </a:solidFill>
                  </a:tcPr>
                </a:tc>
                <a:tc>
                  <a:txBody>
                    <a:bodyPr/>
                    <a:lstStyle/>
                    <a:p>
                      <a:pPr algn="l"/>
                      <a:r>
                        <a:rPr lang="en-US" altLang="zh-CN" sz="2000" dirty="0">
                          <a:solidFill>
                            <a:srgbClr val="FF0000"/>
                          </a:solidFill>
                        </a:rPr>
                        <a:t>#</a:t>
                      </a:r>
                      <a:r>
                        <a:rPr lang="en-US" altLang="zh-CN" sz="2000" dirty="0"/>
                        <a:t>N</a:t>
                      </a:r>
                      <a:endParaRPr lang="zh-CN" altLang="en-US" sz="2000" dirty="0"/>
                    </a:p>
                  </a:txBody>
                  <a:tcPr/>
                </a:tc>
                <a:tc>
                  <a:txBody>
                    <a:bodyPr/>
                    <a:lstStyle/>
                    <a:p>
                      <a:pPr algn="ctr"/>
                      <a:r>
                        <a:rPr lang="en-US" altLang="zh-CN" sz="2000" dirty="0">
                          <a:solidFill>
                            <a:schemeClr val="tx1"/>
                          </a:solidFill>
                        </a:rPr>
                        <a:t>&lt;</a:t>
                      </a:r>
                      <a:endParaRPr lang="zh-CN" altLang="en-US" sz="2000"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FF0000"/>
                          </a:solidFill>
                        </a:rPr>
                        <a:t>o</a:t>
                      </a:r>
                      <a:r>
                        <a:rPr lang="en-US" altLang="zh-CN" sz="2000" dirty="0" err="1">
                          <a:solidFill>
                            <a:schemeClr val="tx1"/>
                          </a:solidFill>
                        </a:rPr>
                        <a:t>fat</a:t>
                      </a:r>
                      <a:r>
                        <a:rPr lang="en-US" altLang="zh-CN" sz="2000" dirty="0">
                          <a:solidFill>
                            <a:schemeClr val="tx1"/>
                          </a:solidFill>
                        </a:rPr>
                        <a:t>#</a:t>
                      </a:r>
                      <a:endParaRPr lang="zh-CN" altLang="en-US" sz="20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移进</a:t>
                      </a:r>
                    </a:p>
                  </a:txBody>
                  <a:tcPr/>
                </a:tc>
                <a:extLst>
                  <a:ext uri="{0D108BD9-81ED-4DB2-BD59-A6C34878D82A}">
                    <a16:rowId xmlns:a16="http://schemas.microsoft.com/office/drawing/2014/main" val="10005"/>
                  </a:ext>
                </a:extLst>
              </a:tr>
              <a:tr h="370840">
                <a:tc>
                  <a:txBody>
                    <a:bodyPr/>
                    <a:lstStyle/>
                    <a:p>
                      <a:pPr algn="ctr"/>
                      <a:r>
                        <a:rPr lang="en-US" altLang="zh-CN" sz="2000" dirty="0">
                          <a:solidFill>
                            <a:schemeClr val="bg1"/>
                          </a:solidFill>
                        </a:rPr>
                        <a:t>6</a:t>
                      </a:r>
                      <a:endParaRPr lang="zh-CN" altLang="en-US" sz="2000" dirty="0">
                        <a:solidFill>
                          <a:schemeClr val="bg1"/>
                        </a:solidFill>
                      </a:endParaRPr>
                    </a:p>
                  </a:txBody>
                  <a:tcPr>
                    <a:solidFill>
                      <a:srgbClr val="0000FF"/>
                    </a:solidFill>
                  </a:tcPr>
                </a:tc>
                <a:tc>
                  <a:txBody>
                    <a:bodyPr/>
                    <a:lstStyle/>
                    <a:p>
                      <a:pPr algn="l"/>
                      <a:r>
                        <a:rPr lang="en-US" altLang="zh-CN" sz="2000" dirty="0"/>
                        <a:t>#N</a:t>
                      </a:r>
                      <a:r>
                        <a:rPr lang="en-US" altLang="zh-CN" sz="2000" dirty="0">
                          <a:solidFill>
                            <a:srgbClr val="FF0000"/>
                          </a:solidFill>
                        </a:rPr>
                        <a:t>o</a:t>
                      </a:r>
                      <a:endParaRPr lang="zh-CN" altLang="en-US" sz="2000" dirty="0">
                        <a:solidFill>
                          <a:srgbClr val="FF0000"/>
                        </a:solidFill>
                      </a:endParaRPr>
                    </a:p>
                  </a:txBody>
                  <a:tcPr/>
                </a:tc>
                <a:tc>
                  <a:txBody>
                    <a:bodyPr/>
                    <a:lstStyle/>
                    <a:p>
                      <a:pPr algn="ctr"/>
                      <a:r>
                        <a:rPr lang="en-US" altLang="zh-CN" sz="2000" dirty="0">
                          <a:solidFill>
                            <a:schemeClr val="tx1"/>
                          </a:solidFill>
                        </a:rPr>
                        <a:t>&lt;</a:t>
                      </a:r>
                      <a:endParaRPr lang="zh-CN" altLang="en-US" sz="2000" dirty="0">
                        <a:solidFill>
                          <a:schemeClr val="tx1"/>
                        </a:solidFill>
                      </a:endParaRPr>
                    </a:p>
                  </a:txBody>
                  <a:tcPr/>
                </a:tc>
                <a:tc>
                  <a:txBody>
                    <a:bodyPr/>
                    <a:lstStyle/>
                    <a:p>
                      <a:pPr algn="r"/>
                      <a:r>
                        <a:rPr lang="en-US" altLang="zh-CN" sz="2000" dirty="0">
                          <a:solidFill>
                            <a:srgbClr val="FF0000"/>
                          </a:solidFill>
                        </a:rPr>
                        <a:t>f</a:t>
                      </a:r>
                      <a:r>
                        <a:rPr lang="en-US" altLang="zh-CN" sz="2000" dirty="0">
                          <a:solidFill>
                            <a:schemeClr val="tx1"/>
                          </a:solidFill>
                        </a:rPr>
                        <a:t>at#</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移进</a:t>
                      </a:r>
                    </a:p>
                  </a:txBody>
                  <a:tcPr/>
                </a:tc>
                <a:extLst>
                  <a:ext uri="{0D108BD9-81ED-4DB2-BD59-A6C34878D82A}">
                    <a16:rowId xmlns:a16="http://schemas.microsoft.com/office/drawing/2014/main" val="10006"/>
                  </a:ext>
                </a:extLst>
              </a:tr>
              <a:tr h="370840">
                <a:tc>
                  <a:txBody>
                    <a:bodyPr/>
                    <a:lstStyle/>
                    <a:p>
                      <a:pPr algn="ctr"/>
                      <a:r>
                        <a:rPr lang="en-US" altLang="zh-CN" sz="2000" dirty="0">
                          <a:solidFill>
                            <a:schemeClr val="bg1"/>
                          </a:solidFill>
                        </a:rPr>
                        <a:t>7</a:t>
                      </a:r>
                      <a:endParaRPr lang="zh-CN" altLang="en-US" sz="2000" dirty="0">
                        <a:solidFill>
                          <a:schemeClr val="bg1"/>
                        </a:solidFill>
                      </a:endParaRPr>
                    </a:p>
                  </a:txBody>
                  <a:tcPr>
                    <a:solidFill>
                      <a:srgbClr val="0000FF"/>
                    </a:solidFill>
                  </a:tcPr>
                </a:tc>
                <a:tc>
                  <a:txBody>
                    <a:bodyPr/>
                    <a:lstStyle/>
                    <a:p>
                      <a:pPr algn="l"/>
                      <a:r>
                        <a:rPr lang="en-US" altLang="zh-CN" sz="2000" dirty="0"/>
                        <a:t>#No</a:t>
                      </a:r>
                      <a:r>
                        <a:rPr lang="en-US" altLang="zh-CN" sz="2000" dirty="0">
                          <a:solidFill>
                            <a:srgbClr val="FF0000"/>
                          </a:solidFill>
                        </a:rPr>
                        <a:t>f</a:t>
                      </a:r>
                      <a:endParaRPr lang="zh-CN" altLang="en-US" sz="2000" dirty="0">
                        <a:solidFill>
                          <a:srgbClr val="FF0000"/>
                        </a:solidFill>
                      </a:endParaRPr>
                    </a:p>
                  </a:txBody>
                  <a:tcPr/>
                </a:tc>
                <a:tc>
                  <a:txBody>
                    <a:bodyPr/>
                    <a:lstStyle/>
                    <a:p>
                      <a:pPr algn="ctr"/>
                      <a:r>
                        <a:rPr lang="en-US" altLang="zh-CN" sz="2000" dirty="0">
                          <a:solidFill>
                            <a:srgbClr val="FF0000"/>
                          </a:solidFill>
                        </a:rPr>
                        <a:t>&gt;</a:t>
                      </a:r>
                      <a:endParaRPr lang="zh-CN" altLang="en-US" sz="2000" dirty="0">
                        <a:solidFill>
                          <a:srgbClr val="FF0000"/>
                        </a:solidFill>
                      </a:endParaRPr>
                    </a:p>
                  </a:txBody>
                  <a:tcPr/>
                </a:tc>
                <a:tc>
                  <a:txBody>
                    <a:bodyPr/>
                    <a:lstStyle/>
                    <a:p>
                      <a:pPr algn="r"/>
                      <a:r>
                        <a:rPr lang="en-US" altLang="zh-CN" sz="2000" dirty="0">
                          <a:solidFill>
                            <a:srgbClr val="FF0000"/>
                          </a:solidFill>
                        </a:rPr>
                        <a:t>a</a:t>
                      </a:r>
                      <a:r>
                        <a:rPr lang="en-US" altLang="zh-CN" sz="2000" dirty="0">
                          <a:solidFill>
                            <a:schemeClr val="tx1"/>
                          </a:solidFill>
                        </a:rPr>
                        <a:t>t#</a:t>
                      </a:r>
                      <a:endParaRPr lang="zh-CN" altLang="en-US" sz="2000" dirty="0"/>
                    </a:p>
                  </a:txBody>
                  <a:tcPr/>
                </a:tc>
                <a:tc>
                  <a:txBody>
                    <a:bodyPr/>
                    <a:lstStyle/>
                    <a:p>
                      <a:pPr algn="l"/>
                      <a:r>
                        <a:rPr lang="zh-CN" altLang="en-US" sz="2000" dirty="0"/>
                        <a:t>归约</a:t>
                      </a:r>
                      <a:r>
                        <a:rPr lang="en-US" altLang="zh-CN" sz="2000" b="1" dirty="0" err="1">
                          <a:latin typeface="宋体" pitchFamily="2" charset="-122"/>
                          <a:ea typeface="宋体" pitchFamily="2" charset="-122"/>
                        </a:rPr>
                        <a:t>F→f</a:t>
                      </a:r>
                      <a:endParaRPr lang="zh-CN" altLang="en-US" sz="2000" dirty="0"/>
                    </a:p>
                  </a:txBody>
                  <a:tcPr/>
                </a:tc>
                <a:extLst>
                  <a:ext uri="{0D108BD9-81ED-4DB2-BD59-A6C34878D82A}">
                    <a16:rowId xmlns:a16="http://schemas.microsoft.com/office/drawing/2014/main" val="10007"/>
                  </a:ext>
                </a:extLst>
              </a:tr>
              <a:tr h="370840">
                <a:tc>
                  <a:txBody>
                    <a:bodyPr/>
                    <a:lstStyle/>
                    <a:p>
                      <a:pPr algn="ctr"/>
                      <a:r>
                        <a:rPr lang="en-US" altLang="zh-CN" sz="2000" dirty="0">
                          <a:solidFill>
                            <a:schemeClr val="bg1"/>
                          </a:solidFill>
                        </a:rPr>
                        <a:t>8</a:t>
                      </a:r>
                      <a:endParaRPr lang="zh-CN" altLang="en-US" sz="2000" dirty="0">
                        <a:solidFill>
                          <a:schemeClr val="bg1"/>
                        </a:solidFill>
                      </a:endParaRPr>
                    </a:p>
                  </a:txBody>
                  <a:tcPr>
                    <a:solidFill>
                      <a:srgbClr val="0000FF"/>
                    </a:solidFill>
                  </a:tcPr>
                </a:tc>
                <a:tc>
                  <a:txBody>
                    <a:bodyPr/>
                    <a:lstStyle/>
                    <a:p>
                      <a:pPr algn="l"/>
                      <a:r>
                        <a:rPr lang="en-US" altLang="zh-CN" sz="2000" dirty="0"/>
                        <a:t>#N</a:t>
                      </a:r>
                      <a:r>
                        <a:rPr lang="en-US" altLang="zh-CN" sz="2000" dirty="0">
                          <a:solidFill>
                            <a:srgbClr val="FF0000"/>
                          </a:solidFill>
                        </a:rPr>
                        <a:t>o</a:t>
                      </a:r>
                      <a:r>
                        <a:rPr lang="en-US" altLang="zh-CN" sz="2000" dirty="0"/>
                        <a:t>N</a:t>
                      </a:r>
                      <a:endParaRPr lang="zh-CN" altLang="en-US" sz="2000" dirty="0"/>
                    </a:p>
                  </a:txBody>
                  <a:tcPr/>
                </a:tc>
                <a:tc>
                  <a:txBody>
                    <a:bodyPr/>
                    <a:lstStyle/>
                    <a:p>
                      <a:pPr algn="ctr"/>
                      <a:r>
                        <a:rPr lang="en-US" altLang="zh-CN" sz="2000" dirty="0">
                          <a:solidFill>
                            <a:schemeClr val="tx1"/>
                          </a:solidFill>
                        </a:rPr>
                        <a:t>&lt;</a:t>
                      </a:r>
                      <a:endParaRPr lang="zh-CN" altLang="en-US" sz="2000" dirty="0">
                        <a:solidFill>
                          <a:schemeClr val="tx1"/>
                        </a:solidFill>
                      </a:endParaRPr>
                    </a:p>
                  </a:txBody>
                  <a:tcPr/>
                </a:tc>
                <a:tc>
                  <a:txBody>
                    <a:bodyPr/>
                    <a:lstStyle/>
                    <a:p>
                      <a:pPr algn="r"/>
                      <a:r>
                        <a:rPr lang="en-US" altLang="zh-CN" sz="2000" dirty="0">
                          <a:solidFill>
                            <a:srgbClr val="FF0000"/>
                          </a:solidFill>
                        </a:rPr>
                        <a:t>a</a:t>
                      </a:r>
                      <a:r>
                        <a:rPr lang="en-US" altLang="zh-CN" sz="2000" dirty="0">
                          <a:solidFill>
                            <a:schemeClr val="tx1"/>
                          </a:solidFill>
                        </a:rPr>
                        <a:t>t#</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移进</a:t>
                      </a:r>
                    </a:p>
                  </a:txBody>
                  <a:tcPr/>
                </a:tc>
                <a:extLst>
                  <a:ext uri="{0D108BD9-81ED-4DB2-BD59-A6C34878D82A}">
                    <a16:rowId xmlns:a16="http://schemas.microsoft.com/office/drawing/2014/main" val="10008"/>
                  </a:ext>
                </a:extLst>
              </a:tr>
              <a:tr h="370840">
                <a:tc>
                  <a:txBody>
                    <a:bodyPr/>
                    <a:lstStyle/>
                    <a:p>
                      <a:pPr algn="ctr"/>
                      <a:r>
                        <a:rPr lang="en-US" altLang="zh-CN" sz="2000" dirty="0">
                          <a:solidFill>
                            <a:schemeClr val="bg1"/>
                          </a:solidFill>
                        </a:rPr>
                        <a:t>9</a:t>
                      </a:r>
                      <a:endParaRPr lang="zh-CN" altLang="en-US" sz="2000" dirty="0">
                        <a:solidFill>
                          <a:schemeClr val="bg1"/>
                        </a:solidFill>
                      </a:endParaRPr>
                    </a:p>
                  </a:txBody>
                  <a:tcPr>
                    <a:solidFill>
                      <a:srgbClr val="0000FF"/>
                    </a:solidFill>
                  </a:tcPr>
                </a:tc>
                <a:tc>
                  <a:txBody>
                    <a:bodyPr/>
                    <a:lstStyle/>
                    <a:p>
                      <a:pPr algn="l"/>
                      <a:r>
                        <a:rPr lang="en-US" altLang="zh-CN" sz="2000" dirty="0"/>
                        <a:t>#NoN</a:t>
                      </a:r>
                      <a:r>
                        <a:rPr lang="en-US" altLang="zh-CN" sz="2000" dirty="0">
                          <a:solidFill>
                            <a:srgbClr val="FF0000"/>
                          </a:solidFill>
                        </a:rPr>
                        <a:t>a</a:t>
                      </a:r>
                      <a:endParaRPr lang="zh-CN" altLang="en-US" sz="2000" dirty="0">
                        <a:solidFill>
                          <a:srgbClr val="FF0000"/>
                        </a:solidFill>
                      </a:endParaRPr>
                    </a:p>
                  </a:txBody>
                  <a:tcPr/>
                </a:tc>
                <a:tc>
                  <a:txBody>
                    <a:bodyPr/>
                    <a:lstStyle/>
                    <a:p>
                      <a:pPr algn="ctr"/>
                      <a:r>
                        <a:rPr lang="en-US" altLang="zh-CN" sz="2000" dirty="0">
                          <a:solidFill>
                            <a:schemeClr val="tx1"/>
                          </a:solidFill>
                        </a:rPr>
                        <a:t>&lt;</a:t>
                      </a:r>
                      <a:endParaRPr lang="zh-CN" altLang="en-US" sz="2000" dirty="0">
                        <a:solidFill>
                          <a:schemeClr val="tx1"/>
                        </a:solidFill>
                      </a:endParaRPr>
                    </a:p>
                  </a:txBody>
                  <a:tcPr/>
                </a:tc>
                <a:tc>
                  <a:txBody>
                    <a:bodyPr/>
                    <a:lstStyle/>
                    <a:p>
                      <a:pPr algn="r"/>
                      <a:r>
                        <a:rPr lang="en-US" altLang="zh-CN" sz="2000" dirty="0">
                          <a:solidFill>
                            <a:srgbClr val="FF0000"/>
                          </a:solidFill>
                        </a:rPr>
                        <a:t>t</a:t>
                      </a:r>
                      <a:r>
                        <a:rPr lang="en-US" altLang="zh-CN" sz="2000" dirty="0">
                          <a:solidFill>
                            <a:schemeClr val="tx1"/>
                          </a:solidFill>
                        </a:rPr>
                        <a:t>#</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移进</a:t>
                      </a:r>
                    </a:p>
                  </a:txBody>
                  <a:tcPr/>
                </a:tc>
                <a:extLst>
                  <a:ext uri="{0D108BD9-81ED-4DB2-BD59-A6C34878D82A}">
                    <a16:rowId xmlns:a16="http://schemas.microsoft.com/office/drawing/2014/main" val="165184816"/>
                  </a:ext>
                </a:extLst>
              </a:tr>
              <a:tr h="370840">
                <a:tc>
                  <a:txBody>
                    <a:bodyPr/>
                    <a:lstStyle/>
                    <a:p>
                      <a:pPr algn="ctr"/>
                      <a:r>
                        <a:rPr lang="en-US" altLang="zh-CN" sz="2000" dirty="0">
                          <a:solidFill>
                            <a:schemeClr val="bg1"/>
                          </a:solidFill>
                        </a:rPr>
                        <a:t>10</a:t>
                      </a:r>
                      <a:endParaRPr lang="zh-CN" altLang="en-US" sz="2000" dirty="0">
                        <a:solidFill>
                          <a:schemeClr val="bg1"/>
                        </a:solidFill>
                      </a:endParaRPr>
                    </a:p>
                  </a:txBody>
                  <a:tcPr>
                    <a:solidFill>
                      <a:srgbClr val="0000FF"/>
                    </a:solidFill>
                  </a:tcPr>
                </a:tc>
                <a:tc>
                  <a:txBody>
                    <a:bodyPr/>
                    <a:lstStyle/>
                    <a:p>
                      <a:pPr algn="l"/>
                      <a:r>
                        <a:rPr lang="en-US" altLang="zh-CN" sz="2000" dirty="0"/>
                        <a:t>#NoNa</a:t>
                      </a:r>
                      <a:r>
                        <a:rPr lang="en-US" altLang="zh-CN" sz="2000" dirty="0">
                          <a:solidFill>
                            <a:srgbClr val="FF0000"/>
                          </a:solidFill>
                        </a:rPr>
                        <a:t>t</a:t>
                      </a:r>
                      <a:endParaRPr lang="zh-CN" altLang="en-US" sz="2000"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rPr>
                        <a:t>&gt;</a:t>
                      </a:r>
                      <a:endParaRPr lang="zh-CN" altLang="en-US" sz="2000" dirty="0">
                        <a:solidFill>
                          <a:srgbClr val="FF0000"/>
                        </a:solidFill>
                      </a:endParaRPr>
                    </a:p>
                  </a:txBody>
                  <a:tcPr/>
                </a:tc>
                <a:tc>
                  <a:txBody>
                    <a:bodyPr/>
                    <a:lstStyle/>
                    <a:p>
                      <a:pPr algn="r"/>
                      <a:r>
                        <a:rPr lang="en-US" altLang="zh-CN" sz="2000" dirty="0">
                          <a:solidFill>
                            <a:srgbClr val="FF0000"/>
                          </a:solidFill>
                        </a:rPr>
                        <a:t>#</a:t>
                      </a:r>
                      <a:endParaRPr lang="zh-CN" altLang="en-US" sz="20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归约</a:t>
                      </a:r>
                      <a:r>
                        <a:rPr lang="en-US" altLang="zh-CN" sz="2000" b="1" dirty="0" err="1">
                          <a:latin typeface="宋体" pitchFamily="2" charset="-122"/>
                          <a:ea typeface="宋体" pitchFamily="2" charset="-122"/>
                        </a:rPr>
                        <a:t>F→t</a:t>
                      </a:r>
                      <a:endParaRPr lang="zh-CN" altLang="en-US" sz="2000" dirty="0"/>
                    </a:p>
                  </a:txBody>
                  <a:tcPr/>
                </a:tc>
                <a:extLst>
                  <a:ext uri="{0D108BD9-81ED-4DB2-BD59-A6C34878D82A}">
                    <a16:rowId xmlns:a16="http://schemas.microsoft.com/office/drawing/2014/main" val="3495004076"/>
                  </a:ext>
                </a:extLst>
              </a:tr>
              <a:tr h="370840">
                <a:tc>
                  <a:txBody>
                    <a:bodyPr/>
                    <a:lstStyle/>
                    <a:p>
                      <a:pPr algn="ctr"/>
                      <a:r>
                        <a:rPr lang="en-US" altLang="zh-CN" sz="2000" dirty="0">
                          <a:solidFill>
                            <a:schemeClr val="bg1"/>
                          </a:solidFill>
                        </a:rPr>
                        <a:t>11</a:t>
                      </a:r>
                      <a:endParaRPr lang="zh-CN" altLang="en-US" sz="2000" dirty="0">
                        <a:solidFill>
                          <a:schemeClr val="bg1"/>
                        </a:solidFill>
                      </a:endParaRPr>
                    </a:p>
                  </a:txBody>
                  <a:tcPr>
                    <a:solidFill>
                      <a:srgbClr val="0000FF"/>
                    </a:solidFill>
                  </a:tcPr>
                </a:tc>
                <a:tc>
                  <a:txBody>
                    <a:bodyPr/>
                    <a:lstStyle/>
                    <a:p>
                      <a:pPr algn="l"/>
                      <a:r>
                        <a:rPr lang="en-US" altLang="zh-CN" sz="2000" dirty="0"/>
                        <a:t>#NoN</a:t>
                      </a:r>
                      <a:r>
                        <a:rPr lang="en-US" altLang="zh-CN" sz="2000" dirty="0">
                          <a:solidFill>
                            <a:srgbClr val="FF0000"/>
                          </a:solidFill>
                        </a:rPr>
                        <a:t>a</a:t>
                      </a:r>
                      <a:r>
                        <a:rPr lang="en-US" altLang="zh-CN" sz="2000" dirty="0"/>
                        <a:t>N</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rPr>
                        <a:t>&gt;</a:t>
                      </a:r>
                      <a:endParaRPr lang="zh-CN" altLang="en-US" sz="2000" dirty="0">
                        <a:solidFill>
                          <a:srgbClr val="FF0000"/>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rPr>
                        <a:t>#</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归约</a:t>
                      </a:r>
                      <a:r>
                        <a:rPr lang="en-US" altLang="zh-CN" sz="2000" b="1" dirty="0" err="1">
                          <a:latin typeface="宋体" pitchFamily="2" charset="-122"/>
                          <a:ea typeface="宋体" pitchFamily="2" charset="-122"/>
                        </a:rPr>
                        <a:t>T→TaF</a:t>
                      </a:r>
                      <a:endParaRPr lang="zh-CN" altLang="en-US" sz="2000" dirty="0"/>
                    </a:p>
                  </a:txBody>
                  <a:tcPr/>
                </a:tc>
                <a:extLst>
                  <a:ext uri="{0D108BD9-81ED-4DB2-BD59-A6C34878D82A}">
                    <a16:rowId xmlns:a16="http://schemas.microsoft.com/office/drawing/2014/main" val="388132788"/>
                  </a:ext>
                </a:extLst>
              </a:tr>
            </a:tbl>
          </a:graphicData>
        </a:graphic>
      </p:graphicFrame>
      <p:sp>
        <p:nvSpPr>
          <p:cNvPr id="9" name="文本框 8">
            <a:extLst>
              <a:ext uri="{FF2B5EF4-FFF2-40B4-BE49-F238E27FC236}">
                <a16:creationId xmlns:a16="http://schemas.microsoft.com/office/drawing/2014/main" id="{00BDC95B-5911-4B66-A7EE-11A62D66DEAD}"/>
              </a:ext>
            </a:extLst>
          </p:cNvPr>
          <p:cNvSpPr txBox="1"/>
          <p:nvPr/>
        </p:nvSpPr>
        <p:spPr>
          <a:xfrm>
            <a:off x="235225" y="301649"/>
            <a:ext cx="4572000" cy="523220"/>
          </a:xfrm>
          <a:prstGeom prst="rect">
            <a:avLst/>
          </a:prstGeom>
          <a:noFill/>
        </p:spPr>
        <p:txBody>
          <a:bodyPr wrap="square">
            <a:spAutoFit/>
          </a:bodyPr>
          <a:lstStyle/>
          <a:p>
            <a:pPr algn="l"/>
            <a:r>
              <a:rPr lang="zh-CN" altLang="en-US" sz="2800" b="1" dirty="0">
                <a:solidFill>
                  <a:srgbClr val="FF0000"/>
                </a:solidFill>
                <a:latin typeface="宋体" pitchFamily="2" charset="-122"/>
                <a:ea typeface="宋体" pitchFamily="2" charset="-122"/>
              </a:rPr>
              <a:t>输入串</a:t>
            </a:r>
            <a:r>
              <a:rPr lang="en-US" altLang="zh-CN" sz="2800" b="1" dirty="0">
                <a:solidFill>
                  <a:srgbClr val="FF0000"/>
                </a:solidFill>
                <a:latin typeface="Arial" panose="020B0604020202020204" pitchFamily="34" charset="0"/>
                <a:ea typeface="宋体" pitchFamily="2" charset="-122"/>
                <a:cs typeface="Arial" panose="020B0604020202020204" pitchFamily="34" charset="0"/>
              </a:rPr>
              <a:t>w = </a:t>
            </a:r>
            <a:r>
              <a:rPr kumimoji="0" lang="en-US" altLang="zh-CN" sz="2800" b="1" dirty="0" err="1">
                <a:solidFill>
                  <a:srgbClr val="FF0000"/>
                </a:solidFill>
                <a:latin typeface="Arial" panose="020B0604020202020204" pitchFamily="34" charset="0"/>
                <a:ea typeface="宋体" pitchFamily="2" charset="-122"/>
                <a:cs typeface="Arial" panose="020B0604020202020204" pitchFamily="34" charset="0"/>
              </a:rPr>
              <a:t>ntofat</a:t>
            </a:r>
            <a:r>
              <a:rPr kumimoji="0" lang="en-US" altLang="zh-CN" sz="2800" b="1" dirty="0">
                <a:solidFill>
                  <a:srgbClr val="FF0000"/>
                </a:solidFill>
                <a:latin typeface="Arial" panose="020B0604020202020204" pitchFamily="34" charset="0"/>
                <a:ea typeface="宋体" pitchFamily="2" charset="-122"/>
                <a:cs typeface="Arial" panose="020B0604020202020204" pitchFamily="34" charset="0"/>
              </a:rPr>
              <a:t>#</a:t>
            </a:r>
            <a:endParaRPr lang="zh-CN" altLang="en-US" sz="2800"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219C7759-01D7-4B79-9E19-9663A4F5151B}"/>
              </a:ext>
            </a:extLst>
          </p:cNvPr>
          <p:cNvSpPr txBox="1"/>
          <p:nvPr/>
        </p:nvSpPr>
        <p:spPr>
          <a:xfrm>
            <a:off x="8471369" y="1461052"/>
            <a:ext cx="453971" cy="369332"/>
          </a:xfrm>
          <a:prstGeom prst="rect">
            <a:avLst/>
          </a:prstGeom>
          <a:noFill/>
        </p:spPr>
        <p:txBody>
          <a:bodyPr wrap="none" rtlCol="0">
            <a:spAutoFit/>
          </a:bodyPr>
          <a:lstStyle/>
          <a:p>
            <a:r>
              <a:rPr lang="en-US" altLang="zh-CN" dirty="0"/>
              <a:t>&lt;&lt;</a:t>
            </a:r>
            <a:endParaRPr lang="zh-CN" altLang="en-US" dirty="0"/>
          </a:p>
        </p:txBody>
      </p:sp>
      <p:sp>
        <p:nvSpPr>
          <p:cNvPr id="20" name="文本框 19">
            <a:extLst>
              <a:ext uri="{FF2B5EF4-FFF2-40B4-BE49-F238E27FC236}">
                <a16:creationId xmlns:a16="http://schemas.microsoft.com/office/drawing/2014/main" id="{6EFF5DDD-AA79-4AFD-ADB0-B6D00966C064}"/>
              </a:ext>
            </a:extLst>
          </p:cNvPr>
          <p:cNvSpPr txBox="1"/>
          <p:nvPr/>
        </p:nvSpPr>
        <p:spPr>
          <a:xfrm>
            <a:off x="8484621" y="1890164"/>
            <a:ext cx="453971" cy="369332"/>
          </a:xfrm>
          <a:prstGeom prst="rect">
            <a:avLst/>
          </a:prstGeom>
          <a:noFill/>
        </p:spPr>
        <p:txBody>
          <a:bodyPr wrap="none" rtlCol="0">
            <a:spAutoFit/>
          </a:bodyPr>
          <a:lstStyle/>
          <a:p>
            <a:r>
              <a:rPr lang="en-US" altLang="zh-CN" dirty="0"/>
              <a:t>&lt;&lt;</a:t>
            </a:r>
            <a:endParaRPr lang="zh-CN" altLang="en-US" dirty="0"/>
          </a:p>
        </p:txBody>
      </p:sp>
      <p:sp>
        <p:nvSpPr>
          <p:cNvPr id="21" name="文本框 20">
            <a:extLst>
              <a:ext uri="{FF2B5EF4-FFF2-40B4-BE49-F238E27FC236}">
                <a16:creationId xmlns:a16="http://schemas.microsoft.com/office/drawing/2014/main" id="{4C9231E0-C2B9-4D9E-A3C5-28AD6550E1D4}"/>
              </a:ext>
            </a:extLst>
          </p:cNvPr>
          <p:cNvSpPr txBox="1"/>
          <p:nvPr/>
        </p:nvSpPr>
        <p:spPr>
          <a:xfrm>
            <a:off x="8471452" y="2249556"/>
            <a:ext cx="453971" cy="369332"/>
          </a:xfrm>
          <a:prstGeom prst="rect">
            <a:avLst/>
          </a:prstGeom>
          <a:noFill/>
        </p:spPr>
        <p:txBody>
          <a:bodyPr wrap="none" rtlCol="0">
            <a:spAutoFit/>
          </a:bodyPr>
          <a:lstStyle/>
          <a:p>
            <a:r>
              <a:rPr lang="en-US" altLang="zh-CN" dirty="0"/>
              <a:t>&lt;&lt;</a:t>
            </a:r>
            <a:endParaRPr lang="zh-CN" altLang="en-US" dirty="0"/>
          </a:p>
        </p:txBody>
      </p:sp>
      <p:sp>
        <p:nvSpPr>
          <p:cNvPr id="22" name="文本框 21">
            <a:extLst>
              <a:ext uri="{FF2B5EF4-FFF2-40B4-BE49-F238E27FC236}">
                <a16:creationId xmlns:a16="http://schemas.microsoft.com/office/drawing/2014/main" id="{716BC89C-DC29-4477-9DCB-580B3DC7F46D}"/>
              </a:ext>
            </a:extLst>
          </p:cNvPr>
          <p:cNvSpPr txBox="1"/>
          <p:nvPr/>
        </p:nvSpPr>
        <p:spPr>
          <a:xfrm>
            <a:off x="8461429" y="2667000"/>
            <a:ext cx="453971" cy="369332"/>
          </a:xfrm>
          <a:prstGeom prst="rect">
            <a:avLst/>
          </a:prstGeom>
          <a:noFill/>
        </p:spPr>
        <p:txBody>
          <a:bodyPr wrap="none" rtlCol="0">
            <a:spAutoFit/>
          </a:bodyPr>
          <a:lstStyle/>
          <a:p>
            <a:r>
              <a:rPr lang="en-US" altLang="zh-CN" dirty="0"/>
              <a:t>&lt;&lt;</a:t>
            </a:r>
            <a:endParaRPr lang="zh-CN" altLang="en-US" dirty="0"/>
          </a:p>
        </p:txBody>
      </p:sp>
      <p:sp>
        <p:nvSpPr>
          <p:cNvPr id="23" name="文本框 22">
            <a:extLst>
              <a:ext uri="{FF2B5EF4-FFF2-40B4-BE49-F238E27FC236}">
                <a16:creationId xmlns:a16="http://schemas.microsoft.com/office/drawing/2014/main" id="{A1C87133-CA7E-4AD4-81F3-C5C27627FE7B}"/>
              </a:ext>
            </a:extLst>
          </p:cNvPr>
          <p:cNvSpPr txBox="1"/>
          <p:nvPr/>
        </p:nvSpPr>
        <p:spPr>
          <a:xfrm>
            <a:off x="8458200" y="3048000"/>
            <a:ext cx="453971" cy="369332"/>
          </a:xfrm>
          <a:prstGeom prst="rect">
            <a:avLst/>
          </a:prstGeom>
          <a:noFill/>
        </p:spPr>
        <p:txBody>
          <a:bodyPr wrap="none" rtlCol="0">
            <a:spAutoFit/>
          </a:bodyPr>
          <a:lstStyle/>
          <a:p>
            <a:r>
              <a:rPr lang="en-US" altLang="zh-CN" dirty="0"/>
              <a:t>&lt;&lt;</a:t>
            </a:r>
            <a:endParaRPr lang="zh-CN" altLang="en-US" dirty="0"/>
          </a:p>
        </p:txBody>
      </p:sp>
      <p:sp>
        <p:nvSpPr>
          <p:cNvPr id="24" name="文本框 23">
            <a:extLst>
              <a:ext uri="{FF2B5EF4-FFF2-40B4-BE49-F238E27FC236}">
                <a16:creationId xmlns:a16="http://schemas.microsoft.com/office/drawing/2014/main" id="{C2A28757-B51E-45C2-8341-12FB3DE9C286}"/>
              </a:ext>
            </a:extLst>
          </p:cNvPr>
          <p:cNvSpPr txBox="1"/>
          <p:nvPr/>
        </p:nvSpPr>
        <p:spPr>
          <a:xfrm>
            <a:off x="8458200" y="3429000"/>
            <a:ext cx="453971" cy="369332"/>
          </a:xfrm>
          <a:prstGeom prst="rect">
            <a:avLst/>
          </a:prstGeom>
          <a:noFill/>
        </p:spPr>
        <p:txBody>
          <a:bodyPr wrap="none" rtlCol="0">
            <a:spAutoFit/>
          </a:bodyPr>
          <a:lstStyle/>
          <a:p>
            <a:r>
              <a:rPr lang="en-US" altLang="zh-CN" dirty="0"/>
              <a:t>&lt;&lt;</a:t>
            </a:r>
            <a:endParaRPr lang="zh-CN" altLang="en-US" dirty="0"/>
          </a:p>
        </p:txBody>
      </p:sp>
      <p:sp>
        <p:nvSpPr>
          <p:cNvPr id="25" name="文本框 24">
            <a:extLst>
              <a:ext uri="{FF2B5EF4-FFF2-40B4-BE49-F238E27FC236}">
                <a16:creationId xmlns:a16="http://schemas.microsoft.com/office/drawing/2014/main" id="{70C06CAB-C4EB-462F-8012-A4E69B5A98B9}"/>
              </a:ext>
            </a:extLst>
          </p:cNvPr>
          <p:cNvSpPr txBox="1"/>
          <p:nvPr/>
        </p:nvSpPr>
        <p:spPr>
          <a:xfrm>
            <a:off x="8471452" y="3884616"/>
            <a:ext cx="453971" cy="369332"/>
          </a:xfrm>
          <a:prstGeom prst="rect">
            <a:avLst/>
          </a:prstGeom>
          <a:noFill/>
        </p:spPr>
        <p:txBody>
          <a:bodyPr wrap="none" rtlCol="0">
            <a:spAutoFit/>
          </a:bodyPr>
          <a:lstStyle/>
          <a:p>
            <a:r>
              <a:rPr lang="en-US" altLang="zh-CN" dirty="0"/>
              <a:t>&lt;&lt;</a:t>
            </a:r>
            <a:endParaRPr lang="zh-CN" altLang="en-US" dirty="0"/>
          </a:p>
        </p:txBody>
      </p:sp>
      <p:sp>
        <p:nvSpPr>
          <p:cNvPr id="26" name="文本框 25">
            <a:extLst>
              <a:ext uri="{FF2B5EF4-FFF2-40B4-BE49-F238E27FC236}">
                <a16:creationId xmlns:a16="http://schemas.microsoft.com/office/drawing/2014/main" id="{8ED30848-AA39-4E60-A0BE-3825BA204B42}"/>
              </a:ext>
            </a:extLst>
          </p:cNvPr>
          <p:cNvSpPr txBox="1"/>
          <p:nvPr/>
        </p:nvSpPr>
        <p:spPr>
          <a:xfrm>
            <a:off x="8458200" y="4278868"/>
            <a:ext cx="453971" cy="369332"/>
          </a:xfrm>
          <a:prstGeom prst="rect">
            <a:avLst/>
          </a:prstGeom>
          <a:noFill/>
        </p:spPr>
        <p:txBody>
          <a:bodyPr wrap="none" rtlCol="0">
            <a:spAutoFit/>
          </a:bodyPr>
          <a:lstStyle/>
          <a:p>
            <a:r>
              <a:rPr lang="en-US" altLang="zh-CN" dirty="0"/>
              <a:t>&lt;&lt;</a:t>
            </a:r>
            <a:endParaRPr lang="zh-CN" altLang="en-US" dirty="0"/>
          </a:p>
        </p:txBody>
      </p:sp>
      <p:sp>
        <p:nvSpPr>
          <p:cNvPr id="27" name="文本框 26">
            <a:extLst>
              <a:ext uri="{FF2B5EF4-FFF2-40B4-BE49-F238E27FC236}">
                <a16:creationId xmlns:a16="http://schemas.microsoft.com/office/drawing/2014/main" id="{920B86D8-5C9F-4B33-8EFE-9FD0DA38BA1D}"/>
              </a:ext>
            </a:extLst>
          </p:cNvPr>
          <p:cNvSpPr txBox="1"/>
          <p:nvPr/>
        </p:nvSpPr>
        <p:spPr>
          <a:xfrm>
            <a:off x="8458200" y="4659868"/>
            <a:ext cx="453971" cy="369332"/>
          </a:xfrm>
          <a:prstGeom prst="rect">
            <a:avLst/>
          </a:prstGeom>
          <a:noFill/>
        </p:spPr>
        <p:txBody>
          <a:bodyPr wrap="none" rtlCol="0">
            <a:spAutoFit/>
          </a:bodyPr>
          <a:lstStyle/>
          <a:p>
            <a:r>
              <a:rPr lang="en-US" altLang="zh-CN" dirty="0"/>
              <a:t>&lt;&lt;</a:t>
            </a:r>
            <a:endParaRPr lang="zh-CN" altLang="en-US" dirty="0"/>
          </a:p>
        </p:txBody>
      </p:sp>
      <p:sp>
        <p:nvSpPr>
          <p:cNvPr id="28" name="文本框 27">
            <a:extLst>
              <a:ext uri="{FF2B5EF4-FFF2-40B4-BE49-F238E27FC236}">
                <a16:creationId xmlns:a16="http://schemas.microsoft.com/office/drawing/2014/main" id="{E0B2E86A-B668-4015-9779-3844EB7ED0F1}"/>
              </a:ext>
            </a:extLst>
          </p:cNvPr>
          <p:cNvSpPr txBox="1"/>
          <p:nvPr/>
        </p:nvSpPr>
        <p:spPr>
          <a:xfrm>
            <a:off x="8458200" y="5040868"/>
            <a:ext cx="453971" cy="369332"/>
          </a:xfrm>
          <a:prstGeom prst="rect">
            <a:avLst/>
          </a:prstGeom>
          <a:noFill/>
        </p:spPr>
        <p:txBody>
          <a:bodyPr wrap="none" rtlCol="0">
            <a:spAutoFit/>
          </a:bodyPr>
          <a:lstStyle/>
          <a:p>
            <a:r>
              <a:rPr lang="en-US" altLang="zh-CN" dirty="0"/>
              <a:t>&lt;&lt;</a:t>
            </a:r>
            <a:endParaRPr lang="zh-CN" altLang="en-US" dirty="0"/>
          </a:p>
        </p:txBody>
      </p:sp>
      <p:sp>
        <p:nvSpPr>
          <p:cNvPr id="29" name="文本框 28">
            <a:extLst>
              <a:ext uri="{FF2B5EF4-FFF2-40B4-BE49-F238E27FC236}">
                <a16:creationId xmlns:a16="http://schemas.microsoft.com/office/drawing/2014/main" id="{6FE46597-66D1-4C52-AE34-7B0CEB7CA66C}"/>
              </a:ext>
            </a:extLst>
          </p:cNvPr>
          <p:cNvSpPr txBox="1"/>
          <p:nvPr/>
        </p:nvSpPr>
        <p:spPr>
          <a:xfrm>
            <a:off x="8458200" y="5421868"/>
            <a:ext cx="453971" cy="369332"/>
          </a:xfrm>
          <a:prstGeom prst="rect">
            <a:avLst/>
          </a:prstGeom>
          <a:noFill/>
        </p:spPr>
        <p:txBody>
          <a:bodyPr wrap="none" rtlCol="0">
            <a:spAutoFit/>
          </a:bodyPr>
          <a:lstStyle/>
          <a:p>
            <a:r>
              <a:rPr lang="en-US" altLang="zh-CN" dirty="0"/>
              <a:t>&lt;&lt;</a:t>
            </a:r>
            <a:endParaRPr lang="zh-CN" altLang="en-US" dirty="0"/>
          </a:p>
        </p:txBody>
      </p:sp>
    </p:spTree>
    <p:extLst>
      <p:ext uri="{BB962C8B-B14F-4D97-AF65-F5344CB8AC3E}">
        <p14:creationId xmlns:p14="http://schemas.microsoft.com/office/powerpoint/2010/main" val="23147720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1+#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1+#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1+#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1+#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1+#ppt_w/2"/>
                                          </p:val>
                                        </p:tav>
                                        <p:tav tm="100000">
                                          <p:val>
                                            <p:strVal val="#ppt_x"/>
                                          </p:val>
                                        </p:tav>
                                      </p:tavLst>
                                    </p:anim>
                                    <p:anim calcmode="lin" valueType="num">
                                      <p:cBhvr additive="base">
                                        <p:cTn id="5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1+#ppt_w/2"/>
                                          </p:val>
                                        </p:tav>
                                        <p:tav tm="100000">
                                          <p:val>
                                            <p:strVal val="#ppt_x"/>
                                          </p:val>
                                        </p:tav>
                                      </p:tavLst>
                                    </p:anim>
                                    <p:anim calcmode="lin" valueType="num">
                                      <p:cBhvr additive="base">
                                        <p:cTn id="5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1+#ppt_w/2"/>
                                          </p:val>
                                        </p:tav>
                                        <p:tav tm="100000">
                                          <p:val>
                                            <p:strVal val="#ppt_x"/>
                                          </p:val>
                                        </p:tav>
                                      </p:tavLst>
                                    </p:anim>
                                    <p:anim calcmode="lin" valueType="num">
                                      <p:cBhvr additive="base">
                                        <p:cTn id="62"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28" grpId="0"/>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920572730"/>
              </p:ext>
            </p:extLst>
          </p:nvPr>
        </p:nvGraphicFramePr>
        <p:xfrm>
          <a:off x="205408" y="1066800"/>
          <a:ext cx="2133603" cy="3291840"/>
        </p:xfrm>
        <a:graphic>
          <a:graphicData uri="http://schemas.openxmlformats.org/drawingml/2006/table">
            <a:tbl>
              <a:tblPr firstRow="1" bandRow="1">
                <a:tableStyleId>{5C22544A-7EE6-4342-B048-85BDC9FD1C3A}</a:tableStyleId>
              </a:tblPr>
              <a:tblGrid>
                <a:gridCol w="237067">
                  <a:extLst>
                    <a:ext uri="{9D8B030D-6E8A-4147-A177-3AD203B41FA5}">
                      <a16:colId xmlns:a16="http://schemas.microsoft.com/office/drawing/2014/main" val="20000"/>
                    </a:ext>
                  </a:extLst>
                </a:gridCol>
                <a:gridCol w="237067">
                  <a:extLst>
                    <a:ext uri="{9D8B030D-6E8A-4147-A177-3AD203B41FA5}">
                      <a16:colId xmlns:a16="http://schemas.microsoft.com/office/drawing/2014/main" val="20001"/>
                    </a:ext>
                  </a:extLst>
                </a:gridCol>
                <a:gridCol w="237067">
                  <a:extLst>
                    <a:ext uri="{9D8B030D-6E8A-4147-A177-3AD203B41FA5}">
                      <a16:colId xmlns:a16="http://schemas.microsoft.com/office/drawing/2014/main" val="20002"/>
                    </a:ext>
                  </a:extLst>
                </a:gridCol>
                <a:gridCol w="237067">
                  <a:extLst>
                    <a:ext uri="{9D8B030D-6E8A-4147-A177-3AD203B41FA5}">
                      <a16:colId xmlns:a16="http://schemas.microsoft.com/office/drawing/2014/main" val="20003"/>
                    </a:ext>
                  </a:extLst>
                </a:gridCol>
                <a:gridCol w="237067">
                  <a:extLst>
                    <a:ext uri="{9D8B030D-6E8A-4147-A177-3AD203B41FA5}">
                      <a16:colId xmlns:a16="http://schemas.microsoft.com/office/drawing/2014/main" val="20004"/>
                    </a:ext>
                  </a:extLst>
                </a:gridCol>
                <a:gridCol w="237067">
                  <a:extLst>
                    <a:ext uri="{9D8B030D-6E8A-4147-A177-3AD203B41FA5}">
                      <a16:colId xmlns:a16="http://schemas.microsoft.com/office/drawing/2014/main" val="20005"/>
                    </a:ext>
                  </a:extLst>
                </a:gridCol>
                <a:gridCol w="237067">
                  <a:extLst>
                    <a:ext uri="{9D8B030D-6E8A-4147-A177-3AD203B41FA5}">
                      <a16:colId xmlns:a16="http://schemas.microsoft.com/office/drawing/2014/main" val="20006"/>
                    </a:ext>
                  </a:extLst>
                </a:gridCol>
                <a:gridCol w="237067">
                  <a:extLst>
                    <a:ext uri="{9D8B030D-6E8A-4147-A177-3AD203B41FA5}">
                      <a16:colId xmlns:a16="http://schemas.microsoft.com/office/drawing/2014/main" val="20007"/>
                    </a:ext>
                  </a:extLst>
                </a:gridCol>
                <a:gridCol w="237067">
                  <a:extLst>
                    <a:ext uri="{9D8B030D-6E8A-4147-A177-3AD203B41FA5}">
                      <a16:colId xmlns:a16="http://schemas.microsoft.com/office/drawing/2014/main" val="20008"/>
                    </a:ext>
                  </a:extLst>
                </a:gridCol>
              </a:tblGrid>
              <a:tr h="270933">
                <a:tc>
                  <a:txBody>
                    <a:bodyPr/>
                    <a:lstStyle/>
                    <a:p>
                      <a:pPr algn="ctr"/>
                      <a:endParaRPr lang="zh-CN" altLang="en-US" dirty="0"/>
                    </a:p>
                  </a:txBody>
                  <a:tcPr>
                    <a:solidFill>
                      <a:srgbClr val="0000FF"/>
                    </a:solidFill>
                  </a:tcPr>
                </a:tc>
                <a:tc>
                  <a:txBody>
                    <a:bodyPr/>
                    <a:lstStyle/>
                    <a:p>
                      <a:pPr algn="ctr"/>
                      <a:r>
                        <a:rPr lang="en-US" altLang="zh-CN" dirty="0"/>
                        <a:t>o</a:t>
                      </a:r>
                      <a:endParaRPr lang="zh-CN" altLang="en-US" dirty="0"/>
                    </a:p>
                  </a:txBody>
                  <a:tcPr>
                    <a:solidFill>
                      <a:srgbClr val="0000FF"/>
                    </a:solidFill>
                  </a:tcPr>
                </a:tc>
                <a:tc>
                  <a:txBody>
                    <a:bodyPr/>
                    <a:lstStyle/>
                    <a:p>
                      <a:pPr algn="ctr"/>
                      <a:r>
                        <a:rPr lang="en-US" altLang="zh-CN" dirty="0"/>
                        <a:t>a</a:t>
                      </a:r>
                      <a:endParaRPr lang="zh-CN" altLang="en-US" dirty="0"/>
                    </a:p>
                  </a:txBody>
                  <a:tcPr>
                    <a:solidFill>
                      <a:srgbClr val="0000FF"/>
                    </a:solidFill>
                  </a:tcPr>
                </a:tc>
                <a:tc>
                  <a:txBody>
                    <a:bodyPr/>
                    <a:lstStyle/>
                    <a:p>
                      <a:pPr algn="ctr"/>
                      <a:r>
                        <a:rPr lang="en-US" altLang="zh-CN" dirty="0"/>
                        <a:t>n</a:t>
                      </a:r>
                      <a:endParaRPr lang="zh-CN" altLang="en-US" dirty="0"/>
                    </a:p>
                  </a:txBody>
                  <a:tcPr>
                    <a:solidFill>
                      <a:srgbClr val="0000FF"/>
                    </a:solidFill>
                  </a:tcPr>
                </a:tc>
                <a:tc>
                  <a:txBody>
                    <a:bodyPr/>
                    <a:lstStyle/>
                    <a:p>
                      <a:pPr algn="ctr"/>
                      <a:r>
                        <a:rPr lang="en-US" altLang="zh-CN" dirty="0"/>
                        <a:t>(</a:t>
                      </a:r>
                      <a:endParaRPr lang="zh-CN" altLang="en-US" dirty="0"/>
                    </a:p>
                  </a:txBody>
                  <a:tcPr>
                    <a:solidFill>
                      <a:srgbClr val="0000FF"/>
                    </a:solidFill>
                  </a:tcPr>
                </a:tc>
                <a:tc>
                  <a:txBody>
                    <a:bodyPr/>
                    <a:lstStyle/>
                    <a:p>
                      <a:pPr algn="ctr"/>
                      <a:r>
                        <a:rPr lang="en-US" altLang="zh-CN" dirty="0"/>
                        <a:t>)</a:t>
                      </a:r>
                      <a:endParaRPr lang="zh-CN" altLang="en-US" dirty="0"/>
                    </a:p>
                  </a:txBody>
                  <a:tcPr>
                    <a:solidFill>
                      <a:srgbClr val="0000FF"/>
                    </a:solidFill>
                  </a:tcPr>
                </a:tc>
                <a:tc>
                  <a:txBody>
                    <a:bodyPr/>
                    <a:lstStyle/>
                    <a:p>
                      <a:pPr algn="ctr"/>
                      <a:r>
                        <a:rPr lang="en-US" altLang="zh-CN" dirty="0"/>
                        <a:t>t</a:t>
                      </a:r>
                      <a:endParaRPr lang="zh-CN" altLang="en-US" dirty="0"/>
                    </a:p>
                  </a:txBody>
                  <a:tcPr>
                    <a:solidFill>
                      <a:srgbClr val="0000FF"/>
                    </a:solidFill>
                  </a:tcPr>
                </a:tc>
                <a:tc>
                  <a:txBody>
                    <a:bodyPr/>
                    <a:lstStyle/>
                    <a:p>
                      <a:pPr algn="ctr"/>
                      <a:r>
                        <a:rPr lang="en-US" altLang="zh-CN" dirty="0"/>
                        <a:t>f</a:t>
                      </a:r>
                      <a:endParaRPr lang="zh-CN" altLang="en-US" dirty="0"/>
                    </a:p>
                  </a:txBody>
                  <a:tcPr>
                    <a:solidFill>
                      <a:srgbClr val="0000FF"/>
                    </a:solidFill>
                  </a:tcPr>
                </a:tc>
                <a:tc>
                  <a:txBody>
                    <a:bodyPr/>
                    <a:lstStyle/>
                    <a:p>
                      <a:pPr algn="ctr"/>
                      <a:r>
                        <a:rPr lang="en-US" altLang="zh-CN" dirty="0"/>
                        <a:t>#</a:t>
                      </a:r>
                      <a:endParaRPr lang="zh-CN" altLang="en-US" dirty="0"/>
                    </a:p>
                  </a:txBody>
                  <a:tcPr>
                    <a:solidFill>
                      <a:srgbClr val="0000FF"/>
                    </a:solidFill>
                  </a:tcPr>
                </a:tc>
                <a:extLst>
                  <a:ext uri="{0D108BD9-81ED-4DB2-BD59-A6C34878D82A}">
                    <a16:rowId xmlns:a16="http://schemas.microsoft.com/office/drawing/2014/main" val="10000"/>
                  </a:ext>
                </a:extLst>
              </a:tr>
              <a:tr h="270933">
                <a:tc>
                  <a:txBody>
                    <a:bodyPr/>
                    <a:lstStyle/>
                    <a:p>
                      <a:pPr algn="ctr"/>
                      <a:r>
                        <a:rPr lang="en-US" altLang="zh-CN" dirty="0">
                          <a:solidFill>
                            <a:schemeClr val="bg1"/>
                          </a:solidFill>
                        </a:rPr>
                        <a:t>o</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noFill/>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&lt;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tc>
                  <a:txBody>
                    <a:bodyPr/>
                    <a:lstStyle/>
                    <a:p>
                      <a:pPr algn="ctr"/>
                      <a:r>
                        <a:rPr lang="en-US" altLang="zh-CN"/>
                        <a:t>&lt;</a:t>
                      </a:r>
                      <a:endParaRPr lang="zh-CN" altLang="en-US" dirty="0"/>
                    </a:p>
                  </a:txBody>
                  <a:tcPr/>
                </a:tc>
                <a:tc>
                  <a:txBody>
                    <a:bodyPr/>
                    <a:lstStyle/>
                    <a:p>
                      <a:pPr algn="ctr"/>
                      <a:r>
                        <a:rPr lang="en-US" altLang="zh-CN"/>
                        <a:t>&lt;</a:t>
                      </a:r>
                      <a:endParaRPr lang="zh-CN" altLang="en-US"/>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1"/>
                  </a:ext>
                </a:extLst>
              </a:tr>
              <a:tr h="270933">
                <a:tc>
                  <a:txBody>
                    <a:bodyPr/>
                    <a:lstStyle/>
                    <a:p>
                      <a:pPr algn="ctr"/>
                      <a:r>
                        <a:rPr lang="en-US" altLang="zh-CN" dirty="0">
                          <a:solidFill>
                            <a:schemeClr val="bg1"/>
                          </a:solidFill>
                        </a:rPr>
                        <a:t>a</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2"/>
                  </a:ext>
                </a:extLst>
              </a:tr>
              <a:tr h="270933">
                <a:tc>
                  <a:txBody>
                    <a:bodyPr/>
                    <a:lstStyle/>
                    <a:p>
                      <a:pPr algn="ctr"/>
                      <a:r>
                        <a:rPr lang="en-US" altLang="zh-CN" dirty="0">
                          <a:solidFill>
                            <a:schemeClr val="bg1"/>
                          </a:solidFill>
                        </a:rPr>
                        <a:t>n</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3"/>
                  </a:ext>
                </a:extLst>
              </a:tr>
              <a:tr h="270933">
                <a:tc>
                  <a:txBody>
                    <a:bodyPr/>
                    <a:lstStyle/>
                    <a:p>
                      <a:pPr algn="ctr"/>
                      <a:r>
                        <a:rPr lang="en-US" altLang="zh-CN" dirty="0">
                          <a:solidFill>
                            <a:schemeClr val="bg1"/>
                          </a:solidFill>
                        </a:rPr>
                        <a:t>(</a:t>
                      </a:r>
                      <a:endParaRPr lang="zh-CN" altLang="en-US" dirty="0">
                        <a:solidFill>
                          <a:schemeClr val="bg1"/>
                        </a:solidFill>
                      </a:endParaRPr>
                    </a:p>
                  </a:txBody>
                  <a:tcPr>
                    <a:solidFill>
                      <a:srgbClr val="0000FF"/>
                    </a:solidFill>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t>=</a:t>
                      </a:r>
                      <a:endParaRPr lang="zh-CN" altLang="en-US" dirty="0"/>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r>
                        <a:rPr lang="en-US" altLang="zh-CN" dirty="0">
                          <a:solidFill>
                            <a:srgbClr val="FF0000"/>
                          </a:solidFill>
                        </a:rPr>
                        <a:t>&lt;</a:t>
                      </a:r>
                      <a:endParaRPr lang="zh-CN" altLang="en-US" dirty="0">
                        <a:solidFill>
                          <a:srgbClr val="FF0000"/>
                        </a:solidFill>
                      </a:endParaRPr>
                    </a:p>
                  </a:txBody>
                  <a:tcPr/>
                </a:tc>
                <a:tc>
                  <a:txBody>
                    <a:bodyPr/>
                    <a:lstStyle/>
                    <a:p>
                      <a:pPr algn="ctr"/>
                      <a:endParaRPr lang="zh-CN" altLang="en-US" dirty="0"/>
                    </a:p>
                  </a:txBody>
                  <a:tcPr/>
                </a:tc>
                <a:extLst>
                  <a:ext uri="{0D108BD9-81ED-4DB2-BD59-A6C34878D82A}">
                    <a16:rowId xmlns:a16="http://schemas.microsoft.com/office/drawing/2014/main" val="10004"/>
                  </a:ext>
                </a:extLst>
              </a:tr>
              <a:tr h="270933">
                <a:tc>
                  <a:txBody>
                    <a:bodyPr/>
                    <a:lstStyle/>
                    <a:p>
                      <a:pPr algn="ctr"/>
                      <a:r>
                        <a:rPr lang="en-US" altLang="zh-CN" dirty="0">
                          <a:solidFill>
                            <a:schemeClr val="bg1"/>
                          </a:solidFill>
                        </a:rPr>
                        <a:t>)</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5"/>
                  </a:ext>
                </a:extLst>
              </a:tr>
              <a:tr h="270933">
                <a:tc>
                  <a:txBody>
                    <a:bodyPr/>
                    <a:lstStyle/>
                    <a:p>
                      <a:pPr algn="ctr"/>
                      <a:r>
                        <a:rPr lang="en-US" altLang="zh-CN" dirty="0">
                          <a:solidFill>
                            <a:schemeClr val="bg1"/>
                          </a:solidFill>
                        </a:rPr>
                        <a:t>t</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6"/>
                  </a:ext>
                </a:extLst>
              </a:tr>
              <a:tr h="270933">
                <a:tc>
                  <a:txBody>
                    <a:bodyPr/>
                    <a:lstStyle/>
                    <a:p>
                      <a:pPr algn="ctr"/>
                      <a:r>
                        <a:rPr lang="en-US" altLang="zh-CN" dirty="0">
                          <a:solidFill>
                            <a:schemeClr val="bg1"/>
                          </a:solidFill>
                        </a:rPr>
                        <a:t>f</a:t>
                      </a:r>
                      <a:endParaRPr lang="zh-CN" altLang="en-US" dirty="0">
                        <a:solidFill>
                          <a:schemeClr val="bg1"/>
                        </a:solidFill>
                      </a:endParaRPr>
                    </a:p>
                  </a:txBody>
                  <a:tcPr>
                    <a:solidFill>
                      <a:srgbClr val="0000FF"/>
                    </a:solidFill>
                  </a:tcPr>
                </a:tc>
                <a:tc>
                  <a:txBody>
                    <a:bodyPr/>
                    <a:lstStyle/>
                    <a:p>
                      <a:pPr algn="ctr"/>
                      <a:r>
                        <a:rPr lang="en-US" altLang="zh-CN" dirty="0"/>
                        <a:t>&gt;</a:t>
                      </a: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&gt;</a:t>
                      </a:r>
                      <a:endParaRPr lang="zh-CN" altLang="en-US" dirty="0"/>
                    </a:p>
                  </a:txBody>
                  <a:tcPr/>
                </a:tc>
                <a:extLst>
                  <a:ext uri="{0D108BD9-81ED-4DB2-BD59-A6C34878D82A}">
                    <a16:rowId xmlns:a16="http://schemas.microsoft.com/office/drawing/2014/main" val="10007"/>
                  </a:ext>
                </a:extLst>
              </a:tr>
              <a:tr h="270933">
                <a:tc>
                  <a:txBody>
                    <a:bodyPr/>
                    <a:lstStyle/>
                    <a:p>
                      <a:pPr algn="ctr"/>
                      <a:r>
                        <a:rPr lang="en-US" altLang="zh-CN" dirty="0">
                          <a:solidFill>
                            <a:schemeClr val="bg1"/>
                          </a:solidFill>
                        </a:rPr>
                        <a:t>#</a:t>
                      </a:r>
                      <a:endParaRPr lang="zh-CN" altLang="en-US" dirty="0">
                        <a:solidFill>
                          <a:schemeClr val="bg1"/>
                        </a:solidFill>
                      </a:endParaRPr>
                    </a:p>
                  </a:txBody>
                  <a:tcPr>
                    <a:solidFill>
                      <a:srgbClr val="0000FF"/>
                    </a:solidFill>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10008"/>
                  </a:ext>
                </a:extLst>
              </a:tr>
            </a:tbl>
          </a:graphicData>
        </a:graphic>
      </p:graphicFrame>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29</a:t>
            </a:fld>
            <a:endParaRPr lang="en-US" altLang="zh-CN" dirty="0"/>
          </a:p>
        </p:txBody>
      </p:sp>
      <p:sp>
        <p:nvSpPr>
          <p:cNvPr id="2" name="文本框 1">
            <a:extLst>
              <a:ext uri="{FF2B5EF4-FFF2-40B4-BE49-F238E27FC236}">
                <a16:creationId xmlns:a16="http://schemas.microsoft.com/office/drawing/2014/main" id="{556B2EF4-E47B-45FF-9874-6D597CD4D949}"/>
              </a:ext>
            </a:extLst>
          </p:cNvPr>
          <p:cNvSpPr txBox="1"/>
          <p:nvPr/>
        </p:nvSpPr>
        <p:spPr>
          <a:xfrm>
            <a:off x="92767" y="4648200"/>
            <a:ext cx="2498033" cy="1323439"/>
          </a:xfrm>
          <a:prstGeom prst="rect">
            <a:avLst/>
          </a:prstGeom>
          <a:noFill/>
        </p:spPr>
        <p:txBody>
          <a:bodyPr wrap="square" rtlCol="0">
            <a:spAutoFit/>
          </a:bodyPr>
          <a:lstStyle/>
          <a:p>
            <a:pPr algn="l"/>
            <a:r>
              <a:rPr lang="en-US" altLang="zh-CN" sz="2000" b="1" dirty="0">
                <a:latin typeface="宋体" pitchFamily="2" charset="-122"/>
                <a:ea typeface="宋体" pitchFamily="2" charset="-122"/>
              </a:rPr>
              <a:t>G[B]:</a:t>
            </a:r>
          </a:p>
          <a:p>
            <a:pPr algn="l"/>
            <a:r>
              <a:rPr lang="en-US" altLang="zh-CN" sz="2000" b="1" dirty="0" err="1">
                <a:latin typeface="宋体" pitchFamily="2" charset="-122"/>
                <a:ea typeface="宋体" pitchFamily="2" charset="-122"/>
              </a:rPr>
              <a:t>B→BoT︱T</a:t>
            </a:r>
            <a:r>
              <a:rPr lang="en-US" altLang="zh-CN" sz="2000" b="1" dirty="0">
                <a:latin typeface="宋体" pitchFamily="2" charset="-122"/>
                <a:ea typeface="宋体" pitchFamily="2" charset="-122"/>
              </a:rPr>
              <a:t>   </a:t>
            </a:r>
          </a:p>
          <a:p>
            <a:pPr algn="l"/>
            <a:r>
              <a:rPr lang="en-US" altLang="zh-CN" sz="2000" b="1" dirty="0" err="1">
                <a:latin typeface="宋体" pitchFamily="2" charset="-122"/>
                <a:ea typeface="宋体" pitchFamily="2" charset="-122"/>
              </a:rPr>
              <a:t>T→TaF︱F</a:t>
            </a:r>
            <a:r>
              <a:rPr lang="en-US" altLang="zh-CN" sz="2000" b="1" dirty="0">
                <a:latin typeface="宋体" pitchFamily="2" charset="-122"/>
                <a:ea typeface="宋体" pitchFamily="2" charset="-122"/>
              </a:rPr>
              <a:t>   </a:t>
            </a:r>
          </a:p>
          <a:p>
            <a:pPr algn="l"/>
            <a:r>
              <a:rPr lang="en-US" altLang="zh-CN" sz="2000" b="1" dirty="0" err="1">
                <a:latin typeface="宋体" pitchFamily="2" charset="-122"/>
                <a:ea typeface="宋体" pitchFamily="2" charset="-122"/>
              </a:rPr>
              <a:t>F→nF</a:t>
            </a:r>
            <a:r>
              <a:rPr lang="en-US" altLang="zh-CN" sz="2000" b="1" dirty="0">
                <a:latin typeface="宋体" pitchFamily="2" charset="-122"/>
                <a:ea typeface="宋体" pitchFamily="2" charset="-122"/>
              </a:rPr>
              <a:t> ︱(B)︱</a:t>
            </a:r>
            <a:r>
              <a:rPr lang="en-US" altLang="zh-CN" sz="2000" b="1" dirty="0" err="1">
                <a:latin typeface="宋体" pitchFamily="2" charset="-122"/>
                <a:ea typeface="宋体" pitchFamily="2" charset="-122"/>
              </a:rPr>
              <a:t>t︱f</a:t>
            </a:r>
            <a:r>
              <a:rPr lang="en-US" altLang="zh-CN" sz="2000" b="1" dirty="0">
                <a:latin typeface="宋体" pitchFamily="2" charset="-122"/>
                <a:ea typeface="宋体" pitchFamily="2" charset="-122"/>
              </a:rPr>
              <a:t> </a:t>
            </a:r>
          </a:p>
        </p:txBody>
      </p:sp>
      <p:graphicFrame>
        <p:nvGraphicFramePr>
          <p:cNvPr id="6" name="表格 5">
            <a:extLst>
              <a:ext uri="{FF2B5EF4-FFF2-40B4-BE49-F238E27FC236}">
                <a16:creationId xmlns:a16="http://schemas.microsoft.com/office/drawing/2014/main" id="{214F2577-2FEF-411B-9DF1-2BBE63171DE1}"/>
              </a:ext>
            </a:extLst>
          </p:cNvPr>
          <p:cNvGraphicFramePr>
            <a:graphicFrameLocks noGrp="1"/>
          </p:cNvGraphicFramePr>
          <p:nvPr>
            <p:extLst>
              <p:ext uri="{D42A27DB-BD31-4B8C-83A1-F6EECF244321}">
                <p14:modId xmlns:p14="http://schemas.microsoft.com/office/powerpoint/2010/main" val="3642863905"/>
              </p:ext>
            </p:extLst>
          </p:nvPr>
        </p:nvGraphicFramePr>
        <p:xfrm>
          <a:off x="2590800" y="1055094"/>
          <a:ext cx="5867400" cy="1584960"/>
        </p:xfrm>
        <a:graphic>
          <a:graphicData uri="http://schemas.openxmlformats.org/drawingml/2006/table">
            <a:tbl>
              <a:tblPr firstRow="1" bandRow="1">
                <a:tableStyleId>{5C22544A-7EE6-4342-B048-85BDC9FD1C3A}</a:tableStyleId>
              </a:tblPr>
              <a:tblGrid>
                <a:gridCol w="496730">
                  <a:extLst>
                    <a:ext uri="{9D8B030D-6E8A-4147-A177-3AD203B41FA5}">
                      <a16:colId xmlns:a16="http://schemas.microsoft.com/office/drawing/2014/main" val="20000"/>
                    </a:ext>
                  </a:extLst>
                </a:gridCol>
                <a:gridCol w="140827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4"/>
                    </a:ext>
                  </a:extLst>
                </a:gridCol>
                <a:gridCol w="1981200">
                  <a:extLst>
                    <a:ext uri="{9D8B030D-6E8A-4147-A177-3AD203B41FA5}">
                      <a16:colId xmlns:a16="http://schemas.microsoft.com/office/drawing/2014/main" val="20005"/>
                    </a:ext>
                  </a:extLst>
                </a:gridCol>
              </a:tblGrid>
              <a:tr h="370840">
                <a:tc>
                  <a:txBody>
                    <a:bodyPr/>
                    <a:lstStyle/>
                    <a:p>
                      <a:pPr algn="ctr"/>
                      <a:endParaRPr lang="zh-CN" altLang="en-US" sz="2000" dirty="0"/>
                    </a:p>
                  </a:txBody>
                  <a:tcPr>
                    <a:solidFill>
                      <a:srgbClr val="0000FF"/>
                    </a:solidFill>
                  </a:tcPr>
                </a:tc>
                <a:tc>
                  <a:txBody>
                    <a:bodyPr/>
                    <a:lstStyle/>
                    <a:p>
                      <a:pPr algn="ctr"/>
                      <a:r>
                        <a:rPr lang="zh-CN" altLang="en-US" sz="2000" dirty="0"/>
                        <a:t>栈</a:t>
                      </a:r>
                    </a:p>
                  </a:txBody>
                  <a:tcPr>
                    <a:solidFill>
                      <a:srgbClr val="0000FF"/>
                    </a:solidFill>
                  </a:tcPr>
                </a:tc>
                <a:tc>
                  <a:txBody>
                    <a:bodyPr/>
                    <a:lstStyle/>
                    <a:p>
                      <a:pPr algn="ctr"/>
                      <a:r>
                        <a:rPr lang="zh-CN" altLang="en-US" sz="2000" dirty="0"/>
                        <a:t>优先</a:t>
                      </a:r>
                    </a:p>
                  </a:txBody>
                  <a:tcPr>
                    <a:solidFill>
                      <a:srgbClr val="0000FF"/>
                    </a:solidFill>
                  </a:tcPr>
                </a:tc>
                <a:tc>
                  <a:txBody>
                    <a:bodyPr/>
                    <a:lstStyle/>
                    <a:p>
                      <a:pPr algn="ctr"/>
                      <a:r>
                        <a:rPr lang="zh-CN" altLang="en-US" sz="2000" dirty="0"/>
                        <a:t>剩余串</a:t>
                      </a:r>
                    </a:p>
                  </a:txBody>
                  <a:tcPr>
                    <a:solidFill>
                      <a:srgbClr val="0000FF"/>
                    </a:solidFill>
                  </a:tcPr>
                </a:tc>
                <a:tc>
                  <a:txBody>
                    <a:bodyPr/>
                    <a:lstStyle/>
                    <a:p>
                      <a:pPr algn="ctr"/>
                      <a:r>
                        <a:rPr lang="zh-CN" altLang="en-US" sz="2000" dirty="0"/>
                        <a:t>动作 </a:t>
                      </a:r>
                    </a:p>
                  </a:txBody>
                  <a:tcPr>
                    <a:solidFill>
                      <a:srgbClr val="0000FF"/>
                    </a:solidFill>
                  </a:tcPr>
                </a:tc>
                <a:extLst>
                  <a:ext uri="{0D108BD9-81ED-4DB2-BD59-A6C34878D82A}">
                    <a16:rowId xmlns:a16="http://schemas.microsoft.com/office/drawing/2014/main" val="10000"/>
                  </a:ext>
                </a:extLst>
              </a:tr>
              <a:tr h="370840">
                <a:tc>
                  <a:txBody>
                    <a:bodyPr/>
                    <a:lstStyle/>
                    <a:p>
                      <a:pPr algn="ctr"/>
                      <a:r>
                        <a:rPr lang="en-US" altLang="zh-CN" sz="2000" dirty="0">
                          <a:solidFill>
                            <a:schemeClr val="bg1"/>
                          </a:solidFill>
                        </a:rPr>
                        <a:t>11</a:t>
                      </a:r>
                      <a:endParaRPr lang="zh-CN" altLang="en-US" sz="2000" dirty="0">
                        <a:solidFill>
                          <a:schemeClr val="bg1"/>
                        </a:solidFill>
                      </a:endParaRPr>
                    </a:p>
                  </a:txBody>
                  <a:tcPr>
                    <a:solidFill>
                      <a:srgbClr val="0000FF"/>
                    </a:solidFill>
                  </a:tcPr>
                </a:tc>
                <a:tc>
                  <a:txBody>
                    <a:bodyPr/>
                    <a:lstStyle/>
                    <a:p>
                      <a:pPr algn="l"/>
                      <a:r>
                        <a:rPr lang="en-US" altLang="zh-CN" sz="2000" dirty="0"/>
                        <a:t>#NoN</a:t>
                      </a:r>
                      <a:r>
                        <a:rPr lang="en-US" altLang="zh-CN" sz="2000" dirty="0">
                          <a:solidFill>
                            <a:srgbClr val="FF0000"/>
                          </a:solidFill>
                        </a:rPr>
                        <a:t>a</a:t>
                      </a:r>
                      <a:r>
                        <a:rPr lang="en-US" altLang="zh-CN" sz="2000" dirty="0"/>
                        <a:t>N</a:t>
                      </a:r>
                      <a:endParaRPr lang="zh-CN" altLang="en-US" sz="2000" dirty="0"/>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rPr>
                        <a:t>&gt;</a:t>
                      </a:r>
                      <a:endParaRPr lang="zh-CN" altLang="en-US" sz="2000" dirty="0">
                        <a:solidFill>
                          <a:srgbClr val="FF0000"/>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rPr>
                        <a:t>#</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归约</a:t>
                      </a:r>
                      <a:r>
                        <a:rPr lang="en-US" altLang="zh-CN" sz="2000" b="1" dirty="0" err="1">
                          <a:latin typeface="宋体" pitchFamily="2" charset="-122"/>
                          <a:ea typeface="宋体" pitchFamily="2" charset="-122"/>
                        </a:rPr>
                        <a:t>T→TaF</a:t>
                      </a:r>
                      <a:endParaRPr lang="zh-CN" altLang="en-US" sz="2000" dirty="0"/>
                    </a:p>
                  </a:txBody>
                  <a:tcPr/>
                </a:tc>
                <a:extLst>
                  <a:ext uri="{0D108BD9-81ED-4DB2-BD59-A6C34878D82A}">
                    <a16:rowId xmlns:a16="http://schemas.microsoft.com/office/drawing/2014/main" val="10001"/>
                  </a:ext>
                </a:extLst>
              </a:tr>
              <a:tr h="370840">
                <a:tc>
                  <a:txBody>
                    <a:bodyPr/>
                    <a:lstStyle/>
                    <a:p>
                      <a:pPr algn="ctr"/>
                      <a:r>
                        <a:rPr lang="en-US" altLang="zh-CN" sz="2000" dirty="0">
                          <a:solidFill>
                            <a:schemeClr val="bg1"/>
                          </a:solidFill>
                        </a:rPr>
                        <a:t>12</a:t>
                      </a:r>
                      <a:endParaRPr lang="zh-CN" altLang="en-US" sz="2000" dirty="0">
                        <a:solidFill>
                          <a:schemeClr val="bg1"/>
                        </a:solidFill>
                      </a:endParaRPr>
                    </a:p>
                  </a:txBody>
                  <a:tcPr>
                    <a:solidFill>
                      <a:srgbClr val="0000FF"/>
                    </a:solidFill>
                  </a:tcPr>
                </a:tc>
                <a:tc>
                  <a:txBody>
                    <a:bodyPr/>
                    <a:lstStyle/>
                    <a:p>
                      <a:pPr algn="l"/>
                      <a:r>
                        <a:rPr lang="en-US" altLang="zh-CN" sz="2000" dirty="0"/>
                        <a:t>#</a:t>
                      </a:r>
                      <a:r>
                        <a:rPr lang="en-US" altLang="zh-CN" sz="2000" dirty="0">
                          <a:solidFill>
                            <a:schemeClr val="tx1"/>
                          </a:solidFill>
                        </a:rPr>
                        <a:t>N</a:t>
                      </a:r>
                      <a:r>
                        <a:rPr lang="en-US" altLang="zh-CN" sz="2000" dirty="0">
                          <a:solidFill>
                            <a:srgbClr val="FF0000"/>
                          </a:solidFill>
                        </a:rPr>
                        <a:t>o</a:t>
                      </a:r>
                      <a:r>
                        <a:rPr lang="en-US" altLang="zh-CN" sz="2000" dirty="0">
                          <a:solidFill>
                            <a:schemeClr val="tx1"/>
                          </a:solidFill>
                        </a:rPr>
                        <a:t>N</a:t>
                      </a:r>
                      <a:endParaRPr lang="zh-CN" altLang="en-US" sz="20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rPr>
                        <a:t>&gt;</a:t>
                      </a:r>
                      <a:endParaRPr lang="zh-CN" altLang="en-US" sz="2000" dirty="0">
                        <a:solidFill>
                          <a:srgbClr val="FF0000"/>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FF0000"/>
                          </a:solidFill>
                          <a:effectLst/>
                          <a:uLnTx/>
                          <a:uFillTx/>
                          <a:latin typeface="Arial"/>
                          <a:ea typeface="宋体"/>
                          <a:cs typeface="+mn-cs"/>
                        </a:rPr>
                        <a:t>#</a:t>
                      </a:r>
                      <a:endParaRPr kumimoji="0" lang="zh-CN" altLang="en-US" sz="2000" b="0" i="0" u="none" strike="noStrike" kern="1200" cap="none" spc="0" normalizeH="0" baseline="0" noProof="0" dirty="0">
                        <a:ln>
                          <a:noFill/>
                        </a:ln>
                        <a:solidFill>
                          <a:srgbClr val="000000"/>
                        </a:solidFill>
                        <a:effectLst/>
                        <a:uLnTx/>
                        <a:uFillTx/>
                        <a:latin typeface="Arial"/>
                        <a:ea typeface="宋体"/>
                        <a:cs typeface="+mn-cs"/>
                      </a:endParaRPr>
                    </a:p>
                  </a:txBody>
                  <a:tcPr/>
                </a:tc>
                <a:tc>
                  <a:txBody>
                    <a:bodyPr/>
                    <a:lstStyle/>
                    <a:p>
                      <a:pPr algn="l"/>
                      <a:r>
                        <a:rPr lang="zh-CN" altLang="en-US" sz="2000" dirty="0"/>
                        <a:t>归约</a:t>
                      </a:r>
                      <a:r>
                        <a:rPr lang="en-US" altLang="zh-CN" sz="2000" b="1" dirty="0" err="1">
                          <a:latin typeface="宋体" pitchFamily="2" charset="-122"/>
                          <a:ea typeface="宋体" pitchFamily="2" charset="-122"/>
                        </a:rPr>
                        <a:t>B→BoT</a:t>
                      </a:r>
                      <a:endParaRPr lang="zh-CN" altLang="en-US" sz="2000" dirty="0"/>
                    </a:p>
                  </a:txBody>
                  <a:tcPr/>
                </a:tc>
                <a:extLst>
                  <a:ext uri="{0D108BD9-81ED-4DB2-BD59-A6C34878D82A}">
                    <a16:rowId xmlns:a16="http://schemas.microsoft.com/office/drawing/2014/main" val="10002"/>
                  </a:ext>
                </a:extLst>
              </a:tr>
              <a:tr h="370840">
                <a:tc>
                  <a:txBody>
                    <a:bodyPr/>
                    <a:lstStyle/>
                    <a:p>
                      <a:pPr algn="ctr"/>
                      <a:r>
                        <a:rPr lang="en-US" altLang="zh-CN" sz="2000" dirty="0">
                          <a:solidFill>
                            <a:schemeClr val="bg1"/>
                          </a:solidFill>
                        </a:rPr>
                        <a:t>13</a:t>
                      </a:r>
                      <a:endParaRPr lang="zh-CN" altLang="en-US" sz="2000" dirty="0">
                        <a:solidFill>
                          <a:schemeClr val="bg1"/>
                        </a:solidFill>
                      </a:endParaRPr>
                    </a:p>
                  </a:txBody>
                  <a:tcPr>
                    <a:solidFill>
                      <a:srgbClr val="0000FF"/>
                    </a:solidFill>
                  </a:tcPr>
                </a:tc>
                <a:tc>
                  <a:txBody>
                    <a:bodyPr/>
                    <a:lstStyle/>
                    <a:p>
                      <a:pPr algn="l"/>
                      <a:r>
                        <a:rPr lang="en-US" altLang="zh-CN" sz="2000" dirty="0">
                          <a:solidFill>
                            <a:srgbClr val="FF0000"/>
                          </a:solidFill>
                        </a:rPr>
                        <a:t>#N</a:t>
                      </a:r>
                      <a:endParaRPr lang="zh-CN" altLang="en-US" sz="2000" dirty="0">
                        <a:solidFill>
                          <a:srgbClr val="FF0000"/>
                        </a:solidFill>
                      </a:endParaRPr>
                    </a:p>
                  </a:txBody>
                  <a:tcPr/>
                </a:tc>
                <a:tc>
                  <a:txBody>
                    <a:bodyPr/>
                    <a:lstStyle/>
                    <a:p>
                      <a:pPr algn="ctr"/>
                      <a:endParaRPr lang="zh-CN" altLang="en-US" sz="2000" dirty="0">
                        <a:solidFill>
                          <a:srgbClr val="FF0000"/>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chemeClr val="tx1"/>
                          </a:solidFill>
                          <a:effectLst/>
                          <a:uLnTx/>
                          <a:uFillTx/>
                          <a:latin typeface="Arial"/>
                          <a:ea typeface="宋体"/>
                          <a:cs typeface="+mn-cs"/>
                        </a:rPr>
                        <a:t>#</a:t>
                      </a:r>
                      <a:endParaRPr kumimoji="0" lang="zh-CN" altLang="en-US" sz="2000" b="0" i="0" u="none" strike="noStrike" kern="1200" cap="none" spc="0" normalizeH="0" baseline="0" noProof="0" dirty="0">
                        <a:ln>
                          <a:noFill/>
                        </a:ln>
                        <a:solidFill>
                          <a:schemeClr val="tx1"/>
                        </a:solidFill>
                        <a:effectLst/>
                        <a:uLnTx/>
                        <a:uFillTx/>
                        <a:latin typeface="Arial"/>
                        <a:ea typeface="宋体"/>
                        <a:cs typeface="+mn-cs"/>
                      </a:endParaRPr>
                    </a:p>
                  </a:txBody>
                  <a:tcPr/>
                </a:tc>
                <a:tc>
                  <a:txBody>
                    <a:bodyPr/>
                    <a:lstStyle/>
                    <a:p>
                      <a:pPr algn="l"/>
                      <a:r>
                        <a:rPr lang="zh-CN" altLang="en-US" sz="2000" dirty="0"/>
                        <a:t>接受</a:t>
                      </a:r>
                    </a:p>
                  </a:txBody>
                  <a:tcPr/>
                </a:tc>
                <a:extLst>
                  <a:ext uri="{0D108BD9-81ED-4DB2-BD59-A6C34878D82A}">
                    <a16:rowId xmlns:a16="http://schemas.microsoft.com/office/drawing/2014/main" val="10003"/>
                  </a:ext>
                </a:extLst>
              </a:tr>
            </a:tbl>
          </a:graphicData>
        </a:graphic>
      </p:graphicFrame>
      <p:sp>
        <p:nvSpPr>
          <p:cNvPr id="9" name="文本框 8">
            <a:extLst>
              <a:ext uri="{FF2B5EF4-FFF2-40B4-BE49-F238E27FC236}">
                <a16:creationId xmlns:a16="http://schemas.microsoft.com/office/drawing/2014/main" id="{00BDC95B-5911-4B66-A7EE-11A62D66DEAD}"/>
              </a:ext>
            </a:extLst>
          </p:cNvPr>
          <p:cNvSpPr txBox="1"/>
          <p:nvPr/>
        </p:nvSpPr>
        <p:spPr>
          <a:xfrm>
            <a:off x="235225" y="301649"/>
            <a:ext cx="4572000" cy="523220"/>
          </a:xfrm>
          <a:prstGeom prst="rect">
            <a:avLst/>
          </a:prstGeom>
          <a:noFill/>
        </p:spPr>
        <p:txBody>
          <a:bodyPr wrap="square">
            <a:spAutoFit/>
          </a:bodyPr>
          <a:lstStyle/>
          <a:p>
            <a:pPr algn="l"/>
            <a:r>
              <a:rPr lang="zh-CN" altLang="en-US" sz="2800" b="1" dirty="0">
                <a:solidFill>
                  <a:srgbClr val="FF0000"/>
                </a:solidFill>
                <a:latin typeface="宋体" pitchFamily="2" charset="-122"/>
                <a:ea typeface="宋体" pitchFamily="2" charset="-122"/>
              </a:rPr>
              <a:t>输入串</a:t>
            </a:r>
            <a:r>
              <a:rPr lang="en-US" altLang="zh-CN" sz="2800" dirty="0">
                <a:solidFill>
                  <a:srgbClr val="FF0000"/>
                </a:solidFill>
                <a:latin typeface="Arial" panose="020B0604020202020204" pitchFamily="34" charset="0"/>
                <a:ea typeface="宋体" pitchFamily="2" charset="-122"/>
                <a:cs typeface="Arial" panose="020B0604020202020204" pitchFamily="34" charset="0"/>
              </a:rPr>
              <a:t>w = </a:t>
            </a:r>
            <a:r>
              <a:rPr kumimoji="0" lang="en-US" altLang="zh-CN" sz="2800" dirty="0" err="1">
                <a:solidFill>
                  <a:srgbClr val="FF0000"/>
                </a:solidFill>
                <a:latin typeface="Arial" panose="020B0604020202020204" pitchFamily="34" charset="0"/>
                <a:ea typeface="宋体" pitchFamily="2" charset="-122"/>
                <a:cs typeface="Arial" panose="020B0604020202020204" pitchFamily="34" charset="0"/>
              </a:rPr>
              <a:t>ntofat</a:t>
            </a:r>
            <a:r>
              <a:rPr kumimoji="0" lang="en-US" altLang="zh-CN" sz="2800" dirty="0">
                <a:solidFill>
                  <a:srgbClr val="FF0000"/>
                </a:solidFill>
                <a:latin typeface="Arial" panose="020B0604020202020204" pitchFamily="34" charset="0"/>
                <a:ea typeface="宋体" pitchFamily="2" charset="-122"/>
                <a:cs typeface="Arial" panose="020B0604020202020204" pitchFamily="34" charset="0"/>
              </a:rPr>
              <a:t>#</a:t>
            </a:r>
            <a:endParaRPr lang="zh-CN" altLang="en-US" sz="2800" dirty="0">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72844073-8D22-4F4B-BA9F-EEE5733BCEF5}"/>
              </a:ext>
            </a:extLst>
          </p:cNvPr>
          <p:cNvSpPr txBox="1"/>
          <p:nvPr/>
        </p:nvSpPr>
        <p:spPr>
          <a:xfrm>
            <a:off x="8471452" y="1447800"/>
            <a:ext cx="453971" cy="369332"/>
          </a:xfrm>
          <a:prstGeom prst="rect">
            <a:avLst/>
          </a:prstGeom>
          <a:noFill/>
        </p:spPr>
        <p:txBody>
          <a:bodyPr wrap="none" rtlCol="0">
            <a:spAutoFit/>
          </a:bodyPr>
          <a:lstStyle/>
          <a:p>
            <a:r>
              <a:rPr lang="en-US" altLang="zh-CN" dirty="0"/>
              <a:t>&lt;&lt;</a:t>
            </a:r>
            <a:endParaRPr lang="zh-CN" altLang="en-US" dirty="0"/>
          </a:p>
        </p:txBody>
      </p:sp>
      <p:sp>
        <p:nvSpPr>
          <p:cNvPr id="11" name="文本框 10">
            <a:extLst>
              <a:ext uri="{FF2B5EF4-FFF2-40B4-BE49-F238E27FC236}">
                <a16:creationId xmlns:a16="http://schemas.microsoft.com/office/drawing/2014/main" id="{9BD35D98-1501-4E16-AA34-D0746105FE5F}"/>
              </a:ext>
            </a:extLst>
          </p:cNvPr>
          <p:cNvSpPr txBox="1"/>
          <p:nvPr/>
        </p:nvSpPr>
        <p:spPr>
          <a:xfrm>
            <a:off x="8458200" y="1828800"/>
            <a:ext cx="453971" cy="369332"/>
          </a:xfrm>
          <a:prstGeom prst="rect">
            <a:avLst/>
          </a:prstGeom>
          <a:noFill/>
        </p:spPr>
        <p:txBody>
          <a:bodyPr wrap="none" rtlCol="0">
            <a:spAutoFit/>
          </a:bodyPr>
          <a:lstStyle/>
          <a:p>
            <a:r>
              <a:rPr lang="en-US" altLang="zh-CN" dirty="0"/>
              <a:t>&lt;&lt;</a:t>
            </a:r>
            <a:endParaRPr lang="zh-CN" altLang="en-US" dirty="0"/>
          </a:p>
        </p:txBody>
      </p:sp>
      <p:sp>
        <p:nvSpPr>
          <p:cNvPr id="12" name="文本框 11">
            <a:extLst>
              <a:ext uri="{FF2B5EF4-FFF2-40B4-BE49-F238E27FC236}">
                <a16:creationId xmlns:a16="http://schemas.microsoft.com/office/drawing/2014/main" id="{C9DC4052-B9AE-4D53-8752-478C4A0334E3}"/>
              </a:ext>
            </a:extLst>
          </p:cNvPr>
          <p:cNvSpPr txBox="1"/>
          <p:nvPr/>
        </p:nvSpPr>
        <p:spPr>
          <a:xfrm>
            <a:off x="8458200" y="2209800"/>
            <a:ext cx="453971" cy="369332"/>
          </a:xfrm>
          <a:prstGeom prst="rect">
            <a:avLst/>
          </a:prstGeom>
          <a:noFill/>
        </p:spPr>
        <p:txBody>
          <a:bodyPr wrap="none" rtlCol="0">
            <a:spAutoFit/>
          </a:bodyPr>
          <a:lstStyle/>
          <a:p>
            <a:r>
              <a:rPr lang="en-US" altLang="zh-CN" dirty="0"/>
              <a:t>&lt;&lt;</a:t>
            </a:r>
            <a:endParaRPr lang="zh-CN" altLang="en-US" dirty="0"/>
          </a:p>
        </p:txBody>
      </p:sp>
    </p:spTree>
    <p:extLst>
      <p:ext uri="{BB962C8B-B14F-4D97-AF65-F5344CB8AC3E}">
        <p14:creationId xmlns:p14="http://schemas.microsoft.com/office/powerpoint/2010/main" val="26690900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zh-CN" altLang="en-US" dirty="0"/>
              <a:t>语法分析的方法</a:t>
            </a:r>
            <a:endParaRPr lang="en-GB" altLang="zh-CN" dirty="0"/>
          </a:p>
        </p:txBody>
      </p:sp>
      <p:sp>
        <p:nvSpPr>
          <p:cNvPr id="6" name="Rectangle 3"/>
          <p:cNvSpPr>
            <a:spLocks noGrp="1" noChangeArrowheads="1"/>
          </p:cNvSpPr>
          <p:nvPr>
            <p:ph sz="half" idx="1"/>
          </p:nvPr>
        </p:nvSpPr>
        <p:spPr>
          <a:xfrm>
            <a:off x="67699" y="1688396"/>
            <a:ext cx="4549196" cy="4352967"/>
          </a:xfrm>
        </p:spPr>
        <p:txBody>
          <a:bodyPr>
            <a:noAutofit/>
          </a:bodyPr>
          <a:lstStyle/>
          <a:p>
            <a:pPr>
              <a:lnSpc>
                <a:spcPct val="110000"/>
              </a:lnSpc>
              <a:spcBef>
                <a:spcPts val="600"/>
              </a:spcBef>
            </a:pPr>
            <a:r>
              <a:rPr lang="zh-CN" altLang="en-US" dirty="0"/>
              <a:t>自上而下</a:t>
            </a:r>
            <a:r>
              <a:rPr lang="en-US" altLang="zh-CN" dirty="0"/>
              <a:t>(Top-down)</a:t>
            </a:r>
          </a:p>
          <a:p>
            <a:pPr lvl="1">
              <a:lnSpc>
                <a:spcPct val="110000"/>
              </a:lnSpc>
              <a:spcBef>
                <a:spcPts val="600"/>
              </a:spcBef>
            </a:pPr>
            <a:r>
              <a:rPr lang="zh-CN" altLang="en-US" noProof="1"/>
              <a:t>从文法的开始符号出发，反复使用各种产生式，寻找"匹配"的</a:t>
            </a:r>
            <a:r>
              <a:rPr lang="zh-CN" altLang="en-US" noProof="1">
                <a:solidFill>
                  <a:srgbClr val="FF0000"/>
                </a:solidFill>
              </a:rPr>
              <a:t>推导</a:t>
            </a:r>
            <a:endParaRPr lang="en-US" altLang="zh-CN" noProof="1">
              <a:solidFill>
                <a:srgbClr val="FF0000"/>
              </a:solidFill>
            </a:endParaRPr>
          </a:p>
          <a:p>
            <a:pPr lvl="1">
              <a:lnSpc>
                <a:spcPct val="110000"/>
              </a:lnSpc>
              <a:spcBef>
                <a:spcPts val="600"/>
              </a:spcBef>
            </a:pPr>
            <a:r>
              <a:rPr lang="zh-CN" altLang="en-US" noProof="1"/>
              <a:t>推导：</a:t>
            </a:r>
            <a:r>
              <a:rPr lang="zh-CN" altLang="zh-CN" dirty="0"/>
              <a:t>根据文法的产生式规则</a:t>
            </a:r>
            <a:r>
              <a:rPr lang="en-US" altLang="zh-CN" dirty="0"/>
              <a:t>，把</a:t>
            </a:r>
            <a:r>
              <a:rPr lang="zh-CN" altLang="en-US" dirty="0"/>
              <a:t>串中出现的</a:t>
            </a:r>
            <a:r>
              <a:rPr lang="en-US" altLang="zh-CN" dirty="0" err="1"/>
              <a:t>产生式的左部符号替换成右部</a:t>
            </a:r>
            <a:endParaRPr lang="en-US" altLang="zh-CN" noProof="1"/>
          </a:p>
          <a:p>
            <a:pPr lvl="1">
              <a:lnSpc>
                <a:spcPct val="110000"/>
              </a:lnSpc>
              <a:spcBef>
                <a:spcPts val="600"/>
              </a:spcBef>
            </a:pPr>
            <a:r>
              <a:rPr lang="en-US" altLang="zh-CN" dirty="0" err="1"/>
              <a:t>从树</a:t>
            </a:r>
            <a:r>
              <a:rPr lang="zh-CN" altLang="en-US" dirty="0"/>
              <a:t>的根</a:t>
            </a:r>
            <a:r>
              <a:rPr lang="en-US" altLang="zh-CN" dirty="0" err="1"/>
              <a:t>开始，构造语法树</a:t>
            </a:r>
            <a:endParaRPr lang="zh-CN" altLang="en-US" noProof="1"/>
          </a:p>
          <a:p>
            <a:pPr lvl="1">
              <a:lnSpc>
                <a:spcPct val="110000"/>
              </a:lnSpc>
              <a:spcBef>
                <a:spcPts val="600"/>
              </a:spcBef>
            </a:pPr>
            <a:r>
              <a:rPr lang="zh-CN" altLang="en-US" noProof="1"/>
              <a:t>递归下降分析法</a:t>
            </a:r>
            <a:r>
              <a:rPr lang="zh-CN" altLang="en-US" dirty="0"/>
              <a:t>、</a:t>
            </a:r>
            <a:r>
              <a:rPr lang="zh-CN" altLang="zh-CN" dirty="0"/>
              <a:t>预测分析程序</a:t>
            </a:r>
            <a:endParaRPr lang="zh-CN" altLang="en-US" dirty="0"/>
          </a:p>
        </p:txBody>
      </p:sp>
      <p:sp>
        <p:nvSpPr>
          <p:cNvPr id="7" name="内容占位符 1"/>
          <p:cNvSpPr txBox="1">
            <a:spLocks/>
          </p:cNvSpPr>
          <p:nvPr/>
        </p:nvSpPr>
        <p:spPr>
          <a:xfrm>
            <a:off x="4568680" y="1688401"/>
            <a:ext cx="4549195" cy="4352968"/>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10000"/>
              </a:lnSpc>
              <a:spcBef>
                <a:spcPts val="600"/>
              </a:spcBef>
              <a:spcAft>
                <a:spcPts val="0"/>
              </a:spcAft>
              <a:buClr>
                <a:srgbClr val="4F81BD"/>
              </a:buClr>
              <a:buSzPct val="80000"/>
              <a:buFont typeface="Wingdings 3" charset="2"/>
              <a:buChar char=""/>
              <a:tabLst/>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自下而上</a:t>
            </a:r>
            <a:r>
              <a:rPr kumimoji="0" lang="en-US" altLang="zh-CN" sz="2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(Bottom-up)</a:t>
            </a:r>
          </a:p>
          <a:p>
            <a:pPr marL="742950" marR="0" lvl="1" indent="-285750" algn="l" defTabSz="457200" rtl="0" eaLnBrk="1" fontAlgn="auto" latinLnBrk="0" hangingPunct="1">
              <a:lnSpc>
                <a:spcPct val="110000"/>
              </a:lnSpc>
              <a:spcBef>
                <a:spcPts val="600"/>
              </a:spcBef>
              <a:spcAft>
                <a:spcPts val="0"/>
              </a:spcAft>
              <a:buClr>
                <a:srgbClr val="4F81BD"/>
              </a:buClr>
              <a:buSzPct val="80000"/>
              <a:buFont typeface="Wingdings 3" charset="2"/>
              <a:buChar char=""/>
              <a:tabLst/>
              <a:defRPr/>
            </a:pPr>
            <a:r>
              <a:rPr kumimoji="0" lang="zh-CN"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从输入串开始</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逐步进行</a:t>
            </a:r>
            <a:r>
              <a:rPr kumimoji="0" lang="en-US" altLang="zh-CN" sz="2400" b="0" i="0" u="none" strike="noStrike" kern="1200" cap="none" spc="0" normalizeH="0" baseline="0" noProof="0" dirty="0" err="1">
                <a:ln>
                  <a:noFill/>
                </a:ln>
                <a:solidFill>
                  <a:srgbClr val="FF0000"/>
                </a:solidFill>
                <a:effectLst/>
                <a:uLnTx/>
                <a:uFillTx/>
                <a:latin typeface="微软雅黑" panose="020B0503020204020204" pitchFamily="34" charset="-122"/>
                <a:ea typeface="微软雅黑" panose="020B0503020204020204" pitchFamily="34" charset="-122"/>
                <a:cs typeface="+mn-cs"/>
              </a:rPr>
              <a:t>归约</a:t>
            </a:r>
            <a:r>
              <a:rPr kumimoji="0" lang="en-US" altLang="zh-CN" sz="24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，直到文法的开始符号</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457200" rtl="0" eaLnBrk="1" fontAlgn="auto" latinLnBrk="0" hangingPunct="1">
              <a:lnSpc>
                <a:spcPct val="110000"/>
              </a:lnSpc>
              <a:spcBef>
                <a:spcPts val="600"/>
              </a:spcBef>
              <a:spcAft>
                <a:spcPts val="0"/>
              </a:spcAft>
              <a:buClr>
                <a:srgbClr val="4F81BD"/>
              </a:buClr>
              <a:buSzPct val="80000"/>
              <a:buFont typeface="Wingdings 3" charset="2"/>
              <a:buChar char=""/>
              <a:tabLst/>
              <a:defRPr/>
            </a:pPr>
            <a:r>
              <a:rPr kumimoji="0" lang="zh-CN" altLang="zh-CN" sz="2400" b="0" i="0" u="none" strike="noStrike" kern="1200" cap="none" spc="0" normalizeH="0" baseline="0" noProof="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归约</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根据文法的产生式规则</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，把</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串中出现的</a:t>
            </a:r>
            <a:r>
              <a:rPr kumimoji="0" lang="en-US" altLang="zh-CN" sz="24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产生式的右部替换成左部符号</a:t>
            </a:r>
            <a:endParaRPr kumimoji="0" lang="en-US" altLang="zh-CN" sz="2400" b="0" i="0" u="none" strike="noStrike" kern="1200" cap="none" spc="0" normalizeH="0" baseline="0" noProof="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457200" rtl="0" eaLnBrk="1" fontAlgn="auto" latinLnBrk="0" hangingPunct="1">
              <a:lnSpc>
                <a:spcPct val="110000"/>
              </a:lnSpc>
              <a:spcBef>
                <a:spcPts val="600"/>
              </a:spcBef>
              <a:spcAft>
                <a:spcPts val="0"/>
              </a:spcAft>
              <a:buClr>
                <a:srgbClr val="4F81BD"/>
              </a:buClr>
              <a:buSzPct val="80000"/>
              <a:buFont typeface="Wingdings 3" charset="2"/>
              <a:buChar char=""/>
              <a:tabLst/>
              <a:defRPr/>
            </a:pPr>
            <a:r>
              <a:rPr kumimoji="0" lang="en-US" altLang="zh-CN" sz="24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从树</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叶节点</a:t>
            </a:r>
            <a:r>
              <a:rPr kumimoji="0" lang="en-US" altLang="zh-CN" sz="24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开始，构造语法树</a:t>
            </a:r>
            <a:endPar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457200" rtl="0" eaLnBrk="1" fontAlgn="auto" latinLnBrk="0" hangingPunct="1">
              <a:lnSpc>
                <a:spcPct val="110000"/>
              </a:lnSpc>
              <a:spcBef>
                <a:spcPts val="600"/>
              </a:spcBef>
              <a:spcAft>
                <a:spcPts val="0"/>
              </a:spcAft>
              <a:buClr>
                <a:srgbClr val="4F81BD"/>
              </a:buClr>
              <a:buSzPct val="80000"/>
              <a:buFont typeface="Wingdings 3" charset="2"/>
              <a:buChar char=""/>
              <a:tabLst/>
              <a:defRPr/>
            </a:pPr>
            <a:r>
              <a:rPr lang="en-US" altLang="zh-CN" noProof="1">
                <a:solidFill>
                  <a:srgbClr val="FF0000"/>
                </a:solidFill>
              </a:rPr>
              <a:t>[</a:t>
            </a:r>
            <a:r>
              <a:rPr kumimoji="0" lang="zh-CN" altLang="en-US" sz="240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kumimoji="0" lang="en-US" altLang="zh-CN" sz="240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rPr>
              <a:t>算符</a:t>
            </a:r>
            <a:r>
              <a:rPr lang="en-US" altLang="zh-CN" noProof="1">
                <a:solidFill>
                  <a:srgbClr val="FF0000"/>
                </a:solidFill>
              </a:rPr>
              <a:t>]</a:t>
            </a:r>
            <a:r>
              <a:rPr kumimoji="0" lang="zh-CN" altLang="en-US" sz="240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mn-cs"/>
              </a:rPr>
              <a:t>优先分析法</a:t>
            </a:r>
            <a:r>
              <a:rPr kumimoji="0" lang="zh-CN" altLang="en-US" sz="2400" b="0" i="0" u="none" strike="noStrike" kern="1200" cap="none" spc="0" normalizeH="0" baseline="0" noProof="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LR</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分析法</a:t>
            </a:r>
          </a:p>
        </p:txBody>
      </p:sp>
    </p:spTree>
    <p:extLst>
      <p:ext uri="{BB962C8B-B14F-4D97-AF65-F5344CB8AC3E}">
        <p14:creationId xmlns:p14="http://schemas.microsoft.com/office/powerpoint/2010/main" val="393401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P spid="7"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465"/>
          <p:cNvGraphicFramePr>
            <a:graphicFrameLocks noGrp="1"/>
          </p:cNvGraphicFramePr>
          <p:nvPr>
            <p:extLst>
              <p:ext uri="{D42A27DB-BD31-4B8C-83A1-F6EECF244321}">
                <p14:modId xmlns:p14="http://schemas.microsoft.com/office/powerpoint/2010/main" val="4002546023"/>
              </p:ext>
            </p:extLst>
          </p:nvPr>
        </p:nvGraphicFramePr>
        <p:xfrm>
          <a:off x="228600" y="2717800"/>
          <a:ext cx="8640763" cy="3454400"/>
        </p:xfrm>
        <a:graphic>
          <a:graphicData uri="http://schemas.openxmlformats.org/drawingml/2006/table">
            <a:tbl>
              <a:tblPr/>
              <a:tblGrid>
                <a:gridCol w="660803">
                  <a:extLst>
                    <a:ext uri="{9D8B030D-6E8A-4147-A177-3AD203B41FA5}">
                      <a16:colId xmlns:a16="http://schemas.microsoft.com/office/drawing/2014/main" val="20000"/>
                    </a:ext>
                  </a:extLst>
                </a:gridCol>
                <a:gridCol w="1320397">
                  <a:extLst>
                    <a:ext uri="{9D8B030D-6E8A-4147-A177-3AD203B41FA5}">
                      <a16:colId xmlns:a16="http://schemas.microsoft.com/office/drawing/2014/main" val="20001"/>
                    </a:ext>
                  </a:extLst>
                </a:gridCol>
                <a:gridCol w="1524000">
                  <a:extLst>
                    <a:ext uri="{9D8B030D-6E8A-4147-A177-3AD203B41FA5}">
                      <a16:colId xmlns:a16="http://schemas.microsoft.com/office/drawing/2014/main" val="3683738576"/>
                    </a:ext>
                  </a:extLst>
                </a:gridCol>
                <a:gridCol w="12954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2011363">
                  <a:extLst>
                    <a:ext uri="{9D8B030D-6E8A-4147-A177-3AD203B41FA5}">
                      <a16:colId xmlns:a16="http://schemas.microsoft.com/office/drawing/2014/main" val="20004"/>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优先性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8731" name="Text Box 19"/>
          <p:cNvSpPr txBox="1">
            <a:spLocks noChangeArrowheads="1"/>
          </p:cNvSpPr>
          <p:nvPr/>
        </p:nvSpPr>
        <p:spPr bwMode="auto">
          <a:xfrm>
            <a:off x="76200" y="990600"/>
            <a:ext cx="3783012" cy="769441"/>
          </a:xfrm>
          <a:prstGeom prst="rect">
            <a:avLst/>
          </a:prstGeom>
          <a:noFill/>
          <a:ln w="9525" cap="rnd">
            <a:noFill/>
            <a:prstDash val="sysDot"/>
            <a:miter lim="800000"/>
            <a:headEnd/>
            <a:tailEnd/>
          </a:ln>
        </p:spPr>
        <p:txBody>
          <a:bodyPr wrap="square">
            <a:spAutoFit/>
          </a:bodyPr>
          <a:lstStyle/>
          <a:p>
            <a:pPr algn="l">
              <a:spcBef>
                <a:spcPct val="20000"/>
              </a:spcBef>
              <a:buClr>
                <a:schemeClr val="hlink"/>
              </a:buClr>
              <a:buSzPct val="75000"/>
              <a:buFont typeface="Wingdings" pitchFamily="2" charset="2"/>
              <a:buNone/>
            </a:pPr>
            <a:r>
              <a:rPr kumimoji="0" lang="zh-CN" altLang="en-US" sz="2000" b="1" dirty="0">
                <a:solidFill>
                  <a:srgbClr val="000000"/>
                </a:solidFill>
                <a:latin typeface="宋体" pitchFamily="2" charset="-122"/>
                <a:ea typeface="宋体" pitchFamily="2" charset="-122"/>
              </a:rPr>
              <a:t> （</a:t>
            </a:r>
            <a:r>
              <a:rPr kumimoji="0" lang="en-US" altLang="zh-CN" sz="2000" b="1" dirty="0">
                <a:solidFill>
                  <a:srgbClr val="000000"/>
                </a:solidFill>
                <a:latin typeface="宋体" pitchFamily="2" charset="-122"/>
                <a:ea typeface="宋体" pitchFamily="2" charset="-122"/>
              </a:rPr>
              <a:t>3</a:t>
            </a:r>
            <a:r>
              <a:rPr kumimoji="0" lang="zh-CN" altLang="en-US" sz="2000" b="1" dirty="0">
                <a:solidFill>
                  <a:srgbClr val="000000"/>
                </a:solidFill>
                <a:latin typeface="宋体" pitchFamily="2" charset="-122"/>
                <a:ea typeface="宋体" pitchFamily="2" charset="-122"/>
              </a:rPr>
              <a:t>） 句型分析</a:t>
            </a:r>
            <a:endParaRPr kumimoji="0" lang="en-US" altLang="zh-CN" sz="2000" b="1" dirty="0">
              <a:solidFill>
                <a:srgbClr val="000000"/>
              </a:solidFill>
              <a:latin typeface="宋体" pitchFamily="2" charset="-122"/>
              <a:ea typeface="宋体" pitchFamily="2" charset="-122"/>
            </a:endParaRPr>
          </a:p>
          <a:p>
            <a:pPr algn="l">
              <a:spcBef>
                <a:spcPct val="20000"/>
              </a:spcBef>
              <a:buClr>
                <a:schemeClr val="hlink"/>
              </a:buClr>
              <a:buSzPct val="75000"/>
              <a:buFont typeface="Wingdings" pitchFamily="2" charset="2"/>
              <a:buNone/>
            </a:pPr>
            <a:r>
              <a:rPr lang="en-US" altLang="zh-CN" sz="2000" b="1" dirty="0">
                <a:solidFill>
                  <a:srgbClr val="000000"/>
                </a:solidFill>
                <a:latin typeface="宋体" pitchFamily="2" charset="-122"/>
                <a:ea typeface="宋体" pitchFamily="2" charset="-122"/>
              </a:rPr>
              <a:t> </a:t>
            </a:r>
            <a:r>
              <a:rPr kumimoji="0" lang="zh-CN" altLang="en-US" sz="2000" b="1" dirty="0">
                <a:solidFill>
                  <a:srgbClr val="000000"/>
                </a:solidFill>
                <a:latin typeface="宋体" pitchFamily="2" charset="-122"/>
                <a:ea typeface="宋体" pitchFamily="2" charset="-122"/>
              </a:rPr>
              <a:t>  对输入串</a:t>
            </a:r>
            <a:r>
              <a:rPr kumimoji="0" lang="en-US" altLang="zh-CN" sz="2000" b="1" dirty="0" err="1">
                <a:solidFill>
                  <a:srgbClr val="000000"/>
                </a:solidFill>
                <a:latin typeface="宋体" pitchFamily="2" charset="-122"/>
                <a:ea typeface="宋体" pitchFamily="2" charset="-122"/>
              </a:rPr>
              <a:t>ntofat</a:t>
            </a:r>
            <a:r>
              <a:rPr kumimoji="0" lang="en-US" altLang="zh-CN" sz="2000" b="1" dirty="0">
                <a:solidFill>
                  <a:srgbClr val="000000"/>
                </a:solidFill>
                <a:latin typeface="宋体" pitchFamily="2" charset="-122"/>
                <a:ea typeface="宋体" pitchFamily="2" charset="-122"/>
              </a:rPr>
              <a:t>#</a:t>
            </a:r>
            <a:r>
              <a:rPr kumimoji="0" lang="zh-CN" altLang="en-US" sz="2000" b="1" dirty="0">
                <a:solidFill>
                  <a:srgbClr val="000000"/>
                </a:solidFill>
                <a:latin typeface="宋体" pitchFamily="2" charset="-122"/>
                <a:ea typeface="宋体" pitchFamily="2" charset="-122"/>
              </a:rPr>
              <a:t>分析</a:t>
            </a:r>
          </a:p>
        </p:txBody>
      </p:sp>
      <p:graphicFrame>
        <p:nvGraphicFramePr>
          <p:cNvPr id="8" name="Group 574"/>
          <p:cNvGraphicFramePr>
            <a:graphicFrameLocks noGrp="1"/>
          </p:cNvGraphicFramePr>
          <p:nvPr>
            <p:extLst>
              <p:ext uri="{D42A27DB-BD31-4B8C-83A1-F6EECF244321}">
                <p14:modId xmlns:p14="http://schemas.microsoft.com/office/powerpoint/2010/main" val="2895884190"/>
              </p:ext>
            </p:extLst>
          </p:nvPr>
        </p:nvGraphicFramePr>
        <p:xfrm>
          <a:off x="263525" y="4443412"/>
          <a:ext cx="8616950" cy="396240"/>
        </p:xfrm>
        <a:graphic>
          <a:graphicData uri="http://schemas.openxmlformats.org/drawingml/2006/table">
            <a:tbl>
              <a:tblPr/>
              <a:tblGrid>
                <a:gridCol w="692641">
                  <a:extLst>
                    <a:ext uri="{9D8B030D-6E8A-4147-A177-3AD203B41FA5}">
                      <a16:colId xmlns:a16="http://schemas.microsoft.com/office/drawing/2014/main" val="20000"/>
                    </a:ext>
                  </a:extLst>
                </a:gridCol>
                <a:gridCol w="1406034">
                  <a:extLst>
                    <a:ext uri="{9D8B030D-6E8A-4147-A177-3AD203B41FA5}">
                      <a16:colId xmlns:a16="http://schemas.microsoft.com/office/drawing/2014/main" val="20001"/>
                    </a:ext>
                  </a:extLst>
                </a:gridCol>
                <a:gridCol w="1447800">
                  <a:extLst>
                    <a:ext uri="{9D8B030D-6E8A-4147-A177-3AD203B41FA5}">
                      <a16:colId xmlns:a16="http://schemas.microsoft.com/office/drawing/2014/main" val="1124849835"/>
                    </a:ext>
                  </a:extLst>
                </a:gridCol>
                <a:gridCol w="706562">
                  <a:extLst>
                    <a:ext uri="{9D8B030D-6E8A-4147-A177-3AD203B41FA5}">
                      <a16:colId xmlns:a16="http://schemas.microsoft.com/office/drawing/2014/main" val="20002"/>
                    </a:ext>
                  </a:extLst>
                </a:gridCol>
                <a:gridCol w="2079292">
                  <a:extLst>
                    <a:ext uri="{9D8B030D-6E8A-4147-A177-3AD203B41FA5}">
                      <a16:colId xmlns:a16="http://schemas.microsoft.com/office/drawing/2014/main" val="20003"/>
                    </a:ext>
                  </a:extLst>
                </a:gridCol>
                <a:gridCol w="2284621">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4</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nN</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o</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fat#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kern="1200" cap="none" normalizeH="0" baseline="0" dirty="0">
                          <a:ln>
                            <a:noFill/>
                          </a:ln>
                          <a:solidFill>
                            <a:srgbClr val="000000"/>
                          </a:solidFill>
                          <a:effectLst/>
                          <a:latin typeface="宋体" pitchFamily="2" charset="-122"/>
                          <a:ea typeface="宋体" pitchFamily="2" charset="-122"/>
                          <a:cs typeface="+mn-cs"/>
                        </a:rPr>
                        <a:t>归约</a:t>
                      </a:r>
                      <a:endParaRPr kumimoji="1" lang="en-US" altLang="zh-CN" sz="2000" b="1" i="0" u="none" strike="noStrike" kern="1200" cap="none" normalizeH="0" baseline="0" dirty="0">
                        <a:ln>
                          <a:noFill/>
                        </a:ln>
                        <a:solidFill>
                          <a:srgbClr val="000000"/>
                        </a:solidFill>
                        <a:effectLst/>
                        <a:latin typeface="宋体" pitchFamily="2" charset="-122"/>
                        <a:ea typeface="宋体" pitchFamily="2" charset="-122"/>
                        <a:cs typeface="+mn-cs"/>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209"/>
          <p:cNvGraphicFramePr>
            <a:graphicFrameLocks noGrp="1"/>
          </p:cNvGraphicFramePr>
          <p:nvPr>
            <p:extLst>
              <p:ext uri="{D42A27DB-BD31-4B8C-83A1-F6EECF244321}">
                <p14:modId xmlns:p14="http://schemas.microsoft.com/office/powerpoint/2010/main" val="2683037050"/>
              </p:ext>
            </p:extLst>
          </p:nvPr>
        </p:nvGraphicFramePr>
        <p:xfrm>
          <a:off x="263525" y="4875212"/>
          <a:ext cx="8616950" cy="396240"/>
        </p:xfrm>
        <a:graphic>
          <a:graphicData uri="http://schemas.openxmlformats.org/drawingml/2006/table">
            <a:tbl>
              <a:tblPr/>
              <a:tblGrid>
                <a:gridCol w="692641">
                  <a:extLst>
                    <a:ext uri="{9D8B030D-6E8A-4147-A177-3AD203B41FA5}">
                      <a16:colId xmlns:a16="http://schemas.microsoft.com/office/drawing/2014/main" val="20000"/>
                    </a:ext>
                  </a:extLst>
                </a:gridCol>
                <a:gridCol w="1406034">
                  <a:extLst>
                    <a:ext uri="{9D8B030D-6E8A-4147-A177-3AD203B41FA5}">
                      <a16:colId xmlns:a16="http://schemas.microsoft.com/office/drawing/2014/main" val="20001"/>
                    </a:ext>
                  </a:extLst>
                </a:gridCol>
                <a:gridCol w="1447800">
                  <a:extLst>
                    <a:ext uri="{9D8B030D-6E8A-4147-A177-3AD203B41FA5}">
                      <a16:colId xmlns:a16="http://schemas.microsoft.com/office/drawing/2014/main" val="2949586565"/>
                    </a:ext>
                  </a:extLst>
                </a:gridCol>
                <a:gridCol w="1371600">
                  <a:extLst>
                    <a:ext uri="{9D8B030D-6E8A-4147-A177-3AD203B41FA5}">
                      <a16:colId xmlns:a16="http://schemas.microsoft.com/office/drawing/2014/main" val="20002"/>
                    </a:ext>
                  </a:extLst>
                </a:gridCol>
                <a:gridCol w="1414254">
                  <a:extLst>
                    <a:ext uri="{9D8B030D-6E8A-4147-A177-3AD203B41FA5}">
                      <a16:colId xmlns:a16="http://schemas.microsoft.com/office/drawing/2014/main" val="20003"/>
                    </a:ext>
                  </a:extLst>
                </a:gridCol>
                <a:gridCol w="2284621">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5</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#N</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o</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fat#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a:ln>
                            <a:noFill/>
                          </a:ln>
                          <a:solidFill>
                            <a:srgbClr val="000000"/>
                          </a:solidFill>
                          <a:effectLst/>
                          <a:latin typeface="宋体" pitchFamily="2" charset="-122"/>
                          <a:ea typeface="宋体" pitchFamily="2" charset="-122"/>
                        </a:rPr>
                        <a:t>移进</a:t>
                      </a: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Group 580"/>
          <p:cNvGraphicFramePr>
            <a:graphicFrameLocks noGrp="1"/>
          </p:cNvGraphicFramePr>
          <p:nvPr>
            <p:extLst>
              <p:ext uri="{D42A27DB-BD31-4B8C-83A1-F6EECF244321}">
                <p14:modId xmlns:p14="http://schemas.microsoft.com/office/powerpoint/2010/main" val="3551569403"/>
              </p:ext>
            </p:extLst>
          </p:nvPr>
        </p:nvGraphicFramePr>
        <p:xfrm>
          <a:off x="263525" y="5308600"/>
          <a:ext cx="8616950" cy="396240"/>
        </p:xfrm>
        <a:graphic>
          <a:graphicData uri="http://schemas.openxmlformats.org/drawingml/2006/table">
            <a:tbl>
              <a:tblPr/>
              <a:tblGrid>
                <a:gridCol w="692641">
                  <a:extLst>
                    <a:ext uri="{9D8B030D-6E8A-4147-A177-3AD203B41FA5}">
                      <a16:colId xmlns:a16="http://schemas.microsoft.com/office/drawing/2014/main" val="20000"/>
                    </a:ext>
                  </a:extLst>
                </a:gridCol>
                <a:gridCol w="1186798">
                  <a:extLst>
                    <a:ext uri="{9D8B030D-6E8A-4147-A177-3AD203B41FA5}">
                      <a16:colId xmlns:a16="http://schemas.microsoft.com/office/drawing/2014/main" val="20001"/>
                    </a:ext>
                  </a:extLst>
                </a:gridCol>
                <a:gridCol w="1667036">
                  <a:extLst>
                    <a:ext uri="{9D8B030D-6E8A-4147-A177-3AD203B41FA5}">
                      <a16:colId xmlns:a16="http://schemas.microsoft.com/office/drawing/2014/main" val="191512598"/>
                    </a:ext>
                  </a:extLst>
                </a:gridCol>
                <a:gridCol w="1295400">
                  <a:extLst>
                    <a:ext uri="{9D8B030D-6E8A-4147-A177-3AD203B41FA5}">
                      <a16:colId xmlns:a16="http://schemas.microsoft.com/office/drawing/2014/main" val="20002"/>
                    </a:ext>
                  </a:extLst>
                </a:gridCol>
                <a:gridCol w="1490454">
                  <a:extLst>
                    <a:ext uri="{9D8B030D-6E8A-4147-A177-3AD203B41FA5}">
                      <a16:colId xmlns:a16="http://schemas.microsoft.com/office/drawing/2014/main" val="20003"/>
                    </a:ext>
                  </a:extLst>
                </a:gridCol>
                <a:gridCol w="2284621">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6</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#No</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f</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245"/>
          <p:cNvGraphicFramePr>
            <a:graphicFrameLocks noGrp="1"/>
          </p:cNvGraphicFramePr>
          <p:nvPr>
            <p:extLst>
              <p:ext uri="{D42A27DB-BD31-4B8C-83A1-F6EECF244321}">
                <p14:modId xmlns:p14="http://schemas.microsoft.com/office/powerpoint/2010/main" val="848484993"/>
              </p:ext>
            </p:extLst>
          </p:nvPr>
        </p:nvGraphicFramePr>
        <p:xfrm>
          <a:off x="287338" y="5667375"/>
          <a:ext cx="8255969" cy="396240"/>
        </p:xfrm>
        <a:graphic>
          <a:graphicData uri="http://schemas.openxmlformats.org/drawingml/2006/table">
            <a:tbl>
              <a:tblPr/>
              <a:tblGrid>
                <a:gridCol w="692641">
                  <a:extLst>
                    <a:ext uri="{9D8B030D-6E8A-4147-A177-3AD203B41FA5}">
                      <a16:colId xmlns:a16="http://schemas.microsoft.com/office/drawing/2014/main" val="20000"/>
                    </a:ext>
                  </a:extLst>
                </a:gridCol>
                <a:gridCol w="1382221">
                  <a:extLst>
                    <a:ext uri="{9D8B030D-6E8A-4147-A177-3AD203B41FA5}">
                      <a16:colId xmlns:a16="http://schemas.microsoft.com/office/drawing/2014/main" val="20001"/>
                    </a:ext>
                  </a:extLst>
                </a:gridCol>
                <a:gridCol w="1447800">
                  <a:extLst>
                    <a:ext uri="{9D8B030D-6E8A-4147-A177-3AD203B41FA5}">
                      <a16:colId xmlns:a16="http://schemas.microsoft.com/office/drawing/2014/main" val="3362532290"/>
                    </a:ext>
                  </a:extLst>
                </a:gridCol>
                <a:gridCol w="934419">
                  <a:extLst>
                    <a:ext uri="{9D8B030D-6E8A-4147-A177-3AD203B41FA5}">
                      <a16:colId xmlns:a16="http://schemas.microsoft.com/office/drawing/2014/main" val="20002"/>
                    </a:ext>
                  </a:extLst>
                </a:gridCol>
                <a:gridCol w="1808781">
                  <a:extLst>
                    <a:ext uri="{9D8B030D-6E8A-4147-A177-3AD203B41FA5}">
                      <a16:colId xmlns:a16="http://schemas.microsoft.com/office/drawing/2014/main" val="20003"/>
                    </a:ext>
                  </a:extLst>
                </a:gridCol>
                <a:gridCol w="1990107">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7</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Nof</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归约</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 name="Group 574"/>
          <p:cNvGraphicFramePr>
            <a:graphicFrameLocks noGrp="1"/>
          </p:cNvGraphicFramePr>
          <p:nvPr>
            <p:extLst>
              <p:ext uri="{D42A27DB-BD31-4B8C-83A1-F6EECF244321}">
                <p14:modId xmlns:p14="http://schemas.microsoft.com/office/powerpoint/2010/main" val="4273106307"/>
              </p:ext>
            </p:extLst>
          </p:nvPr>
        </p:nvGraphicFramePr>
        <p:xfrm>
          <a:off x="251446" y="3109278"/>
          <a:ext cx="8616950" cy="396240"/>
        </p:xfrm>
        <a:graphic>
          <a:graphicData uri="http://schemas.openxmlformats.org/drawingml/2006/table">
            <a:tbl>
              <a:tblPr/>
              <a:tblGrid>
                <a:gridCol w="692641">
                  <a:extLst>
                    <a:ext uri="{9D8B030D-6E8A-4147-A177-3AD203B41FA5}">
                      <a16:colId xmlns:a16="http://schemas.microsoft.com/office/drawing/2014/main" val="20000"/>
                    </a:ext>
                  </a:extLst>
                </a:gridCol>
                <a:gridCol w="1570513">
                  <a:extLst>
                    <a:ext uri="{9D8B030D-6E8A-4147-A177-3AD203B41FA5}">
                      <a16:colId xmlns:a16="http://schemas.microsoft.com/office/drawing/2014/main" val="20001"/>
                    </a:ext>
                  </a:extLst>
                </a:gridCol>
                <a:gridCol w="1295400">
                  <a:extLst>
                    <a:ext uri="{9D8B030D-6E8A-4147-A177-3AD203B41FA5}">
                      <a16:colId xmlns:a16="http://schemas.microsoft.com/office/drawing/2014/main" val="1222833087"/>
                    </a:ext>
                  </a:extLst>
                </a:gridCol>
                <a:gridCol w="1524000">
                  <a:extLst>
                    <a:ext uri="{9D8B030D-6E8A-4147-A177-3AD203B41FA5}">
                      <a16:colId xmlns:a16="http://schemas.microsoft.com/office/drawing/2014/main" val="20002"/>
                    </a:ext>
                  </a:extLst>
                </a:gridCol>
                <a:gridCol w="1249775">
                  <a:extLst>
                    <a:ext uri="{9D8B030D-6E8A-4147-A177-3AD203B41FA5}">
                      <a16:colId xmlns:a16="http://schemas.microsoft.com/office/drawing/2014/main" val="20003"/>
                    </a:ext>
                  </a:extLst>
                </a:gridCol>
                <a:gridCol w="2284621">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n</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tofat</a:t>
                      </a: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移进</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 name="Group 209"/>
          <p:cNvGraphicFramePr>
            <a:graphicFrameLocks noGrp="1"/>
          </p:cNvGraphicFramePr>
          <p:nvPr>
            <p:extLst>
              <p:ext uri="{D42A27DB-BD31-4B8C-83A1-F6EECF244321}">
                <p14:modId xmlns:p14="http://schemas.microsoft.com/office/powerpoint/2010/main" val="1187865167"/>
              </p:ext>
            </p:extLst>
          </p:nvPr>
        </p:nvGraphicFramePr>
        <p:xfrm>
          <a:off x="263525" y="3578225"/>
          <a:ext cx="8616950" cy="396240"/>
        </p:xfrm>
        <a:graphic>
          <a:graphicData uri="http://schemas.openxmlformats.org/drawingml/2006/table">
            <a:tbl>
              <a:tblPr/>
              <a:tblGrid>
                <a:gridCol w="692641">
                  <a:extLst>
                    <a:ext uri="{9D8B030D-6E8A-4147-A177-3AD203B41FA5}">
                      <a16:colId xmlns:a16="http://schemas.microsoft.com/office/drawing/2014/main" val="20000"/>
                    </a:ext>
                  </a:extLst>
                </a:gridCol>
                <a:gridCol w="1558434">
                  <a:extLst>
                    <a:ext uri="{9D8B030D-6E8A-4147-A177-3AD203B41FA5}">
                      <a16:colId xmlns:a16="http://schemas.microsoft.com/office/drawing/2014/main" val="20001"/>
                    </a:ext>
                  </a:extLst>
                </a:gridCol>
                <a:gridCol w="1295400">
                  <a:extLst>
                    <a:ext uri="{9D8B030D-6E8A-4147-A177-3AD203B41FA5}">
                      <a16:colId xmlns:a16="http://schemas.microsoft.com/office/drawing/2014/main" val="1504652697"/>
                    </a:ext>
                  </a:extLst>
                </a:gridCol>
                <a:gridCol w="1447800">
                  <a:extLst>
                    <a:ext uri="{9D8B030D-6E8A-4147-A177-3AD203B41FA5}">
                      <a16:colId xmlns:a16="http://schemas.microsoft.com/office/drawing/2014/main" val="20002"/>
                    </a:ext>
                  </a:extLst>
                </a:gridCol>
                <a:gridCol w="1338054">
                  <a:extLst>
                    <a:ext uri="{9D8B030D-6E8A-4147-A177-3AD203B41FA5}">
                      <a16:colId xmlns:a16="http://schemas.microsoft.com/office/drawing/2014/main" val="20003"/>
                    </a:ext>
                  </a:extLst>
                </a:gridCol>
                <a:gridCol w="2284621">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2</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#n</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&lt;</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ofat</a:t>
                      </a: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移进</a:t>
                      </a: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 name="Group 580"/>
          <p:cNvGraphicFramePr>
            <a:graphicFrameLocks noGrp="1"/>
          </p:cNvGraphicFramePr>
          <p:nvPr>
            <p:extLst>
              <p:ext uri="{D42A27DB-BD31-4B8C-83A1-F6EECF244321}">
                <p14:modId xmlns:p14="http://schemas.microsoft.com/office/powerpoint/2010/main" val="1288792329"/>
              </p:ext>
            </p:extLst>
          </p:nvPr>
        </p:nvGraphicFramePr>
        <p:xfrm>
          <a:off x="222250" y="3962400"/>
          <a:ext cx="8616950" cy="396240"/>
        </p:xfrm>
        <a:graphic>
          <a:graphicData uri="http://schemas.openxmlformats.org/drawingml/2006/table">
            <a:tbl>
              <a:tblPr/>
              <a:tblGrid>
                <a:gridCol w="692641">
                  <a:extLst>
                    <a:ext uri="{9D8B030D-6E8A-4147-A177-3AD203B41FA5}">
                      <a16:colId xmlns:a16="http://schemas.microsoft.com/office/drawing/2014/main" val="20000"/>
                    </a:ext>
                  </a:extLst>
                </a:gridCol>
                <a:gridCol w="1371109">
                  <a:extLst>
                    <a:ext uri="{9D8B030D-6E8A-4147-A177-3AD203B41FA5}">
                      <a16:colId xmlns:a16="http://schemas.microsoft.com/office/drawing/2014/main" val="20001"/>
                    </a:ext>
                  </a:extLst>
                </a:gridCol>
                <a:gridCol w="1524000">
                  <a:extLst>
                    <a:ext uri="{9D8B030D-6E8A-4147-A177-3AD203B41FA5}">
                      <a16:colId xmlns:a16="http://schemas.microsoft.com/office/drawing/2014/main" val="2956740804"/>
                    </a:ext>
                  </a:extLst>
                </a:gridCol>
                <a:gridCol w="1295400">
                  <a:extLst>
                    <a:ext uri="{9D8B030D-6E8A-4147-A177-3AD203B41FA5}">
                      <a16:colId xmlns:a16="http://schemas.microsoft.com/office/drawing/2014/main" val="20002"/>
                    </a:ext>
                  </a:extLst>
                </a:gridCol>
                <a:gridCol w="1449179">
                  <a:extLst>
                    <a:ext uri="{9D8B030D-6E8A-4147-A177-3AD203B41FA5}">
                      <a16:colId xmlns:a16="http://schemas.microsoft.com/office/drawing/2014/main" val="20003"/>
                    </a:ext>
                  </a:extLst>
                </a:gridCol>
                <a:gridCol w="2284621">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3</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nt</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&gt;</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o</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fat#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归约</a:t>
                      </a:r>
                      <a:endParaRPr kumimoji="1" lang="en-US" altLang="zh-CN" sz="20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05474" name="Picture 2"/>
          <p:cNvPicPr>
            <a:picLocks noChangeAspect="1" noChangeArrowheads="1"/>
          </p:cNvPicPr>
          <p:nvPr/>
        </p:nvPicPr>
        <p:blipFill>
          <a:blip r:embed="rId2" cstate="print"/>
          <a:srcRect l="16398" t="39583" r="18594" b="12500"/>
          <a:stretch>
            <a:fillRect/>
          </a:stretch>
        </p:blipFill>
        <p:spPr bwMode="auto">
          <a:xfrm>
            <a:off x="3124200" y="914400"/>
            <a:ext cx="5334000" cy="1676400"/>
          </a:xfrm>
          <a:prstGeom prst="rect">
            <a:avLst/>
          </a:prstGeom>
          <a:noFill/>
          <a:ln w="9525">
            <a:noFill/>
            <a:miter lim="800000"/>
            <a:headEnd/>
            <a:tailEnd/>
          </a:ln>
        </p:spPr>
      </p:pic>
      <p:sp>
        <p:nvSpPr>
          <p:cNvPr id="14"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30</a:t>
            </a:fld>
            <a:endParaRPr lang="en-US" altLang="zh-CN"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465"/>
          <p:cNvGraphicFramePr>
            <a:graphicFrameLocks noGrp="1"/>
          </p:cNvGraphicFramePr>
          <p:nvPr/>
        </p:nvGraphicFramePr>
        <p:xfrm>
          <a:off x="152400" y="2209800"/>
          <a:ext cx="8640762" cy="3886200"/>
        </p:xfrm>
        <a:graphic>
          <a:graphicData uri="http://schemas.openxmlformats.org/drawingml/2006/table">
            <a:tbl>
              <a:tblPr/>
              <a:tblGrid>
                <a:gridCol w="792162">
                  <a:extLst>
                    <a:ext uri="{9D8B030D-6E8A-4147-A177-3AD203B41FA5}">
                      <a16:colId xmlns:a16="http://schemas.microsoft.com/office/drawing/2014/main" val="20000"/>
                    </a:ext>
                  </a:extLst>
                </a:gridCol>
                <a:gridCol w="1481138">
                  <a:extLst>
                    <a:ext uri="{9D8B030D-6E8A-4147-A177-3AD203B41FA5}">
                      <a16:colId xmlns:a16="http://schemas.microsoft.com/office/drawing/2014/main" val="20001"/>
                    </a:ext>
                  </a:extLst>
                </a:gridCol>
                <a:gridCol w="1349375">
                  <a:extLst>
                    <a:ext uri="{9D8B030D-6E8A-4147-A177-3AD203B41FA5}">
                      <a16:colId xmlns:a16="http://schemas.microsoft.com/office/drawing/2014/main" val="20002"/>
                    </a:ext>
                  </a:extLst>
                </a:gridCol>
                <a:gridCol w="2549525">
                  <a:extLst>
                    <a:ext uri="{9D8B030D-6E8A-4147-A177-3AD203B41FA5}">
                      <a16:colId xmlns:a16="http://schemas.microsoft.com/office/drawing/2014/main" val="20003"/>
                    </a:ext>
                  </a:extLst>
                </a:gridCol>
                <a:gridCol w="2468562">
                  <a:extLst>
                    <a:ext uri="{9D8B030D-6E8A-4147-A177-3AD203B41FA5}">
                      <a16:colId xmlns:a16="http://schemas.microsoft.com/office/drawing/2014/main" val="20004"/>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5" name="Group 582"/>
          <p:cNvGraphicFramePr>
            <a:graphicFrameLocks noGrp="1"/>
          </p:cNvGraphicFramePr>
          <p:nvPr/>
        </p:nvGraphicFramePr>
        <p:xfrm>
          <a:off x="258763" y="4802187"/>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11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#NoNaN</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a:ln>
                            <a:noFill/>
                          </a:ln>
                          <a:solidFill>
                            <a:srgbClr val="000000"/>
                          </a:solidFill>
                          <a:effectLst/>
                          <a:latin typeface="宋体" pitchFamily="2" charset="-122"/>
                          <a:ea typeface="宋体" pitchFamily="2" charset="-122"/>
                        </a:rPr>
                        <a:t>归约</a:t>
                      </a:r>
                      <a:endParaRPr kumimoji="1" lang="en-US" altLang="zh-CN" sz="20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 name="Group 155"/>
          <p:cNvGraphicFramePr>
            <a:graphicFrameLocks noGrp="1"/>
          </p:cNvGraphicFramePr>
          <p:nvPr/>
        </p:nvGraphicFramePr>
        <p:xfrm>
          <a:off x="258763" y="5233987"/>
          <a:ext cx="8616950" cy="76200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12</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NoN</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归约</a:t>
                      </a:r>
                      <a:endParaRPr kumimoji="1" lang="en-US" altLang="zh-CN" sz="20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 name="Group 471"/>
          <p:cNvGraphicFramePr>
            <a:graphicFrameLocks noGrp="1"/>
          </p:cNvGraphicFramePr>
          <p:nvPr/>
        </p:nvGraphicFramePr>
        <p:xfrm>
          <a:off x="228600" y="5608320"/>
          <a:ext cx="8616950" cy="79248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13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#N</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 </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分析成功</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580"/>
          <p:cNvGraphicFramePr>
            <a:graphicFrameLocks noGrp="1"/>
          </p:cNvGraphicFramePr>
          <p:nvPr/>
        </p:nvGraphicFramePr>
        <p:xfrm>
          <a:off x="258763" y="2643187"/>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6</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#No</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f</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245"/>
          <p:cNvGraphicFramePr>
            <a:graphicFrameLocks noGrp="1"/>
          </p:cNvGraphicFramePr>
          <p:nvPr/>
        </p:nvGraphicFramePr>
        <p:xfrm>
          <a:off x="282575" y="3001962"/>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3">
                  <a:extLst>
                    <a:ext uri="{9D8B030D-6E8A-4147-A177-3AD203B41FA5}">
                      <a16:colId xmlns:a16="http://schemas.microsoft.com/office/drawing/2014/main" val="20001"/>
                    </a:ext>
                  </a:extLst>
                </a:gridCol>
                <a:gridCol w="1376362">
                  <a:extLst>
                    <a:ext uri="{9D8B030D-6E8A-4147-A177-3AD203B41FA5}">
                      <a16:colId xmlns:a16="http://schemas.microsoft.com/office/drawing/2014/main" val="20002"/>
                    </a:ext>
                  </a:extLst>
                </a:gridCol>
                <a:gridCol w="2411413">
                  <a:extLst>
                    <a:ext uri="{9D8B030D-6E8A-4147-A177-3AD203B41FA5}">
                      <a16:colId xmlns:a16="http://schemas.microsoft.com/office/drawing/2014/main" val="20003"/>
                    </a:ext>
                  </a:extLst>
                </a:gridCol>
                <a:gridCol w="2649537">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7</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Nof</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归约</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578"/>
          <p:cNvGraphicFramePr>
            <a:graphicFrameLocks noGrp="1"/>
          </p:cNvGraphicFramePr>
          <p:nvPr/>
        </p:nvGraphicFramePr>
        <p:xfrm>
          <a:off x="258763" y="3506787"/>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#NoN</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a</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rPr>
                        <a:t> </a:t>
                      </a:r>
                      <a:r>
                        <a:rPr kumimoji="1" lang="zh-CN" altLang="en-US" sz="2000" b="1" i="0" u="none" strike="noStrike" cap="none" normalizeH="0" baseline="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 name="Group 576"/>
          <p:cNvGraphicFramePr>
            <a:graphicFrameLocks noGrp="1"/>
          </p:cNvGraphicFramePr>
          <p:nvPr/>
        </p:nvGraphicFramePr>
        <p:xfrm>
          <a:off x="258763" y="390207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9</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NoNa</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 name="Group 299"/>
          <p:cNvGraphicFramePr>
            <a:graphicFrameLocks noGrp="1"/>
          </p:cNvGraphicFramePr>
          <p:nvPr/>
        </p:nvGraphicFramePr>
        <p:xfrm>
          <a:off x="258763" y="4333875"/>
          <a:ext cx="8616950" cy="396240"/>
        </p:xfrm>
        <a:graphic>
          <a:graphicData uri="http://schemas.openxmlformats.org/drawingml/2006/table">
            <a:tbl>
              <a:tblPr/>
              <a:tblGrid>
                <a:gridCol w="8032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6363">
                  <a:extLst>
                    <a:ext uri="{9D8B030D-6E8A-4147-A177-3AD203B41FA5}">
                      <a16:colId xmlns:a16="http://schemas.microsoft.com/office/drawing/2014/main" val="20002"/>
                    </a:ext>
                  </a:extLst>
                </a:gridCol>
                <a:gridCol w="2411412">
                  <a:extLst>
                    <a:ext uri="{9D8B030D-6E8A-4147-A177-3AD203B41FA5}">
                      <a16:colId xmlns:a16="http://schemas.microsoft.com/office/drawing/2014/main" val="20003"/>
                    </a:ext>
                  </a:extLst>
                </a:gridCol>
                <a:gridCol w="2649538">
                  <a:extLst>
                    <a:ext uri="{9D8B030D-6E8A-4147-A177-3AD203B41FA5}">
                      <a16:colId xmlns:a16="http://schemas.microsoft.com/office/drawing/2014/main"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10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a:ln>
                            <a:noFill/>
                          </a:ln>
                          <a:solidFill>
                            <a:srgbClr val="000000"/>
                          </a:solidFill>
                          <a:effectLst/>
                          <a:latin typeface="宋体" pitchFamily="2" charset="-122"/>
                          <a:ea typeface="宋体" pitchFamily="2" charset="-122"/>
                        </a:rPr>
                        <a:t>NoNat</a:t>
                      </a: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宋体" pitchFamily="2" charset="-122"/>
                          <a:ea typeface="宋体" pitchFamily="2" charset="-122"/>
                        </a:rPr>
                        <a:t>归约</a:t>
                      </a:r>
                      <a:endParaRPr kumimoji="1" lang="zh-CN" altLang="zh-CN" sz="2000" b="1" i="0" u="none" strike="noStrike" cap="none" normalizeH="0" baseline="0" dirty="0">
                        <a:ln>
                          <a:noFill/>
                        </a:ln>
                        <a:solidFill>
                          <a:srgbClr val="000000"/>
                        </a:solidFill>
                        <a:effectLst/>
                        <a:latin typeface="宋体" pitchFamily="2" charset="-122"/>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5" name="Picture 2"/>
          <p:cNvPicPr>
            <a:picLocks noChangeAspect="1" noChangeArrowheads="1"/>
          </p:cNvPicPr>
          <p:nvPr/>
        </p:nvPicPr>
        <p:blipFill>
          <a:blip r:embed="rId2" cstate="print"/>
          <a:srcRect l="16398" t="39583" r="18594" b="12500"/>
          <a:stretch>
            <a:fillRect/>
          </a:stretch>
        </p:blipFill>
        <p:spPr bwMode="auto">
          <a:xfrm>
            <a:off x="228600" y="914400"/>
            <a:ext cx="8229600" cy="1295400"/>
          </a:xfrm>
          <a:prstGeom prst="rect">
            <a:avLst/>
          </a:prstGeom>
          <a:noFill/>
          <a:ln w="9525">
            <a:noFill/>
            <a:miter lim="800000"/>
            <a:headEnd/>
            <a:tailEnd/>
          </a:ln>
        </p:spPr>
      </p:pic>
      <p:sp>
        <p:nvSpPr>
          <p:cNvPr id="1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31</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457200" y="1225091"/>
            <a:ext cx="7924800" cy="4413709"/>
          </a:xfrm>
          <a:prstGeom prst="rect">
            <a:avLst/>
          </a:prstGeom>
          <a:noFill/>
          <a:ln w="9525">
            <a:noFill/>
            <a:miter lim="800000"/>
            <a:headEnd/>
            <a:tailEnd/>
          </a:ln>
        </p:spPr>
        <p:txBody>
          <a:bodyPr>
            <a:spAutoFit/>
          </a:bodyPr>
          <a:lstStyle/>
          <a:p>
            <a:pPr algn="just">
              <a:lnSpc>
                <a:spcPct val="120000"/>
              </a:lnSpc>
              <a:spcBef>
                <a:spcPct val="50000"/>
              </a:spcBef>
            </a:pPr>
            <a:r>
              <a:rPr lang="zh-CN" altLang="en-US" sz="2000" b="1" dirty="0">
                <a:latin typeface="宋体" pitchFamily="2" charset="-122"/>
                <a:ea typeface="宋体" pitchFamily="2" charset="-122"/>
              </a:rPr>
              <a:t>        本章研究自底向上优先分析法，它分为简单优先分析方法和算符优先分析方法两类。主要介绍优先关系作用、优先关系计算方法、分析表的构造、优先分析法适用条件和语法分析程序结构框架及其分析算法。</a:t>
            </a:r>
          </a:p>
          <a:p>
            <a:pPr algn="just">
              <a:lnSpc>
                <a:spcPct val="120000"/>
              </a:lnSpc>
              <a:spcBef>
                <a:spcPct val="50000"/>
              </a:spcBef>
            </a:pPr>
            <a:r>
              <a:rPr lang="zh-CN" altLang="en-US" sz="2000" b="1" dirty="0">
                <a:latin typeface="宋体" pitchFamily="2" charset="-122"/>
                <a:ea typeface="宋体" pitchFamily="2" charset="-122"/>
              </a:rPr>
              <a:t>　　提出的基本概念是简单优先关系、算符优先关系、简单优先文法、算符文法、算符优先文法和优先函数。</a:t>
            </a:r>
          </a:p>
          <a:p>
            <a:pPr algn="just">
              <a:lnSpc>
                <a:spcPct val="120000"/>
              </a:lnSpc>
              <a:spcBef>
                <a:spcPct val="50000"/>
              </a:spcBef>
            </a:pPr>
            <a:r>
              <a:rPr lang="zh-CN" altLang="en-US" sz="2000" b="1" dirty="0">
                <a:latin typeface="宋体" pitchFamily="2" charset="-122"/>
                <a:ea typeface="宋体" pitchFamily="2" charset="-122"/>
              </a:rPr>
              <a:t>　　采用简单优先分析方法构造语法分析程序时，其语法分析算法是通用的，其技术线路是：依据给定的源语言，设计其上下文无关文法，并计算简单优先关系</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  和    </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，判定文法是否是简单优先文法；如果是简单优先文法，则根据简单优先关系，构造简单优先分析表。</a:t>
            </a:r>
          </a:p>
        </p:txBody>
      </p:sp>
      <p:pic>
        <p:nvPicPr>
          <p:cNvPr id="30724" name="Picture 3" descr="小于"/>
          <p:cNvPicPr>
            <a:picLocks noChangeAspect="1" noChangeArrowheads="1"/>
          </p:cNvPicPr>
          <p:nvPr/>
        </p:nvPicPr>
        <p:blipFill>
          <a:blip r:embed="rId3" cstate="print"/>
          <a:srcRect/>
          <a:stretch>
            <a:fillRect/>
          </a:stretch>
        </p:blipFill>
        <p:spPr bwMode="auto">
          <a:xfrm>
            <a:off x="3714750" y="4429125"/>
            <a:ext cx="342900" cy="381000"/>
          </a:xfrm>
          <a:prstGeom prst="rect">
            <a:avLst/>
          </a:prstGeom>
          <a:noFill/>
          <a:ln w="9525">
            <a:noFill/>
            <a:miter lim="800000"/>
            <a:headEnd/>
            <a:tailEnd/>
          </a:ln>
        </p:spPr>
      </p:pic>
      <p:pic>
        <p:nvPicPr>
          <p:cNvPr id="30725" name="Picture 4" descr="大于"/>
          <p:cNvPicPr>
            <a:picLocks noChangeAspect="1" noChangeArrowheads="1"/>
          </p:cNvPicPr>
          <p:nvPr/>
        </p:nvPicPr>
        <p:blipFill>
          <a:blip r:embed="rId4" cstate="print"/>
          <a:srcRect/>
          <a:stretch>
            <a:fillRect/>
          </a:stretch>
        </p:blipFill>
        <p:spPr bwMode="auto">
          <a:xfrm>
            <a:off x="4267200" y="4419600"/>
            <a:ext cx="304800" cy="412750"/>
          </a:xfrm>
          <a:prstGeom prst="rect">
            <a:avLst/>
          </a:prstGeom>
          <a:noFill/>
          <a:ln w="9525">
            <a:noFill/>
            <a:miter lim="800000"/>
            <a:headEnd/>
            <a:tailEnd/>
          </a:ln>
        </p:spPr>
      </p:pic>
      <p:sp>
        <p:nvSpPr>
          <p:cNvPr id="6" name="Rectangle 53"/>
          <p:cNvSpPr txBox="1">
            <a:spLocks noChangeArrowheads="1"/>
          </p:cNvSpPr>
          <p:nvPr/>
        </p:nvSpPr>
        <p:spPr>
          <a:xfrm>
            <a:off x="1981200" y="304800"/>
            <a:ext cx="4724400" cy="609600"/>
          </a:xfrm>
          <a:prstGeom prst="rect">
            <a:avLst/>
          </a:prstGeom>
        </p:spPr>
        <p:txBody>
          <a:bodyPr/>
          <a:lstStyle/>
          <a:p>
            <a:pPr>
              <a:defRPr/>
            </a:pPr>
            <a:r>
              <a:rPr lang="zh-CN" altLang="en-US" sz="2800" b="1" kern="0" dirty="0">
                <a:solidFill>
                  <a:srgbClr val="0000FF"/>
                </a:solidFill>
                <a:latin typeface="Times New Roman" charset="0"/>
                <a:ea typeface="黑体" pitchFamily="2" charset="-122"/>
                <a:cs typeface="+mj-cs"/>
              </a:rPr>
              <a:t>本章小结</a:t>
            </a:r>
          </a:p>
        </p:txBody>
      </p:sp>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32</a:t>
            </a:fld>
            <a:endParaRPr lang="en-US" altLang="zh-CN"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ChangeArrowheads="1"/>
          </p:cNvSpPr>
          <p:nvPr/>
        </p:nvSpPr>
        <p:spPr bwMode="auto">
          <a:xfrm>
            <a:off x="762000" y="958850"/>
            <a:ext cx="7391400" cy="3077766"/>
          </a:xfrm>
          <a:prstGeom prst="rect">
            <a:avLst/>
          </a:prstGeom>
          <a:noFill/>
          <a:ln w="9525">
            <a:noFill/>
            <a:miter lim="800000"/>
            <a:headEnd/>
            <a:tailEnd/>
          </a:ln>
        </p:spPr>
        <p:txBody>
          <a:bodyPr wrap="square">
            <a:spAutoFit/>
          </a:bodyPr>
          <a:lstStyle/>
          <a:p>
            <a:pPr indent="584200" algn="l">
              <a:lnSpc>
                <a:spcPct val="130000"/>
              </a:lnSpc>
              <a:spcBef>
                <a:spcPct val="30000"/>
              </a:spcBef>
            </a:pPr>
            <a:r>
              <a:rPr lang="zh-CN" altLang="en-US" sz="2000" b="1" dirty="0">
                <a:latin typeface="+mn-ea"/>
                <a:ea typeface="+mn-ea"/>
              </a:rPr>
              <a:t>采用算符优先分析方法构造语法分析程序时，其语法分析算法是通用的，其技术线路是：依据给定的源语言，设计其算符文法，并计算算符优先关系</a:t>
            </a:r>
            <a:r>
              <a:rPr lang="en-US" altLang="zh-CN" sz="2000" b="1" dirty="0">
                <a:latin typeface="+mn-ea"/>
                <a:ea typeface="+mn-ea"/>
              </a:rPr>
              <a:t>(      </a:t>
            </a:r>
            <a:r>
              <a:rPr lang="zh-CN" altLang="en-US" sz="2000" b="1" dirty="0">
                <a:latin typeface="+mn-ea"/>
                <a:ea typeface="+mn-ea"/>
              </a:rPr>
              <a:t>、   和    </a:t>
            </a:r>
            <a:r>
              <a:rPr lang="en-US" altLang="zh-CN" sz="2000" b="1" dirty="0">
                <a:latin typeface="+mn-ea"/>
                <a:ea typeface="+mn-ea"/>
              </a:rPr>
              <a:t>)</a:t>
            </a:r>
            <a:r>
              <a:rPr lang="zh-CN" altLang="en-US" sz="2000" b="1" dirty="0">
                <a:latin typeface="+mn-ea"/>
                <a:ea typeface="+mn-ea"/>
              </a:rPr>
              <a:t>，判定文法是否是算符优先文法；如果是算符优先文法，则根据算符优先关系，构造算符优先分析表。</a:t>
            </a:r>
          </a:p>
          <a:p>
            <a:pPr indent="584200" algn="l">
              <a:lnSpc>
                <a:spcPct val="130000"/>
              </a:lnSpc>
              <a:spcBef>
                <a:spcPct val="30000"/>
              </a:spcBef>
            </a:pPr>
            <a:endParaRPr lang="zh-CN" altLang="en-US" sz="2000" b="1" dirty="0">
              <a:latin typeface="+mn-ea"/>
              <a:ea typeface="+mn-ea"/>
            </a:endParaRPr>
          </a:p>
          <a:p>
            <a:pPr indent="584200" algn="l">
              <a:lnSpc>
                <a:spcPct val="130000"/>
              </a:lnSpc>
              <a:spcBef>
                <a:spcPct val="30000"/>
              </a:spcBef>
            </a:pPr>
            <a:r>
              <a:rPr lang="zh-CN" altLang="en-US" sz="2000" b="1" dirty="0">
                <a:latin typeface="+mn-ea"/>
                <a:ea typeface="+mn-ea"/>
              </a:rPr>
              <a:t>重点掌握的内容是</a:t>
            </a:r>
            <a:r>
              <a:rPr lang="en-US" altLang="zh-CN" sz="2000" b="1" dirty="0">
                <a:latin typeface="+mn-ea"/>
                <a:ea typeface="+mn-ea"/>
              </a:rPr>
              <a:t>:</a:t>
            </a:r>
          </a:p>
        </p:txBody>
      </p:sp>
      <p:sp>
        <p:nvSpPr>
          <p:cNvPr id="8197" name="Text Box 4"/>
          <p:cNvSpPr txBox="1">
            <a:spLocks noChangeArrowheads="1"/>
          </p:cNvSpPr>
          <p:nvPr/>
        </p:nvSpPr>
        <p:spPr bwMode="auto">
          <a:xfrm>
            <a:off x="3810000" y="3630612"/>
            <a:ext cx="3048000" cy="2008188"/>
          </a:xfrm>
          <a:prstGeom prst="rect">
            <a:avLst/>
          </a:prstGeom>
          <a:noFill/>
          <a:ln w="9525">
            <a:noFill/>
            <a:miter lim="800000"/>
            <a:headEnd/>
            <a:tailEnd/>
          </a:ln>
        </p:spPr>
        <p:txBody>
          <a:bodyPr>
            <a:spAutoFit/>
          </a:bodyPr>
          <a:lstStyle/>
          <a:p>
            <a:pPr algn="l">
              <a:lnSpc>
                <a:spcPct val="110000"/>
              </a:lnSpc>
              <a:spcBef>
                <a:spcPct val="20000"/>
              </a:spcBef>
            </a:pPr>
            <a:r>
              <a:rPr lang="en-US" altLang="zh-CN" sz="2000" b="1" dirty="0">
                <a:latin typeface="+mn-ea"/>
                <a:ea typeface="+mn-ea"/>
              </a:rPr>
              <a:t>①</a:t>
            </a:r>
            <a:r>
              <a:rPr lang="zh-CN" altLang="en-US" sz="2000" b="1" dirty="0">
                <a:latin typeface="+mn-ea"/>
                <a:ea typeface="+mn-ea"/>
              </a:rPr>
              <a:t>计算算符优先关系；</a:t>
            </a:r>
          </a:p>
          <a:p>
            <a:pPr algn="l">
              <a:lnSpc>
                <a:spcPct val="110000"/>
              </a:lnSpc>
              <a:spcBef>
                <a:spcPct val="20000"/>
              </a:spcBef>
            </a:pPr>
            <a:r>
              <a:rPr lang="zh-CN" altLang="en-US" sz="2000" b="1" dirty="0">
                <a:latin typeface="+mn-ea"/>
                <a:ea typeface="+mn-ea"/>
              </a:rPr>
              <a:t>②算符优先文法判别；</a:t>
            </a:r>
          </a:p>
          <a:p>
            <a:pPr algn="l">
              <a:lnSpc>
                <a:spcPct val="110000"/>
              </a:lnSpc>
              <a:spcBef>
                <a:spcPct val="20000"/>
              </a:spcBef>
            </a:pPr>
            <a:r>
              <a:rPr lang="zh-CN" altLang="en-US" sz="2000" b="1" dirty="0">
                <a:latin typeface="+mn-ea"/>
                <a:ea typeface="+mn-ea"/>
              </a:rPr>
              <a:t>③构造算符优先分析表；</a:t>
            </a:r>
          </a:p>
          <a:p>
            <a:pPr algn="l">
              <a:lnSpc>
                <a:spcPct val="110000"/>
              </a:lnSpc>
              <a:spcBef>
                <a:spcPct val="20000"/>
              </a:spcBef>
            </a:pPr>
            <a:r>
              <a:rPr lang="zh-CN" altLang="en-US" sz="2000" b="1" dirty="0">
                <a:latin typeface="+mn-ea"/>
                <a:ea typeface="+mn-ea"/>
              </a:rPr>
              <a:t>④算符优先分析算法； </a:t>
            </a:r>
          </a:p>
          <a:p>
            <a:pPr algn="l">
              <a:lnSpc>
                <a:spcPct val="110000"/>
              </a:lnSpc>
              <a:spcBef>
                <a:spcPct val="20000"/>
              </a:spcBef>
            </a:pPr>
            <a:r>
              <a:rPr lang="zh-CN" altLang="en-US" sz="2000" b="1" dirty="0">
                <a:latin typeface="+mn-ea"/>
                <a:ea typeface="+mn-ea"/>
              </a:rPr>
              <a:t>⑤构造优先函数。</a:t>
            </a:r>
          </a:p>
        </p:txBody>
      </p:sp>
      <p:graphicFrame>
        <p:nvGraphicFramePr>
          <p:cNvPr id="8194" name="Object 5"/>
          <p:cNvGraphicFramePr>
            <a:graphicFrameLocks noChangeAspect="1"/>
          </p:cNvGraphicFramePr>
          <p:nvPr/>
        </p:nvGraphicFramePr>
        <p:xfrm>
          <a:off x="5105400" y="1851402"/>
          <a:ext cx="319087" cy="247650"/>
        </p:xfrm>
        <a:graphic>
          <a:graphicData uri="http://schemas.openxmlformats.org/presentationml/2006/ole">
            <mc:AlternateContent xmlns:mc="http://schemas.openxmlformats.org/markup-compatibility/2006">
              <mc:Choice xmlns:v="urn:schemas-microsoft-com:vml" Requires="v">
                <p:oleObj name="Picture2" r:id="rId3" imgW="172720" imgH="190500" progId="Word.Picture.8">
                  <p:embed/>
                </p:oleObj>
              </mc:Choice>
              <mc:Fallback>
                <p:oleObj name="Picture2" r:id="rId3" imgW="172720" imgH="1905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851402"/>
                        <a:ext cx="319087" cy="247650"/>
                      </a:xfrm>
                      <a:prstGeom prst="rect">
                        <a:avLst/>
                      </a:prstGeom>
                      <a:solidFill>
                        <a:schemeClr val="accent1">
                          <a:alpha val="50000"/>
                        </a:schemeClr>
                      </a:solidFill>
                    </p:spPr>
                  </p:pic>
                </p:oleObj>
              </mc:Fallback>
            </mc:AlternateContent>
          </a:graphicData>
        </a:graphic>
      </p:graphicFrame>
      <p:pic>
        <p:nvPicPr>
          <p:cNvPr id="8198" name="Picture 6" descr="http://www2.gdin.edu.cn/jkx/webstudy/bianyiyuanli/img/chap06/symbol02.gif"/>
          <p:cNvPicPr>
            <a:picLocks noChangeAspect="1" noChangeArrowheads="1"/>
          </p:cNvPicPr>
          <p:nvPr/>
        </p:nvPicPr>
        <p:blipFill>
          <a:blip r:embed="rId5" r:link="rId6" cstate="print"/>
          <a:srcRect/>
          <a:stretch>
            <a:fillRect/>
          </a:stretch>
        </p:blipFill>
        <p:spPr bwMode="auto">
          <a:xfrm>
            <a:off x="5775325" y="1803777"/>
            <a:ext cx="320675" cy="323850"/>
          </a:xfrm>
          <a:prstGeom prst="rect">
            <a:avLst/>
          </a:prstGeom>
          <a:noFill/>
          <a:ln w="9525">
            <a:noFill/>
            <a:miter lim="800000"/>
            <a:headEnd/>
            <a:tailEnd/>
          </a:ln>
        </p:spPr>
      </p:pic>
      <p:pic>
        <p:nvPicPr>
          <p:cNvPr id="8199" name="Picture 7" descr="http://www2.gdin.edu.cn/jkx/webstudy/bianyiyuanli/img/chap06/symbol03.gif"/>
          <p:cNvPicPr>
            <a:picLocks noChangeAspect="1" noChangeArrowheads="1"/>
          </p:cNvPicPr>
          <p:nvPr/>
        </p:nvPicPr>
        <p:blipFill>
          <a:blip r:embed="rId7" r:link="rId8" cstate="print"/>
          <a:srcRect/>
          <a:stretch>
            <a:fillRect/>
          </a:stretch>
        </p:blipFill>
        <p:spPr bwMode="auto">
          <a:xfrm>
            <a:off x="4291013" y="1773237"/>
            <a:ext cx="357187" cy="360363"/>
          </a:xfrm>
          <a:prstGeom prst="rect">
            <a:avLst/>
          </a:prstGeom>
          <a:noFill/>
          <a:ln w="9525">
            <a:noFill/>
            <a:miter lim="800000"/>
            <a:headEnd/>
            <a:tailEnd/>
          </a:ln>
        </p:spPr>
      </p:pic>
      <p:sp>
        <p:nvSpPr>
          <p:cNvPr id="8" name="Rectangle 53"/>
          <p:cNvSpPr txBox="1">
            <a:spLocks noChangeArrowheads="1"/>
          </p:cNvSpPr>
          <p:nvPr/>
        </p:nvSpPr>
        <p:spPr>
          <a:xfrm>
            <a:off x="1981200" y="304800"/>
            <a:ext cx="4724400" cy="609600"/>
          </a:xfrm>
          <a:prstGeom prst="rect">
            <a:avLst/>
          </a:prstGeom>
        </p:spPr>
        <p:txBody>
          <a:bodyPr/>
          <a:lstStyle/>
          <a:p>
            <a:pPr>
              <a:defRPr/>
            </a:pPr>
            <a:r>
              <a:rPr lang="zh-CN" altLang="en-US" sz="2800" b="1" kern="0" dirty="0">
                <a:solidFill>
                  <a:srgbClr val="0000FF"/>
                </a:solidFill>
                <a:latin typeface="Times New Roman" charset="0"/>
                <a:ea typeface="黑体" pitchFamily="2" charset="-122"/>
                <a:cs typeface="+mj-cs"/>
              </a:rPr>
              <a:t>本章小结</a:t>
            </a:r>
          </a:p>
        </p:txBody>
      </p:sp>
      <p:sp>
        <p:nvSpPr>
          <p:cNvPr id="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33</a:t>
            </a:fld>
            <a:endParaRPr lang="en-US" altLang="zh-C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5">
            <a:extLst>
              <a:ext uri="{FF2B5EF4-FFF2-40B4-BE49-F238E27FC236}">
                <a16:creationId xmlns:a16="http://schemas.microsoft.com/office/drawing/2014/main" id="{F715E278-CD04-412D-8B59-C5964A1F3E67}"/>
              </a:ext>
            </a:extLst>
          </p:cNvPr>
          <p:cNvSpPr txBox="1">
            <a:spLocks noChangeArrowheads="1"/>
          </p:cNvSpPr>
          <p:nvPr/>
        </p:nvSpPr>
        <p:spPr bwMode="auto">
          <a:xfrm>
            <a:off x="245199" y="1309496"/>
            <a:ext cx="1907895" cy="15696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rgbClr val="CCFFFF"/>
            </a:solidFill>
            <a:miter lim="800000"/>
            <a:headEnd/>
            <a:tailEnd/>
          </a:ln>
          <a:effec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sz="2400" b="1" dirty="0">
                <a:latin typeface="+mn-ea"/>
                <a:ea typeface="+mn-ea"/>
              </a:rPr>
              <a:t>G[S]</a:t>
            </a:r>
            <a:r>
              <a:rPr kumimoji="1" lang="zh-CN" altLang="en-US" sz="2400" b="1" dirty="0">
                <a:latin typeface="+mn-ea"/>
                <a:ea typeface="+mn-ea"/>
              </a:rPr>
              <a:t>：</a:t>
            </a:r>
          </a:p>
          <a:p>
            <a:pPr algn="just"/>
            <a:r>
              <a:rPr kumimoji="1" lang="en-US" altLang="zh-CN" sz="2400" b="1" dirty="0">
                <a:latin typeface="+mn-ea"/>
                <a:ea typeface="+mn-ea"/>
              </a:rPr>
              <a:t>1</a:t>
            </a:r>
            <a:r>
              <a:rPr kumimoji="1" lang="zh-CN" altLang="en-US" sz="2400" b="1" dirty="0">
                <a:latin typeface="+mn-ea"/>
                <a:ea typeface="+mn-ea"/>
              </a:rPr>
              <a:t>．</a:t>
            </a:r>
            <a:r>
              <a:rPr kumimoji="1" lang="en-US" altLang="zh-CN" sz="2400" b="1" dirty="0" err="1">
                <a:latin typeface="+mn-ea"/>
                <a:ea typeface="+mn-ea"/>
              </a:rPr>
              <a:t>S→cAd</a:t>
            </a:r>
            <a:endParaRPr kumimoji="1" lang="en-US" altLang="zh-CN" sz="2400" b="1" dirty="0">
              <a:latin typeface="+mn-ea"/>
              <a:ea typeface="+mn-ea"/>
            </a:endParaRPr>
          </a:p>
          <a:p>
            <a:pPr algn="just"/>
            <a:r>
              <a:rPr kumimoji="1" lang="en-US" altLang="zh-CN" sz="2400" b="1" dirty="0">
                <a:latin typeface="+mn-ea"/>
                <a:ea typeface="+mn-ea"/>
              </a:rPr>
              <a:t>2</a:t>
            </a:r>
            <a:r>
              <a:rPr kumimoji="1" lang="zh-CN" altLang="en-US" sz="2400" b="1" dirty="0">
                <a:latin typeface="+mn-ea"/>
                <a:ea typeface="+mn-ea"/>
              </a:rPr>
              <a:t>．</a:t>
            </a:r>
            <a:r>
              <a:rPr kumimoji="1" lang="en-US" altLang="zh-CN" sz="2400" b="1" dirty="0" err="1">
                <a:latin typeface="+mn-ea"/>
                <a:ea typeface="+mn-ea"/>
              </a:rPr>
              <a:t>A→a</a:t>
            </a:r>
            <a:endParaRPr kumimoji="1" lang="en-US" altLang="zh-CN" sz="2400" b="1" dirty="0">
              <a:latin typeface="+mn-ea"/>
              <a:ea typeface="+mn-ea"/>
            </a:endParaRPr>
          </a:p>
          <a:p>
            <a:pPr algn="just"/>
            <a:r>
              <a:rPr kumimoji="1" lang="en-US" altLang="zh-CN" sz="2400" b="1" dirty="0">
                <a:latin typeface="+mn-ea"/>
                <a:ea typeface="+mn-ea"/>
              </a:rPr>
              <a:t>3</a:t>
            </a:r>
            <a:r>
              <a:rPr kumimoji="1" lang="zh-CN" altLang="en-US" sz="2400" b="1" dirty="0">
                <a:latin typeface="+mn-ea"/>
                <a:ea typeface="+mn-ea"/>
              </a:rPr>
              <a:t>．</a:t>
            </a:r>
            <a:r>
              <a:rPr kumimoji="1" lang="en-US" altLang="zh-CN" sz="2400" b="1" dirty="0" err="1">
                <a:latin typeface="+mn-ea"/>
                <a:ea typeface="+mn-ea"/>
              </a:rPr>
              <a:t>A→ab</a:t>
            </a:r>
            <a:endParaRPr kumimoji="1" lang="en-US" altLang="zh-CN" sz="2400" b="1" dirty="0">
              <a:latin typeface="+mn-ea"/>
              <a:ea typeface="+mn-ea"/>
            </a:endParaRPr>
          </a:p>
        </p:txBody>
      </p:sp>
      <p:sp>
        <p:nvSpPr>
          <p:cNvPr id="17" name="文本框 16">
            <a:extLst>
              <a:ext uri="{FF2B5EF4-FFF2-40B4-BE49-F238E27FC236}">
                <a16:creationId xmlns:a16="http://schemas.microsoft.com/office/drawing/2014/main" id="{7378168C-7C39-4C92-A5D9-3BE2FE25B779}"/>
              </a:ext>
            </a:extLst>
          </p:cNvPr>
          <p:cNvSpPr txBox="1"/>
          <p:nvPr/>
        </p:nvSpPr>
        <p:spPr>
          <a:xfrm>
            <a:off x="215718" y="909386"/>
            <a:ext cx="1907895" cy="400110"/>
          </a:xfrm>
          <a:prstGeom prst="rect">
            <a:avLst/>
          </a:prstGeom>
          <a:noFill/>
        </p:spPr>
        <p:txBody>
          <a:bodyPr wrap="none" rtlCol="0">
            <a:spAutoFit/>
          </a:bodyPr>
          <a:lstStyle/>
          <a:p>
            <a:r>
              <a:rPr lang="zh-CN" altLang="en-US" sz="2000" dirty="0"/>
              <a:t>教材例</a:t>
            </a:r>
            <a:r>
              <a:rPr lang="en-US" altLang="zh-CN" sz="2000" dirty="0"/>
              <a:t>2.9(p30)</a:t>
            </a:r>
            <a:endParaRPr lang="zh-CN" altLang="en-US" sz="2000" dirty="0"/>
          </a:p>
        </p:txBody>
      </p:sp>
      <p:sp>
        <p:nvSpPr>
          <p:cNvPr id="18" name="文本框 17">
            <a:extLst>
              <a:ext uri="{FF2B5EF4-FFF2-40B4-BE49-F238E27FC236}">
                <a16:creationId xmlns:a16="http://schemas.microsoft.com/office/drawing/2014/main" id="{0FBB4F23-9E6D-44CC-A415-BFEFBCB4FFB8}"/>
              </a:ext>
            </a:extLst>
          </p:cNvPr>
          <p:cNvSpPr txBox="1"/>
          <p:nvPr/>
        </p:nvSpPr>
        <p:spPr>
          <a:xfrm>
            <a:off x="3094672" y="6199193"/>
            <a:ext cx="2954656" cy="461665"/>
          </a:xfrm>
          <a:prstGeom prst="rect">
            <a:avLst/>
          </a:prstGeom>
          <a:noFill/>
        </p:spPr>
        <p:txBody>
          <a:bodyPr wrap="none" rtlCol="0">
            <a:spAutoFit/>
          </a:bodyPr>
          <a:lstStyle/>
          <a:p>
            <a:r>
              <a:rPr lang="zh-CN" altLang="en-US" sz="2400" dirty="0"/>
              <a:t>自底向上的分析过程</a:t>
            </a:r>
          </a:p>
        </p:txBody>
      </p:sp>
      <p:sp>
        <p:nvSpPr>
          <p:cNvPr id="19" name="文本框 18">
            <a:extLst>
              <a:ext uri="{FF2B5EF4-FFF2-40B4-BE49-F238E27FC236}">
                <a16:creationId xmlns:a16="http://schemas.microsoft.com/office/drawing/2014/main" id="{27637979-CB7A-4BA0-B1E8-144708483B5C}"/>
              </a:ext>
            </a:extLst>
          </p:cNvPr>
          <p:cNvSpPr txBox="1"/>
          <p:nvPr/>
        </p:nvSpPr>
        <p:spPr>
          <a:xfrm>
            <a:off x="2247236" y="1202557"/>
            <a:ext cx="2525051" cy="369332"/>
          </a:xfrm>
          <a:prstGeom prst="rect">
            <a:avLst/>
          </a:prstGeom>
          <a:noFill/>
        </p:spPr>
        <p:txBody>
          <a:bodyPr wrap="none" rtlCol="0">
            <a:spAutoFit/>
          </a:bodyPr>
          <a:lstStyle/>
          <a:p>
            <a:r>
              <a:rPr lang="zh-CN" altLang="en-US" dirty="0"/>
              <a:t>分析目标：</a:t>
            </a:r>
            <a:r>
              <a:rPr lang="en-US" altLang="zh-CN" dirty="0"/>
              <a:t>w = </a:t>
            </a:r>
            <a:r>
              <a:rPr lang="en-US" altLang="zh-CN" dirty="0">
                <a:solidFill>
                  <a:srgbClr val="00B050"/>
                </a:solidFill>
              </a:rPr>
              <a:t>#</a:t>
            </a:r>
            <a:r>
              <a:rPr lang="en-US" altLang="zh-CN" dirty="0">
                <a:solidFill>
                  <a:srgbClr val="FF0000"/>
                </a:solidFill>
              </a:rPr>
              <a:t>cabd</a:t>
            </a:r>
            <a:r>
              <a:rPr lang="en-US" altLang="zh-CN" dirty="0">
                <a:solidFill>
                  <a:srgbClr val="00B050"/>
                </a:solidFill>
              </a:rPr>
              <a:t>#</a:t>
            </a:r>
            <a:endParaRPr lang="zh-CN" altLang="en-US" dirty="0">
              <a:solidFill>
                <a:srgbClr val="00B050"/>
              </a:solidFill>
            </a:endParaRPr>
          </a:p>
        </p:txBody>
      </p:sp>
      <p:graphicFrame>
        <p:nvGraphicFramePr>
          <p:cNvPr id="20" name="表格 19">
            <a:extLst>
              <a:ext uri="{FF2B5EF4-FFF2-40B4-BE49-F238E27FC236}">
                <a16:creationId xmlns:a16="http://schemas.microsoft.com/office/drawing/2014/main" id="{4F4CF087-DDAC-415F-83A2-861791180B3C}"/>
              </a:ext>
            </a:extLst>
          </p:cNvPr>
          <p:cNvGraphicFramePr>
            <a:graphicFrameLocks noGrp="1"/>
          </p:cNvGraphicFramePr>
          <p:nvPr>
            <p:extLst>
              <p:ext uri="{D42A27DB-BD31-4B8C-83A1-F6EECF244321}">
                <p14:modId xmlns:p14="http://schemas.microsoft.com/office/powerpoint/2010/main" val="431029839"/>
              </p:ext>
            </p:extLst>
          </p:nvPr>
        </p:nvGraphicFramePr>
        <p:xfrm>
          <a:off x="166406" y="3114256"/>
          <a:ext cx="3335656" cy="2954752"/>
        </p:xfrm>
        <a:graphic>
          <a:graphicData uri="http://schemas.openxmlformats.org/drawingml/2006/table">
            <a:tbl>
              <a:tblPr firstRow="1" bandRow="1">
                <a:tableStyleId>{5C22544A-7EE6-4342-B048-85BDC9FD1C3A}</a:tableStyleId>
              </a:tblPr>
              <a:tblGrid>
                <a:gridCol w="416957">
                  <a:extLst>
                    <a:ext uri="{9D8B030D-6E8A-4147-A177-3AD203B41FA5}">
                      <a16:colId xmlns:a16="http://schemas.microsoft.com/office/drawing/2014/main" val="20000"/>
                    </a:ext>
                  </a:extLst>
                </a:gridCol>
                <a:gridCol w="416957">
                  <a:extLst>
                    <a:ext uri="{9D8B030D-6E8A-4147-A177-3AD203B41FA5}">
                      <a16:colId xmlns:a16="http://schemas.microsoft.com/office/drawing/2014/main" val="20001"/>
                    </a:ext>
                  </a:extLst>
                </a:gridCol>
                <a:gridCol w="416957">
                  <a:extLst>
                    <a:ext uri="{9D8B030D-6E8A-4147-A177-3AD203B41FA5}">
                      <a16:colId xmlns:a16="http://schemas.microsoft.com/office/drawing/2014/main" val="20002"/>
                    </a:ext>
                  </a:extLst>
                </a:gridCol>
                <a:gridCol w="416957">
                  <a:extLst>
                    <a:ext uri="{9D8B030D-6E8A-4147-A177-3AD203B41FA5}">
                      <a16:colId xmlns:a16="http://schemas.microsoft.com/office/drawing/2014/main" val="20003"/>
                    </a:ext>
                  </a:extLst>
                </a:gridCol>
                <a:gridCol w="416957">
                  <a:extLst>
                    <a:ext uri="{9D8B030D-6E8A-4147-A177-3AD203B41FA5}">
                      <a16:colId xmlns:a16="http://schemas.microsoft.com/office/drawing/2014/main" val="20004"/>
                    </a:ext>
                  </a:extLst>
                </a:gridCol>
                <a:gridCol w="416957">
                  <a:extLst>
                    <a:ext uri="{9D8B030D-6E8A-4147-A177-3AD203B41FA5}">
                      <a16:colId xmlns:a16="http://schemas.microsoft.com/office/drawing/2014/main" val="20005"/>
                    </a:ext>
                  </a:extLst>
                </a:gridCol>
                <a:gridCol w="416957">
                  <a:extLst>
                    <a:ext uri="{9D8B030D-6E8A-4147-A177-3AD203B41FA5}">
                      <a16:colId xmlns:a16="http://schemas.microsoft.com/office/drawing/2014/main" val="20006"/>
                    </a:ext>
                  </a:extLst>
                </a:gridCol>
                <a:gridCol w="416957">
                  <a:extLst>
                    <a:ext uri="{9D8B030D-6E8A-4147-A177-3AD203B41FA5}">
                      <a16:colId xmlns:a16="http://schemas.microsoft.com/office/drawing/2014/main" val="20008"/>
                    </a:ext>
                  </a:extLst>
                </a:gridCol>
              </a:tblGrid>
              <a:tr h="369344">
                <a:tc>
                  <a:txBody>
                    <a:bodyPr/>
                    <a:lstStyle/>
                    <a:p>
                      <a:pPr algn="ctr"/>
                      <a:endParaRPr lang="zh-CN" altLang="en-US" dirty="0"/>
                    </a:p>
                  </a:txBody>
                  <a:tcPr>
                    <a:solidFill>
                      <a:srgbClr val="0000FF"/>
                    </a:solidFill>
                  </a:tcPr>
                </a:tc>
                <a:tc>
                  <a:txBody>
                    <a:bodyPr/>
                    <a:lstStyle/>
                    <a:p>
                      <a:pPr algn="ctr"/>
                      <a:r>
                        <a:rPr lang="en-US" altLang="zh-CN" dirty="0"/>
                        <a:t>S</a:t>
                      </a:r>
                      <a:endParaRPr lang="zh-CN" altLang="en-US" dirty="0"/>
                    </a:p>
                  </a:txBody>
                  <a:tcPr>
                    <a:solidFill>
                      <a:srgbClr val="0000FF"/>
                    </a:solidFill>
                  </a:tcPr>
                </a:tc>
                <a:tc>
                  <a:txBody>
                    <a:bodyPr/>
                    <a:lstStyle/>
                    <a:p>
                      <a:pPr algn="ctr"/>
                      <a:r>
                        <a:rPr lang="en-US" altLang="zh-CN" dirty="0"/>
                        <a:t>A</a:t>
                      </a:r>
                      <a:endParaRPr lang="zh-CN" altLang="en-US" dirty="0"/>
                    </a:p>
                  </a:txBody>
                  <a:tcPr>
                    <a:solidFill>
                      <a:srgbClr val="0000FF"/>
                    </a:solidFill>
                  </a:tcPr>
                </a:tc>
                <a:tc>
                  <a:txBody>
                    <a:bodyPr/>
                    <a:lstStyle/>
                    <a:p>
                      <a:pPr algn="ctr"/>
                      <a:r>
                        <a:rPr lang="en-US" altLang="zh-CN" dirty="0"/>
                        <a:t>a</a:t>
                      </a:r>
                      <a:endParaRPr lang="zh-CN" altLang="en-US" dirty="0"/>
                    </a:p>
                  </a:txBody>
                  <a:tcPr>
                    <a:solidFill>
                      <a:srgbClr val="0000FF"/>
                    </a:solidFill>
                  </a:tcPr>
                </a:tc>
                <a:tc>
                  <a:txBody>
                    <a:bodyPr/>
                    <a:lstStyle/>
                    <a:p>
                      <a:pPr algn="ctr"/>
                      <a:r>
                        <a:rPr lang="en-US" altLang="zh-CN" dirty="0"/>
                        <a:t>b</a:t>
                      </a:r>
                      <a:endParaRPr lang="zh-CN" altLang="en-US" dirty="0"/>
                    </a:p>
                  </a:txBody>
                  <a:tcPr>
                    <a:solidFill>
                      <a:srgbClr val="0000FF"/>
                    </a:solidFill>
                  </a:tcPr>
                </a:tc>
                <a:tc>
                  <a:txBody>
                    <a:bodyPr/>
                    <a:lstStyle/>
                    <a:p>
                      <a:pPr algn="ctr"/>
                      <a:r>
                        <a:rPr lang="en-US" altLang="zh-CN" dirty="0"/>
                        <a:t>c</a:t>
                      </a:r>
                      <a:endParaRPr lang="zh-CN" altLang="en-US" dirty="0"/>
                    </a:p>
                  </a:txBody>
                  <a:tcPr>
                    <a:solidFill>
                      <a:srgbClr val="0000FF"/>
                    </a:solidFill>
                  </a:tcPr>
                </a:tc>
                <a:tc>
                  <a:txBody>
                    <a:bodyPr/>
                    <a:lstStyle/>
                    <a:p>
                      <a:pPr algn="ctr"/>
                      <a:r>
                        <a:rPr lang="en-US" altLang="zh-CN" dirty="0"/>
                        <a:t>d</a:t>
                      </a:r>
                      <a:endParaRPr lang="zh-CN" altLang="en-US" dirty="0"/>
                    </a:p>
                  </a:txBody>
                  <a:tcPr>
                    <a:solidFill>
                      <a:srgbClr val="0000FF"/>
                    </a:solidFill>
                  </a:tcPr>
                </a:tc>
                <a:tc>
                  <a:txBody>
                    <a:bodyPr/>
                    <a:lstStyle/>
                    <a:p>
                      <a:pPr algn="ctr"/>
                      <a:r>
                        <a:rPr lang="en-US" altLang="zh-CN" dirty="0"/>
                        <a:t>#</a:t>
                      </a:r>
                      <a:endParaRPr lang="zh-CN" altLang="en-US" dirty="0"/>
                    </a:p>
                  </a:txBody>
                  <a:tcPr>
                    <a:solidFill>
                      <a:srgbClr val="0000FF"/>
                    </a:solidFill>
                  </a:tcPr>
                </a:tc>
                <a:extLst>
                  <a:ext uri="{0D108BD9-81ED-4DB2-BD59-A6C34878D82A}">
                    <a16:rowId xmlns:a16="http://schemas.microsoft.com/office/drawing/2014/main" val="10000"/>
                  </a:ext>
                </a:extLst>
              </a:tr>
              <a:tr h="369344">
                <a:tc>
                  <a:txBody>
                    <a:bodyPr/>
                    <a:lstStyle/>
                    <a:p>
                      <a:pPr algn="ctr"/>
                      <a:r>
                        <a:rPr lang="en-US" altLang="zh-CN" dirty="0">
                          <a:solidFill>
                            <a:schemeClr val="bg1"/>
                          </a:solidFill>
                        </a:rPr>
                        <a:t>S</a:t>
                      </a:r>
                      <a:endParaRPr lang="zh-CN" altLang="en-US" dirty="0">
                        <a:solidFill>
                          <a:schemeClr val="bg1"/>
                        </a:solidFill>
                      </a:endParaRPr>
                    </a:p>
                  </a:txBody>
                  <a:tcPr>
                    <a:solidFill>
                      <a:srgbClr val="0000FF"/>
                    </a:solidFill>
                  </a:tcPr>
                </a:tc>
                <a:tc>
                  <a:txBody>
                    <a:bodyPr/>
                    <a:lstStyle/>
                    <a:p>
                      <a:pPr algn="ctr"/>
                      <a:endParaRPr lang="zh-CN" altLang="en-US" b="1" dirty="0">
                        <a:solidFill>
                          <a:schemeClr val="tx1"/>
                        </a:solidFill>
                      </a:endParaRPr>
                    </a:p>
                  </a:txBody>
                  <a:tcPr>
                    <a:noFill/>
                  </a:tcPr>
                </a:tc>
                <a:tc>
                  <a:txBody>
                    <a:bodyPr/>
                    <a:lstStyle/>
                    <a:p>
                      <a:pPr marL="342900" indent="-342900" algn="ctr">
                        <a:buFont typeface="+mj-lt"/>
                        <a:buAutoNum type="arabicPeriod"/>
                      </a:pP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r>
                        <a:rPr lang="en-US" altLang="zh-CN" b="1" dirty="0">
                          <a:solidFill>
                            <a:schemeClr val="tx1"/>
                          </a:solidFill>
                        </a:rPr>
                        <a:t>&gt;</a:t>
                      </a:r>
                      <a:endParaRPr lang="zh-CN" altLang="en-US" b="1" dirty="0">
                        <a:solidFill>
                          <a:schemeClr val="tx1"/>
                        </a:solidFill>
                      </a:endParaRPr>
                    </a:p>
                  </a:txBody>
                  <a:tcPr/>
                </a:tc>
                <a:extLst>
                  <a:ext uri="{0D108BD9-81ED-4DB2-BD59-A6C34878D82A}">
                    <a16:rowId xmlns:a16="http://schemas.microsoft.com/office/drawing/2014/main" val="10001"/>
                  </a:ext>
                </a:extLst>
              </a:tr>
              <a:tr h="369344">
                <a:tc>
                  <a:txBody>
                    <a:bodyPr/>
                    <a:lstStyle/>
                    <a:p>
                      <a:pPr algn="ctr"/>
                      <a:r>
                        <a:rPr lang="en-US" altLang="zh-CN" dirty="0">
                          <a:solidFill>
                            <a:schemeClr val="bg1"/>
                          </a:solidFill>
                        </a:rPr>
                        <a:t>A</a:t>
                      </a:r>
                      <a:endParaRPr lang="zh-CN" altLang="en-US" dirty="0">
                        <a:solidFill>
                          <a:schemeClr val="bg1"/>
                        </a:solidFill>
                      </a:endParaRPr>
                    </a:p>
                  </a:txBody>
                  <a:tcPr>
                    <a:solidFill>
                      <a:srgbClr val="0000FF"/>
                    </a:solidFill>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r>
                        <a:rPr lang="en-US" altLang="zh-CN" b="1" dirty="0">
                          <a:solidFill>
                            <a:schemeClr val="tx1"/>
                          </a:solidFill>
                        </a:rPr>
                        <a:t>=</a:t>
                      </a: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extLst>
                  <a:ext uri="{0D108BD9-81ED-4DB2-BD59-A6C34878D82A}">
                    <a16:rowId xmlns:a16="http://schemas.microsoft.com/office/drawing/2014/main" val="10002"/>
                  </a:ext>
                </a:extLst>
              </a:tr>
              <a:tr h="369344">
                <a:tc>
                  <a:txBody>
                    <a:bodyPr/>
                    <a:lstStyle/>
                    <a:p>
                      <a:pPr algn="ctr"/>
                      <a:r>
                        <a:rPr lang="en-US" altLang="zh-CN" dirty="0">
                          <a:solidFill>
                            <a:schemeClr val="bg1"/>
                          </a:solidFill>
                        </a:rPr>
                        <a:t>a</a:t>
                      </a:r>
                      <a:endParaRPr lang="zh-CN" altLang="en-US" dirty="0">
                        <a:solidFill>
                          <a:schemeClr val="bg1"/>
                        </a:solidFill>
                      </a:endParaRPr>
                    </a:p>
                  </a:txBody>
                  <a:tcPr>
                    <a:solidFill>
                      <a:srgbClr val="0000FF"/>
                    </a:solidFill>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r>
                        <a:rPr lang="en-US" altLang="zh-CN" b="1" dirty="0">
                          <a:solidFill>
                            <a:schemeClr val="tx1"/>
                          </a:solidFill>
                        </a:rPr>
                        <a:t>=</a:t>
                      </a: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r>
                        <a:rPr lang="en-US" altLang="zh-CN" b="1" dirty="0">
                          <a:solidFill>
                            <a:srgbClr val="FF0000"/>
                          </a:solidFill>
                        </a:rPr>
                        <a:t>&gt;</a:t>
                      </a:r>
                      <a:endParaRPr lang="zh-CN" altLang="en-US" b="1" dirty="0">
                        <a:solidFill>
                          <a:srgbClr val="FF0000"/>
                        </a:solidFill>
                      </a:endParaRPr>
                    </a:p>
                  </a:txBody>
                  <a:tcPr/>
                </a:tc>
                <a:tc>
                  <a:txBody>
                    <a:bodyPr/>
                    <a:lstStyle/>
                    <a:p>
                      <a:pPr algn="ctr"/>
                      <a:endParaRPr lang="zh-CN" altLang="en-US" b="1" dirty="0">
                        <a:solidFill>
                          <a:schemeClr val="tx1"/>
                        </a:solidFill>
                      </a:endParaRPr>
                    </a:p>
                  </a:txBody>
                  <a:tcPr/>
                </a:tc>
                <a:extLst>
                  <a:ext uri="{0D108BD9-81ED-4DB2-BD59-A6C34878D82A}">
                    <a16:rowId xmlns:a16="http://schemas.microsoft.com/office/drawing/2014/main" val="10003"/>
                  </a:ext>
                </a:extLst>
              </a:tr>
              <a:tr h="369344">
                <a:tc>
                  <a:txBody>
                    <a:bodyPr/>
                    <a:lstStyle/>
                    <a:p>
                      <a:pPr algn="ctr"/>
                      <a:r>
                        <a:rPr lang="en-US" altLang="zh-CN" dirty="0">
                          <a:solidFill>
                            <a:schemeClr val="bg1"/>
                          </a:solidFill>
                        </a:rPr>
                        <a:t>b</a:t>
                      </a:r>
                      <a:endParaRPr lang="zh-CN" altLang="en-US" dirty="0">
                        <a:solidFill>
                          <a:schemeClr val="bg1"/>
                        </a:solidFill>
                      </a:endParaRPr>
                    </a:p>
                  </a:txBody>
                  <a:tcPr>
                    <a:solidFill>
                      <a:srgbClr val="0000FF"/>
                    </a:solidFill>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r>
                        <a:rPr lang="en-US" altLang="zh-CN" b="1" dirty="0">
                          <a:solidFill>
                            <a:srgbClr val="FF0000"/>
                          </a:solidFill>
                        </a:rPr>
                        <a:t>&gt;</a:t>
                      </a:r>
                      <a:endParaRPr lang="zh-CN" altLang="en-US" b="1" dirty="0">
                        <a:solidFill>
                          <a:srgbClr val="FF0000"/>
                        </a:solidFill>
                      </a:endParaRPr>
                    </a:p>
                  </a:txBody>
                  <a:tcPr/>
                </a:tc>
                <a:tc>
                  <a:txBody>
                    <a:bodyPr/>
                    <a:lstStyle/>
                    <a:p>
                      <a:pPr algn="ctr"/>
                      <a:endParaRPr lang="zh-CN" altLang="en-US" b="1" dirty="0">
                        <a:solidFill>
                          <a:schemeClr val="tx1"/>
                        </a:solidFill>
                      </a:endParaRPr>
                    </a:p>
                  </a:txBody>
                  <a:tcPr/>
                </a:tc>
                <a:extLst>
                  <a:ext uri="{0D108BD9-81ED-4DB2-BD59-A6C34878D82A}">
                    <a16:rowId xmlns:a16="http://schemas.microsoft.com/office/drawing/2014/main" val="10004"/>
                  </a:ext>
                </a:extLst>
              </a:tr>
              <a:tr h="369344">
                <a:tc>
                  <a:txBody>
                    <a:bodyPr/>
                    <a:lstStyle/>
                    <a:p>
                      <a:pPr algn="ctr"/>
                      <a:r>
                        <a:rPr lang="en-US" altLang="zh-CN" dirty="0">
                          <a:solidFill>
                            <a:schemeClr val="bg1"/>
                          </a:solidFill>
                        </a:rPr>
                        <a:t>c</a:t>
                      </a:r>
                      <a:endParaRPr lang="zh-CN" altLang="en-US" dirty="0">
                        <a:solidFill>
                          <a:schemeClr val="bg1"/>
                        </a:solidFill>
                      </a:endParaRPr>
                    </a:p>
                  </a:txBody>
                  <a:tcPr>
                    <a:solidFill>
                      <a:srgbClr val="0000FF"/>
                    </a:solidFill>
                  </a:tcPr>
                </a:tc>
                <a:tc>
                  <a:txBody>
                    <a:bodyPr/>
                    <a:lstStyle/>
                    <a:p>
                      <a:pPr algn="ctr"/>
                      <a:endParaRPr lang="zh-CN" altLang="en-US" b="1" dirty="0">
                        <a:solidFill>
                          <a:schemeClr val="tx1"/>
                        </a:solidFill>
                      </a:endParaRPr>
                    </a:p>
                  </a:txBody>
                  <a:tcPr/>
                </a:tc>
                <a:tc>
                  <a:txBody>
                    <a:bodyPr/>
                    <a:lstStyle/>
                    <a:p>
                      <a:pPr algn="ctr"/>
                      <a:r>
                        <a:rPr lang="en-US" altLang="zh-CN" b="1" dirty="0">
                          <a:solidFill>
                            <a:schemeClr val="tx1"/>
                          </a:solidFill>
                        </a:rPr>
                        <a:t>=</a:t>
                      </a:r>
                      <a:endParaRPr lang="zh-CN" altLang="en-US" b="1" dirty="0">
                        <a:solidFill>
                          <a:schemeClr val="tx1"/>
                        </a:solidFill>
                      </a:endParaRPr>
                    </a:p>
                  </a:txBody>
                  <a:tcPr/>
                </a:tc>
                <a:tc>
                  <a:txBody>
                    <a:bodyPr/>
                    <a:lstStyle/>
                    <a:p>
                      <a:pPr algn="ctr"/>
                      <a:r>
                        <a:rPr lang="en-US" altLang="zh-CN" b="1" dirty="0">
                          <a:solidFill>
                            <a:schemeClr val="tx1"/>
                          </a:solidFill>
                        </a:rPr>
                        <a:t>&lt;</a:t>
                      </a: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extLst>
                  <a:ext uri="{0D108BD9-81ED-4DB2-BD59-A6C34878D82A}">
                    <a16:rowId xmlns:a16="http://schemas.microsoft.com/office/drawing/2014/main" val="10005"/>
                  </a:ext>
                </a:extLst>
              </a:tr>
              <a:tr h="369344">
                <a:tc>
                  <a:txBody>
                    <a:bodyPr/>
                    <a:lstStyle/>
                    <a:p>
                      <a:pPr algn="ctr"/>
                      <a:r>
                        <a:rPr lang="en-US" altLang="zh-CN" dirty="0">
                          <a:solidFill>
                            <a:schemeClr val="bg1"/>
                          </a:solidFill>
                        </a:rPr>
                        <a:t>d</a:t>
                      </a:r>
                      <a:endParaRPr lang="zh-CN" altLang="en-US" dirty="0">
                        <a:solidFill>
                          <a:schemeClr val="bg1"/>
                        </a:solidFill>
                      </a:endParaRPr>
                    </a:p>
                  </a:txBody>
                  <a:tcPr>
                    <a:solidFill>
                      <a:srgbClr val="0000FF"/>
                    </a:solidFill>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r>
                        <a:rPr lang="en-US" altLang="zh-CN" b="1" dirty="0">
                          <a:solidFill>
                            <a:schemeClr val="tx1"/>
                          </a:solidFill>
                        </a:rPr>
                        <a:t>&gt;</a:t>
                      </a:r>
                      <a:endParaRPr lang="zh-CN" altLang="en-US" b="1" dirty="0">
                        <a:solidFill>
                          <a:schemeClr val="tx1"/>
                        </a:solidFill>
                      </a:endParaRPr>
                    </a:p>
                  </a:txBody>
                  <a:tcPr/>
                </a:tc>
                <a:extLst>
                  <a:ext uri="{0D108BD9-81ED-4DB2-BD59-A6C34878D82A}">
                    <a16:rowId xmlns:a16="http://schemas.microsoft.com/office/drawing/2014/main" val="10006"/>
                  </a:ext>
                </a:extLst>
              </a:tr>
              <a:tr h="369344">
                <a:tc>
                  <a:txBody>
                    <a:bodyPr/>
                    <a:lstStyle/>
                    <a:p>
                      <a:pPr algn="ctr"/>
                      <a:r>
                        <a:rPr lang="en-US" altLang="zh-CN" dirty="0">
                          <a:solidFill>
                            <a:schemeClr val="bg1"/>
                          </a:solidFill>
                        </a:rPr>
                        <a:t>#</a:t>
                      </a:r>
                      <a:endParaRPr lang="zh-CN" altLang="en-US" dirty="0">
                        <a:solidFill>
                          <a:schemeClr val="bg1"/>
                        </a:solidFill>
                      </a:endParaRPr>
                    </a:p>
                  </a:txBody>
                  <a:tcPr>
                    <a:solidFill>
                      <a:srgbClr val="0000FF"/>
                    </a:solidFill>
                  </a:tcPr>
                </a:tc>
                <a:tc>
                  <a:txBody>
                    <a:bodyPr/>
                    <a:lstStyle/>
                    <a:p>
                      <a:pPr algn="ctr"/>
                      <a:r>
                        <a:rPr lang="en-US" altLang="zh-CN" b="1" dirty="0">
                          <a:solidFill>
                            <a:schemeClr val="tx1"/>
                          </a:solidFill>
                        </a:rPr>
                        <a:t>&lt;</a:t>
                      </a: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r>
                        <a:rPr lang="en-US" altLang="zh-CN" b="1" dirty="0">
                          <a:solidFill>
                            <a:schemeClr val="tx1"/>
                          </a:solidFill>
                        </a:rPr>
                        <a:t>&lt;</a:t>
                      </a:r>
                      <a:endParaRPr lang="zh-CN" altLang="en-US" b="1" dirty="0">
                        <a:solidFill>
                          <a:schemeClr val="tx1"/>
                        </a:solidFill>
                      </a:endParaRPr>
                    </a:p>
                  </a:txBody>
                  <a:tcPr/>
                </a:tc>
                <a:tc>
                  <a:txBody>
                    <a:bodyPr/>
                    <a:lstStyle/>
                    <a:p>
                      <a:pPr algn="ctr"/>
                      <a:endParaRPr lang="zh-CN" altLang="en-US" b="1" dirty="0">
                        <a:solidFill>
                          <a:schemeClr val="tx1"/>
                        </a:solidFill>
                      </a:endParaRPr>
                    </a:p>
                  </a:txBody>
                  <a:tcPr/>
                </a:tc>
                <a:tc>
                  <a:txBody>
                    <a:bodyPr/>
                    <a:lstStyle/>
                    <a:p>
                      <a:pPr algn="ctr"/>
                      <a:r>
                        <a:rPr lang="en-US" altLang="zh-CN" b="1" dirty="0">
                          <a:solidFill>
                            <a:schemeClr val="tx1"/>
                          </a:solidFill>
                        </a:rPr>
                        <a:t>=</a:t>
                      </a:r>
                      <a:endParaRPr lang="zh-CN" altLang="en-US" b="1" dirty="0">
                        <a:solidFill>
                          <a:schemeClr val="tx1"/>
                        </a:solidFill>
                      </a:endParaRPr>
                    </a:p>
                  </a:txBody>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graphicFrame>
            <p:nvGraphicFramePr>
              <p:cNvPr id="21" name="表格 2">
                <a:extLst>
                  <a:ext uri="{FF2B5EF4-FFF2-40B4-BE49-F238E27FC236}">
                    <a16:creationId xmlns:a16="http://schemas.microsoft.com/office/drawing/2014/main" id="{0F8B0625-DD99-475C-BD0F-33F8D6F4B495}"/>
                  </a:ext>
                </a:extLst>
              </p:cNvPr>
              <p:cNvGraphicFramePr>
                <a:graphicFrameLocks noGrp="1"/>
              </p:cNvGraphicFramePr>
              <p:nvPr>
                <p:extLst>
                  <p:ext uri="{D42A27DB-BD31-4B8C-83A1-F6EECF244321}">
                    <p14:modId xmlns:p14="http://schemas.microsoft.com/office/powerpoint/2010/main" val="1458984928"/>
                  </p:ext>
                </p:extLst>
              </p:nvPr>
            </p:nvGraphicFramePr>
            <p:xfrm>
              <a:off x="3564834" y="3110287"/>
              <a:ext cx="5486400" cy="2712720"/>
            </p:xfrm>
            <a:graphic>
              <a:graphicData uri="http://schemas.openxmlformats.org/drawingml/2006/table">
                <a:tbl>
                  <a:tblPr firstRow="1" bandRow="1">
                    <a:tableStyleId>{5C22544A-7EE6-4342-B048-85BDC9FD1C3A}</a:tableStyleId>
                  </a:tblPr>
                  <a:tblGrid>
                    <a:gridCol w="787842">
                      <a:extLst>
                        <a:ext uri="{9D8B030D-6E8A-4147-A177-3AD203B41FA5}">
                          <a16:colId xmlns:a16="http://schemas.microsoft.com/office/drawing/2014/main" val="1833902255"/>
                        </a:ext>
                      </a:extLst>
                    </a:gridCol>
                    <a:gridCol w="1040958">
                      <a:extLst>
                        <a:ext uri="{9D8B030D-6E8A-4147-A177-3AD203B41FA5}">
                          <a16:colId xmlns:a16="http://schemas.microsoft.com/office/drawing/2014/main" val="454170723"/>
                        </a:ext>
                      </a:extLst>
                    </a:gridCol>
                    <a:gridCol w="914400">
                      <a:extLst>
                        <a:ext uri="{9D8B030D-6E8A-4147-A177-3AD203B41FA5}">
                          <a16:colId xmlns:a16="http://schemas.microsoft.com/office/drawing/2014/main" val="320800562"/>
                        </a:ext>
                      </a:extLst>
                    </a:gridCol>
                    <a:gridCol w="2743200">
                      <a:extLst>
                        <a:ext uri="{9D8B030D-6E8A-4147-A177-3AD203B41FA5}">
                          <a16:colId xmlns:a16="http://schemas.microsoft.com/office/drawing/2014/main" val="2241689202"/>
                        </a:ext>
                      </a:extLst>
                    </a:gridCol>
                  </a:tblGrid>
                  <a:tr h="297974">
                    <a:tc>
                      <a:txBody>
                        <a:bodyPr/>
                        <a:lstStyle/>
                        <a:p>
                          <a:r>
                            <a:rPr lang="zh-CN" altLang="en-US" dirty="0"/>
                            <a:t>步骤</a:t>
                          </a:r>
                        </a:p>
                      </a:txBody>
                      <a:tcPr>
                        <a:solidFill>
                          <a:srgbClr val="0000FF"/>
                        </a:solidFill>
                      </a:tcPr>
                    </a:tc>
                    <a:tc>
                      <a:txBody>
                        <a:bodyPr/>
                        <a:lstStyle/>
                        <a:p>
                          <a:pPr algn="ctr"/>
                          <a:r>
                            <a:rPr lang="zh-CN" altLang="en-US" sz="1600" dirty="0">
                              <a:solidFill>
                                <a:schemeClr val="bg1"/>
                              </a:solidFill>
                            </a:rPr>
                            <a:t>分析栈</a:t>
                          </a:r>
                          <a:r>
                            <a:rPr lang="en-US" altLang="zh-CN" sz="1600" dirty="0">
                              <a:solidFill>
                                <a:schemeClr val="bg1"/>
                              </a:solidFill>
                            </a:rPr>
                            <a:t>S</a:t>
                          </a:r>
                          <a:endParaRPr lang="zh-CN" altLang="en-US" sz="1600" dirty="0">
                            <a:solidFill>
                              <a:schemeClr val="bg1"/>
                            </a:solidFill>
                          </a:endParaRPr>
                        </a:p>
                      </a:txBody>
                      <a:tcPr>
                        <a:solidFill>
                          <a:srgbClr val="0000FF"/>
                        </a:solidFill>
                      </a:tcPr>
                    </a:tc>
                    <a:tc>
                      <a:txBody>
                        <a:bodyPr/>
                        <a:lstStyle/>
                        <a:p>
                          <a:pPr algn="ctr"/>
                          <a:r>
                            <a:rPr lang="zh-CN" altLang="en-US" sz="1600" dirty="0">
                              <a:solidFill>
                                <a:schemeClr val="bg1"/>
                              </a:solidFill>
                            </a:rPr>
                            <a:t>输入串</a:t>
                          </a:r>
                          <a:r>
                            <a:rPr lang="en-US" altLang="zh-CN" sz="1600" dirty="0">
                              <a:solidFill>
                                <a:schemeClr val="bg1"/>
                              </a:solidFill>
                            </a:rPr>
                            <a:t>I</a:t>
                          </a:r>
                          <a:endParaRPr lang="zh-CN" altLang="en-US" sz="1600" dirty="0">
                            <a:solidFill>
                              <a:schemeClr val="bg1"/>
                            </a:solidFill>
                          </a:endParaRPr>
                        </a:p>
                      </a:txBody>
                      <a:tcPr>
                        <a:solidFill>
                          <a:srgbClr val="0000FF"/>
                        </a:solidFill>
                      </a:tcPr>
                    </a:tc>
                    <a:tc>
                      <a:txBody>
                        <a:bodyPr/>
                        <a:lstStyle/>
                        <a:p>
                          <a:pPr algn="ctr"/>
                          <a:r>
                            <a:rPr lang="en-US" altLang="zh-CN" sz="1600" dirty="0">
                              <a:solidFill>
                                <a:schemeClr val="bg1"/>
                              </a:solidFill>
                            </a:rPr>
                            <a:t>ACTION</a:t>
                          </a:r>
                          <a:endParaRPr lang="zh-CN" altLang="en-US" sz="1600" dirty="0">
                            <a:solidFill>
                              <a:schemeClr val="bg1"/>
                            </a:solidFill>
                          </a:endParaRPr>
                        </a:p>
                      </a:txBody>
                      <a:tcPr>
                        <a:solidFill>
                          <a:srgbClr val="0000FF"/>
                        </a:solidFill>
                      </a:tcPr>
                    </a:tc>
                    <a:extLst>
                      <a:ext uri="{0D108BD9-81ED-4DB2-BD59-A6C34878D82A}">
                        <a16:rowId xmlns:a16="http://schemas.microsoft.com/office/drawing/2014/main" val="3776246394"/>
                      </a:ext>
                    </a:extLst>
                  </a:tr>
                  <a:tr h="317972">
                    <a:tc>
                      <a:txBody>
                        <a:bodyPr/>
                        <a:lstStyle/>
                        <a:p>
                          <a:pPr algn="ctr"/>
                          <a:r>
                            <a:rPr lang="en-US" altLang="zh-CN" sz="1600" dirty="0">
                              <a:solidFill>
                                <a:schemeClr val="bg1"/>
                              </a:solidFill>
                            </a:rPr>
                            <a:t>1</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solidFill>
                          <a:srgbClr val="0000FF"/>
                        </a:solidFill>
                      </a:tcPr>
                    </a:tc>
                    <a:tc>
                      <a:txBody>
                        <a:bodyPr/>
                        <a:lstStyle/>
                        <a:p>
                          <a:pPr algn="l"/>
                          <a:r>
                            <a:rPr lang="en-US" altLang="zh-CN" sz="1600" dirty="0"/>
                            <a:t>#</a:t>
                          </a:r>
                          <a:endParaRPr lang="zh-CN" altLang="en-US" sz="1600" dirty="0"/>
                        </a:p>
                      </a:txBody>
                      <a:tcPr/>
                    </a:tc>
                    <a:tc>
                      <a:txBody>
                        <a:bodyPr/>
                        <a:lstStyle/>
                        <a:p>
                          <a:pPr algn="r"/>
                          <a:r>
                            <a:rPr lang="en-US" altLang="zh-CN" sz="1600" dirty="0">
                              <a:solidFill>
                                <a:srgbClr val="FF0000"/>
                              </a:solidFill>
                            </a:rPr>
                            <a:t>c</a:t>
                          </a:r>
                          <a:r>
                            <a:rPr lang="en-US" altLang="zh-CN" sz="1600" dirty="0">
                              <a:solidFill>
                                <a:schemeClr val="tx1"/>
                              </a:solidFill>
                            </a:rPr>
                            <a:t>abd</a:t>
                          </a:r>
                          <a:r>
                            <a:rPr lang="en-US" altLang="zh-CN" sz="1600" dirty="0"/>
                            <a:t>#</a:t>
                          </a:r>
                          <a:endParaRPr lang="zh-CN" altLang="en-US" sz="1600" dirty="0"/>
                        </a:p>
                      </a:txBody>
                      <a:tcPr/>
                    </a:tc>
                    <a:tc>
                      <a:txBody>
                        <a:bodyPr/>
                        <a:lstStyle/>
                        <a:p>
                          <a:pPr algn="ctr"/>
                          <a:r>
                            <a:rPr lang="en-US" altLang="zh-CN" sz="1600" dirty="0"/>
                            <a:t>Shift(</a:t>
                          </a:r>
                          <a14:m>
                            <m:oMath xmlns:m="http://schemas.openxmlformats.org/officeDocument/2006/math">
                              <m:r>
                                <a:rPr lang="en-US" altLang="zh-CN" sz="1600" i="1" smtClean="0">
                                  <a:solidFill>
                                    <a:srgbClr val="00B050"/>
                                  </a:solidFill>
                                  <a:latin typeface="Cambria Math" panose="02040503050406030204" pitchFamily="18" charset="0"/>
                                  <a:ea typeface="Cambria Math" panose="02040503050406030204" pitchFamily="18" charset="0"/>
                                </a:rPr>
                                <m:t>∵</m:t>
                              </m:r>
                              <m:r>
                                <a:rPr lang="en-US" altLang="zh-CN" sz="1600" b="0" i="1" smtClean="0">
                                  <a:solidFill>
                                    <a:srgbClr val="00B050"/>
                                  </a:solidFill>
                                  <a:latin typeface="Cambria Math" panose="02040503050406030204" pitchFamily="18" charset="0"/>
                                  <a:ea typeface="Cambria Math" panose="02040503050406030204" pitchFamily="18" charset="0"/>
                                </a:rPr>
                                <m:t>#&lt;</m:t>
                              </m:r>
                              <m:r>
                                <a:rPr lang="en-US" altLang="zh-CN" sz="1600" b="0" i="1" smtClean="0">
                                  <a:solidFill>
                                    <a:srgbClr val="00B050"/>
                                  </a:solidFill>
                                  <a:latin typeface="Cambria Math" panose="02040503050406030204" pitchFamily="18" charset="0"/>
                                  <a:ea typeface="Cambria Math" panose="02040503050406030204" pitchFamily="18" charset="0"/>
                                </a:rPr>
                                <m:t>𝑐</m:t>
                              </m:r>
                            </m:oMath>
                          </a14:m>
                          <a:r>
                            <a:rPr lang="en-US" altLang="zh-CN" sz="1600" dirty="0"/>
                            <a:t>)</a:t>
                          </a:r>
                          <a:endParaRPr lang="zh-CN" altLang="en-US" sz="1600" dirty="0"/>
                        </a:p>
                      </a:txBody>
                      <a:tcPr/>
                    </a:tc>
                    <a:extLst>
                      <a:ext uri="{0D108BD9-81ED-4DB2-BD59-A6C34878D82A}">
                        <a16:rowId xmlns:a16="http://schemas.microsoft.com/office/drawing/2014/main" val="2281172770"/>
                      </a:ext>
                    </a:extLst>
                  </a:tr>
                  <a:tr h="317972">
                    <a:tc>
                      <a:txBody>
                        <a:bodyPr/>
                        <a:lstStyle/>
                        <a:p>
                          <a:pPr algn="ctr"/>
                          <a:r>
                            <a:rPr lang="en-US" altLang="zh-CN" sz="1600" dirty="0">
                              <a:solidFill>
                                <a:schemeClr val="bg1"/>
                              </a:solidFill>
                            </a:rPr>
                            <a:t>2</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solidFill>
                          <a:srgbClr val="0000FF"/>
                        </a:solidFill>
                      </a:tcPr>
                    </a:tc>
                    <a:tc>
                      <a:txBody>
                        <a:bodyPr/>
                        <a:lstStyle/>
                        <a:p>
                          <a:pPr algn="l"/>
                          <a:r>
                            <a:rPr lang="en-US" altLang="zh-CN" sz="1600" dirty="0"/>
                            <a:t>#c</a:t>
                          </a:r>
                          <a:endParaRPr lang="zh-CN" altLang="en-US" sz="16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srgbClr val="FF0000"/>
                              </a:solidFill>
                              <a:effectLst/>
                              <a:uLnTx/>
                              <a:uFillTx/>
                              <a:latin typeface="Arial"/>
                              <a:ea typeface="宋体"/>
                              <a:cs typeface="+mn-cs"/>
                            </a:rPr>
                            <a:t>a</a:t>
                          </a:r>
                          <a:r>
                            <a:rPr kumimoji="0" lang="en-US" altLang="zh-CN" sz="1600" b="0" i="0" u="none" strike="noStrike" kern="1200" cap="none" spc="0" normalizeH="0" baseline="0" noProof="0" dirty="0" err="1">
                              <a:ln>
                                <a:noFill/>
                              </a:ln>
                              <a:solidFill>
                                <a:srgbClr val="000000"/>
                              </a:solidFill>
                              <a:effectLst/>
                              <a:uLnTx/>
                              <a:uFillTx/>
                              <a:latin typeface="Arial"/>
                              <a:ea typeface="宋体"/>
                              <a:cs typeface="+mn-cs"/>
                            </a:rPr>
                            <a:t>bd</a:t>
                          </a: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a:t>
                          </a:r>
                          <a:endParaRPr kumimoji="0" lang="zh-CN" altLang="en-US" sz="1600" b="0" i="0" u="none" strike="noStrike" kern="1200" cap="none" spc="0" normalizeH="0" baseline="0" noProof="0" dirty="0">
                            <a:ln>
                              <a:noFill/>
                            </a:ln>
                            <a:solidFill>
                              <a:srgbClr val="000000"/>
                            </a:solidFill>
                            <a:effectLst/>
                            <a:uLnTx/>
                            <a:uFillTx/>
                            <a:latin typeface="Arial"/>
                            <a:ea typeface="宋体"/>
                            <a:cs typeface="+mn-cs"/>
                          </a:endParaRPr>
                        </a:p>
                      </a:txBody>
                      <a:tcPr/>
                    </a:tc>
                    <a:tc>
                      <a:txBody>
                        <a:bodyPr/>
                        <a:lstStyle/>
                        <a:p>
                          <a:pPr algn="ctr"/>
                          <a:r>
                            <a:rPr lang="en-US" altLang="zh-CN" sz="1600" dirty="0"/>
                            <a:t>Shift(</a:t>
                          </a:r>
                          <a14:m>
                            <m:oMath xmlns:m="http://schemas.openxmlformats.org/officeDocument/2006/math">
                              <m:r>
                                <a:rPr lang="en-US" altLang="zh-CN" sz="1600" i="1" smtClean="0">
                                  <a:solidFill>
                                    <a:srgbClr val="00B050"/>
                                  </a:solidFill>
                                  <a:latin typeface="Cambria Math" panose="02040503050406030204" pitchFamily="18" charset="0"/>
                                  <a:ea typeface="Cambria Math" panose="02040503050406030204" pitchFamily="18" charset="0"/>
                                </a:rPr>
                                <m:t>∵</m:t>
                              </m:r>
                              <m:r>
                                <a:rPr lang="en-US" altLang="zh-CN" sz="1600" b="0" i="1" smtClean="0">
                                  <a:solidFill>
                                    <a:srgbClr val="00B050"/>
                                  </a:solidFill>
                                  <a:latin typeface="Cambria Math" panose="02040503050406030204" pitchFamily="18" charset="0"/>
                                  <a:ea typeface="Cambria Math" panose="02040503050406030204" pitchFamily="18" charset="0"/>
                                </a:rPr>
                                <m:t>𝑐</m:t>
                              </m:r>
                              <m:r>
                                <a:rPr lang="en-US" altLang="zh-CN" sz="1600" b="0" i="1" smtClean="0">
                                  <a:solidFill>
                                    <a:srgbClr val="00B050"/>
                                  </a:solidFill>
                                  <a:latin typeface="Cambria Math" panose="02040503050406030204" pitchFamily="18" charset="0"/>
                                  <a:ea typeface="Cambria Math" panose="02040503050406030204" pitchFamily="18" charset="0"/>
                                </a:rPr>
                                <m:t>&lt;</m:t>
                              </m:r>
                              <m:r>
                                <a:rPr lang="en-US" altLang="zh-CN" sz="1600" b="0" i="1" smtClean="0">
                                  <a:solidFill>
                                    <a:srgbClr val="00B050"/>
                                  </a:solidFill>
                                  <a:latin typeface="Cambria Math" panose="02040503050406030204" pitchFamily="18" charset="0"/>
                                  <a:ea typeface="Cambria Math" panose="02040503050406030204" pitchFamily="18" charset="0"/>
                                </a:rPr>
                                <m:t>𝑎</m:t>
                              </m:r>
                            </m:oMath>
                          </a14:m>
                          <a:r>
                            <a:rPr lang="en-US" altLang="zh-CN" sz="1600" dirty="0"/>
                            <a:t>)</a:t>
                          </a:r>
                          <a:endParaRPr lang="zh-CN" altLang="en-US" sz="1600" dirty="0"/>
                        </a:p>
                      </a:txBody>
                      <a:tcPr/>
                    </a:tc>
                    <a:extLst>
                      <a:ext uri="{0D108BD9-81ED-4DB2-BD59-A6C34878D82A}">
                        <a16:rowId xmlns:a16="http://schemas.microsoft.com/office/drawing/2014/main" val="40642078"/>
                      </a:ext>
                    </a:extLst>
                  </a:tr>
                  <a:tr h="322094">
                    <a:tc>
                      <a:txBody>
                        <a:bodyPr/>
                        <a:lstStyle/>
                        <a:p>
                          <a:pPr algn="ctr"/>
                          <a:r>
                            <a:rPr lang="en-US" altLang="zh-CN" sz="1600" dirty="0">
                              <a:solidFill>
                                <a:schemeClr val="bg1"/>
                              </a:solidFill>
                            </a:rPr>
                            <a:t>3</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solidFill>
                          <a:srgbClr val="0000FF"/>
                        </a:solidFill>
                      </a:tcPr>
                    </a:tc>
                    <a:tc>
                      <a:txBody>
                        <a:bodyPr/>
                        <a:lstStyle/>
                        <a:p>
                          <a:pPr algn="l"/>
                          <a:r>
                            <a:rPr lang="en-US" altLang="zh-CN" sz="1600" dirty="0"/>
                            <a:t>#ca</a:t>
                          </a:r>
                          <a:endParaRPr lang="zh-CN" altLang="en-US" sz="1600" dirty="0">
                            <a:solidFill>
                              <a:srgbClr val="FF0000"/>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0000"/>
                              </a:solidFill>
                              <a:effectLst/>
                              <a:uLnTx/>
                              <a:uFillTx/>
                              <a:latin typeface="Arial"/>
                              <a:ea typeface="宋体"/>
                              <a:cs typeface="+mn-cs"/>
                            </a:rPr>
                            <a:t>b</a:t>
                          </a: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d#</a:t>
                          </a:r>
                          <a:endParaRPr kumimoji="0" lang="zh-CN" altLang="en-US" sz="1600" b="0" i="0" u="none" strike="noStrike" kern="1200" cap="none" spc="0" normalizeH="0" baseline="0" noProof="0" dirty="0">
                            <a:ln>
                              <a:noFill/>
                            </a:ln>
                            <a:solidFill>
                              <a:srgbClr val="000000"/>
                            </a:solidFill>
                            <a:effectLst/>
                            <a:uLnTx/>
                            <a:uFillTx/>
                            <a:latin typeface="Arial"/>
                            <a:ea typeface="宋体"/>
                            <a:cs typeface="+mn-cs"/>
                          </a:endParaRPr>
                        </a:p>
                      </a:txBody>
                      <a:tcPr/>
                    </a:tc>
                    <a:tc>
                      <a:txBody>
                        <a:bodyPr/>
                        <a:lstStyle/>
                        <a:p>
                          <a:pPr algn="ctr"/>
                          <a:r>
                            <a:rPr lang="en-US" altLang="zh-CN" sz="1600" dirty="0">
                              <a:solidFill>
                                <a:schemeClr val="tx1"/>
                              </a:solidFill>
                            </a:rPr>
                            <a:t>Shift</a:t>
                          </a:r>
                          <a:r>
                            <a:rPr lang="en-US" altLang="zh-CN" sz="1600" dirty="0"/>
                            <a:t>(</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r>
                                <a:rPr lang="en-US" altLang="zh-CN" sz="1600" b="0" i="1" smtClean="0">
                                  <a:solidFill>
                                    <a:srgbClr val="00B050"/>
                                  </a:solidFill>
                                  <a:latin typeface="Cambria Math" panose="02040503050406030204" pitchFamily="18" charset="0"/>
                                  <a:ea typeface="Cambria Math" panose="02040503050406030204" pitchFamily="18" charset="0"/>
                                </a:rPr>
                                <m:t>𝑎</m:t>
                              </m:r>
                              <m:r>
                                <a:rPr lang="en-US" altLang="zh-CN" sz="1600" b="0" i="1" smtClean="0">
                                  <a:solidFill>
                                    <a:srgbClr val="00B050"/>
                                  </a:solidFill>
                                  <a:latin typeface="Cambria Math" panose="02040503050406030204" pitchFamily="18" charset="0"/>
                                  <a:ea typeface="Cambria Math" panose="02040503050406030204" pitchFamily="18" charset="0"/>
                                </a:rPr>
                                <m:t>=</m:t>
                              </m:r>
                              <m:r>
                                <a:rPr lang="en-US" altLang="zh-CN" sz="1600" b="0" i="1" smtClean="0">
                                  <a:solidFill>
                                    <a:srgbClr val="00B050"/>
                                  </a:solidFill>
                                  <a:latin typeface="Cambria Math" panose="02040503050406030204" pitchFamily="18" charset="0"/>
                                  <a:ea typeface="Cambria Math" panose="02040503050406030204" pitchFamily="18" charset="0"/>
                                </a:rPr>
                                <m:t>𝑏</m:t>
                              </m:r>
                            </m:oMath>
                          </a14:m>
                          <a:r>
                            <a:rPr lang="en-US" altLang="zh-CN" sz="1600" dirty="0"/>
                            <a:t>)</a:t>
                          </a:r>
                          <a:endParaRPr lang="zh-CN" altLang="en-US" sz="1600" dirty="0">
                            <a:solidFill>
                              <a:schemeClr val="tx1"/>
                            </a:solidFill>
                          </a:endParaRPr>
                        </a:p>
                      </a:txBody>
                      <a:tcPr/>
                    </a:tc>
                    <a:extLst>
                      <a:ext uri="{0D108BD9-81ED-4DB2-BD59-A6C34878D82A}">
                        <a16:rowId xmlns:a16="http://schemas.microsoft.com/office/drawing/2014/main" val="1839766199"/>
                      </a:ext>
                    </a:extLst>
                  </a:tr>
                  <a:tr h="317972">
                    <a:tc>
                      <a:txBody>
                        <a:bodyPr/>
                        <a:lstStyle/>
                        <a:p>
                          <a:pPr algn="ctr"/>
                          <a:r>
                            <a:rPr lang="en-US" altLang="zh-CN" sz="1600" dirty="0">
                              <a:solidFill>
                                <a:schemeClr val="bg1"/>
                              </a:solidFill>
                            </a:rPr>
                            <a:t>4</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solidFill>
                          <a:srgbClr val="0000FF"/>
                        </a:solidFill>
                      </a:tcPr>
                    </a:tc>
                    <a:tc>
                      <a:txBody>
                        <a:bodyPr/>
                        <a:lstStyle/>
                        <a:p>
                          <a:pPr algn="l"/>
                          <a:r>
                            <a:rPr lang="en-US" altLang="zh-CN" sz="1600" b="0" dirty="0">
                              <a:solidFill>
                                <a:schemeClr val="tx2"/>
                              </a:solidFill>
                            </a:rPr>
                            <a:t>#cab</a:t>
                          </a:r>
                          <a:endParaRPr lang="zh-CN" altLang="en-US" sz="1600" b="0" dirty="0">
                            <a:solidFill>
                              <a:schemeClr val="tx2"/>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0000"/>
                              </a:solidFill>
                              <a:effectLst/>
                              <a:uLnTx/>
                              <a:uFillTx/>
                              <a:latin typeface="Arial"/>
                              <a:ea typeface="宋体"/>
                              <a:cs typeface="+mn-cs"/>
                            </a:rPr>
                            <a:t>d</a:t>
                          </a: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a:t>
                          </a:r>
                          <a:endParaRPr kumimoji="0" lang="zh-CN" altLang="en-US" sz="1600" b="0" i="0" u="none" strike="noStrike" kern="1200" cap="none" spc="0" normalizeH="0" baseline="0" noProof="0" dirty="0">
                            <a:ln>
                              <a:noFill/>
                            </a:ln>
                            <a:solidFill>
                              <a:srgbClr val="000000"/>
                            </a:solidFill>
                            <a:effectLst/>
                            <a:uLnTx/>
                            <a:uFillTx/>
                            <a:latin typeface="Arial"/>
                            <a:ea typeface="宋体"/>
                            <a:cs typeface="+mn-cs"/>
                          </a:endParaRPr>
                        </a:p>
                      </a:txBody>
                      <a:tcPr/>
                    </a:tc>
                    <a:tc>
                      <a:txBody>
                        <a:bodyPr/>
                        <a:lstStyle/>
                        <a:p>
                          <a:pPr algn="ctr"/>
                          <a:r>
                            <a:rPr lang="en-US" altLang="zh-CN" sz="1600" b="0" dirty="0">
                              <a:solidFill>
                                <a:schemeClr val="tx1"/>
                              </a:solidFill>
                            </a:rPr>
                            <a:t>Reduce(</a:t>
                          </a:r>
                          <a:r>
                            <a:rPr lang="en-US" altLang="zh-CN" sz="1600" dirty="0" err="1">
                              <a:solidFill>
                                <a:srgbClr val="FF0000"/>
                              </a:solidFill>
                              <a:latin typeface="+mn-lt"/>
                              <a:ea typeface="+mn-ea"/>
                            </a:rPr>
                            <a:t>A→ab</a:t>
                          </a:r>
                          <a:r>
                            <a:rPr lang="en-US" altLang="zh-CN" sz="1600" b="0" dirty="0">
                              <a:solidFill>
                                <a:schemeClr val="tx1"/>
                              </a:solidFill>
                            </a:rPr>
                            <a:t>) </a:t>
                          </a:r>
                          <a:r>
                            <a:rPr lang="en-US" altLang="zh-CN" sz="1600" dirty="0"/>
                            <a:t>(</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r>
                                <a:rPr lang="en-US" altLang="zh-CN" sz="1600" b="0" i="1" smtClean="0">
                                  <a:solidFill>
                                    <a:srgbClr val="FF0000"/>
                                  </a:solidFill>
                                  <a:latin typeface="Cambria Math" panose="02040503050406030204" pitchFamily="18" charset="0"/>
                                  <a:ea typeface="Cambria Math" panose="02040503050406030204" pitchFamily="18" charset="0"/>
                                </a:rPr>
                                <m:t>𝑏</m:t>
                              </m:r>
                              <m:r>
                                <a:rPr lang="en-US" altLang="zh-CN" sz="1600" b="0" i="1" smtClean="0">
                                  <a:solidFill>
                                    <a:srgbClr val="FF0000"/>
                                  </a:solidFill>
                                  <a:latin typeface="Cambria Math" panose="02040503050406030204" pitchFamily="18" charset="0"/>
                                  <a:ea typeface="Cambria Math" panose="02040503050406030204" pitchFamily="18" charset="0"/>
                                </a:rPr>
                                <m:t>&gt;</m:t>
                              </m:r>
                              <m:r>
                                <a:rPr lang="en-US" altLang="zh-CN" sz="1600" b="0" i="1" smtClean="0">
                                  <a:solidFill>
                                    <a:srgbClr val="FF0000"/>
                                  </a:solidFill>
                                  <a:latin typeface="Cambria Math" panose="02040503050406030204" pitchFamily="18" charset="0"/>
                                  <a:ea typeface="Cambria Math" panose="02040503050406030204" pitchFamily="18" charset="0"/>
                                </a:rPr>
                                <m:t>𝑑</m:t>
                              </m:r>
                            </m:oMath>
                          </a14:m>
                          <a:r>
                            <a:rPr lang="en-US" altLang="zh-CN" sz="1600" dirty="0"/>
                            <a:t>)</a:t>
                          </a:r>
                          <a:endParaRPr lang="zh-CN" altLang="en-US" sz="1600" b="0" dirty="0">
                            <a:solidFill>
                              <a:schemeClr val="tx1"/>
                            </a:solidFill>
                          </a:endParaRPr>
                        </a:p>
                      </a:txBody>
                      <a:tcPr/>
                    </a:tc>
                    <a:extLst>
                      <a:ext uri="{0D108BD9-81ED-4DB2-BD59-A6C34878D82A}">
                        <a16:rowId xmlns:a16="http://schemas.microsoft.com/office/drawing/2014/main" val="3189544873"/>
                      </a:ext>
                    </a:extLst>
                  </a:tr>
                  <a:tr h="317972">
                    <a:tc>
                      <a:txBody>
                        <a:bodyPr/>
                        <a:lstStyle/>
                        <a:p>
                          <a:pPr algn="ctr"/>
                          <a:r>
                            <a:rPr lang="en-US" altLang="zh-CN" sz="1600" dirty="0">
                              <a:solidFill>
                                <a:schemeClr val="bg1"/>
                              </a:solidFill>
                            </a:rPr>
                            <a:t>5</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solidFill>
                          <a:srgbClr val="0000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#c</a:t>
                          </a:r>
                          <a:r>
                            <a:rPr kumimoji="0" lang="en-US" altLang="zh-CN" sz="1600" b="0" i="0" u="none" strike="noStrike" kern="1200" cap="none" spc="0" normalizeH="0" baseline="0" noProof="0" dirty="0">
                              <a:ln>
                                <a:noFill/>
                              </a:ln>
                              <a:solidFill>
                                <a:srgbClr val="FF0000"/>
                              </a:solidFill>
                              <a:effectLst/>
                              <a:uLnTx/>
                              <a:uFillTx/>
                              <a:latin typeface="Arial"/>
                              <a:ea typeface="宋体"/>
                              <a:cs typeface="+mn-cs"/>
                            </a:rPr>
                            <a:t>A</a:t>
                          </a:r>
                          <a:endParaRPr kumimoji="0" lang="zh-CN" altLang="en-US" sz="1600" b="0" i="0" u="none" strike="noStrike" kern="1200" cap="none" spc="0" normalizeH="0" baseline="0" noProof="0" dirty="0">
                            <a:ln>
                              <a:noFill/>
                            </a:ln>
                            <a:solidFill>
                              <a:srgbClr val="FF0000"/>
                            </a:solidFill>
                            <a:effectLst/>
                            <a:uLnTx/>
                            <a:uFillTx/>
                            <a:latin typeface="Arial"/>
                            <a:ea typeface="宋体"/>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0000"/>
                              </a:solidFill>
                              <a:effectLst/>
                              <a:uLnTx/>
                              <a:uFillTx/>
                              <a:latin typeface="Arial"/>
                              <a:ea typeface="宋体"/>
                              <a:cs typeface="+mn-cs"/>
                            </a:rPr>
                            <a:t>d</a:t>
                          </a: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a:t>
                          </a:r>
                          <a:endParaRPr kumimoji="0" lang="zh-CN" altLang="en-US" sz="1600" b="0" i="0" u="none" strike="noStrike" kern="1200" cap="none" spc="0" normalizeH="0" baseline="0" noProof="0" dirty="0">
                            <a:ln>
                              <a:noFill/>
                            </a:ln>
                            <a:solidFill>
                              <a:srgbClr val="000000"/>
                            </a:solidFill>
                            <a:effectLst/>
                            <a:uLnTx/>
                            <a:uFillTx/>
                            <a:latin typeface="Arial"/>
                            <a:ea typeface="宋体"/>
                            <a:cs typeface="+mn-cs"/>
                          </a:endParaRPr>
                        </a:p>
                      </a:txBody>
                      <a:tcPr/>
                    </a:tc>
                    <a:tc>
                      <a:txBody>
                        <a:bodyPr/>
                        <a:lstStyle/>
                        <a:p>
                          <a:pPr algn="ctr"/>
                          <a:r>
                            <a:rPr lang="en-US" altLang="zh-CN" sz="1600" dirty="0">
                              <a:solidFill>
                                <a:schemeClr val="tx1"/>
                              </a:solidFill>
                            </a:rPr>
                            <a:t>Shift</a:t>
                          </a:r>
                          <a:r>
                            <a:rPr lang="en-US" altLang="zh-CN" sz="1600" dirty="0"/>
                            <a:t>(</a:t>
                          </a:r>
                          <a14:m>
                            <m:oMath xmlns:m="http://schemas.openxmlformats.org/officeDocument/2006/math">
                              <m:r>
                                <a:rPr lang="en-US" altLang="zh-CN" sz="1600" i="1" smtClean="0">
                                  <a:solidFill>
                                    <a:srgbClr val="00B050"/>
                                  </a:solidFill>
                                  <a:latin typeface="Cambria Math" panose="02040503050406030204" pitchFamily="18" charset="0"/>
                                  <a:ea typeface="Cambria Math" panose="02040503050406030204" pitchFamily="18" charset="0"/>
                                </a:rPr>
                                <m:t>∵</m:t>
                              </m:r>
                              <m:r>
                                <a:rPr lang="en-US" altLang="zh-CN" sz="1600" b="0" i="1" smtClean="0">
                                  <a:solidFill>
                                    <a:srgbClr val="00B050"/>
                                  </a:solidFill>
                                  <a:latin typeface="Cambria Math" panose="02040503050406030204" pitchFamily="18" charset="0"/>
                                  <a:ea typeface="Cambria Math" panose="02040503050406030204" pitchFamily="18" charset="0"/>
                                </a:rPr>
                                <m:t>𝐴</m:t>
                              </m:r>
                              <m:r>
                                <a:rPr lang="en-US" altLang="zh-CN" sz="1600" b="0" i="1" smtClean="0">
                                  <a:solidFill>
                                    <a:srgbClr val="00B050"/>
                                  </a:solidFill>
                                  <a:latin typeface="Cambria Math" panose="02040503050406030204" pitchFamily="18" charset="0"/>
                                  <a:ea typeface="Cambria Math" panose="02040503050406030204" pitchFamily="18" charset="0"/>
                                </a:rPr>
                                <m:t>=</m:t>
                              </m:r>
                              <m:r>
                                <a:rPr lang="en-US" altLang="zh-CN" sz="1600" b="0" i="1" smtClean="0">
                                  <a:solidFill>
                                    <a:srgbClr val="00B050"/>
                                  </a:solidFill>
                                  <a:latin typeface="Cambria Math" panose="02040503050406030204" pitchFamily="18" charset="0"/>
                                  <a:ea typeface="Cambria Math" panose="02040503050406030204" pitchFamily="18" charset="0"/>
                                </a:rPr>
                                <m:t>𝑑</m:t>
                              </m:r>
                            </m:oMath>
                          </a14:m>
                          <a:r>
                            <a:rPr lang="en-US" altLang="zh-CN" sz="1600" dirty="0"/>
                            <a:t>)</a:t>
                          </a:r>
                          <a:endParaRPr lang="zh-CN" altLang="en-US" sz="1600" dirty="0">
                            <a:solidFill>
                              <a:schemeClr val="tx1"/>
                            </a:solidFill>
                          </a:endParaRPr>
                        </a:p>
                      </a:txBody>
                      <a:tcPr/>
                    </a:tc>
                    <a:extLst>
                      <a:ext uri="{0D108BD9-81ED-4DB2-BD59-A6C34878D82A}">
                        <a16:rowId xmlns:a16="http://schemas.microsoft.com/office/drawing/2014/main" val="3682420095"/>
                      </a:ext>
                    </a:extLst>
                  </a:tr>
                  <a:tr h="317972">
                    <a:tc>
                      <a:txBody>
                        <a:bodyPr/>
                        <a:lstStyle/>
                        <a:p>
                          <a:pPr algn="ctr"/>
                          <a:r>
                            <a:rPr lang="en-US" altLang="zh-CN" sz="1600" dirty="0">
                              <a:solidFill>
                                <a:schemeClr val="bg1"/>
                              </a:solidFill>
                            </a:rPr>
                            <a:t>6</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solidFill>
                          <a:srgbClr val="0000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#cAd</a:t>
                          </a:r>
                          <a:endParaRPr kumimoji="0" lang="zh-CN" altLang="en-US" sz="1600" b="0" i="0" u="none" strike="noStrike" kern="1200" cap="none" spc="0" normalizeH="0" baseline="0" noProof="0" dirty="0">
                            <a:ln>
                              <a:noFill/>
                            </a:ln>
                            <a:solidFill>
                              <a:srgbClr val="000000"/>
                            </a:solidFill>
                            <a:effectLst/>
                            <a:uLnTx/>
                            <a:uFillTx/>
                            <a:latin typeface="Arial"/>
                            <a:ea typeface="宋体"/>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0000"/>
                              </a:solidFill>
                              <a:effectLst/>
                              <a:uLnTx/>
                              <a:uFillTx/>
                              <a:latin typeface="Arial"/>
                              <a:ea typeface="宋体"/>
                              <a:cs typeface="+mn-cs"/>
                            </a:rPr>
                            <a:t>#</a:t>
                          </a:r>
                          <a:endParaRPr kumimoji="0" lang="zh-CN" altLang="en-US" sz="1600" b="0" i="0" u="none" strike="noStrike" kern="1200" cap="none" spc="0" normalizeH="0" baseline="0" noProof="0" dirty="0">
                            <a:ln>
                              <a:noFill/>
                            </a:ln>
                            <a:solidFill>
                              <a:srgbClr val="FF0000"/>
                            </a:solidFill>
                            <a:effectLst/>
                            <a:uLnTx/>
                            <a:uFillTx/>
                            <a:latin typeface="Arial"/>
                            <a:ea typeface="宋体"/>
                            <a:cs typeface="+mn-cs"/>
                          </a:endParaRPr>
                        </a:p>
                      </a:txBody>
                      <a:tcPr/>
                    </a:tc>
                    <a:tc>
                      <a:txBody>
                        <a:bodyPr/>
                        <a:lstStyle/>
                        <a:p>
                          <a:pPr algn="ctr"/>
                          <a:r>
                            <a:rPr lang="en-US" altLang="zh-CN" sz="1600" b="0" dirty="0">
                              <a:solidFill>
                                <a:schemeClr val="tx1"/>
                              </a:solidFill>
                            </a:rPr>
                            <a:t>Reduce(</a:t>
                          </a:r>
                          <a:r>
                            <a:rPr lang="en-US" altLang="zh-CN" sz="1600" dirty="0" err="1">
                              <a:solidFill>
                                <a:srgbClr val="FF0000"/>
                              </a:solidFill>
                              <a:latin typeface="+mn-lt"/>
                              <a:ea typeface="+mn-ea"/>
                            </a:rPr>
                            <a:t>S→cAd</a:t>
                          </a:r>
                          <a:r>
                            <a:rPr lang="en-US" altLang="zh-CN" sz="1600" b="0" dirty="0">
                              <a:solidFill>
                                <a:schemeClr val="tx1"/>
                              </a:solidFill>
                            </a:rPr>
                            <a:t>)</a:t>
                          </a:r>
                          <a:r>
                            <a:rPr lang="en-US" altLang="zh-CN" sz="1600" dirty="0"/>
                            <a:t>(</a:t>
                          </a:r>
                          <a14:m>
                            <m:oMath xmlns:m="http://schemas.openxmlformats.org/officeDocument/2006/math">
                              <m:r>
                                <a:rPr lang="en-US" altLang="zh-CN" sz="1600" i="1" smtClean="0">
                                  <a:solidFill>
                                    <a:srgbClr val="00B050"/>
                                  </a:solidFill>
                                  <a:latin typeface="Cambria Math" panose="02040503050406030204" pitchFamily="18" charset="0"/>
                                  <a:ea typeface="Cambria Math" panose="02040503050406030204" pitchFamily="18" charset="0"/>
                                </a:rPr>
                                <m:t>∵</m:t>
                              </m:r>
                              <m:r>
                                <a:rPr lang="en-US" altLang="zh-CN" sz="1600" b="0" i="1" smtClean="0">
                                  <a:solidFill>
                                    <a:srgbClr val="FF0000"/>
                                  </a:solidFill>
                                  <a:latin typeface="Cambria Math" panose="02040503050406030204" pitchFamily="18" charset="0"/>
                                  <a:ea typeface="Cambria Math" panose="02040503050406030204" pitchFamily="18" charset="0"/>
                                </a:rPr>
                                <m:t>𝑑</m:t>
                              </m:r>
                              <m:r>
                                <a:rPr lang="en-US" altLang="zh-CN" sz="1600" b="0" i="1" smtClean="0">
                                  <a:solidFill>
                                    <a:srgbClr val="FF0000"/>
                                  </a:solidFill>
                                  <a:latin typeface="Cambria Math" panose="02040503050406030204" pitchFamily="18" charset="0"/>
                                  <a:ea typeface="Cambria Math" panose="02040503050406030204" pitchFamily="18" charset="0"/>
                                </a:rPr>
                                <m:t>&gt;#</m:t>
                              </m:r>
                            </m:oMath>
                          </a14:m>
                          <a:r>
                            <a:rPr lang="en-US" altLang="zh-CN" sz="1600" dirty="0">
                              <a:solidFill>
                                <a:srgbClr val="FF0000"/>
                              </a:solidFill>
                            </a:rPr>
                            <a:t>)</a:t>
                          </a:r>
                          <a:endParaRPr lang="zh-CN" altLang="en-US" sz="1600" b="0" dirty="0">
                            <a:solidFill>
                              <a:schemeClr val="tx1"/>
                            </a:solidFill>
                          </a:endParaRPr>
                        </a:p>
                      </a:txBody>
                      <a:tcPr/>
                    </a:tc>
                    <a:extLst>
                      <a:ext uri="{0D108BD9-81ED-4DB2-BD59-A6C34878D82A}">
                        <a16:rowId xmlns:a16="http://schemas.microsoft.com/office/drawing/2014/main" val="2372557835"/>
                      </a:ext>
                    </a:extLst>
                  </a:tr>
                  <a:tr h="317972">
                    <a:tc>
                      <a:txBody>
                        <a:bodyPr/>
                        <a:lstStyle/>
                        <a:p>
                          <a:pPr algn="ctr"/>
                          <a:r>
                            <a:rPr lang="en-US" altLang="zh-CN" sz="1600" dirty="0">
                              <a:solidFill>
                                <a:schemeClr val="bg1"/>
                              </a:solidFill>
                            </a:rPr>
                            <a:t>7</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solidFill>
                          <a:srgbClr val="0000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#S</a:t>
                          </a:r>
                          <a:endParaRPr kumimoji="0" lang="zh-CN" altLang="en-US" sz="1600" b="0" i="0" u="none" strike="noStrike" kern="1200" cap="none" spc="0" normalizeH="0" baseline="0" noProof="0" dirty="0">
                            <a:ln>
                              <a:noFill/>
                            </a:ln>
                            <a:solidFill>
                              <a:srgbClr val="000000"/>
                            </a:solidFill>
                            <a:effectLst/>
                            <a:uLnTx/>
                            <a:uFillTx/>
                            <a:latin typeface="Arial"/>
                            <a:ea typeface="宋体"/>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0000"/>
                              </a:solidFill>
                              <a:effectLst/>
                              <a:uLnTx/>
                              <a:uFillTx/>
                              <a:latin typeface="Arial"/>
                              <a:ea typeface="宋体"/>
                              <a:cs typeface="+mn-cs"/>
                            </a:rPr>
                            <a:t>#</a:t>
                          </a:r>
                          <a:endParaRPr kumimoji="0" lang="zh-CN" altLang="en-US" sz="1600" b="0" i="0" u="none" strike="noStrike" kern="1200" cap="none" spc="0" normalizeH="0" baseline="0" noProof="0" dirty="0">
                            <a:ln>
                              <a:noFill/>
                            </a:ln>
                            <a:solidFill>
                              <a:srgbClr val="FF0000"/>
                            </a:solidFill>
                            <a:effectLst/>
                            <a:uLnTx/>
                            <a:uFillTx/>
                            <a:latin typeface="Arial"/>
                            <a:ea typeface="宋体"/>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srgbClr val="000000"/>
                              </a:solidFill>
                              <a:effectLst/>
                              <a:uLnTx/>
                              <a:uFillTx/>
                              <a:latin typeface="Arial"/>
                              <a:ea typeface="宋体"/>
                              <a:cs typeface="+mn-cs"/>
                            </a:rPr>
                            <a:t>acccept</a:t>
                          </a:r>
                          <a:endParaRPr kumimoji="0" lang="zh-CN" altLang="en-US" sz="1600" b="0" i="0" u="none" strike="noStrike" kern="1200" cap="none" spc="0" normalizeH="0" baseline="0" noProof="0" dirty="0">
                            <a:ln>
                              <a:noFill/>
                            </a:ln>
                            <a:solidFill>
                              <a:srgbClr val="000000"/>
                            </a:solidFill>
                            <a:effectLst/>
                            <a:uLnTx/>
                            <a:uFillTx/>
                            <a:latin typeface="Arial"/>
                            <a:ea typeface="宋体"/>
                            <a:cs typeface="+mn-cs"/>
                          </a:endParaRPr>
                        </a:p>
                      </a:txBody>
                      <a:tcPr/>
                    </a:tc>
                    <a:extLst>
                      <a:ext uri="{0D108BD9-81ED-4DB2-BD59-A6C34878D82A}">
                        <a16:rowId xmlns:a16="http://schemas.microsoft.com/office/drawing/2014/main" val="3820817318"/>
                      </a:ext>
                    </a:extLst>
                  </a:tr>
                </a:tbl>
              </a:graphicData>
            </a:graphic>
          </p:graphicFrame>
        </mc:Choice>
        <mc:Fallback xmlns="">
          <p:graphicFrame>
            <p:nvGraphicFramePr>
              <p:cNvPr id="21" name="表格 2">
                <a:extLst>
                  <a:ext uri="{FF2B5EF4-FFF2-40B4-BE49-F238E27FC236}">
                    <a16:creationId xmlns:a16="http://schemas.microsoft.com/office/drawing/2014/main" id="{0F8B0625-DD99-475C-BD0F-33F8D6F4B495}"/>
                  </a:ext>
                </a:extLst>
              </p:cNvPr>
              <p:cNvGraphicFramePr>
                <a:graphicFrameLocks noGrp="1"/>
              </p:cNvGraphicFramePr>
              <p:nvPr>
                <p:extLst>
                  <p:ext uri="{D42A27DB-BD31-4B8C-83A1-F6EECF244321}">
                    <p14:modId xmlns:p14="http://schemas.microsoft.com/office/powerpoint/2010/main" val="1458984928"/>
                  </p:ext>
                </p:extLst>
              </p:nvPr>
            </p:nvGraphicFramePr>
            <p:xfrm>
              <a:off x="3564834" y="3110287"/>
              <a:ext cx="5486400" cy="2712720"/>
            </p:xfrm>
            <a:graphic>
              <a:graphicData uri="http://schemas.openxmlformats.org/drawingml/2006/table">
                <a:tbl>
                  <a:tblPr firstRow="1" bandRow="1">
                    <a:tableStyleId>{5C22544A-7EE6-4342-B048-85BDC9FD1C3A}</a:tableStyleId>
                  </a:tblPr>
                  <a:tblGrid>
                    <a:gridCol w="787842">
                      <a:extLst>
                        <a:ext uri="{9D8B030D-6E8A-4147-A177-3AD203B41FA5}">
                          <a16:colId xmlns:a16="http://schemas.microsoft.com/office/drawing/2014/main" val="1833902255"/>
                        </a:ext>
                      </a:extLst>
                    </a:gridCol>
                    <a:gridCol w="1040958">
                      <a:extLst>
                        <a:ext uri="{9D8B030D-6E8A-4147-A177-3AD203B41FA5}">
                          <a16:colId xmlns:a16="http://schemas.microsoft.com/office/drawing/2014/main" val="454170723"/>
                        </a:ext>
                      </a:extLst>
                    </a:gridCol>
                    <a:gridCol w="914400">
                      <a:extLst>
                        <a:ext uri="{9D8B030D-6E8A-4147-A177-3AD203B41FA5}">
                          <a16:colId xmlns:a16="http://schemas.microsoft.com/office/drawing/2014/main" val="320800562"/>
                        </a:ext>
                      </a:extLst>
                    </a:gridCol>
                    <a:gridCol w="2743200">
                      <a:extLst>
                        <a:ext uri="{9D8B030D-6E8A-4147-A177-3AD203B41FA5}">
                          <a16:colId xmlns:a16="http://schemas.microsoft.com/office/drawing/2014/main" val="2241689202"/>
                        </a:ext>
                      </a:extLst>
                    </a:gridCol>
                  </a:tblGrid>
                  <a:tr h="365760">
                    <a:tc>
                      <a:txBody>
                        <a:bodyPr/>
                        <a:lstStyle/>
                        <a:p>
                          <a:r>
                            <a:rPr lang="zh-CN" altLang="en-US" dirty="0"/>
                            <a:t>步骤</a:t>
                          </a:r>
                        </a:p>
                      </a:txBody>
                      <a:tcPr>
                        <a:solidFill>
                          <a:srgbClr val="0000FF"/>
                        </a:solidFill>
                      </a:tcPr>
                    </a:tc>
                    <a:tc>
                      <a:txBody>
                        <a:bodyPr/>
                        <a:lstStyle/>
                        <a:p>
                          <a:pPr algn="ctr"/>
                          <a:r>
                            <a:rPr lang="zh-CN" altLang="en-US" sz="1600" dirty="0">
                              <a:solidFill>
                                <a:schemeClr val="bg1"/>
                              </a:solidFill>
                            </a:rPr>
                            <a:t>分析栈</a:t>
                          </a:r>
                          <a:r>
                            <a:rPr lang="en-US" altLang="zh-CN" sz="1600" dirty="0">
                              <a:solidFill>
                                <a:schemeClr val="bg1"/>
                              </a:solidFill>
                            </a:rPr>
                            <a:t>S</a:t>
                          </a:r>
                          <a:endParaRPr lang="zh-CN" altLang="en-US" sz="1600" dirty="0">
                            <a:solidFill>
                              <a:schemeClr val="bg1"/>
                            </a:solidFill>
                          </a:endParaRPr>
                        </a:p>
                      </a:txBody>
                      <a:tcPr>
                        <a:solidFill>
                          <a:srgbClr val="0000FF"/>
                        </a:solidFill>
                      </a:tcPr>
                    </a:tc>
                    <a:tc>
                      <a:txBody>
                        <a:bodyPr/>
                        <a:lstStyle/>
                        <a:p>
                          <a:pPr algn="ctr"/>
                          <a:r>
                            <a:rPr lang="zh-CN" altLang="en-US" sz="1600" dirty="0">
                              <a:solidFill>
                                <a:schemeClr val="bg1"/>
                              </a:solidFill>
                            </a:rPr>
                            <a:t>输入串</a:t>
                          </a:r>
                          <a:r>
                            <a:rPr lang="en-US" altLang="zh-CN" sz="1600" dirty="0">
                              <a:solidFill>
                                <a:schemeClr val="bg1"/>
                              </a:solidFill>
                            </a:rPr>
                            <a:t>I</a:t>
                          </a:r>
                          <a:endParaRPr lang="zh-CN" altLang="en-US" sz="1600" dirty="0">
                            <a:solidFill>
                              <a:schemeClr val="bg1"/>
                            </a:solidFill>
                          </a:endParaRPr>
                        </a:p>
                      </a:txBody>
                      <a:tcPr>
                        <a:solidFill>
                          <a:srgbClr val="0000FF"/>
                        </a:solidFill>
                      </a:tcPr>
                    </a:tc>
                    <a:tc>
                      <a:txBody>
                        <a:bodyPr/>
                        <a:lstStyle/>
                        <a:p>
                          <a:pPr algn="ctr"/>
                          <a:r>
                            <a:rPr lang="en-US" altLang="zh-CN" sz="1600" dirty="0">
                              <a:solidFill>
                                <a:schemeClr val="bg1"/>
                              </a:solidFill>
                            </a:rPr>
                            <a:t>ACTION</a:t>
                          </a:r>
                          <a:endParaRPr lang="zh-CN" altLang="en-US" sz="1600" dirty="0">
                            <a:solidFill>
                              <a:schemeClr val="bg1"/>
                            </a:solidFill>
                          </a:endParaRPr>
                        </a:p>
                      </a:txBody>
                      <a:tcPr>
                        <a:solidFill>
                          <a:srgbClr val="0000FF"/>
                        </a:solidFill>
                      </a:tcPr>
                    </a:tc>
                    <a:extLst>
                      <a:ext uri="{0D108BD9-81ED-4DB2-BD59-A6C34878D82A}">
                        <a16:rowId xmlns:a16="http://schemas.microsoft.com/office/drawing/2014/main" val="3776246394"/>
                      </a:ext>
                    </a:extLst>
                  </a:tr>
                  <a:tr h="335280">
                    <a:tc>
                      <a:txBody>
                        <a:bodyPr/>
                        <a:lstStyle/>
                        <a:p>
                          <a:pPr algn="ctr"/>
                          <a:r>
                            <a:rPr lang="en-US" altLang="zh-CN" sz="1600" dirty="0">
                              <a:solidFill>
                                <a:schemeClr val="bg1"/>
                              </a:solidFill>
                            </a:rPr>
                            <a:t>1</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solidFill>
                          <a:srgbClr val="0000FF"/>
                        </a:solidFill>
                      </a:tcPr>
                    </a:tc>
                    <a:tc>
                      <a:txBody>
                        <a:bodyPr/>
                        <a:lstStyle/>
                        <a:p>
                          <a:pPr algn="l"/>
                          <a:r>
                            <a:rPr lang="en-US" altLang="zh-CN" sz="1600" dirty="0"/>
                            <a:t>#</a:t>
                          </a:r>
                          <a:endParaRPr lang="zh-CN" altLang="en-US" sz="1600" dirty="0"/>
                        </a:p>
                      </a:txBody>
                      <a:tcPr/>
                    </a:tc>
                    <a:tc>
                      <a:txBody>
                        <a:bodyPr/>
                        <a:lstStyle/>
                        <a:p>
                          <a:pPr algn="r"/>
                          <a:r>
                            <a:rPr lang="en-US" altLang="zh-CN" sz="1600" dirty="0">
                              <a:solidFill>
                                <a:srgbClr val="FF0000"/>
                              </a:solidFill>
                            </a:rPr>
                            <a:t>c</a:t>
                          </a:r>
                          <a:r>
                            <a:rPr lang="en-US" altLang="zh-CN" sz="1600" dirty="0">
                              <a:solidFill>
                                <a:schemeClr val="tx1"/>
                              </a:solidFill>
                            </a:rPr>
                            <a:t>abd</a:t>
                          </a:r>
                          <a:r>
                            <a:rPr lang="en-US" altLang="zh-CN" sz="1600" dirty="0"/>
                            <a:t>#</a:t>
                          </a:r>
                          <a:endParaRPr lang="zh-CN" altLang="en-US" sz="1600" dirty="0"/>
                        </a:p>
                      </a:txBody>
                      <a:tcPr/>
                    </a:tc>
                    <a:tc>
                      <a:txBody>
                        <a:bodyPr/>
                        <a:lstStyle/>
                        <a:p>
                          <a:endParaRPr lang="zh-CN"/>
                        </a:p>
                      </a:txBody>
                      <a:tcPr>
                        <a:blipFill>
                          <a:blip r:embed="rId2"/>
                          <a:stretch>
                            <a:fillRect l="-100444" t="-121818" r="-889" b="-623636"/>
                          </a:stretch>
                        </a:blipFill>
                      </a:tcPr>
                    </a:tc>
                    <a:extLst>
                      <a:ext uri="{0D108BD9-81ED-4DB2-BD59-A6C34878D82A}">
                        <a16:rowId xmlns:a16="http://schemas.microsoft.com/office/drawing/2014/main" val="2281172770"/>
                      </a:ext>
                    </a:extLst>
                  </a:tr>
                  <a:tr h="335280">
                    <a:tc>
                      <a:txBody>
                        <a:bodyPr/>
                        <a:lstStyle/>
                        <a:p>
                          <a:pPr algn="ctr"/>
                          <a:r>
                            <a:rPr lang="en-US" altLang="zh-CN" sz="1600" dirty="0">
                              <a:solidFill>
                                <a:schemeClr val="bg1"/>
                              </a:solidFill>
                            </a:rPr>
                            <a:t>2</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solidFill>
                          <a:srgbClr val="0000FF"/>
                        </a:solidFill>
                      </a:tcPr>
                    </a:tc>
                    <a:tc>
                      <a:txBody>
                        <a:bodyPr/>
                        <a:lstStyle/>
                        <a:p>
                          <a:pPr algn="l"/>
                          <a:r>
                            <a:rPr lang="en-US" altLang="zh-CN" sz="1600" dirty="0"/>
                            <a:t>#c</a:t>
                          </a:r>
                          <a:endParaRPr lang="zh-CN" altLang="en-US" sz="16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srgbClr val="FF0000"/>
                              </a:solidFill>
                              <a:effectLst/>
                              <a:uLnTx/>
                              <a:uFillTx/>
                              <a:latin typeface="Arial"/>
                              <a:ea typeface="宋体"/>
                              <a:cs typeface="+mn-cs"/>
                            </a:rPr>
                            <a:t>a</a:t>
                          </a:r>
                          <a:r>
                            <a:rPr kumimoji="0" lang="en-US" altLang="zh-CN" sz="1600" b="0" i="0" u="none" strike="noStrike" kern="1200" cap="none" spc="0" normalizeH="0" baseline="0" noProof="0" dirty="0" err="1">
                              <a:ln>
                                <a:noFill/>
                              </a:ln>
                              <a:solidFill>
                                <a:srgbClr val="000000"/>
                              </a:solidFill>
                              <a:effectLst/>
                              <a:uLnTx/>
                              <a:uFillTx/>
                              <a:latin typeface="Arial"/>
                              <a:ea typeface="宋体"/>
                              <a:cs typeface="+mn-cs"/>
                            </a:rPr>
                            <a:t>bd</a:t>
                          </a: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a:t>
                          </a:r>
                          <a:endParaRPr kumimoji="0" lang="zh-CN" altLang="en-US" sz="1600" b="0" i="0" u="none" strike="noStrike" kern="1200" cap="none" spc="0" normalizeH="0" baseline="0" noProof="0" dirty="0">
                            <a:ln>
                              <a:noFill/>
                            </a:ln>
                            <a:solidFill>
                              <a:srgbClr val="000000"/>
                            </a:solidFill>
                            <a:effectLst/>
                            <a:uLnTx/>
                            <a:uFillTx/>
                            <a:latin typeface="Arial"/>
                            <a:ea typeface="宋体"/>
                            <a:cs typeface="+mn-cs"/>
                          </a:endParaRPr>
                        </a:p>
                      </a:txBody>
                      <a:tcPr/>
                    </a:tc>
                    <a:tc>
                      <a:txBody>
                        <a:bodyPr/>
                        <a:lstStyle/>
                        <a:p>
                          <a:endParaRPr lang="zh-CN"/>
                        </a:p>
                      </a:txBody>
                      <a:tcPr>
                        <a:blipFill>
                          <a:blip r:embed="rId2"/>
                          <a:stretch>
                            <a:fillRect l="-100444" t="-221818" r="-889" b="-523636"/>
                          </a:stretch>
                        </a:blipFill>
                      </a:tcPr>
                    </a:tc>
                    <a:extLst>
                      <a:ext uri="{0D108BD9-81ED-4DB2-BD59-A6C34878D82A}">
                        <a16:rowId xmlns:a16="http://schemas.microsoft.com/office/drawing/2014/main" val="40642078"/>
                      </a:ext>
                    </a:extLst>
                  </a:tr>
                  <a:tr h="335280">
                    <a:tc>
                      <a:txBody>
                        <a:bodyPr/>
                        <a:lstStyle/>
                        <a:p>
                          <a:pPr algn="ctr"/>
                          <a:r>
                            <a:rPr lang="en-US" altLang="zh-CN" sz="1600" dirty="0">
                              <a:solidFill>
                                <a:schemeClr val="bg1"/>
                              </a:solidFill>
                            </a:rPr>
                            <a:t>3</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solidFill>
                          <a:srgbClr val="0000FF"/>
                        </a:solidFill>
                      </a:tcPr>
                    </a:tc>
                    <a:tc>
                      <a:txBody>
                        <a:bodyPr/>
                        <a:lstStyle/>
                        <a:p>
                          <a:pPr algn="l"/>
                          <a:r>
                            <a:rPr lang="en-US" altLang="zh-CN" sz="1600" dirty="0"/>
                            <a:t>#ca</a:t>
                          </a:r>
                          <a:endParaRPr lang="zh-CN" altLang="en-US" sz="1600" dirty="0">
                            <a:solidFill>
                              <a:srgbClr val="FF0000"/>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0000"/>
                              </a:solidFill>
                              <a:effectLst/>
                              <a:uLnTx/>
                              <a:uFillTx/>
                              <a:latin typeface="Arial"/>
                              <a:ea typeface="宋体"/>
                              <a:cs typeface="+mn-cs"/>
                            </a:rPr>
                            <a:t>b</a:t>
                          </a: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d#</a:t>
                          </a:r>
                          <a:endParaRPr kumimoji="0" lang="zh-CN" altLang="en-US" sz="1600" b="0" i="0" u="none" strike="noStrike" kern="1200" cap="none" spc="0" normalizeH="0" baseline="0" noProof="0" dirty="0">
                            <a:ln>
                              <a:noFill/>
                            </a:ln>
                            <a:solidFill>
                              <a:srgbClr val="000000"/>
                            </a:solidFill>
                            <a:effectLst/>
                            <a:uLnTx/>
                            <a:uFillTx/>
                            <a:latin typeface="Arial"/>
                            <a:ea typeface="宋体"/>
                            <a:cs typeface="+mn-cs"/>
                          </a:endParaRPr>
                        </a:p>
                      </a:txBody>
                      <a:tcPr/>
                    </a:tc>
                    <a:tc>
                      <a:txBody>
                        <a:bodyPr/>
                        <a:lstStyle/>
                        <a:p>
                          <a:endParaRPr lang="zh-CN"/>
                        </a:p>
                      </a:txBody>
                      <a:tcPr>
                        <a:blipFill>
                          <a:blip r:embed="rId2"/>
                          <a:stretch>
                            <a:fillRect l="-100444" t="-316071" r="-889" b="-414286"/>
                          </a:stretch>
                        </a:blipFill>
                      </a:tcPr>
                    </a:tc>
                    <a:extLst>
                      <a:ext uri="{0D108BD9-81ED-4DB2-BD59-A6C34878D82A}">
                        <a16:rowId xmlns:a16="http://schemas.microsoft.com/office/drawing/2014/main" val="1839766199"/>
                      </a:ext>
                    </a:extLst>
                  </a:tr>
                  <a:tr h="335280">
                    <a:tc>
                      <a:txBody>
                        <a:bodyPr/>
                        <a:lstStyle/>
                        <a:p>
                          <a:pPr algn="ctr"/>
                          <a:r>
                            <a:rPr lang="en-US" altLang="zh-CN" sz="1600" dirty="0">
                              <a:solidFill>
                                <a:schemeClr val="bg1"/>
                              </a:solidFill>
                            </a:rPr>
                            <a:t>4</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solidFill>
                          <a:srgbClr val="0000FF"/>
                        </a:solidFill>
                      </a:tcPr>
                    </a:tc>
                    <a:tc>
                      <a:txBody>
                        <a:bodyPr/>
                        <a:lstStyle/>
                        <a:p>
                          <a:pPr algn="l"/>
                          <a:r>
                            <a:rPr lang="en-US" altLang="zh-CN" sz="1600" b="0" dirty="0">
                              <a:solidFill>
                                <a:schemeClr val="tx2"/>
                              </a:solidFill>
                            </a:rPr>
                            <a:t>#cab</a:t>
                          </a:r>
                          <a:endParaRPr lang="zh-CN" altLang="en-US" sz="1600" b="0" dirty="0">
                            <a:solidFill>
                              <a:schemeClr val="tx2"/>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0000"/>
                              </a:solidFill>
                              <a:effectLst/>
                              <a:uLnTx/>
                              <a:uFillTx/>
                              <a:latin typeface="Arial"/>
                              <a:ea typeface="宋体"/>
                              <a:cs typeface="+mn-cs"/>
                            </a:rPr>
                            <a:t>d</a:t>
                          </a: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a:t>
                          </a:r>
                          <a:endParaRPr kumimoji="0" lang="zh-CN" altLang="en-US" sz="1600" b="0" i="0" u="none" strike="noStrike" kern="1200" cap="none" spc="0" normalizeH="0" baseline="0" noProof="0" dirty="0">
                            <a:ln>
                              <a:noFill/>
                            </a:ln>
                            <a:solidFill>
                              <a:srgbClr val="000000"/>
                            </a:solidFill>
                            <a:effectLst/>
                            <a:uLnTx/>
                            <a:uFillTx/>
                            <a:latin typeface="Arial"/>
                            <a:ea typeface="宋体"/>
                            <a:cs typeface="+mn-cs"/>
                          </a:endParaRPr>
                        </a:p>
                      </a:txBody>
                      <a:tcPr/>
                    </a:tc>
                    <a:tc>
                      <a:txBody>
                        <a:bodyPr/>
                        <a:lstStyle/>
                        <a:p>
                          <a:endParaRPr lang="zh-CN"/>
                        </a:p>
                      </a:txBody>
                      <a:tcPr>
                        <a:blipFill>
                          <a:blip r:embed="rId2"/>
                          <a:stretch>
                            <a:fillRect l="-100444" t="-423636" r="-889" b="-321818"/>
                          </a:stretch>
                        </a:blipFill>
                      </a:tcPr>
                    </a:tc>
                    <a:extLst>
                      <a:ext uri="{0D108BD9-81ED-4DB2-BD59-A6C34878D82A}">
                        <a16:rowId xmlns:a16="http://schemas.microsoft.com/office/drawing/2014/main" val="3189544873"/>
                      </a:ext>
                    </a:extLst>
                  </a:tr>
                  <a:tr h="335280">
                    <a:tc>
                      <a:txBody>
                        <a:bodyPr/>
                        <a:lstStyle/>
                        <a:p>
                          <a:pPr algn="ctr"/>
                          <a:r>
                            <a:rPr lang="en-US" altLang="zh-CN" sz="1600" dirty="0">
                              <a:solidFill>
                                <a:schemeClr val="bg1"/>
                              </a:solidFill>
                            </a:rPr>
                            <a:t>5</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solidFill>
                          <a:srgbClr val="0000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#c</a:t>
                          </a:r>
                          <a:r>
                            <a:rPr kumimoji="0" lang="en-US" altLang="zh-CN" sz="1600" b="0" i="0" u="none" strike="noStrike" kern="1200" cap="none" spc="0" normalizeH="0" baseline="0" noProof="0" dirty="0">
                              <a:ln>
                                <a:noFill/>
                              </a:ln>
                              <a:solidFill>
                                <a:srgbClr val="FF0000"/>
                              </a:solidFill>
                              <a:effectLst/>
                              <a:uLnTx/>
                              <a:uFillTx/>
                              <a:latin typeface="Arial"/>
                              <a:ea typeface="宋体"/>
                              <a:cs typeface="+mn-cs"/>
                            </a:rPr>
                            <a:t>A</a:t>
                          </a:r>
                          <a:endParaRPr kumimoji="0" lang="zh-CN" altLang="en-US" sz="1600" b="0" i="0" u="none" strike="noStrike" kern="1200" cap="none" spc="0" normalizeH="0" baseline="0" noProof="0" dirty="0">
                            <a:ln>
                              <a:noFill/>
                            </a:ln>
                            <a:solidFill>
                              <a:srgbClr val="FF0000"/>
                            </a:solidFill>
                            <a:effectLst/>
                            <a:uLnTx/>
                            <a:uFillTx/>
                            <a:latin typeface="Arial"/>
                            <a:ea typeface="宋体"/>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0000"/>
                              </a:solidFill>
                              <a:effectLst/>
                              <a:uLnTx/>
                              <a:uFillTx/>
                              <a:latin typeface="Arial"/>
                              <a:ea typeface="宋体"/>
                              <a:cs typeface="+mn-cs"/>
                            </a:rPr>
                            <a:t>d</a:t>
                          </a: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a:t>
                          </a:r>
                          <a:endParaRPr kumimoji="0" lang="zh-CN" altLang="en-US" sz="1600" b="0" i="0" u="none" strike="noStrike" kern="1200" cap="none" spc="0" normalizeH="0" baseline="0" noProof="0" dirty="0">
                            <a:ln>
                              <a:noFill/>
                            </a:ln>
                            <a:solidFill>
                              <a:srgbClr val="000000"/>
                            </a:solidFill>
                            <a:effectLst/>
                            <a:uLnTx/>
                            <a:uFillTx/>
                            <a:latin typeface="Arial"/>
                            <a:ea typeface="宋体"/>
                            <a:cs typeface="+mn-cs"/>
                          </a:endParaRPr>
                        </a:p>
                      </a:txBody>
                      <a:tcPr/>
                    </a:tc>
                    <a:tc>
                      <a:txBody>
                        <a:bodyPr/>
                        <a:lstStyle/>
                        <a:p>
                          <a:endParaRPr lang="zh-CN"/>
                        </a:p>
                      </a:txBody>
                      <a:tcPr>
                        <a:blipFill>
                          <a:blip r:embed="rId2"/>
                          <a:stretch>
                            <a:fillRect l="-100444" t="-523636" r="-889" b="-221818"/>
                          </a:stretch>
                        </a:blipFill>
                      </a:tcPr>
                    </a:tc>
                    <a:extLst>
                      <a:ext uri="{0D108BD9-81ED-4DB2-BD59-A6C34878D82A}">
                        <a16:rowId xmlns:a16="http://schemas.microsoft.com/office/drawing/2014/main" val="3682420095"/>
                      </a:ext>
                    </a:extLst>
                  </a:tr>
                  <a:tr h="335280">
                    <a:tc>
                      <a:txBody>
                        <a:bodyPr/>
                        <a:lstStyle/>
                        <a:p>
                          <a:pPr algn="ctr"/>
                          <a:r>
                            <a:rPr lang="en-US" altLang="zh-CN" sz="1600" dirty="0">
                              <a:solidFill>
                                <a:schemeClr val="bg1"/>
                              </a:solidFill>
                            </a:rPr>
                            <a:t>6</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solidFill>
                          <a:srgbClr val="0000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#cAd</a:t>
                          </a:r>
                          <a:endParaRPr kumimoji="0" lang="zh-CN" altLang="en-US" sz="1600" b="0" i="0" u="none" strike="noStrike" kern="1200" cap="none" spc="0" normalizeH="0" baseline="0" noProof="0" dirty="0">
                            <a:ln>
                              <a:noFill/>
                            </a:ln>
                            <a:solidFill>
                              <a:srgbClr val="000000"/>
                            </a:solidFill>
                            <a:effectLst/>
                            <a:uLnTx/>
                            <a:uFillTx/>
                            <a:latin typeface="Arial"/>
                            <a:ea typeface="宋体"/>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0000"/>
                              </a:solidFill>
                              <a:effectLst/>
                              <a:uLnTx/>
                              <a:uFillTx/>
                              <a:latin typeface="Arial"/>
                              <a:ea typeface="宋体"/>
                              <a:cs typeface="+mn-cs"/>
                            </a:rPr>
                            <a:t>#</a:t>
                          </a:r>
                          <a:endParaRPr kumimoji="0" lang="zh-CN" altLang="en-US" sz="1600" b="0" i="0" u="none" strike="noStrike" kern="1200" cap="none" spc="0" normalizeH="0" baseline="0" noProof="0" dirty="0">
                            <a:ln>
                              <a:noFill/>
                            </a:ln>
                            <a:solidFill>
                              <a:srgbClr val="FF0000"/>
                            </a:solidFill>
                            <a:effectLst/>
                            <a:uLnTx/>
                            <a:uFillTx/>
                            <a:latin typeface="Arial"/>
                            <a:ea typeface="宋体"/>
                            <a:cs typeface="+mn-cs"/>
                          </a:endParaRPr>
                        </a:p>
                      </a:txBody>
                      <a:tcPr/>
                    </a:tc>
                    <a:tc>
                      <a:txBody>
                        <a:bodyPr/>
                        <a:lstStyle/>
                        <a:p>
                          <a:endParaRPr lang="zh-CN"/>
                        </a:p>
                      </a:txBody>
                      <a:tcPr>
                        <a:blipFill>
                          <a:blip r:embed="rId2"/>
                          <a:stretch>
                            <a:fillRect l="-100444" t="-623636" r="-889" b="-121818"/>
                          </a:stretch>
                        </a:blipFill>
                      </a:tcPr>
                    </a:tc>
                    <a:extLst>
                      <a:ext uri="{0D108BD9-81ED-4DB2-BD59-A6C34878D82A}">
                        <a16:rowId xmlns:a16="http://schemas.microsoft.com/office/drawing/2014/main" val="2372557835"/>
                      </a:ext>
                    </a:extLst>
                  </a:tr>
                  <a:tr h="335280">
                    <a:tc>
                      <a:txBody>
                        <a:bodyPr/>
                        <a:lstStyle/>
                        <a:p>
                          <a:pPr algn="ctr"/>
                          <a:r>
                            <a:rPr lang="en-US" altLang="zh-CN" sz="1600" dirty="0">
                              <a:solidFill>
                                <a:schemeClr val="bg1"/>
                              </a:solidFill>
                            </a:rPr>
                            <a:t>7</a:t>
                          </a:r>
                          <a:endParaRPr lang="zh-CN" altLang="en-US" sz="1600" dirty="0">
                            <a:solidFill>
                              <a:schemeClr val="bg1"/>
                            </a:solidFill>
                          </a:endParaRPr>
                        </a:p>
                      </a:txBody>
                      <a:tcPr>
                        <a:lnL w="12700" cap="flat" cmpd="sng" algn="ctr">
                          <a:solidFill>
                            <a:schemeClr val="tx1"/>
                          </a:solidFill>
                          <a:prstDash val="solid"/>
                          <a:round/>
                          <a:headEnd type="none" w="med" len="med"/>
                          <a:tailEnd type="none" w="med" len="med"/>
                        </a:lnL>
                        <a:solidFill>
                          <a:srgbClr val="0000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#S</a:t>
                          </a:r>
                          <a:endParaRPr kumimoji="0" lang="zh-CN" altLang="en-US" sz="1600" b="0" i="0" u="none" strike="noStrike" kern="1200" cap="none" spc="0" normalizeH="0" baseline="0" noProof="0" dirty="0">
                            <a:ln>
                              <a:noFill/>
                            </a:ln>
                            <a:solidFill>
                              <a:srgbClr val="000000"/>
                            </a:solidFill>
                            <a:effectLst/>
                            <a:uLnTx/>
                            <a:uFillTx/>
                            <a:latin typeface="Arial"/>
                            <a:ea typeface="宋体"/>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0000"/>
                              </a:solidFill>
                              <a:effectLst/>
                              <a:uLnTx/>
                              <a:uFillTx/>
                              <a:latin typeface="Arial"/>
                              <a:ea typeface="宋体"/>
                              <a:cs typeface="+mn-cs"/>
                            </a:rPr>
                            <a:t>#</a:t>
                          </a:r>
                          <a:endParaRPr kumimoji="0" lang="zh-CN" altLang="en-US" sz="1600" b="0" i="0" u="none" strike="noStrike" kern="1200" cap="none" spc="0" normalizeH="0" baseline="0" noProof="0" dirty="0">
                            <a:ln>
                              <a:noFill/>
                            </a:ln>
                            <a:solidFill>
                              <a:srgbClr val="FF0000"/>
                            </a:solidFill>
                            <a:effectLst/>
                            <a:uLnTx/>
                            <a:uFillTx/>
                            <a:latin typeface="Arial"/>
                            <a:ea typeface="宋体"/>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srgbClr val="000000"/>
                              </a:solidFill>
                              <a:effectLst/>
                              <a:uLnTx/>
                              <a:uFillTx/>
                              <a:latin typeface="Arial"/>
                              <a:ea typeface="宋体"/>
                              <a:cs typeface="+mn-cs"/>
                            </a:rPr>
                            <a:t>acccept</a:t>
                          </a:r>
                          <a:endParaRPr kumimoji="0" lang="zh-CN" altLang="en-US" sz="1600" b="0" i="0" u="none" strike="noStrike" kern="1200" cap="none" spc="0" normalizeH="0" baseline="0" noProof="0" dirty="0">
                            <a:ln>
                              <a:noFill/>
                            </a:ln>
                            <a:solidFill>
                              <a:srgbClr val="000000"/>
                            </a:solidFill>
                            <a:effectLst/>
                            <a:uLnTx/>
                            <a:uFillTx/>
                            <a:latin typeface="Arial"/>
                            <a:ea typeface="宋体"/>
                            <a:cs typeface="+mn-cs"/>
                          </a:endParaRPr>
                        </a:p>
                      </a:txBody>
                      <a:tcPr/>
                    </a:tc>
                    <a:extLst>
                      <a:ext uri="{0D108BD9-81ED-4DB2-BD59-A6C34878D82A}">
                        <a16:rowId xmlns:a16="http://schemas.microsoft.com/office/drawing/2014/main" val="3820817318"/>
                      </a:ext>
                    </a:extLst>
                  </a:tr>
                </a:tbl>
              </a:graphicData>
            </a:graphic>
          </p:graphicFrame>
        </mc:Fallback>
      </mc:AlternateContent>
      <p:grpSp>
        <p:nvGrpSpPr>
          <p:cNvPr id="2" name="组合 1">
            <a:extLst>
              <a:ext uri="{FF2B5EF4-FFF2-40B4-BE49-F238E27FC236}">
                <a16:creationId xmlns:a16="http://schemas.microsoft.com/office/drawing/2014/main" id="{692925DE-88B2-4EC8-9424-E29299C891E9}"/>
              </a:ext>
            </a:extLst>
          </p:cNvPr>
          <p:cNvGrpSpPr/>
          <p:nvPr/>
        </p:nvGrpSpPr>
        <p:grpSpPr>
          <a:xfrm>
            <a:off x="7391482" y="843591"/>
            <a:ext cx="1521079" cy="1920327"/>
            <a:chOff x="6688167" y="841983"/>
            <a:chExt cx="1521079" cy="1920327"/>
          </a:xfrm>
        </p:grpSpPr>
        <p:sp>
          <p:nvSpPr>
            <p:cNvPr id="10" name="文本框 9">
              <a:extLst>
                <a:ext uri="{FF2B5EF4-FFF2-40B4-BE49-F238E27FC236}">
                  <a16:creationId xmlns:a16="http://schemas.microsoft.com/office/drawing/2014/main" id="{06C3777E-462A-4CD7-92BF-1C9B21D5DC8D}"/>
                </a:ext>
              </a:extLst>
            </p:cNvPr>
            <p:cNvSpPr txBox="1"/>
            <p:nvPr/>
          </p:nvSpPr>
          <p:spPr>
            <a:xfrm>
              <a:off x="7290250" y="841983"/>
              <a:ext cx="327334" cy="400110"/>
            </a:xfrm>
            <a:prstGeom prst="rect">
              <a:avLst/>
            </a:prstGeom>
            <a:noFill/>
            <a:ln>
              <a:noFill/>
            </a:ln>
          </p:spPr>
          <p:txBody>
            <a:bodyPr wrap="none" rtlCol="0">
              <a:spAutoFit/>
            </a:bodyPr>
            <a:lstStyle/>
            <a:p>
              <a:r>
                <a:rPr lang="en-US" altLang="zh-CN" sz="2000" b="1" i="1" dirty="0">
                  <a:latin typeface="Times New Roman" panose="02020603050405020304" pitchFamily="18" charset="0"/>
                  <a:cs typeface="Times New Roman" panose="02020603050405020304" pitchFamily="18" charset="0"/>
                </a:rPr>
                <a:t>S</a:t>
              </a:r>
              <a:endParaRPr lang="zh-CN" altLang="en-US" sz="2000" b="1" i="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9317DA09-F302-4DA4-A5A1-843071489EE9}"/>
                </a:ext>
              </a:extLst>
            </p:cNvPr>
            <p:cNvSpPr txBox="1"/>
            <p:nvPr/>
          </p:nvSpPr>
          <p:spPr>
            <a:xfrm>
              <a:off x="6945287" y="2362200"/>
              <a:ext cx="312907" cy="400110"/>
            </a:xfrm>
            <a:prstGeom prst="rect">
              <a:avLst/>
            </a:prstGeom>
            <a:noFill/>
            <a:ln>
              <a:noFill/>
            </a:ln>
          </p:spPr>
          <p:txBody>
            <a:bodyPr wrap="none" rtlCol="0">
              <a:spAutoFit/>
            </a:bodyPr>
            <a:lstStyle/>
            <a:p>
              <a:r>
                <a:rPr lang="en-US" altLang="zh-CN" sz="2000" b="1" i="1" dirty="0">
                  <a:solidFill>
                    <a:srgbClr val="FF0000"/>
                  </a:solidFill>
                  <a:latin typeface="Times New Roman" panose="02020603050405020304" pitchFamily="18" charset="0"/>
                  <a:cs typeface="Times New Roman" panose="02020603050405020304" pitchFamily="18" charset="0"/>
                </a:rPr>
                <a:t>a</a:t>
              </a:r>
              <a:endParaRPr lang="zh-CN" altLang="en-US" sz="2000" b="1" i="1" dirty="0">
                <a:solidFill>
                  <a:srgbClr val="FF000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B7A4DDCE-A7EE-4330-BD5F-428C0EBB5085}"/>
                </a:ext>
              </a:extLst>
            </p:cNvPr>
            <p:cNvSpPr txBox="1"/>
            <p:nvPr/>
          </p:nvSpPr>
          <p:spPr>
            <a:xfrm>
              <a:off x="7896339" y="1600200"/>
              <a:ext cx="312907" cy="400110"/>
            </a:xfrm>
            <a:prstGeom prst="rect">
              <a:avLst/>
            </a:prstGeom>
            <a:noFill/>
            <a:ln>
              <a:noFill/>
            </a:ln>
          </p:spPr>
          <p:txBody>
            <a:bodyPr wrap="none" rtlCol="0">
              <a:spAutoFit/>
            </a:bodyPr>
            <a:lstStyle/>
            <a:p>
              <a:r>
                <a:rPr lang="en-US" altLang="zh-CN" sz="2000" b="1" i="1" dirty="0">
                  <a:solidFill>
                    <a:srgbClr val="FF0000"/>
                  </a:solidFill>
                  <a:latin typeface="Times New Roman" panose="02020603050405020304" pitchFamily="18" charset="0"/>
                  <a:cs typeface="Times New Roman" panose="02020603050405020304" pitchFamily="18" charset="0"/>
                </a:rPr>
                <a:t>d</a:t>
              </a:r>
              <a:endParaRPr lang="zh-CN" altLang="en-US" sz="2000" b="1" i="1" dirty="0">
                <a:solidFill>
                  <a:srgbClr val="FF000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BA9139E1-8D7F-460F-A8DB-39024E2BE861}"/>
                </a:ext>
              </a:extLst>
            </p:cNvPr>
            <p:cNvSpPr txBox="1"/>
            <p:nvPr/>
          </p:nvSpPr>
          <p:spPr>
            <a:xfrm>
              <a:off x="6688167" y="1600200"/>
              <a:ext cx="298480" cy="400110"/>
            </a:xfrm>
            <a:prstGeom prst="rect">
              <a:avLst/>
            </a:prstGeom>
            <a:noFill/>
            <a:ln>
              <a:noFill/>
            </a:ln>
          </p:spPr>
          <p:txBody>
            <a:bodyPr wrap="none" rtlCol="0">
              <a:spAutoFit/>
            </a:bodyPr>
            <a:lstStyle/>
            <a:p>
              <a:r>
                <a:rPr lang="en-US" altLang="zh-CN" sz="2000" b="1" i="1" dirty="0">
                  <a:solidFill>
                    <a:srgbClr val="FF0000"/>
                  </a:solidFill>
                  <a:latin typeface="Times New Roman" panose="02020603050405020304" pitchFamily="18" charset="0"/>
                  <a:cs typeface="Times New Roman" panose="02020603050405020304" pitchFamily="18" charset="0"/>
                </a:rPr>
                <a:t>c</a:t>
              </a:r>
              <a:endParaRPr lang="zh-CN" altLang="en-US" sz="2000" b="1" i="1" dirty="0">
                <a:solidFill>
                  <a:srgbClr val="FF0000"/>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E4D88948-5AFF-41CE-B904-4A39BEA32D0C}"/>
                </a:ext>
              </a:extLst>
            </p:cNvPr>
            <p:cNvSpPr txBox="1"/>
            <p:nvPr/>
          </p:nvSpPr>
          <p:spPr>
            <a:xfrm>
              <a:off x="7283416" y="1600200"/>
              <a:ext cx="356188" cy="400110"/>
            </a:xfrm>
            <a:prstGeom prst="rect">
              <a:avLst/>
            </a:prstGeom>
            <a:noFill/>
            <a:ln>
              <a:noFill/>
            </a:ln>
          </p:spPr>
          <p:txBody>
            <a:bodyPr wrap="none" rtlCol="0">
              <a:spAutoFit/>
            </a:bodyPr>
            <a:lstStyle/>
            <a:p>
              <a:r>
                <a:rPr lang="en-US" altLang="zh-CN" sz="2000" b="1" i="1" dirty="0">
                  <a:latin typeface="Times New Roman" panose="02020603050405020304" pitchFamily="18" charset="0"/>
                  <a:cs typeface="Times New Roman" panose="02020603050405020304" pitchFamily="18" charset="0"/>
                </a:rPr>
                <a:t>A</a:t>
              </a:r>
              <a:endParaRPr lang="zh-CN" altLang="en-US" sz="2000" b="1" i="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099A5F25-6F56-43F0-BB2B-51DA93832216}"/>
                </a:ext>
              </a:extLst>
            </p:cNvPr>
            <p:cNvSpPr txBox="1"/>
            <p:nvPr/>
          </p:nvSpPr>
          <p:spPr>
            <a:xfrm>
              <a:off x="7580516" y="2362200"/>
              <a:ext cx="312907" cy="400110"/>
            </a:xfrm>
            <a:prstGeom prst="rect">
              <a:avLst/>
            </a:prstGeom>
            <a:noFill/>
            <a:ln>
              <a:noFill/>
            </a:ln>
          </p:spPr>
          <p:txBody>
            <a:bodyPr wrap="none" rtlCol="0">
              <a:spAutoFit/>
            </a:bodyPr>
            <a:lstStyle/>
            <a:p>
              <a:r>
                <a:rPr lang="en-US" altLang="zh-CN" sz="2000" b="1" i="1" dirty="0">
                  <a:solidFill>
                    <a:srgbClr val="FF0000"/>
                  </a:solidFill>
                  <a:latin typeface="Times New Roman" panose="02020603050405020304" pitchFamily="18" charset="0"/>
                  <a:cs typeface="Times New Roman" panose="02020603050405020304" pitchFamily="18" charset="0"/>
                </a:rPr>
                <a:t>b</a:t>
              </a:r>
              <a:endParaRPr lang="zh-CN" altLang="en-US" sz="2000" b="1" i="1" dirty="0">
                <a:solidFill>
                  <a:srgbClr val="FF0000"/>
                </a:solidFill>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89E1F6D8-4C43-40B6-8985-FCD36947A894}"/>
                </a:ext>
              </a:extLst>
            </p:cNvPr>
            <p:cNvCxnSpPr>
              <a:cxnSpLocks/>
              <a:stCxn id="10" idx="2"/>
              <a:endCxn id="13" idx="0"/>
            </p:cNvCxnSpPr>
            <p:nvPr/>
          </p:nvCxnSpPr>
          <p:spPr>
            <a:xfrm flipH="1">
              <a:off x="6837407" y="1242093"/>
              <a:ext cx="616510" cy="35810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8EA8EFC3-C9E2-4F0D-8129-BD42383E1AF3}"/>
                </a:ext>
              </a:extLst>
            </p:cNvPr>
            <p:cNvCxnSpPr>
              <a:stCxn id="10" idx="2"/>
              <a:endCxn id="14" idx="0"/>
            </p:cNvCxnSpPr>
            <p:nvPr/>
          </p:nvCxnSpPr>
          <p:spPr>
            <a:xfrm>
              <a:off x="7453917" y="1242093"/>
              <a:ext cx="7593" cy="3581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230CAF8-0B48-4E80-8BD8-4D99B0AC28BD}"/>
                </a:ext>
              </a:extLst>
            </p:cNvPr>
            <p:cNvCxnSpPr>
              <a:cxnSpLocks/>
              <a:stCxn id="10" idx="2"/>
              <a:endCxn id="12" idx="0"/>
            </p:cNvCxnSpPr>
            <p:nvPr/>
          </p:nvCxnSpPr>
          <p:spPr>
            <a:xfrm>
              <a:off x="7453917" y="1242093"/>
              <a:ext cx="598876" cy="3581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21628DAF-E46D-4CC3-9C3D-56AEAB33937E}"/>
                </a:ext>
              </a:extLst>
            </p:cNvPr>
            <p:cNvCxnSpPr>
              <a:cxnSpLocks/>
              <a:stCxn id="14" idx="2"/>
              <a:endCxn id="11" idx="0"/>
            </p:cNvCxnSpPr>
            <p:nvPr/>
          </p:nvCxnSpPr>
          <p:spPr>
            <a:xfrm flipH="1">
              <a:off x="7101741" y="2000310"/>
              <a:ext cx="359769" cy="3618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E9C8180-1CF2-4936-9EE2-74C7E94F5CDF}"/>
                </a:ext>
              </a:extLst>
            </p:cNvPr>
            <p:cNvCxnSpPr>
              <a:cxnSpLocks/>
              <a:stCxn id="14" idx="2"/>
              <a:endCxn id="15" idx="0"/>
            </p:cNvCxnSpPr>
            <p:nvPr/>
          </p:nvCxnSpPr>
          <p:spPr>
            <a:xfrm>
              <a:off x="7461510" y="2000310"/>
              <a:ext cx="275460" cy="3618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0E8C5E2B-A2E0-42F1-B6D9-5938B7842D5F}"/>
              </a:ext>
            </a:extLst>
          </p:cNvPr>
          <p:cNvSpPr txBox="1"/>
          <p:nvPr/>
        </p:nvSpPr>
        <p:spPr>
          <a:xfrm>
            <a:off x="3485075" y="1809012"/>
            <a:ext cx="3880452" cy="1200329"/>
          </a:xfrm>
          <a:prstGeom prst="rect">
            <a:avLst/>
          </a:prstGeom>
          <a:noFill/>
          <a:ln w="19050">
            <a:solidFill>
              <a:srgbClr val="FF0000"/>
            </a:solidFill>
          </a:ln>
        </p:spPr>
        <p:txBody>
          <a:bodyPr wrap="square" rtlCol="0">
            <a:spAutoFit/>
          </a:bodyPr>
          <a:lstStyle/>
          <a:p>
            <a:pPr algn="l"/>
            <a:r>
              <a:rPr lang="zh-CN" altLang="en-US" dirty="0">
                <a:solidFill>
                  <a:srgbClr val="0000FF"/>
                </a:solidFill>
              </a:rPr>
              <a:t>移进、归约法分析法：</a:t>
            </a:r>
            <a:endParaRPr lang="en-US" altLang="zh-CN" dirty="0"/>
          </a:p>
          <a:p>
            <a:pPr algn="l"/>
            <a:r>
              <a:rPr lang="en-US" altLang="zh-CN" dirty="0">
                <a:solidFill>
                  <a:srgbClr val="0000FF"/>
                </a:solidFill>
              </a:rPr>
              <a:t>If </a:t>
            </a:r>
            <a:r>
              <a:rPr lang="en-US" altLang="zh-CN" dirty="0"/>
              <a:t>M[</a:t>
            </a:r>
            <a:r>
              <a:rPr lang="en-US" altLang="zh-CN" dirty="0">
                <a:solidFill>
                  <a:srgbClr val="D60093"/>
                </a:solidFill>
              </a:rPr>
              <a:t>top(s)</a:t>
            </a:r>
            <a:r>
              <a:rPr lang="en-US" altLang="zh-CN" dirty="0"/>
              <a:t>,</a:t>
            </a:r>
            <a:r>
              <a:rPr lang="en-US" altLang="zh-CN" dirty="0">
                <a:solidFill>
                  <a:srgbClr val="D60093"/>
                </a:solidFill>
              </a:rPr>
              <a:t>top(I)</a:t>
            </a:r>
            <a:r>
              <a:rPr lang="en-US" altLang="zh-CN" dirty="0"/>
              <a:t>] = null</a:t>
            </a:r>
            <a:r>
              <a:rPr lang="en-US" altLang="zh-CN" dirty="0">
                <a:solidFill>
                  <a:srgbClr val="0000FF"/>
                </a:solidFill>
              </a:rPr>
              <a:t> then </a:t>
            </a:r>
            <a:r>
              <a:rPr lang="en-US" altLang="zh-CN" dirty="0"/>
              <a:t>err();</a:t>
            </a:r>
            <a:r>
              <a:rPr lang="en-US" altLang="zh-CN" dirty="0">
                <a:solidFill>
                  <a:srgbClr val="0000FF"/>
                </a:solidFill>
              </a:rPr>
              <a:t> </a:t>
            </a:r>
          </a:p>
          <a:p>
            <a:pPr algn="l"/>
            <a:r>
              <a:rPr lang="en-US" altLang="zh-CN" dirty="0">
                <a:solidFill>
                  <a:srgbClr val="0000FF"/>
                </a:solidFill>
              </a:rPr>
              <a:t>If </a:t>
            </a:r>
            <a:r>
              <a:rPr lang="en-US" altLang="zh-CN" dirty="0">
                <a:solidFill>
                  <a:srgbClr val="FF0000"/>
                </a:solidFill>
              </a:rPr>
              <a:t> top(s) &lt;=  top(I) </a:t>
            </a:r>
            <a:r>
              <a:rPr lang="en-US" altLang="zh-CN" dirty="0">
                <a:solidFill>
                  <a:srgbClr val="0000FF"/>
                </a:solidFill>
              </a:rPr>
              <a:t>then </a:t>
            </a:r>
            <a:r>
              <a:rPr lang="en-US" altLang="zh-CN" dirty="0"/>
              <a:t>shift(</a:t>
            </a:r>
            <a:r>
              <a:rPr lang="en-US" altLang="zh-CN" dirty="0">
                <a:solidFill>
                  <a:srgbClr val="D60093"/>
                </a:solidFill>
              </a:rPr>
              <a:t>top(</a:t>
            </a:r>
            <a:r>
              <a:rPr lang="en-US" altLang="zh-CN" dirty="0" err="1">
                <a:solidFill>
                  <a:srgbClr val="D60093"/>
                </a:solidFill>
              </a:rPr>
              <a:t>i</a:t>
            </a:r>
            <a:r>
              <a:rPr lang="en-US" altLang="zh-CN" dirty="0">
                <a:solidFill>
                  <a:srgbClr val="D60093"/>
                </a:solidFill>
              </a:rPr>
              <a:t>)</a:t>
            </a:r>
            <a:r>
              <a:rPr lang="en-US" altLang="zh-CN" dirty="0"/>
              <a:t>)</a:t>
            </a:r>
          </a:p>
          <a:p>
            <a:pPr algn="l"/>
            <a:r>
              <a:rPr lang="en-US" altLang="zh-CN" dirty="0">
                <a:solidFill>
                  <a:srgbClr val="0000FF"/>
                </a:solidFill>
              </a:rPr>
              <a:t>else  </a:t>
            </a:r>
            <a:r>
              <a:rPr lang="en-US" altLang="zh-CN" dirty="0"/>
              <a:t>reduce;</a:t>
            </a:r>
            <a:endParaRPr lang="zh-CN" altLang="en-US" dirty="0"/>
          </a:p>
        </p:txBody>
      </p:sp>
    </p:spTree>
    <p:extLst>
      <p:ext uri="{BB962C8B-B14F-4D97-AF65-F5344CB8AC3E}">
        <p14:creationId xmlns:p14="http://schemas.microsoft.com/office/powerpoint/2010/main" val="2650162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5</a:t>
            </a:fld>
            <a:endParaRPr lang="en-US" altLang="zh-CN" dirty="0"/>
          </a:p>
        </p:txBody>
      </p:sp>
      <p:sp>
        <p:nvSpPr>
          <p:cNvPr id="12291" name="Text Box 3"/>
          <p:cNvSpPr txBox="1">
            <a:spLocks noChangeArrowheads="1"/>
          </p:cNvSpPr>
          <p:nvPr/>
        </p:nvSpPr>
        <p:spPr bwMode="auto">
          <a:xfrm>
            <a:off x="838200" y="914400"/>
            <a:ext cx="7696200" cy="457200"/>
          </a:xfrm>
          <a:prstGeom prst="rect">
            <a:avLst/>
          </a:prstGeom>
          <a:noFill/>
          <a:ln w="9525">
            <a:noFill/>
            <a:miter lim="800000"/>
            <a:headEnd/>
            <a:tailEnd/>
          </a:ln>
        </p:spPr>
        <p:txBody>
          <a:bodyPr>
            <a:spAutoFit/>
          </a:bodyPr>
          <a:lstStyle/>
          <a:p>
            <a:pPr>
              <a:spcBef>
                <a:spcPct val="50000"/>
              </a:spcBef>
            </a:pPr>
            <a:endParaRPr lang="zh-CN" altLang="zh-CN" b="0"/>
          </a:p>
        </p:txBody>
      </p:sp>
      <p:sp>
        <p:nvSpPr>
          <p:cNvPr id="12292" name="Rectangle 31"/>
          <p:cNvSpPr>
            <a:spLocks noChangeArrowheads="1"/>
          </p:cNvSpPr>
          <p:nvPr/>
        </p:nvSpPr>
        <p:spPr bwMode="auto">
          <a:xfrm>
            <a:off x="746125" y="2574925"/>
            <a:ext cx="7696200" cy="2721451"/>
          </a:xfrm>
          <a:prstGeom prst="rect">
            <a:avLst/>
          </a:prstGeom>
          <a:noFill/>
          <a:ln w="9525">
            <a:noFill/>
            <a:miter lim="800000"/>
            <a:headEnd/>
            <a:tailEnd/>
          </a:ln>
        </p:spPr>
        <p:txBody>
          <a:bodyPr>
            <a:spAutoFit/>
          </a:bodyPr>
          <a:lstStyle/>
          <a:p>
            <a:pPr indent="606425" algn="l">
              <a:lnSpc>
                <a:spcPct val="150000"/>
              </a:lnSpc>
              <a:spcBef>
                <a:spcPct val="50000"/>
              </a:spcBef>
            </a:pPr>
            <a:r>
              <a:rPr lang="zh-CN" altLang="en-US" sz="2200" b="1" dirty="0">
                <a:latin typeface="宋体" pitchFamily="2" charset="-122"/>
                <a:ea typeface="宋体" pitchFamily="2" charset="-122"/>
              </a:rPr>
              <a:t>本章研究自底向上优先分析法，它分为简单优先分析方法和算符优先分析方法两类。</a:t>
            </a:r>
          </a:p>
          <a:p>
            <a:pPr indent="606425" algn="l">
              <a:lnSpc>
                <a:spcPct val="150000"/>
              </a:lnSpc>
              <a:spcBef>
                <a:spcPct val="50000"/>
              </a:spcBef>
            </a:pPr>
            <a:r>
              <a:rPr lang="zh-CN" altLang="en-US" sz="2200" b="1" dirty="0">
                <a:latin typeface="宋体" pitchFamily="2" charset="-122"/>
                <a:ea typeface="宋体" pitchFamily="2" charset="-122"/>
              </a:rPr>
              <a:t>主要介绍优先关系作用、</a:t>
            </a:r>
            <a:r>
              <a:rPr lang="zh-CN" altLang="en-US" sz="2200" b="1" dirty="0">
                <a:solidFill>
                  <a:srgbClr val="FF0000"/>
                </a:solidFill>
                <a:latin typeface="宋体" pitchFamily="2" charset="-122"/>
                <a:ea typeface="宋体" pitchFamily="2" charset="-122"/>
              </a:rPr>
              <a:t>优先关系计算方法</a:t>
            </a:r>
            <a:r>
              <a:rPr lang="zh-CN" altLang="en-US" sz="2200" b="1" dirty="0">
                <a:latin typeface="宋体" pitchFamily="2" charset="-122"/>
                <a:ea typeface="宋体" pitchFamily="2" charset="-122"/>
              </a:rPr>
              <a:t>、</a:t>
            </a:r>
            <a:r>
              <a:rPr lang="zh-CN" altLang="en-US" sz="2200" b="1" dirty="0">
                <a:solidFill>
                  <a:srgbClr val="FF0000"/>
                </a:solidFill>
                <a:latin typeface="宋体" pitchFamily="2" charset="-122"/>
                <a:ea typeface="宋体" pitchFamily="2" charset="-122"/>
              </a:rPr>
              <a:t>分析表的构造</a:t>
            </a:r>
            <a:r>
              <a:rPr lang="zh-CN" altLang="en-US" sz="2200" b="1" dirty="0">
                <a:latin typeface="宋体" pitchFamily="2" charset="-122"/>
                <a:ea typeface="宋体" pitchFamily="2" charset="-122"/>
              </a:rPr>
              <a:t>、优先分析法</a:t>
            </a:r>
            <a:r>
              <a:rPr lang="zh-CN" altLang="en-US" sz="2200" b="1" dirty="0">
                <a:solidFill>
                  <a:srgbClr val="FF0000"/>
                </a:solidFill>
                <a:latin typeface="宋体" pitchFamily="2" charset="-122"/>
                <a:ea typeface="宋体" pitchFamily="2" charset="-122"/>
              </a:rPr>
              <a:t>适用条件</a:t>
            </a:r>
            <a:r>
              <a:rPr lang="zh-CN" altLang="en-US" sz="2200" b="1" dirty="0">
                <a:latin typeface="宋体" pitchFamily="2" charset="-122"/>
                <a:ea typeface="宋体" pitchFamily="2" charset="-122"/>
              </a:rPr>
              <a:t>和语法分析程序结构及其</a:t>
            </a:r>
            <a:r>
              <a:rPr lang="zh-CN" altLang="en-US" sz="2200" b="1" dirty="0">
                <a:solidFill>
                  <a:srgbClr val="FF0000"/>
                </a:solidFill>
                <a:latin typeface="宋体" pitchFamily="2" charset="-122"/>
                <a:ea typeface="宋体" pitchFamily="2" charset="-122"/>
              </a:rPr>
              <a:t>分析算法</a:t>
            </a:r>
            <a:r>
              <a:rPr lang="zh-CN" altLang="en-US" sz="2200" b="1" dirty="0">
                <a:latin typeface="宋体" pitchFamily="2" charset="-122"/>
                <a:ea typeface="宋体" pitchFamily="2" charset="-122"/>
              </a:rPr>
              <a:t>。</a:t>
            </a:r>
          </a:p>
        </p:txBody>
      </p:sp>
      <p:sp>
        <p:nvSpPr>
          <p:cNvPr id="12293" name="Text Box 34"/>
          <p:cNvSpPr txBox="1">
            <a:spLocks noChangeArrowheads="1"/>
          </p:cNvSpPr>
          <p:nvPr/>
        </p:nvSpPr>
        <p:spPr bwMode="auto">
          <a:xfrm>
            <a:off x="3756025" y="1447800"/>
            <a:ext cx="1654175" cy="519112"/>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latin typeface="黑体" pitchFamily="49" charset="-122"/>
                <a:ea typeface="黑体" pitchFamily="49" charset="-122"/>
              </a:rPr>
              <a:t>内容摘要</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027"/>
          <p:cNvSpPr txBox="1">
            <a:spLocks noChangeArrowheads="1"/>
          </p:cNvSpPr>
          <p:nvPr/>
        </p:nvSpPr>
        <p:spPr bwMode="auto">
          <a:xfrm>
            <a:off x="3048000" y="2590800"/>
            <a:ext cx="4157662" cy="2693045"/>
          </a:xfrm>
          <a:prstGeom prst="rect">
            <a:avLst/>
          </a:prstGeom>
          <a:noFill/>
          <a:ln w="9525">
            <a:noFill/>
            <a:miter lim="800000"/>
            <a:headEnd/>
            <a:tailEnd/>
          </a:ln>
        </p:spPr>
        <p:txBody>
          <a:bodyPr>
            <a:spAutoFit/>
          </a:bodyPr>
          <a:lstStyle/>
          <a:p>
            <a:pPr algn="l">
              <a:lnSpc>
                <a:spcPct val="150000"/>
              </a:lnSpc>
              <a:spcBef>
                <a:spcPct val="50000"/>
              </a:spcBef>
            </a:pPr>
            <a:r>
              <a:rPr lang="en-US" altLang="zh-CN" sz="2200" b="1" dirty="0">
                <a:latin typeface="+mn-ea"/>
                <a:ea typeface="+mn-ea"/>
                <a:hlinkClick r:id="rId3" action="ppaction://hlinksldjump"/>
              </a:rPr>
              <a:t>5.1</a:t>
            </a:r>
            <a:r>
              <a:rPr lang="zh-CN" altLang="en-US" sz="2200" b="1" dirty="0">
                <a:latin typeface="+mn-ea"/>
                <a:ea typeface="+mn-ea"/>
                <a:hlinkClick r:id="rId3" action="ppaction://hlinksldjump"/>
              </a:rPr>
              <a:t>　优先分析概述  </a:t>
            </a:r>
            <a:endParaRPr lang="zh-CN" altLang="en-US" sz="2200" b="1" dirty="0">
              <a:latin typeface="+mn-ea"/>
              <a:ea typeface="+mn-ea"/>
            </a:endParaRPr>
          </a:p>
          <a:p>
            <a:pPr algn="l">
              <a:lnSpc>
                <a:spcPct val="150000"/>
              </a:lnSpc>
              <a:spcBef>
                <a:spcPct val="50000"/>
              </a:spcBef>
            </a:pPr>
            <a:r>
              <a:rPr lang="en-US" altLang="zh-CN" sz="2200" b="1" dirty="0">
                <a:latin typeface="+mn-ea"/>
                <a:ea typeface="+mn-ea"/>
                <a:hlinkClick r:id="rId4" action="ppaction://hlinksldjump"/>
              </a:rPr>
              <a:t>5.2</a:t>
            </a:r>
            <a:r>
              <a:rPr lang="zh-CN" altLang="en-US" sz="2200" b="1" dirty="0">
                <a:latin typeface="+mn-ea"/>
                <a:ea typeface="+mn-ea"/>
                <a:hlinkClick r:id="rId4" action="ppaction://hlinksldjump"/>
              </a:rPr>
              <a:t>　简单优先分析法  </a:t>
            </a:r>
            <a:endParaRPr lang="zh-CN" altLang="en-US" sz="2200" b="1" dirty="0">
              <a:latin typeface="+mn-ea"/>
              <a:ea typeface="+mn-ea"/>
            </a:endParaRPr>
          </a:p>
          <a:p>
            <a:pPr algn="l">
              <a:lnSpc>
                <a:spcPct val="150000"/>
              </a:lnSpc>
              <a:spcBef>
                <a:spcPct val="50000"/>
              </a:spcBef>
            </a:pPr>
            <a:r>
              <a:rPr lang="en-US" altLang="zh-CN" sz="2200" b="1" dirty="0">
                <a:latin typeface="+mn-ea"/>
                <a:ea typeface="+mn-ea"/>
                <a:hlinkClick r:id="rId5" action="ppaction://hlinksldjump"/>
              </a:rPr>
              <a:t>5.3</a:t>
            </a:r>
            <a:r>
              <a:rPr lang="zh-CN" altLang="en-US" sz="2200" b="1" dirty="0">
                <a:latin typeface="+mn-ea"/>
                <a:ea typeface="+mn-ea"/>
                <a:hlinkClick r:id="rId5" action="ppaction://hlinksldjump"/>
              </a:rPr>
              <a:t>　算符优先分析法</a:t>
            </a:r>
            <a:endParaRPr lang="en-US" altLang="zh-CN" sz="2200" b="1" dirty="0">
              <a:latin typeface="+mn-ea"/>
              <a:ea typeface="+mn-ea"/>
              <a:hlinkClick r:id="rId5" action="ppaction://hlinksldjump"/>
            </a:endParaRPr>
          </a:p>
          <a:p>
            <a:pPr algn="l">
              <a:lnSpc>
                <a:spcPct val="150000"/>
              </a:lnSpc>
              <a:spcBef>
                <a:spcPct val="50000"/>
              </a:spcBef>
            </a:pPr>
            <a:r>
              <a:rPr lang="en-US" altLang="zh-CN" sz="2200" b="1" dirty="0">
                <a:latin typeface="+mn-ea"/>
                <a:ea typeface="+mn-ea"/>
                <a:hlinkClick r:id="rId6" action="ppaction://hlinksldjump"/>
              </a:rPr>
              <a:t>5.4  </a:t>
            </a:r>
            <a:r>
              <a:rPr lang="zh-CN" altLang="en-US" sz="2200" b="1" dirty="0">
                <a:latin typeface="+mn-ea"/>
                <a:ea typeface="+mn-ea"/>
                <a:hlinkClick r:id="rId6" action="ppaction://hlinksldjump"/>
              </a:rPr>
              <a:t>典型例题及解答  </a:t>
            </a:r>
            <a:endParaRPr lang="zh-CN" altLang="en-US" sz="2200" b="1" dirty="0">
              <a:latin typeface="+mn-ea"/>
              <a:ea typeface="+mn-ea"/>
              <a:hlinkClick r:id="rId5" action="ppaction://hlinksldjump"/>
            </a:endParaRPr>
          </a:p>
        </p:txBody>
      </p:sp>
      <p:sp>
        <p:nvSpPr>
          <p:cNvPr id="13316" name="Text Box 1028"/>
          <p:cNvSpPr txBox="1">
            <a:spLocks noChangeArrowheads="1"/>
          </p:cNvSpPr>
          <p:nvPr/>
        </p:nvSpPr>
        <p:spPr bwMode="auto">
          <a:xfrm>
            <a:off x="3581400" y="1447800"/>
            <a:ext cx="1676400" cy="519113"/>
          </a:xfrm>
          <a:prstGeom prst="rect">
            <a:avLst/>
          </a:prstGeom>
          <a:noFill/>
          <a:ln w="9525">
            <a:noFill/>
            <a:miter lim="800000"/>
            <a:headEnd/>
            <a:tailEnd/>
          </a:ln>
        </p:spPr>
        <p:txBody>
          <a:bodyPr>
            <a:spAutoFit/>
          </a:bodyPr>
          <a:lstStyle/>
          <a:p>
            <a:pPr algn="ctr">
              <a:spcBef>
                <a:spcPct val="50000"/>
              </a:spcBef>
            </a:pPr>
            <a:r>
              <a:rPr lang="zh-CN" altLang="en-US" sz="2800" b="1" dirty="0">
                <a:solidFill>
                  <a:srgbClr val="800000"/>
                </a:solidFill>
                <a:latin typeface="黑体" pitchFamily="49" charset="-122"/>
                <a:ea typeface="黑体" pitchFamily="49" charset="-122"/>
              </a:rPr>
              <a:t>重点讲解</a:t>
            </a:r>
          </a:p>
        </p:txBody>
      </p:sp>
      <p:sp>
        <p:nvSpPr>
          <p:cNvPr id="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6</a:t>
            </a:fld>
            <a:endParaRPr lang="en-US" altLang="zh-CN"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6"/>
          <p:cNvSpPr txBox="1">
            <a:spLocks noChangeArrowheads="1"/>
          </p:cNvSpPr>
          <p:nvPr/>
        </p:nvSpPr>
        <p:spPr bwMode="auto">
          <a:xfrm>
            <a:off x="228600" y="916055"/>
            <a:ext cx="7772400" cy="2665345"/>
          </a:xfrm>
          <a:prstGeom prst="rect">
            <a:avLst/>
          </a:prstGeom>
          <a:noFill/>
          <a:ln w="9525">
            <a:noFill/>
            <a:miter lim="800000"/>
            <a:headEnd/>
            <a:tailEnd/>
          </a:ln>
        </p:spPr>
        <p:txBody>
          <a:bodyPr>
            <a:spAutoFit/>
          </a:bodyPr>
          <a:lstStyle/>
          <a:p>
            <a:pPr indent="465138" algn="just">
              <a:spcBef>
                <a:spcPct val="20000"/>
              </a:spcBef>
            </a:pPr>
            <a:r>
              <a:rPr lang="zh-CN" altLang="en-US" sz="2200" b="1" dirty="0">
                <a:latin typeface="宋体" pitchFamily="2" charset="-122"/>
                <a:ea typeface="宋体" pitchFamily="2" charset="-122"/>
              </a:rPr>
              <a:t>归约法核心问题是如何根据文法解决寻找句型的句柄。</a:t>
            </a:r>
          </a:p>
          <a:p>
            <a:pPr indent="465138" algn="just">
              <a:spcBef>
                <a:spcPct val="20000"/>
              </a:spcBef>
            </a:pPr>
            <a:r>
              <a:rPr lang="zh-CN" altLang="en-US" sz="2200" b="1" dirty="0">
                <a:latin typeface="宋体" pitchFamily="2" charset="-122"/>
                <a:ea typeface="宋体" pitchFamily="2" charset="-122"/>
              </a:rPr>
              <a:t>优先分析法是利用句型相邻两个符号之间的所谓“优先关系”确定句柄。</a:t>
            </a:r>
          </a:p>
          <a:p>
            <a:pPr indent="465138" algn="just">
              <a:spcBef>
                <a:spcPct val="20000"/>
              </a:spcBef>
            </a:pPr>
            <a:r>
              <a:rPr lang="zh-CN" altLang="en-US" sz="2200" b="1" dirty="0">
                <a:latin typeface="宋体" pitchFamily="2" charset="-122"/>
                <a:ea typeface="宋体" pitchFamily="2" charset="-122"/>
              </a:rPr>
              <a:t>优先关系由文法规则确定，其本质含义是在句型相邻两个符号中哪个符号可以优先归约。</a:t>
            </a:r>
          </a:p>
          <a:p>
            <a:pPr indent="465138" algn="just">
              <a:spcBef>
                <a:spcPct val="20000"/>
              </a:spcBef>
            </a:pPr>
            <a:r>
              <a:rPr lang="zh-CN" altLang="en-US" sz="2200" b="1" dirty="0">
                <a:latin typeface="宋体" pitchFamily="2" charset="-122"/>
                <a:ea typeface="宋体" pitchFamily="2" charset="-122"/>
              </a:rPr>
              <a:t>采用简单优先分析法或算符优先分析法构造语法分析程序时，语法分析程序的总体框架如图所示。</a:t>
            </a:r>
          </a:p>
        </p:txBody>
      </p:sp>
      <p:sp>
        <p:nvSpPr>
          <p:cNvPr id="14344" name="Rectangle 29"/>
          <p:cNvSpPr>
            <a:spLocks noGrp="1" noChangeArrowheads="1"/>
          </p:cNvSpPr>
          <p:nvPr>
            <p:ph type="title"/>
          </p:nvPr>
        </p:nvSpPr>
        <p:spPr>
          <a:xfrm>
            <a:off x="609600" y="381000"/>
            <a:ext cx="3954463" cy="609600"/>
          </a:xfrm>
        </p:spPr>
        <p:txBody>
          <a:bodyPr/>
          <a:lstStyle/>
          <a:p>
            <a:pPr eaLnBrk="1" hangingPunct="1"/>
            <a:r>
              <a:rPr lang="en-US" altLang="zh-CN" sz="2800" b="1" dirty="0">
                <a:latin typeface="Times New Roman" pitchFamily="18" charset="0"/>
                <a:ea typeface="黑体" pitchFamily="2" charset="-122"/>
              </a:rPr>
              <a:t>5</a:t>
            </a:r>
            <a:r>
              <a:rPr lang="en-US" altLang="zh-CN" sz="2800" b="1" dirty="0">
                <a:solidFill>
                  <a:srgbClr val="0000FF"/>
                </a:solidFill>
                <a:latin typeface="Times New Roman" pitchFamily="18" charset="0"/>
                <a:ea typeface="黑体" pitchFamily="2" charset="-122"/>
              </a:rPr>
              <a:t>.1</a:t>
            </a:r>
            <a:r>
              <a:rPr lang="zh-CN" altLang="en-US" sz="2800" b="1" dirty="0">
                <a:solidFill>
                  <a:srgbClr val="0000FF"/>
                </a:solidFill>
                <a:latin typeface="Times New Roman" pitchFamily="18" charset="0"/>
                <a:ea typeface="黑体" pitchFamily="2" charset="-122"/>
              </a:rPr>
              <a:t>　优先分析概述</a:t>
            </a:r>
          </a:p>
        </p:txBody>
      </p:sp>
      <p:pic>
        <p:nvPicPr>
          <p:cNvPr id="102402" name="Picture 2"/>
          <p:cNvPicPr>
            <a:picLocks noChangeAspect="1" noChangeArrowheads="1"/>
          </p:cNvPicPr>
          <p:nvPr/>
        </p:nvPicPr>
        <p:blipFill>
          <a:blip r:embed="rId3" cstate="print"/>
          <a:srcRect l="25183" t="30208" r="25037" b="27083"/>
          <a:stretch>
            <a:fillRect/>
          </a:stretch>
        </p:blipFill>
        <p:spPr bwMode="auto">
          <a:xfrm>
            <a:off x="1066800" y="3505200"/>
            <a:ext cx="6172200" cy="2542674"/>
          </a:xfrm>
          <a:prstGeom prst="rect">
            <a:avLst/>
          </a:prstGeom>
          <a:noFill/>
          <a:ln w="9525">
            <a:noFill/>
            <a:miter lim="800000"/>
            <a:headEnd/>
            <a:tailEnd/>
          </a:ln>
        </p:spPr>
      </p:pic>
      <p:sp>
        <p:nvSpPr>
          <p:cNvPr id="28"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7</a:t>
            </a:fld>
            <a:endParaRPr lang="en-US" altLang="zh-CN"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9"/>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微软雅黑" pitchFamily="34" charset="-122"/>
              <a:cs typeface="+mn-cs"/>
            </a:endParaRPr>
          </a:p>
        </p:txBody>
      </p:sp>
      <p:sp>
        <p:nvSpPr>
          <p:cNvPr id="15365" name="Rectangle 11"/>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微软雅黑" pitchFamily="34" charset="-122"/>
              <a:cs typeface="+mn-cs"/>
            </a:endParaRPr>
          </a:p>
        </p:txBody>
      </p:sp>
      <p:sp>
        <p:nvSpPr>
          <p:cNvPr id="15366" name="Rectangle 19"/>
          <p:cNvSpPr>
            <a:spLocks noChangeArrowheads="1"/>
          </p:cNvSpPr>
          <p:nvPr/>
        </p:nvSpPr>
        <p:spPr bwMode="auto">
          <a:xfrm>
            <a:off x="468313" y="4256088"/>
            <a:ext cx="7837487" cy="1763712"/>
          </a:xfrm>
          <a:prstGeom prst="rect">
            <a:avLst/>
          </a:prstGeom>
          <a:solidFill>
            <a:srgbClr val="C0C0C0">
              <a:alpha val="50195"/>
            </a:srgbClr>
          </a:solidFill>
          <a:ln w="9525">
            <a:no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200" b="0" i="0" u="none" strike="noStrike" kern="1200" cap="none" spc="0" normalizeH="0" baseline="0" noProof="0">
              <a:ln>
                <a:noFill/>
              </a:ln>
              <a:solidFill>
                <a:srgbClr val="000000"/>
              </a:solidFill>
              <a:effectLst/>
              <a:uLnTx/>
              <a:uFillTx/>
              <a:latin typeface="宋体" pitchFamily="2" charset="-122"/>
              <a:ea typeface="宋体" pitchFamily="2" charset="-122"/>
              <a:cs typeface="+mn-cs"/>
            </a:endParaRPr>
          </a:p>
        </p:txBody>
      </p:sp>
      <p:sp>
        <p:nvSpPr>
          <p:cNvPr id="15381" name="Text Box 14"/>
          <p:cNvSpPr txBox="1">
            <a:spLocks noChangeArrowheads="1"/>
          </p:cNvSpPr>
          <p:nvPr/>
        </p:nvSpPr>
        <p:spPr bwMode="auto">
          <a:xfrm>
            <a:off x="685800" y="4267201"/>
            <a:ext cx="7467600" cy="1785104"/>
          </a:xfrm>
          <a:prstGeom prst="rect">
            <a:avLst/>
          </a:prstGeom>
          <a:noFill/>
          <a:ln w="9525">
            <a:noFill/>
            <a:miter lim="800000"/>
            <a:headEnd/>
            <a:tailEnd/>
          </a:ln>
        </p:spPr>
        <p:txBody>
          <a:bodyPr wrap="square">
            <a:spAutoFit/>
          </a:bodyPr>
          <a:lstStyle/>
          <a:p>
            <a:pPr marL="0" marR="0" lvl="0" indent="498475" algn="l"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简单优先关系在句型中相邻的符号，反映了归约时的优先关系。即：</a:t>
            </a:r>
          </a:p>
          <a:p>
            <a:pPr marL="0" marR="0" lvl="0" indent="498475"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X  Y</a:t>
            </a:r>
            <a:r>
              <a:rPr kumimoji="0" lang="zh-CN" altLang="en-US"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表示在句型中相邻出现的</a:t>
            </a:r>
            <a:r>
              <a:rPr kumimoji="0" lang="en-US" altLang="zh-CN"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XY</a:t>
            </a:r>
            <a:r>
              <a:rPr kumimoji="0" lang="zh-CN" altLang="en-US"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，同时被归约；</a:t>
            </a:r>
          </a:p>
          <a:p>
            <a:pPr marL="0" marR="0" lvl="0" indent="498475"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X  Y</a:t>
            </a:r>
            <a:r>
              <a:rPr kumimoji="0" lang="zh-CN" altLang="en-US"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表示在句型中相邻出现的</a:t>
            </a:r>
            <a:r>
              <a:rPr kumimoji="0" lang="en-US" altLang="zh-CN"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XY</a:t>
            </a:r>
            <a:r>
              <a:rPr kumimoji="0" lang="zh-CN" altLang="en-US"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X</a:t>
            </a:r>
            <a:r>
              <a:rPr kumimoji="0" lang="zh-CN" altLang="en-US"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后于</a:t>
            </a:r>
            <a:r>
              <a:rPr kumimoji="0" lang="en-US" altLang="zh-CN"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Y</a:t>
            </a:r>
            <a:r>
              <a:rPr kumimoji="0" lang="zh-CN" altLang="en-US"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被归约；</a:t>
            </a:r>
          </a:p>
          <a:p>
            <a:pPr marL="0" marR="0" lvl="0" indent="498475" algn="l" defTabSz="914400" rtl="0" eaLnBrk="0" fontAlgn="base" latinLnBrk="0" hangingPunct="0">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X  Y</a:t>
            </a:r>
            <a:r>
              <a:rPr kumimoji="0" lang="zh-CN" altLang="en-US"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表示在句型中相邻出现的</a:t>
            </a:r>
            <a:r>
              <a:rPr kumimoji="0" lang="en-US" altLang="zh-CN"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XY</a:t>
            </a:r>
            <a:r>
              <a:rPr kumimoji="0" lang="zh-CN" altLang="en-US"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X</a:t>
            </a:r>
            <a:r>
              <a:rPr kumimoji="0" lang="zh-CN" altLang="en-US"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先于</a:t>
            </a:r>
            <a:r>
              <a:rPr kumimoji="0" lang="en-US" altLang="zh-CN"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Y</a:t>
            </a:r>
            <a:r>
              <a:rPr kumimoji="0" lang="zh-CN" altLang="en-US" sz="22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被归约。</a:t>
            </a:r>
          </a:p>
        </p:txBody>
      </p:sp>
      <p:sp>
        <p:nvSpPr>
          <p:cNvPr id="15368" name="Text Box 20"/>
          <p:cNvSpPr txBox="1">
            <a:spLocks noChangeArrowheads="1"/>
          </p:cNvSpPr>
          <p:nvPr/>
        </p:nvSpPr>
        <p:spPr bwMode="auto">
          <a:xfrm>
            <a:off x="457200" y="864513"/>
            <a:ext cx="3213100" cy="461665"/>
          </a:xfrm>
          <a:prstGeom prst="rect">
            <a:avLst/>
          </a:prstGeom>
          <a:noFill/>
          <a:ln w="9525">
            <a:noFill/>
            <a:miter lim="800000"/>
            <a:headEnd/>
            <a:tailEnd/>
          </a:ln>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CC0099"/>
                </a:solidFill>
                <a:effectLst/>
                <a:uLnTx/>
                <a:uFillTx/>
                <a:latin typeface="黑体" pitchFamily="49" charset="-122"/>
                <a:ea typeface="黑体" pitchFamily="49" charset="-122"/>
                <a:cs typeface="+mn-cs"/>
              </a:rPr>
              <a:t>5.2.1</a:t>
            </a:r>
            <a:r>
              <a:rPr kumimoji="0" lang="zh-CN" altLang="en-US" sz="2400" b="1" i="0" u="none" strike="noStrike" kern="1200" cap="none" spc="0" normalizeH="0" baseline="0" noProof="0" dirty="0">
                <a:ln>
                  <a:noFill/>
                </a:ln>
                <a:solidFill>
                  <a:srgbClr val="CC0099"/>
                </a:solidFill>
                <a:effectLst/>
                <a:uLnTx/>
                <a:uFillTx/>
                <a:latin typeface="黑体" pitchFamily="49" charset="-122"/>
                <a:ea typeface="黑体" pitchFamily="49" charset="-122"/>
                <a:cs typeface="+mn-cs"/>
              </a:rPr>
              <a:t>　简单优先关系</a:t>
            </a:r>
          </a:p>
        </p:txBody>
      </p:sp>
      <p:grpSp>
        <p:nvGrpSpPr>
          <p:cNvPr id="3" name="Group 33"/>
          <p:cNvGrpSpPr>
            <a:grpSpLocks/>
          </p:cNvGrpSpPr>
          <p:nvPr/>
        </p:nvGrpSpPr>
        <p:grpSpPr bwMode="auto">
          <a:xfrm>
            <a:off x="533400" y="1295400"/>
            <a:ext cx="8229600" cy="2906714"/>
            <a:chOff x="336" y="816"/>
            <a:chExt cx="5184" cy="1831"/>
          </a:xfrm>
        </p:grpSpPr>
        <p:sp>
          <p:nvSpPr>
            <p:cNvPr id="15374" name="Text Box 12"/>
            <p:cNvSpPr txBox="1">
              <a:spLocks noChangeArrowheads="1"/>
            </p:cNvSpPr>
            <p:nvPr/>
          </p:nvSpPr>
          <p:spPr bwMode="auto">
            <a:xfrm>
              <a:off x="576" y="2376"/>
              <a:ext cx="4944" cy="271"/>
            </a:xfrm>
            <a:prstGeom prst="rect">
              <a:avLst/>
            </a:prstGeom>
            <a:noFill/>
            <a:ln w="9525">
              <a:noFill/>
              <a:miter lim="800000"/>
              <a:headEnd/>
              <a:tailEnd/>
            </a:ln>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其中，</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X</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Y</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D∈(V</a:t>
              </a:r>
              <a:r>
                <a:rPr kumimoji="0" lang="en-US" altLang="zh-CN" sz="2200" b="1" i="0" u="none" strike="noStrike" kern="1200" cap="none" spc="0" normalizeH="0" baseline="-30000" noProof="0" dirty="0">
                  <a:ln>
                    <a:noFill/>
                  </a:ln>
                  <a:solidFill>
                    <a:srgbClr val="000000"/>
                  </a:solidFill>
                  <a:effectLst/>
                  <a:uLnTx/>
                  <a:uFillTx/>
                  <a:latin typeface="宋体" pitchFamily="2" charset="-122"/>
                  <a:ea typeface="宋体" pitchFamily="2" charset="-122"/>
                  <a:cs typeface="+mn-cs"/>
                </a:rPr>
                <a:t>N</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∪V</a:t>
              </a:r>
              <a:r>
                <a:rPr kumimoji="0" lang="en-US" altLang="zh-CN" sz="2200" b="1" i="0" u="none" strike="noStrike" kern="1200" cap="none" spc="0" normalizeH="0" baseline="-30000" noProof="0" dirty="0">
                  <a:ln>
                    <a:noFill/>
                  </a:ln>
                  <a:solidFill>
                    <a:srgbClr val="000000"/>
                  </a:solidFill>
                  <a:effectLst/>
                  <a:uLnTx/>
                  <a:uFillTx/>
                  <a:latin typeface="宋体" pitchFamily="2" charset="-122"/>
                  <a:ea typeface="宋体" pitchFamily="2" charset="-122"/>
                  <a:cs typeface="+mn-cs"/>
                </a:rPr>
                <a:t>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B∈V</a:t>
              </a:r>
              <a:r>
                <a:rPr kumimoji="0" lang="en-US" altLang="zh-CN" sz="2200" b="1" i="0" u="none" strike="noStrike" kern="1200" cap="none" spc="0" normalizeH="0" baseline="-30000" noProof="0" dirty="0">
                  <a:ln>
                    <a:noFill/>
                  </a:ln>
                  <a:solidFill>
                    <a:srgbClr val="000000"/>
                  </a:solidFill>
                  <a:effectLst/>
                  <a:uLnTx/>
                  <a:uFillTx/>
                  <a:latin typeface="宋体" pitchFamily="2" charset="-122"/>
                  <a:ea typeface="宋体" pitchFamily="2" charset="-122"/>
                  <a:cs typeface="+mn-cs"/>
                </a:rPr>
                <a:t>N </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···∈(V</a:t>
              </a:r>
              <a:r>
                <a:rPr kumimoji="0" lang="en-US" altLang="zh-CN" sz="2200" b="1" i="0" u="none" strike="noStrike" kern="1200" cap="none" spc="0" normalizeH="0" baseline="-30000" noProof="0" dirty="0">
                  <a:ln>
                    <a:noFill/>
                  </a:ln>
                  <a:solidFill>
                    <a:srgbClr val="000000"/>
                  </a:solidFill>
                  <a:effectLst/>
                  <a:uLnTx/>
                  <a:uFillTx/>
                  <a:latin typeface="宋体" pitchFamily="2" charset="-122"/>
                  <a:ea typeface="宋体" pitchFamily="2" charset="-122"/>
                  <a:cs typeface="+mn-cs"/>
                </a:rPr>
                <a:t>N</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∪V</a:t>
              </a:r>
              <a:r>
                <a:rPr kumimoji="0" lang="en-US" altLang="zh-CN" sz="2200" b="1" i="0" u="none" strike="noStrike" kern="1200" cap="none" spc="0" normalizeH="0" baseline="-30000" noProof="0" dirty="0">
                  <a:ln>
                    <a:noFill/>
                  </a:ln>
                  <a:solidFill>
                    <a:srgbClr val="000000"/>
                  </a:solidFill>
                  <a:effectLst/>
                  <a:uLnTx/>
                  <a:uFillTx/>
                  <a:latin typeface="宋体" pitchFamily="2" charset="-122"/>
                  <a:ea typeface="宋体" pitchFamily="2" charset="-122"/>
                  <a:cs typeface="+mn-cs"/>
                </a:rPr>
                <a:t>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1" i="0" u="none" strike="noStrike" kern="1200" cap="none" spc="0" normalizeH="0" baseline="30000" noProof="0" dirty="0">
                  <a:ln>
                    <a:noFill/>
                  </a:ln>
                  <a:solidFill>
                    <a:srgbClr val="000000"/>
                  </a:solidFill>
                  <a:effectLst/>
                  <a:uLnTx/>
                  <a:uFillTx/>
                  <a:latin typeface="宋体" pitchFamily="2" charset="-122"/>
                  <a:ea typeface="宋体" pitchFamily="2" charset="-122"/>
                  <a:cs typeface="+mn-cs"/>
                </a:rPr>
                <a: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p>
          </p:txBody>
        </p:sp>
        <mc:AlternateContent xmlns:mc="http://schemas.openxmlformats.org/markup-compatibility/2006">
          <mc:Choice xmlns:a14="http://schemas.microsoft.com/office/drawing/2010/main" Requires="a14">
            <p:sp>
              <p:nvSpPr>
                <p:cNvPr id="15375" name="Text Box 7"/>
                <p:cNvSpPr txBox="1">
                  <a:spLocks noChangeArrowheads="1"/>
                </p:cNvSpPr>
                <p:nvPr/>
              </p:nvSpPr>
              <p:spPr bwMode="auto">
                <a:xfrm>
                  <a:off x="336" y="816"/>
                  <a:ext cx="5136" cy="1467"/>
                </a:xfrm>
                <a:prstGeom prst="rect">
                  <a:avLst/>
                </a:prstGeom>
                <a:noFill/>
                <a:ln w="9525">
                  <a:noFill/>
                  <a:miter lim="800000"/>
                  <a:headEnd/>
                  <a:tailEnd/>
                </a:ln>
              </p:spPr>
              <p:txBody>
                <a:bodyPr wrap="square">
                  <a:spAutoFit/>
                </a:bodyPr>
                <a:lstStyle/>
                <a:p>
                  <a:pPr marL="0" marR="0" lvl="0" indent="573088" algn="l" defTabSz="914400" rtl="0" eaLnBrk="0" fontAlgn="base" latinLnBrk="0" hangingPunct="0">
                    <a:lnSpc>
                      <a:spcPct val="120000"/>
                    </a:lnSpc>
                    <a:spcBef>
                      <a:spcPct val="30000"/>
                    </a:spcBef>
                    <a:spcAft>
                      <a:spcPct val="0"/>
                    </a:spcAft>
                    <a:buClrTx/>
                    <a:buSzTx/>
                    <a:buFontTx/>
                    <a:buNone/>
                    <a:tabLst/>
                    <a:defRPr/>
                  </a:pP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定义 </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5.1 </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设文法</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G </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(V</a:t>
                  </a:r>
                  <a:r>
                    <a:rPr kumimoji="0" lang="en-US" altLang="zh-CN" sz="2200" b="1" i="0" u="none" strike="noStrike" kern="1200" cap="none" spc="0" normalizeH="0" baseline="-30000" noProof="0" dirty="0">
                      <a:ln>
                        <a:noFill/>
                      </a:ln>
                      <a:solidFill>
                        <a:srgbClr val="000000"/>
                      </a:solidFill>
                      <a:effectLst/>
                      <a:uLnTx/>
                      <a:uFillTx/>
                      <a:latin typeface="宋体" pitchFamily="2" charset="-122"/>
                      <a:ea typeface="宋体" pitchFamily="2" charset="-122"/>
                      <a:cs typeface="+mn-cs"/>
                    </a:rPr>
                    <a:t>N</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V</a:t>
                  </a:r>
                  <a:r>
                    <a:rPr kumimoji="0" lang="en-US" altLang="zh-CN" sz="2200" b="1" i="0" u="none" strike="noStrike" kern="1200" cap="none" spc="0" normalizeH="0" baseline="-30000" noProof="0" dirty="0">
                      <a:ln>
                        <a:noFill/>
                      </a:ln>
                      <a:solidFill>
                        <a:srgbClr val="000000"/>
                      </a:solidFill>
                      <a:effectLst/>
                      <a:uLnTx/>
                      <a:uFillTx/>
                      <a:latin typeface="宋体" pitchFamily="2" charset="-122"/>
                      <a:ea typeface="宋体" pitchFamily="2" charset="-122"/>
                      <a:cs typeface="+mn-cs"/>
                    </a:rPr>
                    <a:t>T</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P</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S)</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，则基于</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(V</a:t>
                  </a:r>
                  <a:r>
                    <a:rPr kumimoji="0" lang="en-US" altLang="zh-CN" sz="2200" b="1" i="0" u="none" strike="noStrike" kern="1200" cap="none" spc="0" normalizeH="0" baseline="-30000" noProof="0" dirty="0">
                      <a:ln>
                        <a:noFill/>
                      </a:ln>
                      <a:solidFill>
                        <a:srgbClr val="000000"/>
                      </a:solidFill>
                      <a:effectLst/>
                      <a:uLnTx/>
                      <a:uFillTx/>
                      <a:latin typeface="宋体" pitchFamily="2" charset="-122"/>
                      <a:ea typeface="宋体" pitchFamily="2" charset="-122"/>
                      <a:cs typeface="+mn-cs"/>
                    </a:rPr>
                    <a:t>N</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∪V</a:t>
                  </a:r>
                  <a:r>
                    <a:rPr kumimoji="0" lang="en-US" altLang="zh-CN" sz="2200" b="1" i="0" u="none" strike="noStrike" kern="1200" cap="none" spc="0" normalizeH="0" baseline="-30000" noProof="0" dirty="0">
                      <a:ln>
                        <a:noFill/>
                      </a:ln>
                      <a:solidFill>
                        <a:srgbClr val="000000"/>
                      </a:solidFill>
                      <a:effectLst/>
                      <a:uLnTx/>
                      <a:uFillTx/>
                      <a:latin typeface="宋体" pitchFamily="2" charset="-122"/>
                      <a:ea typeface="宋体" pitchFamily="2" charset="-122"/>
                      <a:cs typeface="+mn-cs"/>
                    </a:rPr>
                    <a:t>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上的</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3</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种二元关系定义如下：</a:t>
                  </a:r>
                  <a:br>
                    <a:rPr lang="en-US" altLang="zh-CN" sz="2200" b="1" dirty="0">
                      <a:solidFill>
                        <a:srgbClr val="000000"/>
                      </a:solidFill>
                      <a:latin typeface="宋体" pitchFamily="2" charset="-122"/>
                      <a:ea typeface="宋体" pitchFamily="2" charset="-122"/>
                    </a:rPr>
                  </a:b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X  Y  </a:t>
                  </a:r>
                  <a:r>
                    <a:rPr kumimoji="0" lang="en-US" altLang="zh-CN" sz="22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mn-cs"/>
                    </a:rPr>
                    <a:t>iff</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A→……XY……∈P</a:t>
                  </a:r>
                  <a:b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b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X  Y  </a:t>
                  </a:r>
                  <a:r>
                    <a:rPr kumimoji="0" lang="en-US" altLang="zh-CN" sz="22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mn-cs"/>
                    </a:rPr>
                    <a:t>iff</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A→……XB……∈P</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B</a:t>
                  </a:r>
                  <a14:m>
                    <m:oMath xmlns:m="http://schemas.openxmlformats.org/officeDocument/2006/math">
                      <m:groupChr>
                        <m:groupChrPr>
                          <m:chr m:val="⇒"/>
                          <m:vertJc m:val="bot"/>
                          <m:ctrlPr>
                            <a:rPr kumimoji="0" lang="en-US" altLang="zh-CN" sz="22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mn-cs"/>
                            </a:rPr>
                          </m:ctrlPr>
                        </m:groupChrPr>
                        <m:e>
                          <m:r>
                            <m:rPr>
                              <m:brk m:alnAt="2"/>
                            </m:rPr>
                            <a:rPr lang="en-US" altLang="zh-CN" sz="2200" b="1" i="1">
                              <a:solidFill>
                                <a:srgbClr val="000000"/>
                              </a:solidFill>
                              <a:latin typeface="Cambria Math" panose="02040503050406030204" pitchFamily="18" charset="0"/>
                              <a:ea typeface="宋体" pitchFamily="2" charset="-122"/>
                            </a:rPr>
                            <m:t>+</m:t>
                          </m:r>
                        </m:e>
                      </m:groupChr>
                    </m:oMath>
                  </a14:m>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Y···</a:t>
                  </a:r>
                  <a:b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b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X  Y  </a:t>
                  </a:r>
                  <a:r>
                    <a:rPr kumimoji="0" lang="en-US" altLang="zh-CN" sz="22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mn-cs"/>
                    </a:rPr>
                    <a:t>iff</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A→……BD……∈P</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B</a:t>
                  </a:r>
                  <a:r>
                    <a:rPr kumimoji="0" lang="en-US" altLang="zh-CN" sz="2200" b="1" u="none" strike="noStrike" kern="1200" cap="none" spc="0" normalizeH="0" baseline="0" noProof="0" dirty="0">
                      <a:ln>
                        <a:noFill/>
                      </a:ln>
                      <a:solidFill>
                        <a:srgbClr val="000000"/>
                      </a:solidFill>
                      <a:effectLst/>
                      <a:uLnTx/>
                      <a:uFillTx/>
                      <a:ea typeface="宋体" pitchFamily="2" charset="-122"/>
                      <a:cs typeface="+mn-cs"/>
                    </a:rPr>
                    <a:t> </a:t>
                  </a:r>
                  <a14:m>
                    <m:oMath xmlns:m="http://schemas.openxmlformats.org/officeDocument/2006/math">
                      <m:groupChr>
                        <m:groupChrPr>
                          <m:chr m:val="⇒"/>
                          <m:vertJc m:val="bot"/>
                          <m:ctrlPr>
                            <a:rPr kumimoji="0" lang="en-US" altLang="zh-CN" sz="22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mn-cs"/>
                            </a:rPr>
                          </m:ctrlPr>
                        </m:groupChrPr>
                        <m:e>
                          <m:r>
                            <m:rPr>
                              <m:brk m:alnAt="2"/>
                            </m:rPr>
                            <a:rPr lang="en-US" altLang="zh-CN" sz="2200" b="1" i="1">
                              <a:solidFill>
                                <a:srgbClr val="000000"/>
                              </a:solidFill>
                              <a:latin typeface="Cambria Math" panose="02040503050406030204" pitchFamily="18" charset="0"/>
                              <a:ea typeface="宋体" pitchFamily="2" charset="-122"/>
                            </a:rPr>
                            <m:t>+</m:t>
                          </m:r>
                        </m:e>
                      </m:groupChr>
                      <m:r>
                        <a:rPr lang="en-US" altLang="zh-CN" sz="2200" b="1" i="1">
                          <a:solidFill>
                            <a:srgbClr val="000000"/>
                          </a:solidFill>
                          <a:latin typeface="Cambria Math" panose="02040503050406030204" pitchFamily="18" charset="0"/>
                          <a:ea typeface="宋体" pitchFamily="2" charset="-122"/>
                        </a:rPr>
                        <m:t> </m:t>
                      </m:r>
                    </m:oMath>
                  </a14:m>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……X </a:t>
                  </a:r>
                  <a:r>
                    <a:rPr kumimoji="0" lang="zh-CN" altLang="en-US"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D</a:t>
                  </a:r>
                  <a:r>
                    <a:rPr lang="en-US" altLang="zh-CN" sz="2200" b="1" dirty="0">
                      <a:solidFill>
                        <a:srgbClr val="000000"/>
                      </a:solidFill>
                      <a:ea typeface="宋体" pitchFamily="2" charset="-122"/>
                    </a:rPr>
                    <a:t> </a:t>
                  </a:r>
                  <a14:m>
                    <m:oMath xmlns:m="http://schemas.openxmlformats.org/officeDocument/2006/math">
                      <m:groupChr>
                        <m:groupChrPr>
                          <m:chr m:val="⇒"/>
                          <m:vertJc m:val="bot"/>
                          <m:ctrlPr>
                            <a:rPr lang="en-US" altLang="zh-CN" sz="2200" b="1" i="1">
                              <a:solidFill>
                                <a:srgbClr val="000000"/>
                              </a:solidFill>
                              <a:latin typeface="Cambria Math" panose="02040503050406030204" pitchFamily="18" charset="0"/>
                              <a:ea typeface="宋体" pitchFamily="2" charset="-122"/>
                            </a:rPr>
                          </m:ctrlPr>
                        </m:groupChrPr>
                        <m:e>
                          <m:r>
                            <m:rPr>
                              <m:brk m:alnAt="2"/>
                            </m:rPr>
                            <a:rPr lang="zh-CN" altLang="en-US" sz="2200" b="1" i="1" smtClean="0">
                              <a:solidFill>
                                <a:srgbClr val="000000"/>
                              </a:solidFill>
                              <a:latin typeface="Cambria Math" panose="02040503050406030204" pitchFamily="18" charset="0"/>
                              <a:ea typeface="宋体" pitchFamily="2" charset="-122"/>
                            </a:rPr>
                            <m:t>*</m:t>
                          </m:r>
                        </m:e>
                      </m:groupChr>
                    </m:oMath>
                  </a14:m>
                  <a:r>
                    <a:rPr kumimoji="0" lang="en-US" altLang="zh-CN" sz="22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Y……</a:t>
                  </a:r>
                </a:p>
              </p:txBody>
            </p:sp>
          </mc:Choice>
          <mc:Fallback>
            <p:sp>
              <p:nvSpPr>
                <p:cNvPr id="15375" name="Text Box 7"/>
                <p:cNvSpPr txBox="1">
                  <a:spLocks noRot="1" noChangeAspect="1" noMove="1" noResize="1" noEditPoints="1" noAdjustHandles="1" noChangeArrowheads="1" noChangeShapeType="1" noTextEdit="1"/>
                </p:cNvSpPr>
                <p:nvPr/>
              </p:nvSpPr>
              <p:spPr bwMode="auto">
                <a:xfrm>
                  <a:off x="336" y="816"/>
                  <a:ext cx="5136" cy="1467"/>
                </a:xfrm>
                <a:prstGeom prst="rect">
                  <a:avLst/>
                </a:prstGeom>
                <a:blipFill>
                  <a:blip r:embed="rId3"/>
                  <a:stretch>
                    <a:fillRect l="-972" t="-1309" b="-3403"/>
                  </a:stretch>
                </a:blipFill>
                <a:ln w="9525">
                  <a:noFill/>
                  <a:miter lim="800000"/>
                  <a:headEnd/>
                  <a:tailEnd/>
                </a:ln>
              </p:spPr>
              <p:txBody>
                <a:bodyPr/>
                <a:lstStyle/>
                <a:p>
                  <a:r>
                    <a:rPr lang="zh-CN" altLang="en-US">
                      <a:noFill/>
                    </a:rPr>
                    <a:t> </a:t>
                  </a:r>
                </a:p>
              </p:txBody>
            </p:sp>
          </mc:Fallback>
        </mc:AlternateContent>
      </p:grpSp>
      <p:sp>
        <p:nvSpPr>
          <p:cNvPr id="15371" name="Rectangle 27"/>
          <p:cNvSpPr>
            <a:spLocks noGrp="1" noChangeArrowheads="1"/>
          </p:cNvSpPr>
          <p:nvPr>
            <p:ph type="title"/>
          </p:nvPr>
        </p:nvSpPr>
        <p:spPr>
          <a:xfrm>
            <a:off x="609600" y="228600"/>
            <a:ext cx="4495800" cy="457200"/>
          </a:xfrm>
        </p:spPr>
        <p:txBody>
          <a:bodyPr/>
          <a:lstStyle/>
          <a:p>
            <a:pPr eaLnBrk="1" hangingPunct="1"/>
            <a:r>
              <a:rPr lang="en-US" altLang="zh-CN" sz="2800" b="1" dirty="0">
                <a:latin typeface="Times New Roman" pitchFamily="18" charset="0"/>
                <a:ea typeface="黑体" pitchFamily="2" charset="-122"/>
              </a:rPr>
              <a:t>5</a:t>
            </a:r>
            <a:r>
              <a:rPr lang="en-US" altLang="zh-CN" sz="2800" b="1" dirty="0">
                <a:solidFill>
                  <a:srgbClr val="0000FF"/>
                </a:solidFill>
                <a:latin typeface="Times New Roman" pitchFamily="18" charset="0"/>
                <a:ea typeface="黑体" pitchFamily="2" charset="-122"/>
              </a:rPr>
              <a:t>.2</a:t>
            </a:r>
            <a:r>
              <a:rPr lang="zh-CN" altLang="en-US" sz="2800" b="1" dirty="0">
                <a:solidFill>
                  <a:srgbClr val="0000FF"/>
                </a:solidFill>
                <a:latin typeface="Times New Roman" pitchFamily="18" charset="0"/>
                <a:ea typeface="黑体" pitchFamily="2" charset="-122"/>
              </a:rPr>
              <a:t>　简单优先分析法</a:t>
            </a:r>
          </a:p>
        </p:txBody>
      </p:sp>
      <p:sp>
        <p:nvSpPr>
          <p:cNvPr id="24" name="灯片编号占位符 1"/>
          <p:cNvSpPr>
            <a:spLocks noGrp="1"/>
          </p:cNvSpPr>
          <p:nvPr>
            <p:ph type="sldNum" sz="quarter" idx="10"/>
          </p:nvPr>
        </p:nvSpPr>
        <p:spPr>
          <a:xfrm>
            <a:off x="6781800" y="6172200"/>
            <a:ext cx="2133600" cy="244475"/>
          </a:xfrm>
          <a:noFill/>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6D23E5D-E956-456F-9C88-9C9A9EA3F7DA}" type="slidenum">
              <a:rPr kumimoji="0" lang="en-US" altLang="zh-CN" sz="1800" b="0" i="0" u="none" strike="noStrike" kern="1200" cap="none" spc="0" normalizeH="0" baseline="0" noProof="0" smtClean="0">
                <a:ln>
                  <a:noFill/>
                </a:ln>
                <a:solidFill>
                  <a:srgbClr val="000000"/>
                </a:solidFill>
                <a:effectLst/>
                <a:uLnTx/>
                <a:uFillTx/>
                <a:latin typeface="Arial" charset="0"/>
                <a:ea typeface="微软雅黑" pitchFamily="34" charset="-122"/>
                <a:cs typeface="+mn-cs"/>
              </a:rPr>
              <a:pPr marL="0" marR="0" lvl="0" indent="0" algn="ctr" defTabSz="914400" rtl="0" eaLnBrk="0" fontAlgn="base" latinLnBrk="0" hangingPunct="0">
                <a:lnSpc>
                  <a:spcPct val="100000"/>
                </a:lnSpc>
                <a:spcBef>
                  <a:spcPct val="0"/>
                </a:spcBef>
                <a:spcAft>
                  <a:spcPct val="0"/>
                </a:spcAft>
                <a:buClrTx/>
                <a:buSzTx/>
                <a:buFontTx/>
                <a:buNone/>
                <a:tabLst/>
                <a:defRPr/>
              </a:pPr>
              <a:t>8</a:t>
            </a:fld>
            <a:endParaRPr kumimoji="0" lang="en-US" altLang="zh-CN" sz="1800" b="0" i="0" u="none" strike="noStrike" kern="1200" cap="none" spc="0" normalizeH="0" baseline="0" noProof="0" dirty="0">
              <a:ln>
                <a:noFill/>
              </a:ln>
              <a:solidFill>
                <a:srgbClr val="000000"/>
              </a:solidFill>
              <a:effectLst/>
              <a:uLnTx/>
              <a:uFillTx/>
              <a:latin typeface="Arial" charset="0"/>
              <a:ea typeface="微软雅黑" pitchFamily="34" charset="-122"/>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1" name="Text Box 19"/>
          <p:cNvSpPr txBox="1">
            <a:spLocks noChangeArrowheads="1"/>
          </p:cNvSpPr>
          <p:nvPr/>
        </p:nvSpPr>
        <p:spPr bwMode="auto">
          <a:xfrm>
            <a:off x="33300" y="1125522"/>
            <a:ext cx="8610600" cy="782638"/>
          </a:xfrm>
          <a:prstGeom prst="rect">
            <a:avLst/>
          </a:prstGeom>
          <a:noFill/>
          <a:ln w="9525">
            <a:noFill/>
            <a:miter lim="800000"/>
            <a:headEnd/>
            <a:tailEnd/>
          </a:ln>
        </p:spPr>
        <p:txBody>
          <a:bodyPr>
            <a:spAutoFit/>
          </a:bodyPr>
          <a:lstStyle/>
          <a:p>
            <a:pPr marL="0" marR="0" lvl="0" indent="595313" algn="ctr" defTabSz="914400" rtl="0" eaLnBrk="0" fontAlgn="base" latinLnBrk="0" hangingPunct="0">
              <a:lnSpc>
                <a:spcPct val="12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定义 </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5.2  </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如果文法</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G</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两个符号之间至多存在 、 和  三种简单优先关系之一，且没有相同右部的规则，则文法</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G</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称为</a:t>
            </a:r>
            <a:r>
              <a:rPr kumimoji="0" lang="zh-CN" altLang="en-US" sz="2000" b="1" i="0" u="none" strike="noStrike" kern="1200" cap="none" spc="0" normalizeH="0" baseline="0" noProof="0" dirty="0">
                <a:ln>
                  <a:noFill/>
                </a:ln>
                <a:solidFill>
                  <a:srgbClr val="CC6600"/>
                </a:solidFill>
                <a:effectLst/>
                <a:uLnTx/>
                <a:uFillTx/>
                <a:latin typeface="宋体"/>
                <a:ea typeface="宋体"/>
                <a:cs typeface="+mn-cs"/>
              </a:rPr>
              <a:t>简单优先文法</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 </a:t>
            </a:r>
          </a:p>
        </p:txBody>
      </p:sp>
      <p:sp>
        <p:nvSpPr>
          <p:cNvPr id="16388" name="Text Box 25"/>
          <p:cNvSpPr txBox="1">
            <a:spLocks noChangeArrowheads="1"/>
          </p:cNvSpPr>
          <p:nvPr/>
        </p:nvSpPr>
        <p:spPr bwMode="auto">
          <a:xfrm>
            <a:off x="762000" y="5638800"/>
            <a:ext cx="7140575" cy="707886"/>
          </a:xfrm>
          <a:prstGeom prst="rect">
            <a:avLst/>
          </a:prstGeom>
          <a:noFill/>
          <a:ln w="9525">
            <a:noFill/>
            <a:miter lim="800000"/>
            <a:headEnd/>
            <a:tailEnd/>
          </a:ln>
        </p:spPr>
        <p:txBody>
          <a:bodyPr>
            <a:spAutoFit/>
          </a:bodyPr>
          <a:lstStyle/>
          <a:p>
            <a:pPr marL="0" marR="0" lvl="0" indent="584200" algn="ctr"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009999"/>
                </a:solidFill>
                <a:effectLst/>
                <a:uLnTx/>
                <a:uFillTx/>
                <a:latin typeface="宋体"/>
                <a:ea typeface="宋体"/>
                <a:cs typeface="+mn-cs"/>
              </a:rPr>
              <a:t>结论⑴和⑵是确保简单优先分析方法正确性的理论基础。 </a:t>
            </a:r>
          </a:p>
        </p:txBody>
      </p:sp>
      <p:sp>
        <p:nvSpPr>
          <p:cNvPr id="16397" name="Text Box 22"/>
          <p:cNvSpPr txBox="1">
            <a:spLocks noChangeArrowheads="1"/>
          </p:cNvSpPr>
          <p:nvPr/>
        </p:nvSpPr>
        <p:spPr bwMode="auto">
          <a:xfrm>
            <a:off x="86309" y="2118306"/>
            <a:ext cx="8810983" cy="3323987"/>
          </a:xfrm>
          <a:prstGeom prst="rect">
            <a:avLst/>
          </a:prstGeom>
          <a:solidFill>
            <a:schemeClr val="bg2">
              <a:lumMod val="20000"/>
              <a:lumOff val="80000"/>
            </a:schemeClr>
          </a:solidFill>
          <a:ln w="9525">
            <a:noFill/>
            <a:miter lim="800000"/>
            <a:headEnd/>
            <a:tailEnd/>
          </a:ln>
        </p:spPr>
        <p:txBody>
          <a:bodyPr wrap="square">
            <a:spAutoFit/>
          </a:bodyPr>
          <a:lstStyle/>
          <a:p>
            <a:pPr marL="0" marR="0" lvl="0" indent="476250" algn="l" defTabSz="914400" rtl="0" eaLnBrk="0" fontAlgn="base" latinLnBrk="0" hangingPunct="0">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关于简单优先文法，可以证明下列几个结论。</a:t>
            </a:r>
          </a:p>
          <a:p>
            <a:pPr marL="0" marR="0" lvl="0" indent="476250" algn="l" defTabSz="914400" rtl="0" eaLnBrk="0" fontAlgn="base" latinLnBrk="0" hangingPunct="0">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⑴ 设文法</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G</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为简单优先文法，句型；</a:t>
            </a:r>
            <a:b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b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    </a:t>
            </a:r>
            <a:r>
              <a:rPr kumimoji="0" lang="en-US" altLang="zh-CN" sz="2000" b="1" i="0" u="none" strike="noStrike" kern="1200" cap="none" spc="0" normalizeH="0" baseline="0" noProof="0" dirty="0">
                <a:ln>
                  <a:noFill/>
                </a:ln>
                <a:solidFill>
                  <a:srgbClr val="FF0000"/>
                </a:solidFill>
                <a:effectLst/>
                <a:uLnTx/>
                <a:uFillTx/>
                <a:latin typeface="宋体"/>
                <a:ea typeface="宋体"/>
                <a:cs typeface="+mn-cs"/>
              </a:rPr>
              <a:t>#</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1</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 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2</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i-1</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 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i</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 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i+1</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j-1</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 </a:t>
            </a:r>
            <a:r>
              <a:rPr kumimoji="0" lang="en-US" altLang="zh-CN" sz="2000" b="1" i="0" u="none" strike="noStrike" kern="1200" cap="none" spc="0" normalizeH="0" baseline="0" noProof="0" dirty="0" err="1">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err="1">
                <a:ln>
                  <a:noFill/>
                </a:ln>
                <a:solidFill>
                  <a:srgbClr val="000000"/>
                </a:solidFill>
                <a:effectLst/>
                <a:uLnTx/>
                <a:uFillTx/>
                <a:latin typeface="宋体"/>
                <a:ea typeface="宋体"/>
                <a:cs typeface="+mn-cs"/>
              </a:rPr>
              <a:t>j</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 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j+1</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n </a:t>
            </a:r>
            <a:r>
              <a:rPr kumimoji="0" lang="en-US" altLang="zh-CN" sz="2000" b="1" i="0" u="none" strike="noStrike" kern="1200" cap="none" spc="0" normalizeH="0" baseline="0" noProof="0" dirty="0">
                <a:ln>
                  <a:noFill/>
                </a:ln>
                <a:solidFill>
                  <a:srgbClr val="FF0000"/>
                </a:solidFill>
                <a:effectLst/>
                <a:uLnTx/>
                <a:uFillTx/>
                <a:latin typeface="宋体"/>
                <a:ea typeface="宋体"/>
                <a:cs typeface="+mn-cs"/>
              </a:rPr>
              <a:t>#</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，且存在下列关系</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a:t>
            </a:r>
          </a:p>
          <a:p>
            <a:pPr marL="0" marR="0" lvl="0" indent="476250" algn="l" defTabSz="914400" rtl="0" eaLnBrk="0" fontAlgn="base" latinLnBrk="0" hangingPunct="0">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i-1 </a:t>
            </a:r>
            <a:r>
              <a:rPr kumimoji="0" lang="en-US" altLang="zh-CN" sz="2000" i="0" u="none" strike="noStrike" kern="1200" cap="none" spc="0" normalizeH="0" noProof="0" dirty="0">
                <a:ln>
                  <a:noFill/>
                </a:ln>
                <a:solidFill>
                  <a:srgbClr val="FF0000"/>
                </a:solidFill>
                <a:effectLst/>
                <a:uLnTx/>
                <a:uFillTx/>
                <a:latin typeface="宋体"/>
                <a:ea typeface="宋体"/>
                <a:cs typeface="+mn-cs"/>
              </a:rPr>
              <a:t></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 </a:t>
            </a:r>
            <a:r>
              <a:rPr kumimoji="0" lang="en-US" altLang="zh-CN" sz="2000" b="1" i="0" u="none" strike="noStrike" kern="1200" cap="none" spc="0" normalizeH="0" baseline="0" noProof="0" dirty="0">
                <a:ln>
                  <a:noFill/>
                </a:ln>
                <a:solidFill>
                  <a:srgbClr val="0000FF"/>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i</a:t>
            </a:r>
            <a:r>
              <a:rPr kumimoji="0" lang="en-US" altLang="zh-CN" sz="2000" b="1" i="0" u="none" strike="noStrike" kern="1200" cap="none" spc="0" normalizeH="0" baseline="0" noProof="0" dirty="0">
                <a:ln>
                  <a:noFill/>
                </a:ln>
                <a:solidFill>
                  <a:srgbClr val="0000FF"/>
                </a:solidFill>
                <a:effectLst/>
                <a:uLnTx/>
                <a:uFillTx/>
                <a:latin typeface="宋体"/>
                <a:ea typeface="宋体"/>
                <a:cs typeface="+mn-cs"/>
              </a:rPr>
              <a:t>  a</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i+1 </a:t>
            </a:r>
            <a:r>
              <a:rPr kumimoji="0" lang="en-US" altLang="zh-CN" sz="2000" b="1" i="0" u="none" strike="noStrike" kern="1200" cap="none" spc="0" normalizeH="0" noProof="0" dirty="0">
                <a:ln>
                  <a:noFill/>
                </a:ln>
                <a:solidFill>
                  <a:srgbClr val="0000FF"/>
                </a:solidFill>
                <a:effectLst/>
                <a:uLnTx/>
                <a:uFillTx/>
                <a:latin typeface="宋体"/>
                <a:ea typeface="宋体"/>
                <a:cs typeface="+mn-cs"/>
              </a:rPr>
              <a:t></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 </a:t>
            </a:r>
            <a:r>
              <a:rPr lang="en-US" altLang="zh-CN" sz="2000" b="1" dirty="0">
                <a:solidFill>
                  <a:srgbClr val="0000FF"/>
                </a:solidFill>
                <a:latin typeface="宋体"/>
                <a:ea typeface="宋体"/>
              </a:rPr>
              <a:t>…</a:t>
            </a:r>
            <a:r>
              <a:rPr kumimoji="0" lang="en-US" altLang="zh-CN" sz="2000" b="1" i="0" u="none" strike="noStrike" kern="1200" cap="none" spc="0" normalizeH="0" baseline="0" noProof="0" dirty="0">
                <a:ln>
                  <a:noFill/>
                </a:ln>
                <a:solidFill>
                  <a:srgbClr val="0000FF"/>
                </a:solidFill>
                <a:effectLst/>
                <a:uLnTx/>
                <a:uFillTx/>
                <a:latin typeface="宋体"/>
                <a:ea typeface="宋体"/>
                <a:cs typeface="+mn-cs"/>
              </a:rPr>
              <a:t>  a</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j-1 </a:t>
            </a:r>
            <a:r>
              <a:rPr kumimoji="0" lang="en-US" altLang="zh-CN" sz="2000" b="1" i="0" u="none" strike="noStrike" kern="1200" cap="none" spc="0" normalizeH="0" noProof="0" dirty="0">
                <a:ln>
                  <a:noFill/>
                </a:ln>
                <a:solidFill>
                  <a:srgbClr val="0000FF"/>
                </a:solidFill>
                <a:effectLst/>
                <a:uLnTx/>
                <a:uFillTx/>
                <a:latin typeface="宋体"/>
                <a:ea typeface="宋体"/>
                <a:cs typeface="+mn-cs"/>
              </a:rPr>
              <a:t></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 </a:t>
            </a:r>
            <a:r>
              <a:rPr kumimoji="0" lang="en-US" altLang="zh-CN" sz="2000" b="1" i="0" u="none" strike="noStrike" kern="1200" cap="none" spc="0" normalizeH="0" baseline="0" noProof="0" dirty="0" err="1">
                <a:ln>
                  <a:noFill/>
                </a:ln>
                <a:solidFill>
                  <a:srgbClr val="0000FF"/>
                </a:solidFill>
                <a:effectLst/>
                <a:uLnTx/>
                <a:uFillTx/>
                <a:latin typeface="宋体"/>
                <a:ea typeface="宋体"/>
                <a:cs typeface="+mn-cs"/>
              </a:rPr>
              <a:t>a</a:t>
            </a:r>
            <a:r>
              <a:rPr kumimoji="0" lang="en-US" altLang="zh-CN" sz="2000" b="1" i="0" u="none" strike="noStrike" kern="1200" cap="none" spc="0" normalizeH="0" baseline="-30000" noProof="0" dirty="0" err="1">
                <a:ln>
                  <a:noFill/>
                </a:ln>
                <a:solidFill>
                  <a:srgbClr val="0000FF"/>
                </a:solidFill>
                <a:effectLst/>
                <a:uLnTx/>
                <a:uFillTx/>
                <a:latin typeface="宋体"/>
                <a:ea typeface="宋体"/>
                <a:cs typeface="+mn-cs"/>
              </a:rPr>
              <a:t>j</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 </a:t>
            </a:r>
            <a:r>
              <a:rPr kumimoji="0" lang="en-US" altLang="zh-CN" sz="2000" b="1" i="0" u="none" strike="noStrike" kern="1200" cap="none" spc="0" normalizeH="0" noProof="0" dirty="0">
                <a:ln>
                  <a:noFill/>
                </a:ln>
                <a:solidFill>
                  <a:srgbClr val="FF0000"/>
                </a:solidFill>
                <a:effectLst/>
                <a:uLnTx/>
                <a:uFillTx/>
                <a:latin typeface="宋体"/>
                <a:ea typeface="宋体"/>
                <a:cs typeface="+mn-cs"/>
              </a:rPr>
              <a:t></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 </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00"/>
                </a:solidFill>
                <a:effectLst/>
                <a:uLnTx/>
                <a:uFillTx/>
                <a:latin typeface="宋体"/>
                <a:ea typeface="宋体"/>
                <a:cs typeface="+mn-cs"/>
              </a:rPr>
              <a:t>j+1 </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，则</a:t>
            </a:r>
            <a:endParaRPr kumimoji="0" lang="en-US" altLang="zh-CN" sz="2000" b="1" i="0" u="none" strike="noStrike" kern="1200" cap="none" spc="0" normalizeH="0" baseline="0" noProof="0" dirty="0">
              <a:ln>
                <a:noFill/>
              </a:ln>
              <a:solidFill>
                <a:srgbClr val="000000"/>
              </a:solidFill>
              <a:effectLst/>
              <a:uLnTx/>
              <a:uFillTx/>
              <a:latin typeface="宋体"/>
              <a:ea typeface="宋体"/>
              <a:cs typeface="+mn-cs"/>
            </a:endParaRPr>
          </a:p>
          <a:p>
            <a:pPr marL="0" marR="0" lvl="0" indent="476250" algn="l" defTabSz="914400" rtl="0" eaLnBrk="0" fontAlgn="base" latinLnBrk="0" hangingPunct="0">
              <a:spcBef>
                <a:spcPts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子串</a:t>
            </a:r>
            <a:r>
              <a:rPr kumimoji="0" lang="en-US" altLang="zh-CN" sz="2000" b="1" i="0" u="none" strike="noStrike" kern="1200" cap="none" spc="0" normalizeH="0" baseline="0" noProof="0" dirty="0" err="1">
                <a:ln>
                  <a:noFill/>
                </a:ln>
                <a:solidFill>
                  <a:srgbClr val="0000FF"/>
                </a:solidFill>
                <a:effectLst/>
                <a:uLnTx/>
                <a:uFillTx/>
                <a:latin typeface="宋体"/>
                <a:ea typeface="宋体"/>
                <a:cs typeface="+mn-cs"/>
              </a:rPr>
              <a:t>a</a:t>
            </a:r>
            <a:r>
              <a:rPr kumimoji="0" lang="en-US" altLang="zh-CN" sz="2000" b="1" i="0" u="none" strike="noStrike" kern="1200" cap="none" spc="0" normalizeH="0" baseline="-30000" noProof="0" dirty="0" err="1">
                <a:ln>
                  <a:noFill/>
                </a:ln>
                <a:solidFill>
                  <a:srgbClr val="0000FF"/>
                </a:solidFill>
                <a:effectLst/>
                <a:uLnTx/>
                <a:uFillTx/>
                <a:latin typeface="宋体"/>
                <a:ea typeface="宋体"/>
                <a:cs typeface="+mn-cs"/>
              </a:rPr>
              <a:t>i</a:t>
            </a:r>
            <a:r>
              <a:rPr kumimoji="0" lang="en-US" altLang="zh-CN" sz="2000" b="1" i="0" u="none" strike="noStrike" kern="1200" cap="none" spc="0" normalizeH="0" baseline="0" noProof="0" dirty="0">
                <a:ln>
                  <a:noFill/>
                </a:ln>
                <a:solidFill>
                  <a:srgbClr val="0000FF"/>
                </a:solidFill>
                <a:effectLst/>
                <a:uLnTx/>
                <a:uFillTx/>
                <a:latin typeface="宋体"/>
                <a:ea typeface="宋体"/>
                <a:cs typeface="+mn-cs"/>
              </a:rPr>
              <a:t> a</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i+1</a:t>
            </a:r>
            <a:r>
              <a:rPr kumimoji="0" lang="en-US" altLang="zh-CN" sz="2000" b="1" i="0" u="none" strike="noStrike" kern="1200" cap="none" spc="0" normalizeH="0" baseline="0" noProof="0" dirty="0">
                <a:ln>
                  <a:noFill/>
                </a:ln>
                <a:solidFill>
                  <a:srgbClr val="0000FF"/>
                </a:solidFill>
                <a:effectLst/>
                <a:uLnTx/>
                <a:uFillTx/>
                <a:latin typeface="宋体"/>
                <a:ea typeface="宋体"/>
                <a:cs typeface="+mn-cs"/>
              </a:rPr>
              <a:t>···a</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j-1</a:t>
            </a:r>
            <a:r>
              <a:rPr kumimoji="0" lang="en-US" altLang="zh-CN" sz="2000" b="1" i="0" u="none" strike="noStrike" kern="1200" cap="none" spc="0" normalizeH="0" baseline="0" noProof="0" dirty="0">
                <a:ln>
                  <a:noFill/>
                </a:ln>
                <a:solidFill>
                  <a:srgbClr val="0000FF"/>
                </a:solidFill>
                <a:effectLst/>
                <a:uLnTx/>
                <a:uFillTx/>
                <a:latin typeface="宋体"/>
                <a:ea typeface="宋体"/>
                <a:cs typeface="+mn-cs"/>
              </a:rPr>
              <a:t> </a:t>
            </a:r>
            <a:r>
              <a:rPr kumimoji="0" lang="en-US" altLang="zh-CN" sz="2000" b="1" i="0" u="none" strike="noStrike" kern="1200" cap="none" spc="0" normalizeH="0" baseline="0" noProof="0" dirty="0" err="1">
                <a:ln>
                  <a:noFill/>
                </a:ln>
                <a:solidFill>
                  <a:srgbClr val="0000FF"/>
                </a:solidFill>
                <a:effectLst/>
                <a:uLnTx/>
                <a:uFillTx/>
                <a:latin typeface="宋体"/>
                <a:ea typeface="宋体"/>
                <a:cs typeface="+mn-cs"/>
              </a:rPr>
              <a:t>a</a:t>
            </a:r>
            <a:r>
              <a:rPr kumimoji="0" lang="en-US" altLang="zh-CN" sz="2000" b="1" i="0" u="none" strike="noStrike" kern="1200" cap="none" spc="0" normalizeH="0" baseline="-30000" noProof="0" dirty="0" err="1">
                <a:ln>
                  <a:noFill/>
                </a:ln>
                <a:solidFill>
                  <a:srgbClr val="0000FF"/>
                </a:solidFill>
                <a:effectLst/>
                <a:uLnTx/>
                <a:uFillTx/>
                <a:latin typeface="宋体"/>
                <a:ea typeface="宋体"/>
                <a:cs typeface="+mn-cs"/>
              </a:rPr>
              <a:t>j</a:t>
            </a:r>
            <a:r>
              <a:rPr kumimoji="0" lang="en-US" altLang="zh-CN" sz="2000" b="1" i="0" u="none" strike="noStrike" kern="1200" cap="none" spc="0" normalizeH="0" baseline="-30000" noProof="0" dirty="0">
                <a:ln>
                  <a:noFill/>
                </a:ln>
                <a:solidFill>
                  <a:srgbClr val="0000FF"/>
                </a:solidFill>
                <a:effectLst/>
                <a:uLnTx/>
                <a:uFillTx/>
                <a:latin typeface="宋体"/>
                <a:ea typeface="宋体"/>
                <a:cs typeface="+mn-cs"/>
              </a:rPr>
              <a:t> </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是句型的直接短语。</a:t>
            </a:r>
            <a:endParaRPr kumimoji="0" lang="en-US" altLang="zh-CN" sz="2000" b="1" i="0" u="none" strike="noStrike" kern="1200" cap="none" spc="0" normalizeH="0" baseline="0" noProof="0" dirty="0">
              <a:ln>
                <a:noFill/>
              </a:ln>
              <a:solidFill>
                <a:srgbClr val="000000"/>
              </a:solidFill>
              <a:effectLst/>
              <a:uLnTx/>
              <a:uFillTx/>
              <a:latin typeface="宋体"/>
              <a:ea typeface="宋体"/>
              <a:cs typeface="+mn-cs"/>
            </a:endParaRPr>
          </a:p>
          <a:p>
            <a:pPr marL="0" marR="0" lvl="0" indent="476250" algn="l" defTabSz="914400" rtl="0" eaLnBrk="0" fontAlgn="base" latinLnBrk="0" hangingPunct="0">
              <a:spcBef>
                <a:spcPts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特别地，如果这个子串是句型最左子串，则该子串就是句型的句柄。</a:t>
            </a:r>
          </a:p>
          <a:p>
            <a:pPr marL="0" marR="0" lvl="0" indent="476250" algn="l" defTabSz="914400" rtl="0" eaLnBrk="0" fontAlgn="base" latinLnBrk="0" hangingPunct="0">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⑵ 设文法</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G</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为简单优先文法，如果输入串或归约后的符号串中相邻的两个</a:t>
            </a:r>
            <a:r>
              <a:rPr kumimoji="0" lang="zh-CN" altLang="en-US" sz="2000" b="1" i="0" u="none" strike="noStrike" kern="1200" cap="none" spc="0" normalizeH="0" baseline="0" noProof="0" dirty="0">
                <a:ln>
                  <a:noFill/>
                </a:ln>
                <a:solidFill>
                  <a:srgbClr val="0000FF"/>
                </a:solidFill>
                <a:effectLst/>
                <a:uLnTx/>
                <a:uFillTx/>
                <a:latin typeface="宋体"/>
                <a:ea typeface="宋体"/>
                <a:cs typeface="+mn-cs"/>
              </a:rPr>
              <a:t>符号之间不存在任何一种简单优先关系</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，则输入串不是文法的句子。</a:t>
            </a:r>
          </a:p>
          <a:p>
            <a:pPr marL="0" marR="0" lvl="0" indent="476250" algn="l" defTabSz="914400" rtl="0" eaLnBrk="0" fontAlgn="base" latinLnBrk="0" hangingPunct="0">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⑶ 如果文法</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G</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是简单优先文法，则文法</a:t>
            </a:r>
            <a:r>
              <a:rPr kumimoji="0" lang="en-US" altLang="zh-CN" sz="2000" b="1" i="0" u="none" strike="noStrike" kern="1200" cap="none" spc="0" normalizeH="0" baseline="0" noProof="0" dirty="0">
                <a:ln>
                  <a:noFill/>
                </a:ln>
                <a:solidFill>
                  <a:srgbClr val="000000"/>
                </a:solidFill>
                <a:effectLst/>
                <a:uLnTx/>
                <a:uFillTx/>
                <a:latin typeface="宋体"/>
                <a:ea typeface="宋体"/>
                <a:cs typeface="+mn-cs"/>
              </a:rPr>
              <a:t>G</a:t>
            </a:r>
            <a:r>
              <a:rPr kumimoji="0" lang="zh-CN" altLang="en-US" sz="2000" b="1" i="0" u="none" strike="noStrike" kern="1200" cap="none" spc="0" normalizeH="0" baseline="0" noProof="0" dirty="0">
                <a:ln>
                  <a:noFill/>
                </a:ln>
                <a:solidFill>
                  <a:srgbClr val="000000"/>
                </a:solidFill>
                <a:effectLst/>
                <a:uLnTx/>
                <a:uFillTx/>
                <a:latin typeface="宋体"/>
                <a:ea typeface="宋体"/>
                <a:cs typeface="+mn-cs"/>
              </a:rPr>
              <a:t>是无二义性的文法。 </a:t>
            </a:r>
          </a:p>
        </p:txBody>
      </p:sp>
      <p:sp>
        <p:nvSpPr>
          <p:cNvPr id="16390" name="Rectangle 32"/>
          <p:cNvSpPr>
            <a:spLocks noGrp="1" noChangeArrowheads="1"/>
          </p:cNvSpPr>
          <p:nvPr>
            <p:ph type="title"/>
          </p:nvPr>
        </p:nvSpPr>
        <p:spPr>
          <a:xfrm>
            <a:off x="381000" y="288012"/>
            <a:ext cx="3886200" cy="609600"/>
          </a:xfrm>
        </p:spPr>
        <p:txBody>
          <a:bodyPr/>
          <a:lstStyle/>
          <a:p>
            <a:pPr eaLnBrk="1" hangingPunct="1">
              <a:spcBef>
                <a:spcPct val="50000"/>
              </a:spcBef>
            </a:pPr>
            <a:r>
              <a:rPr lang="en-US" altLang="zh-CN" sz="2800" b="1" dirty="0">
                <a:solidFill>
                  <a:srgbClr val="CC0099"/>
                </a:solidFill>
                <a:latin typeface="黑体" pitchFamily="49" charset="-122"/>
                <a:ea typeface="黑体" pitchFamily="49" charset="-122"/>
              </a:rPr>
              <a:t>5.2.2</a:t>
            </a:r>
            <a:r>
              <a:rPr lang="zh-CN" altLang="en-US" sz="2800" b="1" dirty="0">
                <a:solidFill>
                  <a:srgbClr val="CC0099"/>
                </a:solidFill>
                <a:latin typeface="黑体" pitchFamily="49" charset="-122"/>
                <a:ea typeface="黑体" pitchFamily="49" charset="-122"/>
              </a:rPr>
              <a:t>　简单优先文法</a:t>
            </a:r>
          </a:p>
        </p:txBody>
      </p:sp>
      <p:sp>
        <p:nvSpPr>
          <p:cNvPr id="19" name="灯片编号占位符 1"/>
          <p:cNvSpPr>
            <a:spLocks noGrp="1"/>
          </p:cNvSpPr>
          <p:nvPr>
            <p:ph type="sldNum" sz="quarter" idx="10"/>
          </p:nvPr>
        </p:nvSpPr>
        <p:spPr>
          <a:xfrm>
            <a:off x="6781800" y="6172200"/>
            <a:ext cx="2133600" cy="244475"/>
          </a:xfrm>
          <a:noFill/>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6D23E5D-E956-456F-9C88-9C9A9EA3F7DA}" type="slidenum">
              <a:rPr kumimoji="0" lang="en-US" altLang="zh-CN" sz="1800" b="0" i="0" u="none" strike="noStrike" kern="1200" cap="none" spc="0" normalizeH="0" baseline="0" noProof="0" smtClean="0">
                <a:ln>
                  <a:noFill/>
                </a:ln>
                <a:solidFill>
                  <a:srgbClr val="000000"/>
                </a:solidFill>
                <a:effectLst/>
                <a:uLnTx/>
                <a:uFillTx/>
                <a:latin typeface="Arial" charset="0"/>
                <a:ea typeface="微软雅黑" pitchFamily="34" charset="-122"/>
                <a:cs typeface="+mn-cs"/>
              </a:rPr>
              <a:pPr marL="0" marR="0" lvl="0" indent="0" algn="ctr" defTabSz="914400" rtl="0" eaLnBrk="0" fontAlgn="base" latinLnBrk="0" hangingPunct="0">
                <a:lnSpc>
                  <a:spcPct val="100000"/>
                </a:lnSpc>
                <a:spcBef>
                  <a:spcPct val="0"/>
                </a:spcBef>
                <a:spcAft>
                  <a:spcPct val="0"/>
                </a:spcAft>
                <a:buClrTx/>
                <a:buSzTx/>
                <a:buFontTx/>
                <a:buNone/>
                <a:tabLst/>
                <a:defRPr/>
              </a:pPr>
              <a:t>9</a:t>
            </a:fld>
            <a:endParaRPr kumimoji="0" lang="en-US" altLang="zh-CN" sz="1800" b="0" i="0" u="none" strike="noStrike" kern="1200" cap="none" spc="0" normalizeH="0" baseline="0" noProof="0" dirty="0">
              <a:ln>
                <a:noFill/>
              </a:ln>
              <a:solidFill>
                <a:srgbClr val="000000"/>
              </a:solidFill>
              <a:effectLst/>
              <a:uLnTx/>
              <a:uFillTx/>
              <a:latin typeface="Arial" charset="0"/>
              <a:ea typeface="微软雅黑" pitchFamily="34" charset="-122"/>
              <a:cs typeface="+mn-cs"/>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平面(MOOC)">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OOC-PPT模板" id="{52A9F7C9-966B-4A8B-A1C7-6E16B2577468}" vid="{3D64D331-574C-4511-9C06-47C9CEF20C92}"/>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21596</TotalTime>
  <Words>4890</Words>
  <Application>Microsoft Office PowerPoint</Application>
  <PresentationFormat>全屏显示(4:3)</PresentationFormat>
  <Paragraphs>753</Paragraphs>
  <Slides>33</Slides>
  <Notes>25</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2</vt:i4>
      </vt:variant>
      <vt:variant>
        <vt:lpstr>幻灯片标题</vt:lpstr>
      </vt:variant>
      <vt:variant>
        <vt:i4>33</vt:i4>
      </vt:variant>
    </vt:vector>
  </HeadingPairs>
  <TitlesOfParts>
    <vt:vector size="48" baseType="lpstr">
      <vt:lpstr>黑体</vt:lpstr>
      <vt:lpstr>华文隶书</vt:lpstr>
      <vt:lpstr>宋体</vt:lpstr>
      <vt:lpstr>微软雅黑</vt:lpstr>
      <vt:lpstr>Arial</vt:lpstr>
      <vt:lpstr>Calibri</vt:lpstr>
      <vt:lpstr>Cambria Math</vt:lpstr>
      <vt:lpstr>Times New Roman</vt:lpstr>
      <vt:lpstr>Wingdings</vt:lpstr>
      <vt:lpstr>Wingdings 3</vt:lpstr>
      <vt:lpstr>默认设计模板</vt:lpstr>
      <vt:lpstr>1_默认设计模板</vt:lpstr>
      <vt:lpstr>平面(MOOC)</vt:lpstr>
      <vt:lpstr>Microsoft Word Picture</vt:lpstr>
      <vt:lpstr>Picture2</vt:lpstr>
      <vt:lpstr>第5章　自底向上优先分析 </vt:lpstr>
      <vt:lpstr>编译程序总框</vt:lpstr>
      <vt:lpstr>语法分析的方法</vt:lpstr>
      <vt:lpstr>PowerPoint 演示文稿</vt:lpstr>
      <vt:lpstr>PowerPoint 演示文稿</vt:lpstr>
      <vt:lpstr>PowerPoint 演示文稿</vt:lpstr>
      <vt:lpstr>5.1　优先分析概述</vt:lpstr>
      <vt:lpstr>5.2　简单优先分析法</vt:lpstr>
      <vt:lpstr>5.2.2　简单优先文法</vt:lpstr>
      <vt:lpstr>5.2.3　简单优先分析法 </vt:lpstr>
      <vt:lpstr>PowerPoint 演示文稿</vt:lpstr>
      <vt:lpstr>PowerPoint 演示文稿</vt:lpstr>
      <vt:lpstr>5.3  算符优先分析法</vt:lpstr>
      <vt:lpstr>5.3.2　算符优先文法</vt:lpstr>
      <vt:lpstr>算符文法的性质</vt:lpstr>
      <vt:lpstr>PowerPoint 演示文稿</vt:lpstr>
      <vt:lpstr>PowerPoint 演示文稿</vt:lpstr>
      <vt:lpstr>PowerPoint 演示文稿</vt:lpstr>
      <vt:lpstr>5.3.3　算符优先分析表构造</vt:lpstr>
      <vt:lpstr>PowerPoint 演示文稿</vt:lpstr>
      <vt:lpstr>5.3.4　算符优先分析法</vt:lpstr>
      <vt:lpstr>PowerPoint 演示文稿</vt:lpstr>
      <vt:lpstr>PowerPoint 演示文稿</vt:lpstr>
      <vt:lpstr>5.3.5　算符优先函数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My</cp:lastModifiedBy>
  <cp:revision>516</cp:revision>
  <cp:lastPrinted>1601-01-01T00:00:00Z</cp:lastPrinted>
  <dcterms:created xsi:type="dcterms:W3CDTF">1601-01-01T00:00:00Z</dcterms:created>
  <dcterms:modified xsi:type="dcterms:W3CDTF">2021-05-10T05:36:30Z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