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1.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 id="2147483718" r:id="rId3"/>
  </p:sldMasterIdLst>
  <p:notesMasterIdLst>
    <p:notesMasterId r:id="rId89"/>
  </p:notesMasterIdLst>
  <p:handoutMasterIdLst>
    <p:handoutMasterId r:id="rId90"/>
  </p:handoutMasterIdLst>
  <p:sldIdLst>
    <p:sldId id="256" r:id="rId4"/>
    <p:sldId id="257" r:id="rId5"/>
    <p:sldId id="258" r:id="rId6"/>
    <p:sldId id="348" r:id="rId7"/>
    <p:sldId id="377" r:id="rId8"/>
    <p:sldId id="378" r:id="rId9"/>
    <p:sldId id="352" r:id="rId10"/>
    <p:sldId id="353" r:id="rId11"/>
    <p:sldId id="379" r:id="rId12"/>
    <p:sldId id="359" r:id="rId13"/>
    <p:sldId id="360" r:id="rId14"/>
    <p:sldId id="426" r:id="rId15"/>
    <p:sldId id="362" r:id="rId16"/>
    <p:sldId id="364" r:id="rId17"/>
    <p:sldId id="366" r:id="rId18"/>
    <p:sldId id="370" r:id="rId19"/>
    <p:sldId id="372" r:id="rId20"/>
    <p:sldId id="261" r:id="rId21"/>
    <p:sldId id="262" r:id="rId22"/>
    <p:sldId id="265" r:id="rId23"/>
    <p:sldId id="42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399" r:id="rId43"/>
    <p:sldId id="400" r:id="rId44"/>
    <p:sldId id="402" r:id="rId45"/>
    <p:sldId id="424" r:id="rId46"/>
    <p:sldId id="270" r:id="rId47"/>
    <p:sldId id="427" r:id="rId48"/>
    <p:sldId id="428" r:id="rId49"/>
    <p:sldId id="429" r:id="rId50"/>
    <p:sldId id="430" r:id="rId51"/>
    <p:sldId id="432" r:id="rId52"/>
    <p:sldId id="271" r:id="rId53"/>
    <p:sldId id="272" r:id="rId54"/>
    <p:sldId id="273" r:id="rId55"/>
    <p:sldId id="380" r:id="rId56"/>
    <p:sldId id="381" r:id="rId57"/>
    <p:sldId id="382" r:id="rId58"/>
    <p:sldId id="383" r:id="rId59"/>
    <p:sldId id="384" r:id="rId60"/>
    <p:sldId id="385" r:id="rId61"/>
    <p:sldId id="386" r:id="rId62"/>
    <p:sldId id="387" r:id="rId63"/>
    <p:sldId id="388" r:id="rId64"/>
    <p:sldId id="389" r:id="rId65"/>
    <p:sldId id="390" r:id="rId66"/>
    <p:sldId id="350" r:id="rId67"/>
    <p:sldId id="434" r:id="rId68"/>
    <p:sldId id="391" r:id="rId69"/>
    <p:sldId id="392" r:id="rId70"/>
    <p:sldId id="351" r:id="rId71"/>
    <p:sldId id="393" r:id="rId72"/>
    <p:sldId id="275" r:id="rId73"/>
    <p:sldId id="354" r:id="rId74"/>
    <p:sldId id="403" r:id="rId75"/>
    <p:sldId id="355" r:id="rId76"/>
    <p:sldId id="356" r:id="rId77"/>
    <p:sldId id="397" r:id="rId78"/>
    <p:sldId id="398" r:id="rId79"/>
    <p:sldId id="361" r:id="rId80"/>
    <p:sldId id="278" r:id="rId81"/>
    <p:sldId id="435" r:id="rId82"/>
    <p:sldId id="279" r:id="rId83"/>
    <p:sldId id="433" r:id="rId84"/>
    <p:sldId id="282" r:id="rId85"/>
    <p:sldId id="293" r:id="rId86"/>
    <p:sldId id="405" r:id="rId87"/>
    <p:sldId id="291" r:id="rId88"/>
  </p:sldIdLst>
  <p:sldSz cx="9144000" cy="6858000" type="screen4x3"/>
  <p:notesSz cx="6858000" cy="9144000"/>
  <p:custDataLst>
    <p:tags r:id="rId91"/>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D60093"/>
    <a:srgbClr val="FF3300"/>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autoAdjust="0"/>
  </p:normalViewPr>
  <p:slideViewPr>
    <p:cSldViewPr>
      <p:cViewPr varScale="1">
        <p:scale>
          <a:sx n="72" d="100"/>
          <a:sy n="72" d="100"/>
        </p:scale>
        <p:origin x="1146"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7D83FF-D674-45F2-AAEA-EF4DFBB3BD7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D243E855-021C-4637-B84B-F970E515A32A}">
      <dgm:prSet phldrT="[文本]" custT="1"/>
      <dgm:spPr/>
      <dgm:t>
        <a:bodyPr/>
        <a:lstStyle/>
        <a:p>
          <a:pPr algn="ctr"/>
          <a:r>
            <a:rPr lang="en-US" altLang="zh-CN" sz="2800" dirty="0" err="1">
              <a:latin typeface="+mj-ea"/>
              <a:ea typeface="+mj-ea"/>
            </a:rPr>
            <a:t>VisitNode</a:t>
          </a:r>
          <a:r>
            <a:rPr lang="en-US" altLang="zh-CN" sz="2800" dirty="0">
              <a:latin typeface="+mj-ea"/>
              <a:ea typeface="+mj-ea"/>
            </a:rPr>
            <a:t>(S)</a:t>
          </a:r>
          <a:endParaRPr lang="zh-CN" altLang="en-US" sz="2800" dirty="0"/>
        </a:p>
      </dgm:t>
    </dgm:pt>
    <dgm:pt modelId="{662C8EC8-3C15-4D85-AE49-76B0CF2FC9E5}" type="parTrans" cxnId="{08EEAE9C-5207-461D-A619-2A6EBAFDF81A}">
      <dgm:prSet/>
      <dgm:spPr/>
      <dgm:t>
        <a:bodyPr/>
        <a:lstStyle/>
        <a:p>
          <a:endParaRPr lang="zh-CN" altLang="en-US"/>
        </a:p>
      </dgm:t>
    </dgm:pt>
    <dgm:pt modelId="{70186FD5-C800-4525-924F-4289075ECE4C}" type="sibTrans" cxnId="{08EEAE9C-5207-461D-A619-2A6EBAFDF81A}">
      <dgm:prSet/>
      <dgm:spPr/>
      <dgm:t>
        <a:bodyPr/>
        <a:lstStyle/>
        <a:p>
          <a:endParaRPr lang="zh-CN" altLang="en-US"/>
        </a:p>
      </dgm:t>
    </dgm:pt>
    <dgm:pt modelId="{85C02751-B357-4DFA-BC1B-C755487E48EC}">
      <dgm:prSet custT="1"/>
      <dgm:spPr/>
      <dgm:t>
        <a:bodyPr/>
        <a:lstStyle/>
        <a:p>
          <a:pPr algn="ctr"/>
          <a:r>
            <a:rPr lang="en-US" altLang="zh-CN" sz="2000" dirty="0" err="1">
              <a:latin typeface="+mj-ea"/>
              <a:ea typeface="+mj-ea"/>
            </a:rPr>
            <a:t>VisitNode</a:t>
          </a:r>
          <a:r>
            <a:rPr lang="en-US" altLang="zh-CN" sz="2000" dirty="0">
              <a:latin typeface="+mj-ea"/>
              <a:ea typeface="+mj-ea"/>
            </a:rPr>
            <a:t>(X) - x </a:t>
          </a:r>
        </a:p>
      </dgm:t>
    </dgm:pt>
    <dgm:pt modelId="{33CF3001-7588-409B-9904-B71D53F3425D}" type="parTrans" cxnId="{3AF614DD-5440-43C6-963B-6DDFE6451B9D}">
      <dgm:prSet/>
      <dgm:spPr/>
      <dgm:t>
        <a:bodyPr/>
        <a:lstStyle/>
        <a:p>
          <a:endParaRPr lang="zh-CN" altLang="en-US"/>
        </a:p>
      </dgm:t>
    </dgm:pt>
    <dgm:pt modelId="{CFB98553-3926-4A42-ADB9-67AFBE02E202}" type="sibTrans" cxnId="{3AF614DD-5440-43C6-963B-6DDFE6451B9D}">
      <dgm:prSet/>
      <dgm:spPr/>
      <dgm:t>
        <a:bodyPr/>
        <a:lstStyle/>
        <a:p>
          <a:endParaRPr lang="zh-CN" altLang="en-US"/>
        </a:p>
      </dgm:t>
    </dgm:pt>
    <dgm:pt modelId="{217B7D47-9444-4DDB-A9E3-3BAF44A02F8E}">
      <dgm:prSet custT="1"/>
      <dgm:spPr/>
      <dgm:t>
        <a:bodyPr/>
        <a:lstStyle/>
        <a:p>
          <a:pPr algn="ctr"/>
          <a:r>
            <a:rPr lang="en-US" altLang="zh-CN" sz="2000" dirty="0" err="1">
              <a:latin typeface="+mj-ea"/>
              <a:ea typeface="+mj-ea"/>
            </a:rPr>
            <a:t>VisitNode</a:t>
          </a:r>
          <a:r>
            <a:rPr lang="en-US" altLang="zh-CN" sz="2000" dirty="0">
              <a:latin typeface="+mj-ea"/>
              <a:ea typeface="+mj-ea"/>
            </a:rPr>
            <a:t>(Y) - y</a:t>
          </a:r>
        </a:p>
      </dgm:t>
    </dgm:pt>
    <dgm:pt modelId="{6557E519-5CE1-45C2-8D2D-D059FD4BBE4F}" type="parTrans" cxnId="{71BEAF81-12C9-46FC-B7F9-E2611AB9FA79}">
      <dgm:prSet/>
      <dgm:spPr/>
      <dgm:t>
        <a:bodyPr/>
        <a:lstStyle/>
        <a:p>
          <a:endParaRPr lang="zh-CN" altLang="en-US"/>
        </a:p>
      </dgm:t>
    </dgm:pt>
    <dgm:pt modelId="{56C73E0D-D9DE-48AD-91FD-E5DEAAB96FAB}" type="sibTrans" cxnId="{71BEAF81-12C9-46FC-B7F9-E2611AB9FA79}">
      <dgm:prSet/>
      <dgm:spPr/>
      <dgm:t>
        <a:bodyPr/>
        <a:lstStyle/>
        <a:p>
          <a:endParaRPr lang="zh-CN" altLang="en-US"/>
        </a:p>
      </dgm:t>
    </dgm:pt>
    <dgm:pt modelId="{7C942296-0B74-49FB-A158-3CAC65E4E429}">
      <dgm:prSet custT="1"/>
      <dgm:spPr/>
      <dgm:t>
        <a:bodyPr/>
        <a:lstStyle/>
        <a:p>
          <a:pPr algn="ctr"/>
          <a:r>
            <a:rPr lang="en-US" altLang="zh-CN" sz="2000" dirty="0" err="1">
              <a:latin typeface="+mj-ea"/>
              <a:ea typeface="+mj-ea"/>
            </a:rPr>
            <a:t>VisitNode</a:t>
          </a:r>
          <a:r>
            <a:rPr lang="en-US" altLang="zh-CN" sz="2000" dirty="0">
              <a:latin typeface="+mj-ea"/>
              <a:ea typeface="+mj-ea"/>
            </a:rPr>
            <a:t>(Z) - z</a:t>
          </a:r>
        </a:p>
      </dgm:t>
    </dgm:pt>
    <dgm:pt modelId="{E1FF219F-144A-40D5-8A0F-5AEC82129A9D}" type="parTrans" cxnId="{4769412F-4AD9-4DA0-A892-26B4819F9B88}">
      <dgm:prSet/>
      <dgm:spPr/>
      <dgm:t>
        <a:bodyPr/>
        <a:lstStyle/>
        <a:p>
          <a:endParaRPr lang="zh-CN" altLang="en-US"/>
        </a:p>
      </dgm:t>
    </dgm:pt>
    <dgm:pt modelId="{A9927AC0-BC0E-4AC5-9F9E-FE81B86A0434}" type="sibTrans" cxnId="{4769412F-4AD9-4DA0-A892-26B4819F9B88}">
      <dgm:prSet/>
      <dgm:spPr/>
      <dgm:t>
        <a:bodyPr/>
        <a:lstStyle/>
        <a:p>
          <a:endParaRPr lang="zh-CN" altLang="en-US"/>
        </a:p>
      </dgm:t>
    </dgm:pt>
    <dgm:pt modelId="{17813A4C-6114-49F3-9A3F-6D2ABAE3EE64}" type="pres">
      <dgm:prSet presAssocID="{DE7D83FF-D674-45F2-AAEA-EF4DFBB3BD71}" presName="diagram" presStyleCnt="0">
        <dgm:presLayoutVars>
          <dgm:chPref val="1"/>
          <dgm:dir/>
          <dgm:animOne val="branch"/>
          <dgm:animLvl val="lvl"/>
          <dgm:resizeHandles/>
        </dgm:presLayoutVars>
      </dgm:prSet>
      <dgm:spPr/>
    </dgm:pt>
    <dgm:pt modelId="{A4B37E4B-F8F8-4701-AFBC-56EC7BBE314A}" type="pres">
      <dgm:prSet presAssocID="{D243E855-021C-4637-B84B-F970E515A32A}" presName="root" presStyleCnt="0"/>
      <dgm:spPr/>
    </dgm:pt>
    <dgm:pt modelId="{E84230E5-0345-45F3-A4D1-C4F523602409}" type="pres">
      <dgm:prSet presAssocID="{D243E855-021C-4637-B84B-F970E515A32A}" presName="rootComposite" presStyleCnt="0"/>
      <dgm:spPr/>
    </dgm:pt>
    <dgm:pt modelId="{5B6F82C9-6627-49BD-906F-580F9DB197EC}" type="pres">
      <dgm:prSet presAssocID="{D243E855-021C-4637-B84B-F970E515A32A}" presName="rootText" presStyleLbl="node1" presStyleIdx="0" presStyleCnt="1" custScaleX="262382" custLinFactX="-300000" custLinFactNeighborX="-318336" custLinFactNeighborY="20093"/>
      <dgm:spPr/>
    </dgm:pt>
    <dgm:pt modelId="{F1D6D685-C09C-4B3A-A8F1-FBA26F9830C6}" type="pres">
      <dgm:prSet presAssocID="{D243E855-021C-4637-B84B-F970E515A32A}" presName="rootConnector" presStyleLbl="node1" presStyleIdx="0" presStyleCnt="1"/>
      <dgm:spPr/>
    </dgm:pt>
    <dgm:pt modelId="{48ADAC58-CBF5-4848-A789-B1A6FBEBEBB0}" type="pres">
      <dgm:prSet presAssocID="{D243E855-021C-4637-B84B-F970E515A32A}" presName="childShape" presStyleCnt="0"/>
      <dgm:spPr/>
    </dgm:pt>
    <dgm:pt modelId="{6CF6A064-6549-4675-8AD3-8B618356BFE4}" type="pres">
      <dgm:prSet presAssocID="{33CF3001-7588-409B-9904-B71D53F3425D}" presName="Name13" presStyleLbl="parChTrans1D2" presStyleIdx="0" presStyleCnt="3"/>
      <dgm:spPr/>
    </dgm:pt>
    <dgm:pt modelId="{80BB4701-A358-4774-A651-C7B9A2022371}" type="pres">
      <dgm:prSet presAssocID="{85C02751-B357-4DFA-BC1B-C755487E48EC}" presName="childText" presStyleLbl="bgAcc1" presStyleIdx="0" presStyleCnt="3" custScaleX="324035">
        <dgm:presLayoutVars>
          <dgm:bulletEnabled val="1"/>
        </dgm:presLayoutVars>
      </dgm:prSet>
      <dgm:spPr/>
    </dgm:pt>
    <dgm:pt modelId="{6CFBD0BE-7DE9-49D4-9717-D99EE804FF86}" type="pres">
      <dgm:prSet presAssocID="{6557E519-5CE1-45C2-8D2D-D059FD4BBE4F}" presName="Name13" presStyleLbl="parChTrans1D2" presStyleIdx="1" presStyleCnt="3"/>
      <dgm:spPr/>
    </dgm:pt>
    <dgm:pt modelId="{583C8050-E4A7-46B0-95B4-4223436531BC}" type="pres">
      <dgm:prSet presAssocID="{217B7D47-9444-4DDB-A9E3-3BAF44A02F8E}" presName="childText" presStyleLbl="bgAcc1" presStyleIdx="1" presStyleCnt="3" custScaleX="324035">
        <dgm:presLayoutVars>
          <dgm:bulletEnabled val="1"/>
        </dgm:presLayoutVars>
      </dgm:prSet>
      <dgm:spPr/>
    </dgm:pt>
    <dgm:pt modelId="{F29538F3-09B8-43E0-8EB0-5B6CB8FB8EA0}" type="pres">
      <dgm:prSet presAssocID="{E1FF219F-144A-40D5-8A0F-5AEC82129A9D}" presName="Name13" presStyleLbl="parChTrans1D2" presStyleIdx="2" presStyleCnt="3"/>
      <dgm:spPr/>
    </dgm:pt>
    <dgm:pt modelId="{AB8FA1A3-C7EE-4EB5-9D88-F06A79AB9A95}" type="pres">
      <dgm:prSet presAssocID="{7C942296-0B74-49FB-A158-3CAC65E4E429}" presName="childText" presStyleLbl="bgAcc1" presStyleIdx="2" presStyleCnt="3" custScaleX="324035">
        <dgm:presLayoutVars>
          <dgm:bulletEnabled val="1"/>
        </dgm:presLayoutVars>
      </dgm:prSet>
      <dgm:spPr/>
    </dgm:pt>
  </dgm:ptLst>
  <dgm:cxnLst>
    <dgm:cxn modelId="{52928C14-D07A-4E61-87D5-2F5214D9BCC6}" type="presOf" srcId="{217B7D47-9444-4DDB-A9E3-3BAF44A02F8E}" destId="{583C8050-E4A7-46B0-95B4-4223436531BC}" srcOrd="0" destOrd="0" presId="urn:microsoft.com/office/officeart/2005/8/layout/hierarchy3"/>
    <dgm:cxn modelId="{4769412F-4AD9-4DA0-A892-26B4819F9B88}" srcId="{D243E855-021C-4637-B84B-F970E515A32A}" destId="{7C942296-0B74-49FB-A158-3CAC65E4E429}" srcOrd="2" destOrd="0" parTransId="{E1FF219F-144A-40D5-8A0F-5AEC82129A9D}" sibTransId="{A9927AC0-BC0E-4AC5-9F9E-FE81B86A0434}"/>
    <dgm:cxn modelId="{71BEAF81-12C9-46FC-B7F9-E2611AB9FA79}" srcId="{D243E855-021C-4637-B84B-F970E515A32A}" destId="{217B7D47-9444-4DDB-A9E3-3BAF44A02F8E}" srcOrd="1" destOrd="0" parTransId="{6557E519-5CE1-45C2-8D2D-D059FD4BBE4F}" sibTransId="{56C73E0D-D9DE-48AD-91FD-E5DEAAB96FAB}"/>
    <dgm:cxn modelId="{CE984691-DDF9-4585-8366-E66D6824BE26}" type="presOf" srcId="{7C942296-0B74-49FB-A158-3CAC65E4E429}" destId="{AB8FA1A3-C7EE-4EB5-9D88-F06A79AB9A95}" srcOrd="0" destOrd="0" presId="urn:microsoft.com/office/officeart/2005/8/layout/hierarchy3"/>
    <dgm:cxn modelId="{08EEAE9C-5207-461D-A619-2A6EBAFDF81A}" srcId="{DE7D83FF-D674-45F2-AAEA-EF4DFBB3BD71}" destId="{D243E855-021C-4637-B84B-F970E515A32A}" srcOrd="0" destOrd="0" parTransId="{662C8EC8-3C15-4D85-AE49-76B0CF2FC9E5}" sibTransId="{70186FD5-C800-4525-924F-4289075ECE4C}"/>
    <dgm:cxn modelId="{F2E672B9-DC4F-4E6C-959F-EB56A1DD2478}" type="presOf" srcId="{E1FF219F-144A-40D5-8A0F-5AEC82129A9D}" destId="{F29538F3-09B8-43E0-8EB0-5B6CB8FB8EA0}" srcOrd="0" destOrd="0" presId="urn:microsoft.com/office/officeart/2005/8/layout/hierarchy3"/>
    <dgm:cxn modelId="{FC836AD2-9F16-4F85-AD3D-493FF5EC4F6F}" type="presOf" srcId="{DE7D83FF-D674-45F2-AAEA-EF4DFBB3BD71}" destId="{17813A4C-6114-49F3-9A3F-6D2ABAE3EE64}" srcOrd="0" destOrd="0" presId="urn:microsoft.com/office/officeart/2005/8/layout/hierarchy3"/>
    <dgm:cxn modelId="{B884C6D4-9372-4248-958F-089F387AE32C}" type="presOf" srcId="{6557E519-5CE1-45C2-8D2D-D059FD4BBE4F}" destId="{6CFBD0BE-7DE9-49D4-9717-D99EE804FF86}" srcOrd="0" destOrd="0" presId="urn:microsoft.com/office/officeart/2005/8/layout/hierarchy3"/>
    <dgm:cxn modelId="{3AF614DD-5440-43C6-963B-6DDFE6451B9D}" srcId="{D243E855-021C-4637-B84B-F970E515A32A}" destId="{85C02751-B357-4DFA-BC1B-C755487E48EC}" srcOrd="0" destOrd="0" parTransId="{33CF3001-7588-409B-9904-B71D53F3425D}" sibTransId="{CFB98553-3926-4A42-ADB9-67AFBE02E202}"/>
    <dgm:cxn modelId="{22E34CDF-D4CA-448A-B95C-E513DCA36170}" type="presOf" srcId="{D243E855-021C-4637-B84B-F970E515A32A}" destId="{F1D6D685-C09C-4B3A-A8F1-FBA26F9830C6}" srcOrd="1" destOrd="0" presId="urn:microsoft.com/office/officeart/2005/8/layout/hierarchy3"/>
    <dgm:cxn modelId="{DA7324E0-66A0-4A84-9889-00A7E1F440A1}" type="presOf" srcId="{D243E855-021C-4637-B84B-F970E515A32A}" destId="{5B6F82C9-6627-49BD-906F-580F9DB197EC}" srcOrd="0" destOrd="0" presId="urn:microsoft.com/office/officeart/2005/8/layout/hierarchy3"/>
    <dgm:cxn modelId="{3E97B5F5-0B28-441A-8539-E244626D3728}" type="presOf" srcId="{85C02751-B357-4DFA-BC1B-C755487E48EC}" destId="{80BB4701-A358-4774-A651-C7B9A2022371}" srcOrd="0" destOrd="0" presId="urn:microsoft.com/office/officeart/2005/8/layout/hierarchy3"/>
    <dgm:cxn modelId="{31F759F6-BFCE-4CB1-8CD4-A0C0D897E534}" type="presOf" srcId="{33CF3001-7588-409B-9904-B71D53F3425D}" destId="{6CF6A064-6549-4675-8AD3-8B618356BFE4}" srcOrd="0" destOrd="0" presId="urn:microsoft.com/office/officeart/2005/8/layout/hierarchy3"/>
    <dgm:cxn modelId="{3DEFCC30-CE01-4AAF-B0DB-02CB8D4C6313}" type="presParOf" srcId="{17813A4C-6114-49F3-9A3F-6D2ABAE3EE64}" destId="{A4B37E4B-F8F8-4701-AFBC-56EC7BBE314A}" srcOrd="0" destOrd="0" presId="urn:microsoft.com/office/officeart/2005/8/layout/hierarchy3"/>
    <dgm:cxn modelId="{4C69F7E9-F4DD-4AF2-A01F-25FFB8BE8FA9}" type="presParOf" srcId="{A4B37E4B-F8F8-4701-AFBC-56EC7BBE314A}" destId="{E84230E5-0345-45F3-A4D1-C4F523602409}" srcOrd="0" destOrd="0" presId="urn:microsoft.com/office/officeart/2005/8/layout/hierarchy3"/>
    <dgm:cxn modelId="{823842C8-EE4D-428D-A76C-3E60F897A6D6}" type="presParOf" srcId="{E84230E5-0345-45F3-A4D1-C4F523602409}" destId="{5B6F82C9-6627-49BD-906F-580F9DB197EC}" srcOrd="0" destOrd="0" presId="urn:microsoft.com/office/officeart/2005/8/layout/hierarchy3"/>
    <dgm:cxn modelId="{99B05F7F-A77C-4D94-B386-30665B104B22}" type="presParOf" srcId="{E84230E5-0345-45F3-A4D1-C4F523602409}" destId="{F1D6D685-C09C-4B3A-A8F1-FBA26F9830C6}" srcOrd="1" destOrd="0" presId="urn:microsoft.com/office/officeart/2005/8/layout/hierarchy3"/>
    <dgm:cxn modelId="{1DEE78EC-FE82-4C10-BF3F-05660918E628}" type="presParOf" srcId="{A4B37E4B-F8F8-4701-AFBC-56EC7BBE314A}" destId="{48ADAC58-CBF5-4848-A789-B1A6FBEBEBB0}" srcOrd="1" destOrd="0" presId="urn:microsoft.com/office/officeart/2005/8/layout/hierarchy3"/>
    <dgm:cxn modelId="{BDE15B43-D37B-47CB-B4A8-BA2E7417F9AD}" type="presParOf" srcId="{48ADAC58-CBF5-4848-A789-B1A6FBEBEBB0}" destId="{6CF6A064-6549-4675-8AD3-8B618356BFE4}" srcOrd="0" destOrd="0" presId="urn:microsoft.com/office/officeart/2005/8/layout/hierarchy3"/>
    <dgm:cxn modelId="{DF262514-4FF1-409A-87D7-043B284508E5}" type="presParOf" srcId="{48ADAC58-CBF5-4848-A789-B1A6FBEBEBB0}" destId="{80BB4701-A358-4774-A651-C7B9A2022371}" srcOrd="1" destOrd="0" presId="urn:microsoft.com/office/officeart/2005/8/layout/hierarchy3"/>
    <dgm:cxn modelId="{B363F948-6C73-44EA-BAB6-C6D21D30DA8A}" type="presParOf" srcId="{48ADAC58-CBF5-4848-A789-B1A6FBEBEBB0}" destId="{6CFBD0BE-7DE9-49D4-9717-D99EE804FF86}" srcOrd="2" destOrd="0" presId="urn:microsoft.com/office/officeart/2005/8/layout/hierarchy3"/>
    <dgm:cxn modelId="{EDE43B89-54A7-489A-A2D2-3D3BD64C87C2}" type="presParOf" srcId="{48ADAC58-CBF5-4848-A789-B1A6FBEBEBB0}" destId="{583C8050-E4A7-46B0-95B4-4223436531BC}" srcOrd="3" destOrd="0" presId="urn:microsoft.com/office/officeart/2005/8/layout/hierarchy3"/>
    <dgm:cxn modelId="{C779081C-7BA1-4F99-9A7B-28C298982DDF}" type="presParOf" srcId="{48ADAC58-CBF5-4848-A789-B1A6FBEBEBB0}" destId="{F29538F3-09B8-43E0-8EB0-5B6CB8FB8EA0}" srcOrd="4" destOrd="0" presId="urn:microsoft.com/office/officeart/2005/8/layout/hierarchy3"/>
    <dgm:cxn modelId="{2EDF5687-4CCB-47B9-A68E-9CF97FF23FB1}" type="presParOf" srcId="{48ADAC58-CBF5-4848-A789-B1A6FBEBEBB0}" destId="{AB8FA1A3-C7EE-4EB5-9D88-F06A79AB9A95}"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F82C9-6627-49BD-906F-580F9DB197EC}">
      <dsp:nvSpPr>
        <dsp:cNvPr id="0" name=""/>
        <dsp:cNvSpPr/>
      </dsp:nvSpPr>
      <dsp:spPr>
        <a:xfrm>
          <a:off x="0" y="95408"/>
          <a:ext cx="2481823" cy="47294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err="1">
              <a:latin typeface="+mj-ea"/>
              <a:ea typeface="+mj-ea"/>
            </a:rPr>
            <a:t>VisitNode</a:t>
          </a:r>
          <a:r>
            <a:rPr lang="en-US" altLang="zh-CN" sz="2800" kern="1200" dirty="0">
              <a:latin typeface="+mj-ea"/>
              <a:ea typeface="+mj-ea"/>
            </a:rPr>
            <a:t>(S)</a:t>
          </a:r>
          <a:endParaRPr lang="zh-CN" altLang="en-US" sz="2800" kern="1200" dirty="0"/>
        </a:p>
      </dsp:txBody>
      <dsp:txXfrm>
        <a:off x="13852" y="109260"/>
        <a:ext cx="2454119" cy="445236"/>
      </dsp:txXfrm>
    </dsp:sp>
    <dsp:sp modelId="{6CF6A064-6549-4675-8AD3-8B618356BFE4}">
      <dsp:nvSpPr>
        <dsp:cNvPr id="0" name=""/>
        <dsp:cNvSpPr/>
      </dsp:nvSpPr>
      <dsp:spPr>
        <a:xfrm>
          <a:off x="248182" y="568349"/>
          <a:ext cx="633089" cy="259677"/>
        </a:xfrm>
        <a:custGeom>
          <a:avLst/>
          <a:gdLst/>
          <a:ahLst/>
          <a:cxnLst/>
          <a:rect l="0" t="0" r="0" b="0"/>
          <a:pathLst>
            <a:path>
              <a:moveTo>
                <a:pt x="0" y="0"/>
              </a:moveTo>
              <a:lnTo>
                <a:pt x="0" y="259677"/>
              </a:lnTo>
              <a:lnTo>
                <a:pt x="633089" y="2596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BB4701-A358-4774-A651-C7B9A2022371}">
      <dsp:nvSpPr>
        <dsp:cNvPr id="0" name=""/>
        <dsp:cNvSpPr/>
      </dsp:nvSpPr>
      <dsp:spPr>
        <a:xfrm>
          <a:off x="881271" y="591556"/>
          <a:ext cx="2451990" cy="47294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latin typeface="+mj-ea"/>
              <a:ea typeface="+mj-ea"/>
            </a:rPr>
            <a:t>VisitNode</a:t>
          </a:r>
          <a:r>
            <a:rPr lang="en-US" altLang="zh-CN" sz="2000" kern="1200" dirty="0">
              <a:latin typeface="+mj-ea"/>
              <a:ea typeface="+mj-ea"/>
            </a:rPr>
            <a:t>(X) - x </a:t>
          </a:r>
        </a:p>
      </dsp:txBody>
      <dsp:txXfrm>
        <a:off x="895123" y="605408"/>
        <a:ext cx="2424286" cy="445236"/>
      </dsp:txXfrm>
    </dsp:sp>
    <dsp:sp modelId="{6CFBD0BE-7DE9-49D4-9717-D99EE804FF86}">
      <dsp:nvSpPr>
        <dsp:cNvPr id="0" name=""/>
        <dsp:cNvSpPr/>
      </dsp:nvSpPr>
      <dsp:spPr>
        <a:xfrm>
          <a:off x="248182" y="568349"/>
          <a:ext cx="633089" cy="850853"/>
        </a:xfrm>
        <a:custGeom>
          <a:avLst/>
          <a:gdLst/>
          <a:ahLst/>
          <a:cxnLst/>
          <a:rect l="0" t="0" r="0" b="0"/>
          <a:pathLst>
            <a:path>
              <a:moveTo>
                <a:pt x="0" y="0"/>
              </a:moveTo>
              <a:lnTo>
                <a:pt x="0" y="850853"/>
              </a:lnTo>
              <a:lnTo>
                <a:pt x="633089" y="8508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C8050-E4A7-46B0-95B4-4223436531BC}">
      <dsp:nvSpPr>
        <dsp:cNvPr id="0" name=""/>
        <dsp:cNvSpPr/>
      </dsp:nvSpPr>
      <dsp:spPr>
        <a:xfrm>
          <a:off x="881271" y="1182732"/>
          <a:ext cx="2451990" cy="47294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latin typeface="+mj-ea"/>
              <a:ea typeface="+mj-ea"/>
            </a:rPr>
            <a:t>VisitNode</a:t>
          </a:r>
          <a:r>
            <a:rPr lang="en-US" altLang="zh-CN" sz="2000" kern="1200" dirty="0">
              <a:latin typeface="+mj-ea"/>
              <a:ea typeface="+mj-ea"/>
            </a:rPr>
            <a:t>(Y) - y</a:t>
          </a:r>
        </a:p>
      </dsp:txBody>
      <dsp:txXfrm>
        <a:off x="895123" y="1196584"/>
        <a:ext cx="2424286" cy="445236"/>
      </dsp:txXfrm>
    </dsp:sp>
    <dsp:sp modelId="{F29538F3-09B8-43E0-8EB0-5B6CB8FB8EA0}">
      <dsp:nvSpPr>
        <dsp:cNvPr id="0" name=""/>
        <dsp:cNvSpPr/>
      </dsp:nvSpPr>
      <dsp:spPr>
        <a:xfrm>
          <a:off x="248182" y="568349"/>
          <a:ext cx="633089" cy="1442030"/>
        </a:xfrm>
        <a:custGeom>
          <a:avLst/>
          <a:gdLst/>
          <a:ahLst/>
          <a:cxnLst/>
          <a:rect l="0" t="0" r="0" b="0"/>
          <a:pathLst>
            <a:path>
              <a:moveTo>
                <a:pt x="0" y="0"/>
              </a:moveTo>
              <a:lnTo>
                <a:pt x="0" y="1442030"/>
              </a:lnTo>
              <a:lnTo>
                <a:pt x="633089" y="144203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FA1A3-C7EE-4EB5-9D88-F06A79AB9A95}">
      <dsp:nvSpPr>
        <dsp:cNvPr id="0" name=""/>
        <dsp:cNvSpPr/>
      </dsp:nvSpPr>
      <dsp:spPr>
        <a:xfrm>
          <a:off x="881271" y="1773908"/>
          <a:ext cx="2451990" cy="47294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latin typeface="+mj-ea"/>
              <a:ea typeface="+mj-ea"/>
            </a:rPr>
            <a:t>VisitNode</a:t>
          </a:r>
          <a:r>
            <a:rPr lang="en-US" altLang="zh-CN" sz="2000" kern="1200" dirty="0">
              <a:latin typeface="+mj-ea"/>
              <a:ea typeface="+mj-ea"/>
            </a:rPr>
            <a:t>(Z) - z</a:t>
          </a:r>
        </a:p>
      </dsp:txBody>
      <dsp:txXfrm>
        <a:off x="895123" y="1787760"/>
        <a:ext cx="2424286" cy="4452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1-05-18T02:36:33.594"/>
    </inkml:context>
    <inkml:brush xml:id="br0">
      <inkml:brushProperty name="width" value="0.05292" units="cm"/>
      <inkml:brushProperty name="height" value="0.05292" units="cm"/>
      <inkml:brushProperty name="color" value="#FF0000"/>
    </inkml:brush>
  </inkml:definitions>
  <inkml:trace contextRef="#ctx0" brushRef="#br0">7292 12951 0,'39'0'141,"1"0"-141,-1 0 16,1 0-16,0 0 15,-1 0-15,1 0 0,0 0 16,-1 0-16,1 0 15,-1 0-15,1 0 0,39 0 16,-39 0-16,0 0 0,-1 0 16,40 0-16,-39 0 0,0 0 15,-1 0-15,1 0 0,0 0 16,39 0 0,-40 0-16,1 0 0,0 0 15,-1 0-15,1 0 0,0 0 16,-1 0-16,1 39 0,-1-39 0,1 0 15,0 0-15,-1 0 0,41 0 16,-41 0-16,40 40 16,-39-40-16,0 0 0,-1 0 0,1 0 15,0 0-15,-1 0 0,40 0 16,-39 0-16,0 0 16,-1 0-16,1 0 0,0 0 0,-1 0 15,80 0-15,-79 0 0,-1 0 0,41 0 16,-1 0-16,-40 0 0,1 0 0,39 0 15,-39 0-15,0 0 0,-1 0 0,1 0 16,39 0 31,-39 40-47,39-40 16,-39 0-1,-1 0 1,1 0-16,-1 0 31,1 0 0,0 0-15,-1 0-16,1 0 16,0 0-1,-1 0 1,1 0-1,-40 39 1,39-39 0,1 0-1,0 0 48,-1 40-63,1-40 31,0 0-31,-1 39 16,1-39-1,-1 0 17,1 0-1,0 0 31,-1 40-30</inkml:trace>
  <inkml:trace contextRef="#ctx0" brushRef="#br0" timeOffset="2647.96">3289 8277 0,'40'0'110,"0"0"-95,-1 0 1,1 0-16,-1 0 16,41 0-1,-41 0 1,1 0 31,0 0-16,-1 0 16,1 0-16</inkml:trace>
  <inkml:trace contextRef="#ctx0" brushRef="#br0" timeOffset="4204.1">3408 8277 0,'-39'0'78,"-1"40"-63,40 39 1,0-39 0,0-1-1,0 1 1,0 0-16,0-1 31,-40-39-31,40 40 0,0-1 16,0 1-1,0 0-15,0-1 141,0 1-110,40-1 16,0-39-31,-40 40-1,39-40-15,1 0 0,39 0 16,-39 0-16,39 0 16,-39 0-16,-1 0 15,1 0-15,-1 0 32,-39 40-32,40-40 0,0 0 15,-1 0 1,-39 39-16,40-39 62</inkml:trace>
  <inkml:trace contextRef="#ctx0" brushRef="#br0" timeOffset="5209.42">3448 8792 0,'0'-39'47,"0"-1"-32,39 40-15,1 0 16,39 0-1,-39 0-15,39 0 16,-39 0-16,39 0 16,-39 0-16,-1 0 31,1 0-15</inkml:trace>
  <inkml:trace contextRef="#ctx0" brushRef="#br0" timeOffset="6813.18">3527 7644 0,'-40'0'62,"80"0"-15,0 0-31,-1 0-1,1 0 1,0 0 0,-1 0-16,1 0 15,-1 0-15,1 0 16,0 0 31,-1 0-47,1 0 15,0 0 1,-1 0 15</inkml:trace>
  <inkml:trace contextRef="#ctx0" brushRef="#br0" timeOffset="9192.81">3963 7644 0,'-40'39'125,"40"1"-110,0-1-15,0 1 16,0 0 0,0-1 15,0 1-15,0-1 15,0 1 0,-39-40-15,39 40 296,0-1-296,0 41-1,-40-41 1</inkml:trace>
  <inkml:trace contextRef="#ctx0" brushRef="#br0" timeOffset="11005.32">4042 7366 0,'40'0'234,"-40"40"-156,0 0-15,0-1-48,0 1 1,-40-40-16,40 39 16,0 1-1,0 0 1,-39-40-1,-1 39 1,40 1 172,-40 39-188,40-39 15,-39-40 16</inkml:trace>
  <inkml:trace contextRef="#ctx0" brushRef="#br0" timeOffset="11708.42">3052 6931 0</inkml:trace>
  <inkml:trace contextRef="#ctx0" brushRef="#br0" timeOffset="12474.02">3408 6772 0,'40'-39'93,"-40"-1"-77,39 40-16,1 0 16,0 0-16,-1 0 15,41 0-15,-41 0 16,1 0-1,-1 0-15,1 0 16,0 0 15,-1 0-15,1 0 0,0 0 62,-1 0 0</inkml:trace>
  <inkml:trace contextRef="#ctx0" brushRef="#br0" timeOffset="14051.55">3765 6693 0,'0'40'172,"0"-1"-172,0 1 15,0 0 16,0-1-15,0 1 15,0-1-31,0 1 16,0 0 0,0-1-1,0 1 16,0-1 48,0 1-64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401FA05-812A-4846-AEAE-B238116AA303}" type="slidenum">
              <a:rPr lang="en-US" altLang="zh-CN" smtClean="0"/>
              <a:pPr/>
              <a:t>2</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2039">
              <a:defRPr/>
            </a:pPr>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11</a:t>
            </a:fld>
            <a:endParaRPr lang="zh-CN" altLang="en-US"/>
          </a:p>
        </p:txBody>
      </p:sp>
    </p:spTree>
    <p:extLst>
      <p:ext uri="{BB962C8B-B14F-4D97-AF65-F5344CB8AC3E}">
        <p14:creationId xmlns:p14="http://schemas.microsoft.com/office/powerpoint/2010/main" val="244384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pitchFamily="34" charset="-122"/>
              </a:defRPr>
            </a:lvl1pPr>
            <a:lvl2pPr marL="700407" indent="-269387" eaLnBrk="0" hangingPunct="0">
              <a:defRPr>
                <a:solidFill>
                  <a:schemeClr val="tx1"/>
                </a:solidFill>
                <a:latin typeface="Arial" panose="020B0604020202020204" pitchFamily="34" charset="0"/>
                <a:ea typeface="微软雅黑" panose="020B0503020204020204" pitchFamily="34" charset="-122"/>
              </a:defRPr>
            </a:lvl2pPr>
            <a:lvl3pPr marL="1077549" indent="-215510" eaLnBrk="0" hangingPunct="0">
              <a:defRPr>
                <a:solidFill>
                  <a:schemeClr val="tx1"/>
                </a:solidFill>
                <a:latin typeface="Arial" panose="020B0604020202020204" pitchFamily="34" charset="0"/>
                <a:ea typeface="微软雅黑" panose="020B0503020204020204" pitchFamily="34" charset="-122"/>
              </a:defRPr>
            </a:lvl3pPr>
            <a:lvl4pPr marL="1508569" indent="-215510" eaLnBrk="0" hangingPunct="0">
              <a:defRPr>
                <a:solidFill>
                  <a:schemeClr val="tx1"/>
                </a:solidFill>
                <a:latin typeface="Arial" panose="020B0604020202020204" pitchFamily="34" charset="0"/>
                <a:ea typeface="微软雅黑" panose="020B0503020204020204" pitchFamily="34" charset="-122"/>
              </a:defRPr>
            </a:lvl4pPr>
            <a:lvl5pPr marL="1939589" indent="-215510" eaLnBrk="0" hangingPunct="0">
              <a:defRPr>
                <a:solidFill>
                  <a:schemeClr val="tx1"/>
                </a:solidFill>
                <a:latin typeface="Arial" panose="020B0604020202020204" pitchFamily="34" charset="0"/>
                <a:ea typeface="微软雅黑" panose="020B0503020204020204" pitchFamily="34" charset="-122"/>
              </a:defRPr>
            </a:lvl5pPr>
            <a:lvl6pPr marL="237060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801629"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23264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66366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4D2479A3-4298-49EF-83A0-3FD5C55812F3}" type="slidenum">
              <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z="1400" dirty="0"/>
          </a:p>
        </p:txBody>
      </p:sp>
    </p:spTree>
    <p:extLst>
      <p:ext uri="{BB962C8B-B14F-4D97-AF65-F5344CB8AC3E}">
        <p14:creationId xmlns:p14="http://schemas.microsoft.com/office/powerpoint/2010/main" val="37681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80951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60982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2039">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11123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48343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2039">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71869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D5AF793-073C-4C95-A400-A41128B10AB3}" type="slidenum">
              <a:rPr lang="en-US" altLang="zh-CN" smtClean="0"/>
              <a:pPr/>
              <a:t>18</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CB4F7DD-8B70-4244-967B-825026E57C74}" type="slidenum">
              <a:rPr lang="en-US" altLang="zh-CN" smtClean="0"/>
              <a:pPr/>
              <a:t>19</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F8BE7BE-C263-4F33-9F66-D5E02FFDCDFF}" type="slidenum">
              <a:rPr lang="en-US" altLang="zh-CN" smtClean="0"/>
              <a:pPr/>
              <a:t>20</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D1D2BE-E841-4FED-9757-A98370BD1BB6}" type="slidenum">
              <a:rPr lang="en-US" altLang="zh-CN" smtClean="0"/>
              <a:pPr/>
              <a:t>3</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pitchFamily="34" charset="-122"/>
              </a:defRPr>
            </a:lvl1pPr>
            <a:lvl2pPr marL="700407" indent="-269387" eaLnBrk="0" hangingPunct="0">
              <a:defRPr>
                <a:solidFill>
                  <a:schemeClr val="tx1"/>
                </a:solidFill>
                <a:latin typeface="Arial" panose="020B0604020202020204" pitchFamily="34" charset="0"/>
                <a:ea typeface="微软雅黑" panose="020B0503020204020204" pitchFamily="34" charset="-122"/>
              </a:defRPr>
            </a:lvl2pPr>
            <a:lvl3pPr marL="1077549" indent="-215510" eaLnBrk="0" hangingPunct="0">
              <a:defRPr>
                <a:solidFill>
                  <a:schemeClr val="tx1"/>
                </a:solidFill>
                <a:latin typeface="Arial" panose="020B0604020202020204" pitchFamily="34" charset="0"/>
                <a:ea typeface="微软雅黑" panose="020B0503020204020204" pitchFamily="34" charset="-122"/>
              </a:defRPr>
            </a:lvl3pPr>
            <a:lvl4pPr marL="1508569" indent="-215510" eaLnBrk="0" hangingPunct="0">
              <a:defRPr>
                <a:solidFill>
                  <a:schemeClr val="tx1"/>
                </a:solidFill>
                <a:latin typeface="Arial" panose="020B0604020202020204" pitchFamily="34" charset="0"/>
                <a:ea typeface="微软雅黑" panose="020B0503020204020204" pitchFamily="34" charset="-122"/>
              </a:defRPr>
            </a:lvl4pPr>
            <a:lvl5pPr marL="1939589" indent="-215510" eaLnBrk="0" hangingPunct="0">
              <a:defRPr>
                <a:solidFill>
                  <a:schemeClr val="tx1"/>
                </a:solidFill>
                <a:latin typeface="Arial" panose="020B0604020202020204" pitchFamily="34" charset="0"/>
                <a:ea typeface="微软雅黑" panose="020B0503020204020204" pitchFamily="34" charset="-122"/>
              </a:defRPr>
            </a:lvl5pPr>
            <a:lvl6pPr marL="237060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801629"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23264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66366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4D2479A3-4298-49EF-83A0-3FD5C55812F3}" type="slidenum">
              <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z="1400" dirty="0"/>
          </a:p>
        </p:txBody>
      </p:sp>
    </p:spTree>
    <p:extLst>
      <p:ext uri="{BB962C8B-B14F-4D97-AF65-F5344CB8AC3E}">
        <p14:creationId xmlns:p14="http://schemas.microsoft.com/office/powerpoint/2010/main" val="447604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39676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5263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09376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pitchFamily="34" charset="-122"/>
              </a:defRPr>
            </a:lvl1pPr>
            <a:lvl2pPr marL="700407" indent="-269387" eaLnBrk="0" hangingPunct="0">
              <a:defRPr>
                <a:solidFill>
                  <a:schemeClr val="tx1"/>
                </a:solidFill>
                <a:latin typeface="Arial" panose="020B0604020202020204" pitchFamily="34" charset="0"/>
                <a:ea typeface="微软雅黑" panose="020B0503020204020204" pitchFamily="34" charset="-122"/>
              </a:defRPr>
            </a:lvl2pPr>
            <a:lvl3pPr marL="1077549" indent="-215510" eaLnBrk="0" hangingPunct="0">
              <a:defRPr>
                <a:solidFill>
                  <a:schemeClr val="tx1"/>
                </a:solidFill>
                <a:latin typeface="Arial" panose="020B0604020202020204" pitchFamily="34" charset="0"/>
                <a:ea typeface="微软雅黑" panose="020B0503020204020204" pitchFamily="34" charset="-122"/>
              </a:defRPr>
            </a:lvl3pPr>
            <a:lvl4pPr marL="1508569" indent="-215510" eaLnBrk="0" hangingPunct="0">
              <a:defRPr>
                <a:solidFill>
                  <a:schemeClr val="tx1"/>
                </a:solidFill>
                <a:latin typeface="Arial" panose="020B0604020202020204" pitchFamily="34" charset="0"/>
                <a:ea typeface="微软雅黑" panose="020B0503020204020204" pitchFamily="34" charset="-122"/>
              </a:defRPr>
            </a:lvl4pPr>
            <a:lvl5pPr marL="1939589" indent="-215510" eaLnBrk="0" hangingPunct="0">
              <a:defRPr>
                <a:solidFill>
                  <a:schemeClr val="tx1"/>
                </a:solidFill>
                <a:latin typeface="Arial" panose="020B0604020202020204" pitchFamily="34" charset="0"/>
                <a:ea typeface="微软雅黑" panose="020B0503020204020204" pitchFamily="34" charset="-122"/>
              </a:defRPr>
            </a:lvl5pPr>
            <a:lvl6pPr marL="237060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801629"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23264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66366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4D2479A3-4298-49EF-83A0-3FD5C55812F3}" type="slidenum">
              <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z="1400" dirty="0"/>
          </a:p>
        </p:txBody>
      </p:sp>
    </p:spTree>
    <p:extLst>
      <p:ext uri="{BB962C8B-B14F-4D97-AF65-F5344CB8AC3E}">
        <p14:creationId xmlns:p14="http://schemas.microsoft.com/office/powerpoint/2010/main" val="137934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820738" y="711200"/>
            <a:ext cx="4738687" cy="3554413"/>
          </a:xfrm>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99">
              <a:defRPr>
                <a:solidFill>
                  <a:schemeClr val="tx1"/>
                </a:solidFill>
                <a:latin typeface="Arial" panose="020B0604020202020204" pitchFamily="34" charset="0"/>
                <a:ea typeface="宋体" panose="02010600030101010101" pitchFamily="2" charset="-122"/>
              </a:defRPr>
            </a:lvl1pPr>
            <a:lvl2pPr marL="700407" indent="-269387" defTabSz="879999">
              <a:defRPr>
                <a:solidFill>
                  <a:schemeClr val="tx1"/>
                </a:solidFill>
                <a:latin typeface="Arial" panose="020B0604020202020204" pitchFamily="34" charset="0"/>
                <a:ea typeface="宋体" panose="02010600030101010101" pitchFamily="2" charset="-122"/>
              </a:defRPr>
            </a:lvl2pPr>
            <a:lvl3pPr marL="1077549" indent="-215510" defTabSz="879999">
              <a:defRPr>
                <a:solidFill>
                  <a:schemeClr val="tx1"/>
                </a:solidFill>
                <a:latin typeface="Arial" panose="020B0604020202020204" pitchFamily="34" charset="0"/>
                <a:ea typeface="宋体" panose="02010600030101010101" pitchFamily="2" charset="-122"/>
              </a:defRPr>
            </a:lvl3pPr>
            <a:lvl4pPr marL="1508569" indent="-215510" defTabSz="879999">
              <a:defRPr>
                <a:solidFill>
                  <a:schemeClr val="tx1"/>
                </a:solidFill>
                <a:latin typeface="Arial" panose="020B0604020202020204" pitchFamily="34" charset="0"/>
                <a:ea typeface="宋体" panose="02010600030101010101" pitchFamily="2" charset="-122"/>
              </a:defRPr>
            </a:lvl4pPr>
            <a:lvl5pPr marL="1939589" indent="-215510" defTabSz="879999">
              <a:defRPr>
                <a:solidFill>
                  <a:schemeClr val="tx1"/>
                </a:solidFill>
                <a:latin typeface="Arial" panose="020B0604020202020204" pitchFamily="34" charset="0"/>
                <a:ea typeface="宋体" panose="02010600030101010101" pitchFamily="2" charset="-122"/>
              </a:defRPr>
            </a:lvl5pPr>
            <a:lvl6pPr marL="2370608" indent="-215510" defTabSz="879999"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01629" indent="-215510" defTabSz="879999"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32648" indent="-215510" defTabSz="879999"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63668" indent="-215510" defTabSz="879999"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79999" rtl="0" eaLnBrk="1" fontAlgn="auto" latinLnBrk="0" hangingPunct="1">
              <a:lnSpc>
                <a:spcPct val="100000"/>
              </a:lnSpc>
              <a:spcBef>
                <a:spcPts val="0"/>
              </a:spcBef>
              <a:spcAft>
                <a:spcPts val="0"/>
              </a:spcAft>
              <a:buClrTx/>
              <a:buSzTx/>
              <a:buFontTx/>
              <a:buNone/>
              <a:tabLst/>
              <a:defRPr/>
            </a:pPr>
            <a:fld id="{1137393D-D7B7-4225-A789-E8AD7EB1EC88}" type="slidenum">
              <a:rPr kumimoji="0" lang="zh-CN" altLang="en-US" sz="11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879999" rtl="0" eaLnBrk="1" fontAlgn="auto" latinLnBrk="0" hangingPunct="1">
                <a:lnSpc>
                  <a:spcPct val="100000"/>
                </a:lnSpc>
                <a:spcBef>
                  <a:spcPts val="0"/>
                </a:spcBef>
                <a:spcAft>
                  <a:spcPts val="0"/>
                </a:spcAft>
                <a:buClrTx/>
                <a:buSzTx/>
                <a:buFontTx/>
                <a:buNone/>
                <a:tabLst/>
                <a:defRPr/>
              </a:pPr>
              <a:t>26</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21906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18307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03036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2039">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11066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1933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90000"/>
              </a:lnSpc>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9635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83774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70581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pitchFamily="34" charset="-122"/>
              </a:defRPr>
            </a:lvl1pPr>
            <a:lvl2pPr marL="700407" indent="-269387" eaLnBrk="0" hangingPunct="0">
              <a:defRPr>
                <a:solidFill>
                  <a:schemeClr val="tx1"/>
                </a:solidFill>
                <a:latin typeface="Arial" panose="020B0604020202020204" pitchFamily="34" charset="0"/>
                <a:ea typeface="微软雅黑" panose="020B0503020204020204" pitchFamily="34" charset="-122"/>
              </a:defRPr>
            </a:lvl2pPr>
            <a:lvl3pPr marL="1077549" indent="-215510" eaLnBrk="0" hangingPunct="0">
              <a:defRPr>
                <a:solidFill>
                  <a:schemeClr val="tx1"/>
                </a:solidFill>
                <a:latin typeface="Arial" panose="020B0604020202020204" pitchFamily="34" charset="0"/>
                <a:ea typeface="微软雅黑" panose="020B0503020204020204" pitchFamily="34" charset="-122"/>
              </a:defRPr>
            </a:lvl3pPr>
            <a:lvl4pPr marL="1508569" indent="-215510" eaLnBrk="0" hangingPunct="0">
              <a:defRPr>
                <a:solidFill>
                  <a:schemeClr val="tx1"/>
                </a:solidFill>
                <a:latin typeface="Arial" panose="020B0604020202020204" pitchFamily="34" charset="0"/>
                <a:ea typeface="微软雅黑" panose="020B0503020204020204" pitchFamily="34" charset="-122"/>
              </a:defRPr>
            </a:lvl4pPr>
            <a:lvl5pPr marL="1939589" indent="-215510" eaLnBrk="0" hangingPunct="0">
              <a:defRPr>
                <a:solidFill>
                  <a:schemeClr val="tx1"/>
                </a:solidFill>
                <a:latin typeface="Arial" panose="020B0604020202020204" pitchFamily="34" charset="0"/>
                <a:ea typeface="微软雅黑" panose="020B0503020204020204" pitchFamily="34" charset="-122"/>
              </a:defRPr>
            </a:lvl5pPr>
            <a:lvl6pPr marL="237060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801629"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23264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66366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4D2479A3-4298-49EF-83A0-3FD5C55812F3}" type="slidenum">
              <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z="1400" dirty="0"/>
          </a:p>
        </p:txBody>
      </p:sp>
    </p:spTree>
    <p:extLst>
      <p:ext uri="{BB962C8B-B14F-4D97-AF65-F5344CB8AC3E}">
        <p14:creationId xmlns:p14="http://schemas.microsoft.com/office/powerpoint/2010/main" val="3900553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28989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99">
              <a:spcBef>
                <a:spcPct val="30000"/>
              </a:spcBef>
              <a:defRPr sz="1100">
                <a:solidFill>
                  <a:schemeClr val="tx1"/>
                </a:solidFill>
                <a:latin typeface="Times New Roman" panose="02020603050405020304" pitchFamily="18" charset="0"/>
                <a:ea typeface="宋体" panose="02010600030101010101" pitchFamily="2" charset="-122"/>
              </a:defRPr>
            </a:lvl1pPr>
            <a:lvl2pPr marL="700407" indent="-269387" defTabSz="879999">
              <a:spcBef>
                <a:spcPct val="30000"/>
              </a:spcBef>
              <a:defRPr sz="1100">
                <a:solidFill>
                  <a:schemeClr val="tx1"/>
                </a:solidFill>
                <a:latin typeface="Times New Roman" panose="02020603050405020304" pitchFamily="18" charset="0"/>
                <a:ea typeface="宋体" panose="02010600030101010101" pitchFamily="2" charset="-122"/>
              </a:defRPr>
            </a:lvl2pPr>
            <a:lvl3pPr marL="1077549" indent="-215510" defTabSz="879999">
              <a:spcBef>
                <a:spcPct val="30000"/>
              </a:spcBef>
              <a:defRPr sz="1100">
                <a:solidFill>
                  <a:schemeClr val="tx1"/>
                </a:solidFill>
                <a:latin typeface="Times New Roman" panose="02020603050405020304" pitchFamily="18" charset="0"/>
                <a:ea typeface="宋体" panose="02010600030101010101" pitchFamily="2" charset="-122"/>
              </a:defRPr>
            </a:lvl3pPr>
            <a:lvl4pPr marL="1508569" indent="-215510" defTabSz="879999">
              <a:spcBef>
                <a:spcPct val="30000"/>
              </a:spcBef>
              <a:defRPr sz="1100">
                <a:solidFill>
                  <a:schemeClr val="tx1"/>
                </a:solidFill>
                <a:latin typeface="Times New Roman" panose="02020603050405020304" pitchFamily="18" charset="0"/>
                <a:ea typeface="宋体" panose="02010600030101010101" pitchFamily="2" charset="-122"/>
              </a:defRPr>
            </a:lvl4pPr>
            <a:lvl5pPr marL="1939589" indent="-215510" defTabSz="879999">
              <a:spcBef>
                <a:spcPct val="30000"/>
              </a:spcBef>
              <a:defRPr sz="1100">
                <a:solidFill>
                  <a:schemeClr val="tx1"/>
                </a:solidFill>
                <a:latin typeface="Times New Roman" panose="02020603050405020304" pitchFamily="18" charset="0"/>
                <a:ea typeface="宋体" panose="02010600030101010101" pitchFamily="2" charset="-122"/>
              </a:defRPr>
            </a:lvl5pPr>
            <a:lvl6pPr marL="2370608" indent="-215510" defTabSz="879999"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6pPr>
            <a:lvl7pPr marL="2801629" indent="-215510" defTabSz="879999"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7pPr>
            <a:lvl8pPr marL="3232648" indent="-215510" defTabSz="879999"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8pPr>
            <a:lvl9pPr marL="3663668" indent="-215510" defTabSz="879999"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9pPr>
          </a:lstStyle>
          <a:p>
            <a:pPr marL="0" marR="0" lvl="0" indent="0" algn="r" defTabSz="879999" rtl="0" eaLnBrk="1" fontAlgn="auto" latinLnBrk="0" hangingPunct="1">
              <a:lnSpc>
                <a:spcPct val="100000"/>
              </a:lnSpc>
              <a:spcBef>
                <a:spcPct val="0"/>
              </a:spcBef>
              <a:spcAft>
                <a:spcPts val="0"/>
              </a:spcAft>
              <a:buClrTx/>
              <a:buSzTx/>
              <a:buFontTx/>
              <a:buNone/>
              <a:tabLst/>
              <a:defRPr/>
            </a:pPr>
            <a:fld id="{21949DBD-27D1-44DD-9A0A-28C61380E930}" type="slidenum">
              <a:rPr kumimoji="0" lang="zh-CN" altLang="en-US" sz="11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879999" rtl="0" eaLnBrk="1" fontAlgn="auto" latinLnBrk="0" hangingPunct="1">
                <a:lnSpc>
                  <a:spcPct val="100000"/>
                </a:lnSpc>
                <a:spcBef>
                  <a:spcPct val="0"/>
                </a:spcBef>
                <a:spcAft>
                  <a:spcPts val="0"/>
                </a:spcAft>
                <a:buClrTx/>
                <a:buSzTx/>
                <a:buFontTx/>
                <a:buNone/>
                <a:tabLst/>
                <a:defRPr/>
              </a:pPr>
              <a:t>35</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47107" name="Rectangle 2"/>
          <p:cNvSpPr>
            <a:spLocks noGrp="1" noRot="1" noChangeAspect="1" noChangeArrowheads="1" noTextEdit="1"/>
          </p:cNvSpPr>
          <p:nvPr>
            <p:ph type="sldImg"/>
          </p:nvPr>
        </p:nvSpPr>
        <p:spPr>
          <a:xfrm>
            <a:off x="820738" y="711200"/>
            <a:ext cx="4738687" cy="3554413"/>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solidFill>
                <a:srgbClr val="0033CC"/>
              </a:solidFill>
              <a:latin typeface="微软雅黑" panose="020B0503020204020204" pitchFamily="34" charset="-122"/>
            </a:endParaRPr>
          </a:p>
        </p:txBody>
      </p:sp>
    </p:spTree>
    <p:extLst>
      <p:ext uri="{BB962C8B-B14F-4D97-AF65-F5344CB8AC3E}">
        <p14:creationId xmlns:p14="http://schemas.microsoft.com/office/powerpoint/2010/main" val="2768119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45330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820738" y="711200"/>
            <a:ext cx="4738687" cy="3554413"/>
          </a:xfrm>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99">
              <a:spcBef>
                <a:spcPct val="30000"/>
              </a:spcBef>
              <a:defRPr sz="1100">
                <a:solidFill>
                  <a:schemeClr val="tx1"/>
                </a:solidFill>
                <a:latin typeface="Times New Roman" panose="02020603050405020304" pitchFamily="18" charset="0"/>
                <a:ea typeface="宋体" panose="02010600030101010101" pitchFamily="2" charset="-122"/>
              </a:defRPr>
            </a:lvl1pPr>
            <a:lvl2pPr marL="700407" indent="-269387" defTabSz="879999">
              <a:spcBef>
                <a:spcPct val="30000"/>
              </a:spcBef>
              <a:defRPr sz="1100">
                <a:solidFill>
                  <a:schemeClr val="tx1"/>
                </a:solidFill>
                <a:latin typeface="Times New Roman" panose="02020603050405020304" pitchFamily="18" charset="0"/>
                <a:ea typeface="宋体" panose="02010600030101010101" pitchFamily="2" charset="-122"/>
              </a:defRPr>
            </a:lvl2pPr>
            <a:lvl3pPr marL="1077549" indent="-215510" defTabSz="879999">
              <a:spcBef>
                <a:spcPct val="30000"/>
              </a:spcBef>
              <a:defRPr sz="1100">
                <a:solidFill>
                  <a:schemeClr val="tx1"/>
                </a:solidFill>
                <a:latin typeface="Times New Roman" panose="02020603050405020304" pitchFamily="18" charset="0"/>
                <a:ea typeface="宋体" panose="02010600030101010101" pitchFamily="2" charset="-122"/>
              </a:defRPr>
            </a:lvl3pPr>
            <a:lvl4pPr marL="1508569" indent="-215510" defTabSz="879999">
              <a:spcBef>
                <a:spcPct val="30000"/>
              </a:spcBef>
              <a:defRPr sz="1100">
                <a:solidFill>
                  <a:schemeClr val="tx1"/>
                </a:solidFill>
                <a:latin typeface="Times New Roman" panose="02020603050405020304" pitchFamily="18" charset="0"/>
                <a:ea typeface="宋体" panose="02010600030101010101" pitchFamily="2" charset="-122"/>
              </a:defRPr>
            </a:lvl4pPr>
            <a:lvl5pPr marL="1939589" indent="-215510" defTabSz="879999">
              <a:spcBef>
                <a:spcPct val="30000"/>
              </a:spcBef>
              <a:defRPr sz="1100">
                <a:solidFill>
                  <a:schemeClr val="tx1"/>
                </a:solidFill>
                <a:latin typeface="Times New Roman" panose="02020603050405020304" pitchFamily="18" charset="0"/>
                <a:ea typeface="宋体" panose="02010600030101010101" pitchFamily="2" charset="-122"/>
              </a:defRPr>
            </a:lvl5pPr>
            <a:lvl6pPr marL="2370608" indent="-215510" defTabSz="879999"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6pPr>
            <a:lvl7pPr marL="2801629" indent="-215510" defTabSz="879999"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7pPr>
            <a:lvl8pPr marL="3232648" indent="-215510" defTabSz="879999"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8pPr>
            <a:lvl9pPr marL="3663668" indent="-215510" defTabSz="879999"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9pPr>
          </a:lstStyle>
          <a:p>
            <a:pPr marL="0" marR="0" lvl="0" indent="0" algn="r" defTabSz="879999" rtl="0" eaLnBrk="1" fontAlgn="auto" latinLnBrk="0" hangingPunct="1">
              <a:lnSpc>
                <a:spcPct val="100000"/>
              </a:lnSpc>
              <a:spcBef>
                <a:spcPct val="0"/>
              </a:spcBef>
              <a:spcAft>
                <a:spcPts val="0"/>
              </a:spcAft>
              <a:buClrTx/>
              <a:buSzTx/>
              <a:buFontTx/>
              <a:buNone/>
              <a:tabLst/>
              <a:defRPr/>
            </a:pPr>
            <a:fld id="{05AF0661-5BC1-4508-B3FD-CDD860CBC823}" type="slidenum">
              <a:rPr kumimoji="0" lang="zh-CN" altLang="en-US" sz="11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879999" rtl="0" eaLnBrk="1" fontAlgn="auto" latinLnBrk="0" hangingPunct="1">
                <a:lnSpc>
                  <a:spcPct val="100000"/>
                </a:lnSpc>
                <a:spcBef>
                  <a:spcPct val="0"/>
                </a:spcBef>
                <a:spcAft>
                  <a:spcPts val="0"/>
                </a:spcAft>
                <a:buClrTx/>
                <a:buSzTx/>
                <a:buFontTx/>
                <a:buNone/>
                <a:tabLst/>
                <a:defRPr/>
              </a:pPr>
              <a:t>37</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889938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pitchFamily="34" charset="-122"/>
              </a:defRPr>
            </a:lvl1pPr>
            <a:lvl2pPr marL="700407" indent="-269387" eaLnBrk="0" hangingPunct="0">
              <a:defRPr>
                <a:solidFill>
                  <a:schemeClr val="tx1"/>
                </a:solidFill>
                <a:latin typeface="Arial" panose="020B0604020202020204" pitchFamily="34" charset="0"/>
                <a:ea typeface="微软雅黑" panose="020B0503020204020204" pitchFamily="34" charset="-122"/>
              </a:defRPr>
            </a:lvl2pPr>
            <a:lvl3pPr marL="1077549" indent="-215510" eaLnBrk="0" hangingPunct="0">
              <a:defRPr>
                <a:solidFill>
                  <a:schemeClr val="tx1"/>
                </a:solidFill>
                <a:latin typeface="Arial" panose="020B0604020202020204" pitchFamily="34" charset="0"/>
                <a:ea typeface="微软雅黑" panose="020B0503020204020204" pitchFamily="34" charset="-122"/>
              </a:defRPr>
            </a:lvl3pPr>
            <a:lvl4pPr marL="1508569" indent="-215510" eaLnBrk="0" hangingPunct="0">
              <a:defRPr>
                <a:solidFill>
                  <a:schemeClr val="tx1"/>
                </a:solidFill>
                <a:latin typeface="Arial" panose="020B0604020202020204" pitchFamily="34" charset="0"/>
                <a:ea typeface="微软雅黑" panose="020B0503020204020204" pitchFamily="34" charset="-122"/>
              </a:defRPr>
            </a:lvl4pPr>
            <a:lvl5pPr marL="1939589" indent="-215510" eaLnBrk="0" hangingPunct="0">
              <a:defRPr>
                <a:solidFill>
                  <a:schemeClr val="tx1"/>
                </a:solidFill>
                <a:latin typeface="Arial" panose="020B0604020202020204" pitchFamily="34" charset="0"/>
                <a:ea typeface="微软雅黑" panose="020B0503020204020204" pitchFamily="34" charset="-122"/>
              </a:defRPr>
            </a:lvl5pPr>
            <a:lvl6pPr marL="237060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801629"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23264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663668" indent="-21551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4D2479A3-4298-49EF-83A0-3FD5C55812F3}" type="slidenum">
              <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z="1400" dirty="0"/>
          </a:p>
        </p:txBody>
      </p:sp>
    </p:spTree>
    <p:extLst>
      <p:ext uri="{BB962C8B-B14F-4D97-AF65-F5344CB8AC3E}">
        <p14:creationId xmlns:p14="http://schemas.microsoft.com/office/powerpoint/2010/main" val="4252768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04823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97966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47252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578128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17288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05970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9D8CB22-3FAB-427F-8E65-8B36F49984AF}" type="slidenum">
              <a:rPr lang="en-US" altLang="zh-CN" smtClean="0"/>
              <a:pPr/>
              <a:t>44</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pitchFamily="34" charset="-122"/>
              </a:defRPr>
            </a:lvl1pPr>
            <a:lvl2pPr marL="700262" indent="-269331" eaLnBrk="0" hangingPunct="0">
              <a:defRPr>
                <a:solidFill>
                  <a:schemeClr val="tx1"/>
                </a:solidFill>
                <a:latin typeface="Arial" panose="020B0604020202020204" pitchFamily="34" charset="0"/>
                <a:ea typeface="微软雅黑" panose="020B0503020204020204" pitchFamily="34" charset="-122"/>
              </a:defRPr>
            </a:lvl2pPr>
            <a:lvl3pPr marL="1077327" indent="-215466" eaLnBrk="0" hangingPunct="0">
              <a:defRPr>
                <a:solidFill>
                  <a:schemeClr val="tx1"/>
                </a:solidFill>
                <a:latin typeface="Arial" panose="020B0604020202020204" pitchFamily="34" charset="0"/>
                <a:ea typeface="微软雅黑" panose="020B0503020204020204" pitchFamily="34" charset="-122"/>
              </a:defRPr>
            </a:lvl3pPr>
            <a:lvl4pPr marL="1508258" indent="-215466" eaLnBrk="0" hangingPunct="0">
              <a:defRPr>
                <a:solidFill>
                  <a:schemeClr val="tx1"/>
                </a:solidFill>
                <a:latin typeface="Arial" panose="020B0604020202020204" pitchFamily="34" charset="0"/>
                <a:ea typeface="微软雅黑" panose="020B0503020204020204" pitchFamily="34" charset="-122"/>
              </a:defRPr>
            </a:lvl4pPr>
            <a:lvl5pPr marL="1939189" indent="-215466" eaLnBrk="0" hangingPunct="0">
              <a:defRPr>
                <a:solidFill>
                  <a:schemeClr val="tx1"/>
                </a:solidFill>
                <a:latin typeface="Arial" panose="020B0604020202020204" pitchFamily="34" charset="0"/>
                <a:ea typeface="微软雅黑" panose="020B0503020204020204" pitchFamily="34" charset="-122"/>
              </a:defRPr>
            </a:lvl5pPr>
            <a:lvl6pPr marL="2370119"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801051"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231981"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662912"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4D2479A3-4298-49EF-83A0-3FD5C55812F3}" type="slidenum">
              <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z="1400" dirty="0"/>
          </a:p>
        </p:txBody>
      </p:sp>
    </p:spTree>
    <p:extLst>
      <p:ext uri="{BB962C8B-B14F-4D97-AF65-F5344CB8AC3E}">
        <p14:creationId xmlns:p14="http://schemas.microsoft.com/office/powerpoint/2010/main" val="1583930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838657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dirty="0">
              <a:solidFill>
                <a:srgbClr val="0070C0"/>
              </a:solidFill>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68106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818">
              <a:spcBef>
                <a:spcPct val="30000"/>
              </a:spcBef>
              <a:defRPr sz="1100">
                <a:solidFill>
                  <a:schemeClr val="tx1"/>
                </a:solidFill>
                <a:latin typeface="Times New Roman" panose="02020603050405020304" pitchFamily="18" charset="0"/>
                <a:ea typeface="宋体" panose="02010600030101010101" pitchFamily="2" charset="-122"/>
              </a:defRPr>
            </a:lvl1pPr>
            <a:lvl2pPr marL="700262" indent="-269331" defTabSz="879818">
              <a:spcBef>
                <a:spcPct val="30000"/>
              </a:spcBef>
              <a:defRPr sz="1100">
                <a:solidFill>
                  <a:schemeClr val="tx1"/>
                </a:solidFill>
                <a:latin typeface="Times New Roman" panose="02020603050405020304" pitchFamily="18" charset="0"/>
                <a:ea typeface="宋体" panose="02010600030101010101" pitchFamily="2" charset="-122"/>
              </a:defRPr>
            </a:lvl2pPr>
            <a:lvl3pPr marL="1077327" indent="-215466" defTabSz="879818">
              <a:spcBef>
                <a:spcPct val="30000"/>
              </a:spcBef>
              <a:defRPr sz="1100">
                <a:solidFill>
                  <a:schemeClr val="tx1"/>
                </a:solidFill>
                <a:latin typeface="Times New Roman" panose="02020603050405020304" pitchFamily="18" charset="0"/>
                <a:ea typeface="宋体" panose="02010600030101010101" pitchFamily="2" charset="-122"/>
              </a:defRPr>
            </a:lvl3pPr>
            <a:lvl4pPr marL="1508258" indent="-215466" defTabSz="879818">
              <a:spcBef>
                <a:spcPct val="30000"/>
              </a:spcBef>
              <a:defRPr sz="1100">
                <a:solidFill>
                  <a:schemeClr val="tx1"/>
                </a:solidFill>
                <a:latin typeface="Times New Roman" panose="02020603050405020304" pitchFamily="18" charset="0"/>
                <a:ea typeface="宋体" panose="02010600030101010101" pitchFamily="2" charset="-122"/>
              </a:defRPr>
            </a:lvl4pPr>
            <a:lvl5pPr marL="1939189" indent="-215466" defTabSz="879818">
              <a:spcBef>
                <a:spcPct val="30000"/>
              </a:spcBef>
              <a:defRPr sz="1100">
                <a:solidFill>
                  <a:schemeClr val="tx1"/>
                </a:solidFill>
                <a:latin typeface="Times New Roman" panose="02020603050405020304" pitchFamily="18" charset="0"/>
                <a:ea typeface="宋体" panose="02010600030101010101" pitchFamily="2" charset="-122"/>
              </a:defRPr>
            </a:lvl5pPr>
            <a:lvl6pPr marL="2370119" indent="-215466" defTabSz="879818"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6pPr>
            <a:lvl7pPr marL="2801051" indent="-215466" defTabSz="879818"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7pPr>
            <a:lvl8pPr marL="3231981" indent="-215466" defTabSz="879818"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8pPr>
            <a:lvl9pPr marL="3662912" indent="-215466" defTabSz="879818"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9pPr>
          </a:lstStyle>
          <a:p>
            <a:pPr marL="0" marR="0" lvl="0" indent="0" algn="r" defTabSz="879818" rtl="0" eaLnBrk="1" fontAlgn="auto" latinLnBrk="0" hangingPunct="1">
              <a:lnSpc>
                <a:spcPct val="100000"/>
              </a:lnSpc>
              <a:spcBef>
                <a:spcPct val="0"/>
              </a:spcBef>
              <a:spcAft>
                <a:spcPts val="0"/>
              </a:spcAft>
              <a:buClrTx/>
              <a:buSzTx/>
              <a:buFontTx/>
              <a:buNone/>
              <a:tabLst/>
              <a:defRPr/>
            </a:pPr>
            <a:fld id="{4932964C-E73F-45E3-94EA-DBCECC523CE3}" type="slidenum">
              <a:rPr kumimoji="0" lang="zh-CN" altLang="en-US" sz="11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879818" rtl="0" eaLnBrk="1" fontAlgn="auto" latinLnBrk="0" hangingPunct="1">
                <a:lnSpc>
                  <a:spcPct val="100000"/>
                </a:lnSpc>
                <a:spcBef>
                  <a:spcPct val="0"/>
                </a:spcBef>
                <a:spcAft>
                  <a:spcPts val="0"/>
                </a:spcAft>
                <a:buClrTx/>
                <a:buSzTx/>
                <a:buFontTx/>
                <a:buNone/>
                <a:tabLst/>
                <a:defRPr/>
              </a:pPr>
              <a:t>48</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6563" name="Rectangle 2"/>
          <p:cNvSpPr>
            <a:spLocks noGrp="1" noRot="1" noChangeAspect="1" noChangeArrowheads="1" noTextEdit="1"/>
          </p:cNvSpPr>
          <p:nvPr>
            <p:ph type="sldImg"/>
          </p:nvPr>
        </p:nvSpPr>
        <p:spPr>
          <a:xfrm>
            <a:off x="820738" y="711200"/>
            <a:ext cx="4738687" cy="3554413"/>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ClrTx/>
              <a:buSzTx/>
              <a:buFontTx/>
              <a:buNone/>
            </a:pPr>
            <a:endParaRPr lang="en-US" altLang="zh-CN" sz="1100" dirty="0">
              <a:solidFill>
                <a:srgbClr val="0033CC"/>
              </a:solidFill>
              <a:latin typeface="微软雅黑" panose="020B0503020204020204" pitchFamily="34" charset="-122"/>
            </a:endParaRPr>
          </a:p>
        </p:txBody>
      </p:sp>
    </p:spTree>
    <p:extLst>
      <p:ext uri="{BB962C8B-B14F-4D97-AF65-F5344CB8AC3E}">
        <p14:creationId xmlns:p14="http://schemas.microsoft.com/office/powerpoint/2010/main" val="29054039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49</a:t>
            </a:fld>
            <a:endParaRPr lang="zh-CN" altLang="en-US"/>
          </a:p>
        </p:txBody>
      </p:sp>
    </p:spTree>
    <p:extLst>
      <p:ext uri="{BB962C8B-B14F-4D97-AF65-F5344CB8AC3E}">
        <p14:creationId xmlns:p14="http://schemas.microsoft.com/office/powerpoint/2010/main" val="678770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F5A4860-475D-4639-8C0A-D16B2B768E3A}" type="slidenum">
              <a:rPr lang="en-US" altLang="zh-CN" smtClean="0"/>
              <a:pPr/>
              <a:t>50</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589021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F4F1CD-5306-4392-B345-9D7E067F5842}" type="slidenum">
              <a:rPr lang="en-US" altLang="zh-CN" smtClean="0"/>
              <a:pPr/>
              <a:t>51</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446E8A4-7091-4FB6-810C-53DEE3DAECBE}" type="slidenum">
              <a:rPr lang="en-US" altLang="zh-CN" smtClean="0"/>
              <a:pPr/>
              <a:t>52</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176634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571123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01732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26597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571123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289894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pitchFamily="34" charset="-122"/>
              </a:defRPr>
            </a:lvl1pPr>
            <a:lvl2pPr marL="700262" indent="-269331" eaLnBrk="0" hangingPunct="0">
              <a:defRPr>
                <a:solidFill>
                  <a:schemeClr val="tx1"/>
                </a:solidFill>
                <a:latin typeface="Arial" panose="020B0604020202020204" pitchFamily="34" charset="0"/>
                <a:ea typeface="微软雅黑" panose="020B0503020204020204" pitchFamily="34" charset="-122"/>
              </a:defRPr>
            </a:lvl2pPr>
            <a:lvl3pPr marL="1077327" indent="-215466" eaLnBrk="0" hangingPunct="0">
              <a:defRPr>
                <a:solidFill>
                  <a:schemeClr val="tx1"/>
                </a:solidFill>
                <a:latin typeface="Arial" panose="020B0604020202020204" pitchFamily="34" charset="0"/>
                <a:ea typeface="微软雅黑" panose="020B0503020204020204" pitchFamily="34" charset="-122"/>
              </a:defRPr>
            </a:lvl3pPr>
            <a:lvl4pPr marL="1508258" indent="-215466" eaLnBrk="0" hangingPunct="0">
              <a:defRPr>
                <a:solidFill>
                  <a:schemeClr val="tx1"/>
                </a:solidFill>
                <a:latin typeface="Arial" panose="020B0604020202020204" pitchFamily="34" charset="0"/>
                <a:ea typeface="微软雅黑" panose="020B0503020204020204" pitchFamily="34" charset="-122"/>
              </a:defRPr>
            </a:lvl4pPr>
            <a:lvl5pPr marL="1939189" indent="-215466" eaLnBrk="0" hangingPunct="0">
              <a:defRPr>
                <a:solidFill>
                  <a:schemeClr val="tx1"/>
                </a:solidFill>
                <a:latin typeface="Arial" panose="020B0604020202020204" pitchFamily="34" charset="0"/>
                <a:ea typeface="微软雅黑" panose="020B0503020204020204" pitchFamily="34" charset="-122"/>
              </a:defRPr>
            </a:lvl5pPr>
            <a:lvl6pPr marL="2370119"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801051"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231981"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662912"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4D2479A3-4298-49EF-83A0-3FD5C55812F3}" type="slidenum">
              <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z="1400" dirty="0"/>
          </a:p>
        </p:txBody>
      </p:sp>
    </p:spTree>
    <p:extLst>
      <p:ext uri="{BB962C8B-B14F-4D97-AF65-F5344CB8AC3E}">
        <p14:creationId xmlns:p14="http://schemas.microsoft.com/office/powerpoint/2010/main" val="3603076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FD1D2BE-E841-4FED-9757-A98370BD1BB6}"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278731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7</a:t>
            </a:fld>
            <a:endParaRPr lang="zh-CN" altLang="en-US"/>
          </a:p>
        </p:txBody>
      </p:sp>
    </p:spTree>
    <p:extLst>
      <p:ext uri="{BB962C8B-B14F-4D97-AF65-F5344CB8AC3E}">
        <p14:creationId xmlns:p14="http://schemas.microsoft.com/office/powerpoint/2010/main" val="38826632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532954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1861">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463740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418720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480996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61861">
              <a:defRPr/>
            </a:pPr>
            <a:endParaRPr lang="en-US" altLang="zh-CN" sz="1100" dirty="0">
              <a:solidFill>
                <a:srgbClr val="CC0000"/>
              </a:solidFill>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6C61CE-634D-4F64-ACD8-85A675627EA4}" type="slidenum">
              <a:rPr kumimoji="0" lang="zh-CN" altLang="en-US" sz="11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77</a:t>
            </a:fld>
            <a:endParaRPr kumimoji="0" lang="zh-CN" altLang="en-US" sz="11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501144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pitchFamily="34" charset="-122"/>
              </a:defRPr>
            </a:lvl1pPr>
            <a:lvl2pPr marL="700262" indent="-269331" eaLnBrk="0" hangingPunct="0">
              <a:defRPr>
                <a:solidFill>
                  <a:schemeClr val="tx1"/>
                </a:solidFill>
                <a:latin typeface="Arial" panose="020B0604020202020204" pitchFamily="34" charset="0"/>
                <a:ea typeface="微软雅黑" panose="020B0503020204020204" pitchFamily="34" charset="-122"/>
              </a:defRPr>
            </a:lvl2pPr>
            <a:lvl3pPr marL="1077327" indent="-215466" eaLnBrk="0" hangingPunct="0">
              <a:defRPr>
                <a:solidFill>
                  <a:schemeClr val="tx1"/>
                </a:solidFill>
                <a:latin typeface="Arial" panose="020B0604020202020204" pitchFamily="34" charset="0"/>
                <a:ea typeface="微软雅黑" panose="020B0503020204020204" pitchFamily="34" charset="-122"/>
              </a:defRPr>
            </a:lvl3pPr>
            <a:lvl4pPr marL="1508258" indent="-215466" eaLnBrk="0" hangingPunct="0">
              <a:defRPr>
                <a:solidFill>
                  <a:schemeClr val="tx1"/>
                </a:solidFill>
                <a:latin typeface="Arial" panose="020B0604020202020204" pitchFamily="34" charset="0"/>
                <a:ea typeface="微软雅黑" panose="020B0503020204020204" pitchFamily="34" charset="-122"/>
              </a:defRPr>
            </a:lvl4pPr>
            <a:lvl5pPr marL="1939189" indent="-215466" eaLnBrk="0" hangingPunct="0">
              <a:defRPr>
                <a:solidFill>
                  <a:schemeClr val="tx1"/>
                </a:solidFill>
                <a:latin typeface="Arial" panose="020B0604020202020204" pitchFamily="34" charset="0"/>
                <a:ea typeface="微软雅黑" panose="020B0503020204020204" pitchFamily="34" charset="-122"/>
              </a:defRPr>
            </a:lvl5pPr>
            <a:lvl6pPr marL="2370119"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801051"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231981"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662912" indent="-215466"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4D2479A3-4298-49EF-83A0-3FD5C55812F3}" type="slidenum">
              <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en-US" altLang="zh-CN" sz="11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z="1400" dirty="0"/>
          </a:p>
        </p:txBody>
      </p:sp>
    </p:spTree>
    <p:extLst>
      <p:ext uri="{BB962C8B-B14F-4D97-AF65-F5344CB8AC3E}">
        <p14:creationId xmlns:p14="http://schemas.microsoft.com/office/powerpoint/2010/main" val="33775933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FD1D2BE-E841-4FED-9757-A98370BD1BB6}"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355970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defRPr/>
            </a:pPr>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8</a:t>
            </a:fld>
            <a:endParaRPr lang="zh-CN" altLang="en-US"/>
          </a:p>
        </p:txBody>
      </p:sp>
    </p:spTree>
    <p:extLst>
      <p:ext uri="{BB962C8B-B14F-4D97-AF65-F5344CB8AC3E}">
        <p14:creationId xmlns:p14="http://schemas.microsoft.com/office/powerpoint/2010/main" val="98302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dirty="0">
              <a:solidFill>
                <a:schemeClr val="bg1"/>
              </a:solidFill>
            </a:endParaRPr>
          </a:p>
        </p:txBody>
      </p:sp>
      <p:sp>
        <p:nvSpPr>
          <p:cNvPr id="4" name="灯片编号占位符 3"/>
          <p:cNvSpPr>
            <a:spLocks noGrp="1"/>
          </p:cNvSpPr>
          <p:nvPr>
            <p:ph type="sldNum" sz="quarter" idx="10"/>
          </p:nvPr>
        </p:nvSpPr>
        <p:spPr/>
        <p:txBody>
          <a:bodyPr/>
          <a:lstStyle/>
          <a:p>
            <a:fld id="{656C61CE-634D-4F64-ACD8-85A675627EA4}" type="slidenum">
              <a:rPr lang="zh-CN" altLang="en-US" smtClean="0"/>
              <a:t>9</a:t>
            </a:fld>
            <a:endParaRPr lang="zh-CN" altLang="en-US"/>
          </a:p>
        </p:txBody>
      </p:sp>
    </p:spTree>
    <p:extLst>
      <p:ext uri="{BB962C8B-B14F-4D97-AF65-F5344CB8AC3E}">
        <p14:creationId xmlns:p14="http://schemas.microsoft.com/office/powerpoint/2010/main" val="34499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pPr>
            <a:endParaRPr lang="zh-CN" altLang="en-US" sz="1100"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10</a:t>
            </a:fld>
            <a:endParaRPr lang="zh-CN" altLang="en-US"/>
          </a:p>
        </p:txBody>
      </p:sp>
    </p:spTree>
    <p:extLst>
      <p:ext uri="{BB962C8B-B14F-4D97-AF65-F5344CB8AC3E}">
        <p14:creationId xmlns:p14="http://schemas.microsoft.com/office/powerpoint/2010/main" val="12016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2816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a:p>
          <a:p>
            <a:endParaRPr lang="en-US" altLang="zh-CN" dirty="0"/>
          </a:p>
        </p:txBody>
      </p:sp>
    </p:spTree>
    <p:extLst>
      <p:ext uri="{BB962C8B-B14F-4D97-AF65-F5344CB8AC3E}">
        <p14:creationId xmlns:p14="http://schemas.microsoft.com/office/powerpoint/2010/main" val="352943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ctr">
            <a:noAutofit/>
          </a:bodyPr>
          <a:lstStyle>
            <a:lvl1pPr algn="r">
              <a:defRPr sz="48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30300" y="4050834"/>
            <a:ext cx="5825202" cy="1096899"/>
          </a:xfrm>
        </p:spPr>
        <p:txBody>
          <a:bodyPr anchor="ct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630C9DED-7116-441B-A0DF-F992E77604B5}"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96801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B20C20C5-5541-430E-99A8-78E4E676FFB6}"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33422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08001" y="4527448"/>
            <a:ext cx="6447501" cy="860400"/>
          </a:xfrm>
        </p:spPr>
        <p:txBody>
          <a:bodyPr anchor="ct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E51DF7-B517-4A34-B334-EDDDC558C397}"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13267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5E22F0A-A2EE-4F7E-B069-111E4459EB83}" type="datetime1">
              <a:rPr lang="en-US" altLang="zh-CN"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154109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4997F7A-1362-41D5-8176-78E6544A0C39}" type="datetime1">
              <a:rPr lang="en-US" altLang="zh-CN"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194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2D6AC9-C91B-41F0-A54D-0045A783293D}" type="datetime1">
              <a:rPr lang="en-US" altLang="zh-CN"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9064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6D182-882D-42BD-ABCD-288C7FEE4331}" type="datetime1">
              <a:rPr lang="en-US" altLang="zh-CN" smtClean="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63715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A06442F-5C83-46DB-AA07-F3D54F35D450}" type="datetime1">
              <a:rPr lang="en-US" altLang="zh-CN"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6274267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C53604-B7F7-4C3D-A324-B0ACF3C73506}" type="datetime1">
              <a:rPr lang="en-US" altLang="zh-CN"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00020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DB84DC-2974-46BE-B453-8C9BE47C97D5}"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34381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F546146-A22E-46BB-9695-B52DB1332B17}"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13265638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88159CA-9846-45FF-98E9-141CFFE3E3E4}"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05726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65987AB-DA9E-4D3B-A3E5-2538A8970EF1}"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54350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E77338C-0163-4341-B646-736093F497CE}"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1129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E8081AA-4B36-43ED-93DF-772BC41D56D4}"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99290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17D2DBD-725E-4A4D-92BC-5A958102AA5E}" type="datetime1">
              <a:rPr lang="en-US" altLang="zh-CN"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104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编译原理</a:t>
            </a:r>
            <a:r>
              <a:rPr lang="en-US" altLang="zh-CN"/>
              <a:t>-</a:t>
            </a:r>
            <a:r>
              <a:rPr lang="zh-CN" altLang="en-US"/>
              <a:t>华中科技大学 </a:t>
            </a:r>
            <a:r>
              <a:rPr lang="en-US" altLang="zh-CN"/>
              <a:t>–</a:t>
            </a:r>
            <a:r>
              <a:rPr lang="zh-CN" altLang="en-US"/>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000" y="363600"/>
            <a:ext cx="7887600" cy="13248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30000" y="1823259"/>
            <a:ext cx="7887600" cy="43524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3027600" y="6357600"/>
            <a:ext cx="3085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1D656F-08AF-403B-80AE-3B33FE0D851C}" type="datetime1">
              <a:rPr lang="en-US" altLang="zh-CN" smtClean="0"/>
              <a:t>5/19/2021</a:t>
            </a:fld>
            <a:endParaRPr lang="en-US" dirty="0"/>
          </a:p>
        </p:txBody>
      </p:sp>
      <p:sp>
        <p:nvSpPr>
          <p:cNvPr id="5" name="Footer Placeholder 4"/>
          <p:cNvSpPr>
            <a:spLocks noGrp="1"/>
          </p:cNvSpPr>
          <p:nvPr>
            <p:ph type="ftr" sz="quarter" idx="3"/>
          </p:nvPr>
        </p:nvSpPr>
        <p:spPr>
          <a:xfrm>
            <a:off x="630000" y="6357600"/>
            <a:ext cx="2059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8400" y="6357600"/>
            <a:ext cx="2059200" cy="365125"/>
          </a:xfrm>
          <a:prstGeom prst="rect">
            <a:avLst/>
          </a:prstGeom>
        </p:spPr>
        <p:txBody>
          <a:bodyPr vert="horz" lIns="91440" tIns="45720" rIns="91440" bIns="45720" rtlCol="0" anchor="ctr"/>
          <a:lstStyle>
            <a:lvl1pPr algn="r">
              <a:defRPr sz="1200" b="0">
                <a:solidFill>
                  <a:schemeClr val="accent1"/>
                </a:solidFill>
                <a:latin typeface="+mn-lt"/>
              </a:defRPr>
            </a:lvl1pPr>
          </a:lstStyle>
          <a:p>
            <a:fld id="{D57F1E4F-1CFF-5643-939E-217C01CDF565}" type="slidenum">
              <a:rPr lang="en-US" smtClean="0"/>
              <a:pPr/>
              <a:t>‹#›</a:t>
            </a:fld>
            <a:endParaRPr lang="en-US" dirty="0"/>
          </a:p>
        </p:txBody>
      </p:sp>
      <p:sp>
        <p:nvSpPr>
          <p:cNvPr id="9" name="矩形 8"/>
          <p:cNvSpPr/>
          <p:nvPr userDrawn="1"/>
        </p:nvSpPr>
        <p:spPr>
          <a:xfrm>
            <a:off x="6468349" y="0"/>
            <a:ext cx="2685485" cy="686646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dirty="0">
                <a:solidFill>
                  <a:schemeClr val="bg1"/>
                </a:solidFill>
              </a:rPr>
              <a:t>视频区域</a:t>
            </a:r>
          </a:p>
        </p:txBody>
      </p:sp>
    </p:spTree>
    <p:extLst>
      <p:ext uri="{BB962C8B-B14F-4D97-AF65-F5344CB8AC3E}">
        <p14:creationId xmlns:p14="http://schemas.microsoft.com/office/powerpoint/2010/main" val="238760168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pitchFamily="34" charset="-122"/>
          <a:ea typeface="微软雅黑"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7.xml"/><Relationship Id="rId1" Type="http://schemas.openxmlformats.org/officeDocument/2006/relationships/slideLayout" Target="../slideLayouts/slideLayout26.xml"/><Relationship Id="rId4" Type="http://schemas.openxmlformats.org/officeDocument/2006/relationships/image" Target="../media/image5.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hyperlink" Target="35.swf"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228600" y="2610590"/>
            <a:ext cx="8763000" cy="1371600"/>
          </a:xfrm>
        </p:spPr>
        <p:txBody>
          <a:bodyPr/>
          <a:lstStyle/>
          <a:p>
            <a:pPr algn="ctr" eaLnBrk="1" hangingPunct="1"/>
            <a:r>
              <a:rPr lang="zh-CN" altLang="en-US" sz="3200" b="1" dirty="0">
                <a:latin typeface="+mn-ea"/>
                <a:ea typeface="+mn-ea"/>
              </a:rPr>
              <a:t>第</a:t>
            </a:r>
            <a:r>
              <a:rPr lang="en-US" altLang="zh-CN" sz="3200" b="1" dirty="0">
                <a:latin typeface="+mn-ea"/>
                <a:ea typeface="+mn-ea"/>
              </a:rPr>
              <a:t>7</a:t>
            </a:r>
            <a:r>
              <a:rPr lang="zh-CN" altLang="en-US" sz="3200" b="1" dirty="0">
                <a:latin typeface="+mn-ea"/>
                <a:ea typeface="+mn-ea"/>
              </a:rPr>
              <a:t>章　语法制导的语义计算</a:t>
            </a:r>
            <a:br>
              <a:rPr lang="en-US" altLang="zh-CN" sz="3200" b="1" dirty="0">
                <a:latin typeface="+mn-ea"/>
                <a:ea typeface="+mn-ea"/>
              </a:rPr>
            </a:br>
            <a:r>
              <a:rPr lang="en-US" altLang="zh-CN" sz="3200" b="1" dirty="0">
                <a:latin typeface="+mn-ea"/>
                <a:ea typeface="+mn-ea"/>
              </a:rPr>
              <a:t>Syntax-Directed evaluation of Attributed</a:t>
            </a:r>
            <a:r>
              <a:rPr lang="zh-CN" altLang="en-US" sz="3200" b="1" dirty="0">
                <a:latin typeface="+mn-ea"/>
                <a:ea typeface="+mn-ea"/>
              </a:rPr>
              <a:t>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8" name="Rectangle 4"/>
          <p:cNvSpPr>
            <a:spLocks noChangeArrowheads="1"/>
          </p:cNvSpPr>
          <p:nvPr/>
        </p:nvSpPr>
        <p:spPr bwMode="auto">
          <a:xfrm>
            <a:off x="381000" y="1008094"/>
            <a:ext cx="8305800" cy="707886"/>
          </a:xfrm>
          <a:prstGeom prst="rect">
            <a:avLst/>
          </a:prstGeom>
          <a:noFill/>
          <a:ln w="9525">
            <a:noFill/>
            <a:miter lim="800000"/>
            <a:headEnd/>
            <a:tailEnd/>
          </a:ln>
        </p:spPr>
        <p:txBody>
          <a:bodyPr wrap="square">
            <a:spAutoFit/>
          </a:bodyPr>
          <a:lstStyle/>
          <a:p>
            <a:r>
              <a:rPr lang="zh-CN" altLang="en-US" sz="4000" b="1" dirty="0">
                <a:solidFill>
                  <a:srgbClr val="FF0000"/>
                </a:solidFill>
                <a:latin typeface="+mn-ea"/>
                <a:ea typeface="+mn-ea"/>
              </a:rPr>
              <a:t>编译原理 </a:t>
            </a:r>
            <a:r>
              <a:rPr lang="en-US" altLang="zh-CN" sz="4000" b="1" dirty="0">
                <a:solidFill>
                  <a:srgbClr val="FF0000"/>
                </a:solidFill>
                <a:latin typeface="+mn-ea"/>
                <a:ea typeface="+mn-ea"/>
              </a:rPr>
              <a:t>Principles of Compiler</a:t>
            </a:r>
            <a:endParaRPr lang="zh-CN" altLang="en-US" sz="4000" b="1" dirty="0">
              <a:solidFill>
                <a:srgbClr val="FF0000"/>
              </a:solidFill>
              <a:latin typeface="+mn-ea"/>
              <a:ea typeface="+mn-ea"/>
            </a:endParaRPr>
          </a:p>
        </p:txBody>
      </p:sp>
      <p:sp>
        <p:nvSpPr>
          <p:cNvPr id="9" name="Text Box 17"/>
          <p:cNvSpPr txBox="1">
            <a:spLocks noChangeArrowheads="1"/>
          </p:cNvSpPr>
          <p:nvPr/>
        </p:nvSpPr>
        <p:spPr bwMode="auto">
          <a:xfrm>
            <a:off x="1447800" y="4133303"/>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2021年5月19日星期三</a:t>
            </a:fld>
            <a:endParaRPr lang="en-US" altLang="zh-CN" sz="2700" dirty="0">
              <a:latin typeface="+mn-lt"/>
              <a:ea typeface="+mn-ea"/>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语义规则</a:t>
            </a:r>
          </a:p>
        </p:txBody>
      </p:sp>
      <p:sp>
        <p:nvSpPr>
          <p:cNvPr id="264194" name="Rectangle 2"/>
          <p:cNvSpPr>
            <a:spLocks noGrp="1" noChangeArrowheads="1"/>
          </p:cNvSpPr>
          <p:nvPr>
            <p:ph idx="1"/>
          </p:nvPr>
        </p:nvSpPr>
        <p:spPr>
          <a:xfrm>
            <a:off x="310686" y="1881316"/>
            <a:ext cx="3883943" cy="4352400"/>
          </a:xfrm>
        </p:spPr>
        <p:txBody>
          <a:bodyPr>
            <a:noAutofit/>
          </a:bodyPr>
          <a:lstStyle/>
          <a:p>
            <a:pPr algn="just">
              <a:lnSpc>
                <a:spcPct val="120000"/>
              </a:lnSpc>
              <a:spcBef>
                <a:spcPts val="0"/>
              </a:spcBef>
            </a:pPr>
            <a:r>
              <a:rPr lang="zh-CN" altLang="en-US" sz="2400" dirty="0"/>
              <a:t>语义规则所描述的工作可以包括属性计算、静态语义检查、符号表操作、代码生成等。</a:t>
            </a:r>
          </a:p>
        </p:txBody>
      </p:sp>
      <p:grpSp>
        <p:nvGrpSpPr>
          <p:cNvPr id="8" name="组合 7"/>
          <p:cNvGrpSpPr/>
          <p:nvPr/>
        </p:nvGrpSpPr>
        <p:grpSpPr>
          <a:xfrm>
            <a:off x="4675398" y="608275"/>
            <a:ext cx="4405704" cy="2817097"/>
            <a:chOff x="7520591" y="2816196"/>
            <a:chExt cx="4671408" cy="2700836"/>
          </a:xfrm>
        </p:grpSpPr>
        <p:sp>
          <p:nvSpPr>
            <p:cNvPr id="13" name="Rectangle 3"/>
            <p:cNvSpPr txBox="1">
              <a:spLocks noChangeArrowheads="1"/>
            </p:cNvSpPr>
            <p:nvPr/>
          </p:nvSpPr>
          <p:spPr>
            <a:xfrm>
              <a:off x="7520591" y="2816196"/>
              <a:ext cx="1952499" cy="27008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None/>
              </a:pPr>
              <a:r>
                <a:rPr lang="zh-CN" altLang="en-US" sz="2200" dirty="0">
                  <a:solidFill>
                    <a:schemeClr val="bg1"/>
                  </a:solidFill>
                </a:rPr>
                <a:t>产生式	</a:t>
              </a:r>
            </a:p>
            <a:p>
              <a:pPr>
                <a:spcBef>
                  <a:spcPts val="0"/>
                </a:spcBef>
                <a:buFont typeface="Wingdings" panose="05000000000000000000" pitchFamily="2" charset="2"/>
                <a:buNone/>
              </a:pPr>
              <a:r>
                <a:rPr lang="en-US" altLang="zh-CN" sz="2200" dirty="0">
                  <a:solidFill>
                    <a:schemeClr val="bg1"/>
                  </a:solidFill>
                </a:rPr>
                <a:t>L→E </a:t>
              </a:r>
            </a:p>
            <a:p>
              <a:pPr>
                <a:spcBef>
                  <a:spcPts val="0"/>
                </a:spcBef>
                <a:buFont typeface="Wingdings" panose="05000000000000000000" pitchFamily="2" charset="2"/>
                <a:buNone/>
              </a:pPr>
              <a:r>
                <a:rPr lang="en-US" altLang="zh-CN" sz="2200" dirty="0">
                  <a:solidFill>
                    <a:schemeClr val="bg1"/>
                  </a:solidFill>
                </a:rPr>
                <a:t>E→E</a:t>
              </a:r>
              <a:r>
                <a:rPr lang="en-US" altLang="zh-CN" sz="2200" baseline="-25000" dirty="0">
                  <a:solidFill>
                    <a:schemeClr val="bg1"/>
                  </a:solidFill>
                </a:rPr>
                <a:t>1</a:t>
              </a:r>
              <a:r>
                <a:rPr lang="en-US" altLang="zh-CN" sz="2200" dirty="0">
                  <a:solidFill>
                    <a:schemeClr val="bg1"/>
                  </a:solidFill>
                </a:rPr>
                <a:t>+T  </a:t>
              </a:r>
            </a:p>
            <a:p>
              <a:pPr>
                <a:spcBef>
                  <a:spcPts val="0"/>
                </a:spcBef>
                <a:buFont typeface="Wingdings" panose="05000000000000000000" pitchFamily="2" charset="2"/>
                <a:buNone/>
              </a:pPr>
              <a:r>
                <a:rPr lang="en-US" altLang="zh-CN" sz="2200" dirty="0">
                  <a:solidFill>
                    <a:schemeClr val="bg1"/>
                  </a:solidFill>
                </a:rPr>
                <a:t>E→T</a:t>
              </a:r>
            </a:p>
            <a:p>
              <a:pPr>
                <a:spcBef>
                  <a:spcPts val="0"/>
                </a:spcBef>
                <a:buFont typeface="Wingdings" panose="05000000000000000000" pitchFamily="2" charset="2"/>
                <a:buNone/>
              </a:pPr>
              <a:r>
                <a:rPr lang="en-US" altLang="zh-CN" sz="2200" dirty="0">
                  <a:solidFill>
                    <a:schemeClr val="bg1"/>
                  </a:solidFill>
                </a:rPr>
                <a:t>T→T</a:t>
              </a:r>
              <a:r>
                <a:rPr lang="en-US" altLang="zh-CN" sz="2200" baseline="-25000" dirty="0">
                  <a:solidFill>
                    <a:schemeClr val="bg1"/>
                  </a:solidFill>
                </a:rPr>
                <a:t>1</a:t>
              </a:r>
              <a:r>
                <a:rPr lang="en-US" altLang="zh-CN" sz="2200" dirty="0">
                  <a:solidFill>
                    <a:schemeClr val="bg1"/>
                  </a:solidFill>
                </a:rPr>
                <a:t>*F</a:t>
              </a:r>
            </a:p>
            <a:p>
              <a:pPr>
                <a:spcBef>
                  <a:spcPts val="0"/>
                </a:spcBef>
                <a:buFont typeface="Wingdings" panose="05000000000000000000" pitchFamily="2" charset="2"/>
                <a:buNone/>
              </a:pPr>
              <a:r>
                <a:rPr lang="en-US" altLang="zh-CN" sz="2200" dirty="0">
                  <a:solidFill>
                    <a:schemeClr val="bg1"/>
                  </a:solidFill>
                </a:rPr>
                <a:t>T→F</a:t>
              </a:r>
            </a:p>
            <a:p>
              <a:pPr>
                <a:spcBef>
                  <a:spcPts val="0"/>
                </a:spcBef>
                <a:buFont typeface="Wingdings" panose="05000000000000000000" pitchFamily="2" charset="2"/>
                <a:buNone/>
              </a:pPr>
              <a:r>
                <a:rPr lang="en-US" altLang="zh-CN" sz="2200" dirty="0">
                  <a:solidFill>
                    <a:schemeClr val="bg1"/>
                  </a:solidFill>
                </a:rPr>
                <a:t>F→ (E)</a:t>
              </a:r>
            </a:p>
            <a:p>
              <a:pPr>
                <a:spcBef>
                  <a:spcPts val="0"/>
                </a:spcBef>
                <a:buFont typeface="Wingdings" panose="05000000000000000000" pitchFamily="2" charset="2"/>
                <a:buNone/>
              </a:pPr>
              <a:r>
                <a:rPr lang="en-US" altLang="zh-CN" sz="2200" dirty="0" err="1">
                  <a:solidFill>
                    <a:schemeClr val="bg1"/>
                  </a:solidFill>
                </a:rPr>
                <a:t>F→digit</a:t>
              </a:r>
              <a:endParaRPr lang="en-US" altLang="zh-CN" sz="2200" dirty="0">
                <a:solidFill>
                  <a:schemeClr val="bg1"/>
                </a:solidFill>
              </a:endParaRPr>
            </a:p>
            <a:p>
              <a:pPr>
                <a:spcBef>
                  <a:spcPts val="0"/>
                </a:spcBef>
                <a:buFont typeface="Wingdings" panose="05000000000000000000" pitchFamily="2" charset="2"/>
                <a:buNone/>
              </a:pPr>
              <a:endParaRPr lang="en-US" altLang="zh-CN" sz="2200" dirty="0">
                <a:solidFill>
                  <a:schemeClr val="bg1"/>
                </a:solidFill>
              </a:endParaRPr>
            </a:p>
          </p:txBody>
        </p:sp>
        <p:sp>
          <p:nvSpPr>
            <p:cNvPr id="14" name="Rectangle 14"/>
            <p:cNvSpPr>
              <a:spLocks noChangeArrowheads="1"/>
            </p:cNvSpPr>
            <p:nvPr/>
          </p:nvSpPr>
          <p:spPr bwMode="auto">
            <a:xfrm>
              <a:off x="9032939" y="2816197"/>
              <a:ext cx="3159060" cy="2700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ts val="0"/>
                </a:spcBef>
                <a:buFont typeface="Wingdings" panose="05000000000000000000" pitchFamily="2" charset="2"/>
                <a:buNone/>
              </a:pPr>
              <a:r>
                <a:rPr lang="zh-CN" altLang="en-US" sz="2200" dirty="0">
                  <a:solidFill>
                    <a:schemeClr val="bg1"/>
                  </a:solidFill>
                </a:rPr>
                <a:t>语  义  规  则</a:t>
              </a:r>
            </a:p>
            <a:p>
              <a:pPr eaLnBrk="1" hangingPunct="1">
                <a:spcBef>
                  <a:spcPts val="0"/>
                </a:spcBef>
                <a:buFont typeface="Wingdings" panose="05000000000000000000" pitchFamily="2" charset="2"/>
                <a:buNone/>
              </a:pPr>
              <a:r>
                <a:rPr lang="en-US" altLang="zh-CN" sz="2200" dirty="0">
                  <a:solidFill>
                    <a:schemeClr val="bg1"/>
                  </a:solidFill>
                </a:rPr>
                <a:t>print(</a:t>
              </a:r>
              <a:r>
                <a:rPr lang="en-US" altLang="zh-CN" sz="2200" dirty="0" err="1">
                  <a:solidFill>
                    <a:schemeClr val="bg1"/>
                  </a:solidFill>
                </a:rPr>
                <a:t>E.val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E.val</a:t>
              </a:r>
              <a:r>
                <a:rPr lang="en-US" altLang="zh-CN" sz="2200" dirty="0">
                  <a:solidFill>
                    <a:schemeClr val="bg1"/>
                  </a:solidFill>
                </a:rPr>
                <a:t> := E</a:t>
              </a:r>
              <a:r>
                <a:rPr lang="en-US" altLang="zh-CN" sz="2200" baseline="-25000" dirty="0">
                  <a:solidFill>
                    <a:schemeClr val="bg1"/>
                  </a:solidFill>
                </a:rPr>
                <a:t>1</a:t>
              </a:r>
              <a:r>
                <a:rPr lang="en-US" altLang="zh-CN" sz="2200" dirty="0">
                  <a:solidFill>
                    <a:schemeClr val="bg1"/>
                  </a:solidFill>
                </a:rPr>
                <a:t>.val+T.val </a:t>
              </a:r>
            </a:p>
            <a:p>
              <a:pPr eaLnBrk="1" hangingPunct="1">
                <a:spcBef>
                  <a:spcPts val="0"/>
                </a:spcBef>
                <a:buFont typeface="Wingdings" panose="05000000000000000000" pitchFamily="2" charset="2"/>
                <a:buNone/>
              </a:pPr>
              <a:r>
                <a:rPr lang="en-US" altLang="zh-CN" sz="2200" dirty="0" err="1">
                  <a:solidFill>
                    <a:schemeClr val="bg1"/>
                  </a:solidFill>
                </a:rPr>
                <a:t>E.val</a:t>
              </a:r>
              <a:r>
                <a:rPr lang="en-US" altLang="zh-CN" sz="2200" dirty="0">
                  <a:solidFill>
                    <a:schemeClr val="bg1"/>
                  </a:solidFill>
                </a:rPr>
                <a:t> :=</a:t>
              </a:r>
              <a:r>
                <a:rPr lang="en-US" altLang="zh-CN" sz="2200" dirty="0" err="1">
                  <a:solidFill>
                    <a:schemeClr val="bg1"/>
                  </a:solidFill>
                </a:rPr>
                <a:t>T.val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T.val</a:t>
              </a:r>
              <a:r>
                <a:rPr lang="en-US" altLang="zh-CN" sz="2200" dirty="0">
                  <a:solidFill>
                    <a:schemeClr val="bg1"/>
                  </a:solidFill>
                </a:rPr>
                <a:t> :=T</a:t>
              </a:r>
              <a:r>
                <a:rPr lang="en-US" altLang="zh-CN" sz="2200" baseline="-25000" dirty="0">
                  <a:solidFill>
                    <a:schemeClr val="bg1"/>
                  </a:solidFill>
                </a:rPr>
                <a:t>1</a:t>
              </a:r>
              <a:r>
                <a:rPr lang="en-US" altLang="zh-CN" sz="2200" dirty="0">
                  <a:solidFill>
                    <a:schemeClr val="bg1"/>
                  </a:solidFill>
                </a:rPr>
                <a:t>.val* </a:t>
              </a:r>
              <a:r>
                <a:rPr lang="en-US" altLang="zh-CN" sz="2200" dirty="0" err="1">
                  <a:solidFill>
                    <a:schemeClr val="bg1"/>
                  </a:solidFill>
                </a:rPr>
                <a:t>F.val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T.val</a:t>
              </a:r>
              <a:r>
                <a:rPr lang="en-US" altLang="zh-CN" sz="2200" dirty="0">
                  <a:solidFill>
                    <a:schemeClr val="bg1"/>
                  </a:solidFill>
                </a:rPr>
                <a:t> :=</a:t>
              </a:r>
              <a:r>
                <a:rPr lang="en-US" altLang="zh-CN" sz="2200" dirty="0" err="1">
                  <a:solidFill>
                    <a:schemeClr val="bg1"/>
                  </a:solidFill>
                </a:rPr>
                <a:t>F.val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F.val</a:t>
              </a:r>
              <a:r>
                <a:rPr lang="en-US" altLang="zh-CN" sz="2200" dirty="0">
                  <a:solidFill>
                    <a:schemeClr val="bg1"/>
                  </a:solidFill>
                </a:rPr>
                <a:t> :=</a:t>
              </a:r>
              <a:r>
                <a:rPr lang="en-US" altLang="zh-CN" sz="2200" dirty="0" err="1">
                  <a:solidFill>
                    <a:schemeClr val="bg1"/>
                  </a:solidFill>
                </a:rPr>
                <a:t>E.val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F.val</a:t>
              </a:r>
              <a:r>
                <a:rPr lang="en-US" altLang="zh-CN" sz="2200" dirty="0">
                  <a:solidFill>
                    <a:schemeClr val="bg1"/>
                  </a:solidFill>
                </a:rPr>
                <a:t> :=</a:t>
              </a:r>
              <a:r>
                <a:rPr lang="en-US" altLang="zh-CN" sz="2200" dirty="0" err="1">
                  <a:solidFill>
                    <a:schemeClr val="bg1"/>
                  </a:solidFill>
                </a:rPr>
                <a:t>digit.lexval</a:t>
              </a:r>
              <a:endParaRPr lang="en-US" altLang="zh-CN" sz="2200" dirty="0">
                <a:solidFill>
                  <a:schemeClr val="bg1"/>
                </a:solidFill>
              </a:endParaRPr>
            </a:p>
          </p:txBody>
        </p:sp>
      </p:grpSp>
      <p:sp>
        <p:nvSpPr>
          <p:cNvPr id="15" name="Rectangle 41"/>
          <p:cNvSpPr txBox="1">
            <a:spLocks noChangeArrowheads="1"/>
          </p:cNvSpPr>
          <p:nvPr/>
        </p:nvSpPr>
        <p:spPr>
          <a:xfrm>
            <a:off x="4675398" y="3533795"/>
            <a:ext cx="4405705" cy="3167841"/>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lIns="144000" tIns="144000" rIns="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80000"/>
              </a:lnSpc>
              <a:buFont typeface="Wingdings" panose="05000000000000000000" pitchFamily="2" charset="2"/>
              <a:buNone/>
            </a:pPr>
            <a:r>
              <a:rPr lang="zh-CN" altLang="en-US" sz="2200" dirty="0">
                <a:solidFill>
                  <a:schemeClr val="bg1"/>
                </a:solidFill>
              </a:rPr>
              <a:t>产 生 式</a:t>
            </a:r>
            <a:r>
              <a:rPr lang="zh-CN" altLang="en-US" sz="2200" dirty="0">
                <a:solidFill>
                  <a:schemeClr val="bg1"/>
                </a:solidFill>
                <a:ea typeface="黑体" panose="02010609060101010101" pitchFamily="49" charset="-122"/>
              </a:rPr>
              <a:t> 	</a:t>
            </a:r>
            <a:r>
              <a:rPr lang="zh-CN" altLang="en-US" sz="2200" dirty="0">
                <a:solidFill>
                  <a:schemeClr val="bg1"/>
                </a:solidFill>
              </a:rPr>
              <a:t>语 义 规 则</a:t>
            </a:r>
            <a:r>
              <a:rPr lang="zh-CN" altLang="en-US" sz="2200" dirty="0">
                <a:solidFill>
                  <a:schemeClr val="bg1"/>
                </a:solidFill>
                <a:ea typeface="黑体" panose="02010609060101010101" pitchFamily="49" charset="-122"/>
              </a:rPr>
              <a:t> </a:t>
            </a:r>
            <a:endParaRPr lang="en-US" altLang="zh-CN" sz="2200" dirty="0">
              <a:solidFill>
                <a:schemeClr val="bg1"/>
              </a:solidFill>
              <a:ea typeface="黑体" panose="02010609060101010101" pitchFamily="49" charset="-122"/>
            </a:endParaRPr>
          </a:p>
          <a:p>
            <a:pPr algn="just">
              <a:lnSpc>
                <a:spcPct val="80000"/>
              </a:lnSpc>
              <a:buFont typeface="Wingdings" panose="05000000000000000000" pitchFamily="2" charset="2"/>
              <a:buNone/>
            </a:pPr>
            <a:r>
              <a:rPr lang="en-US" altLang="zh-CN" sz="2200" dirty="0">
                <a:solidFill>
                  <a:schemeClr val="bg1"/>
                </a:solidFill>
              </a:rPr>
              <a:t>D→TL       L.in := </a:t>
            </a:r>
            <a:r>
              <a:rPr lang="en-US" altLang="zh-CN" sz="2200" dirty="0" err="1">
                <a:solidFill>
                  <a:schemeClr val="bg1"/>
                </a:solidFill>
              </a:rPr>
              <a:t>T.type</a:t>
            </a:r>
            <a:r>
              <a:rPr lang="en-US" altLang="zh-CN" sz="2200" dirty="0">
                <a:solidFill>
                  <a:schemeClr val="bg1"/>
                </a:solidFill>
              </a:rPr>
              <a:t> </a:t>
            </a:r>
          </a:p>
          <a:p>
            <a:pPr algn="just">
              <a:lnSpc>
                <a:spcPct val="80000"/>
              </a:lnSpc>
              <a:buFont typeface="Wingdings" panose="05000000000000000000" pitchFamily="2" charset="2"/>
              <a:buNone/>
            </a:pPr>
            <a:r>
              <a:rPr lang="en-US" altLang="zh-CN" sz="2200" dirty="0" err="1">
                <a:solidFill>
                  <a:schemeClr val="bg1"/>
                </a:solidFill>
              </a:rPr>
              <a:t>T→int</a:t>
            </a:r>
            <a:r>
              <a:rPr lang="en-US" altLang="zh-CN" sz="2200" dirty="0">
                <a:solidFill>
                  <a:schemeClr val="bg1"/>
                </a:solidFill>
              </a:rPr>
              <a:t>	      </a:t>
            </a:r>
            <a:r>
              <a:rPr lang="en-US" altLang="zh-CN" sz="2200" dirty="0" err="1">
                <a:solidFill>
                  <a:schemeClr val="bg1"/>
                </a:solidFill>
              </a:rPr>
              <a:t>T.type</a:t>
            </a:r>
            <a:r>
              <a:rPr lang="en-US" altLang="zh-CN" sz="2200" dirty="0">
                <a:solidFill>
                  <a:schemeClr val="bg1"/>
                </a:solidFill>
              </a:rPr>
              <a:t> := integer </a:t>
            </a:r>
          </a:p>
          <a:p>
            <a:pPr algn="just">
              <a:lnSpc>
                <a:spcPct val="80000"/>
              </a:lnSpc>
              <a:buFont typeface="Wingdings" panose="05000000000000000000" pitchFamily="2" charset="2"/>
              <a:buNone/>
            </a:pPr>
            <a:r>
              <a:rPr lang="en-US" altLang="zh-CN" sz="2200" dirty="0" err="1">
                <a:solidFill>
                  <a:schemeClr val="bg1"/>
                </a:solidFill>
              </a:rPr>
              <a:t>T→real</a:t>
            </a:r>
            <a:r>
              <a:rPr lang="en-US" altLang="zh-CN" sz="2200" dirty="0">
                <a:solidFill>
                  <a:schemeClr val="bg1"/>
                </a:solidFill>
              </a:rPr>
              <a:t>     </a:t>
            </a:r>
            <a:r>
              <a:rPr lang="en-US" altLang="zh-CN" sz="2200" dirty="0" err="1">
                <a:solidFill>
                  <a:schemeClr val="bg1"/>
                </a:solidFill>
              </a:rPr>
              <a:t>T.type</a:t>
            </a:r>
            <a:r>
              <a:rPr lang="en-US" altLang="zh-CN" sz="2200" dirty="0">
                <a:solidFill>
                  <a:schemeClr val="bg1"/>
                </a:solidFill>
              </a:rPr>
              <a:t> := real </a:t>
            </a:r>
          </a:p>
          <a:p>
            <a:pPr algn="just">
              <a:lnSpc>
                <a:spcPct val="80000"/>
              </a:lnSpc>
              <a:buFont typeface="Wingdings" panose="05000000000000000000" pitchFamily="2" charset="2"/>
              <a:buNone/>
            </a:pPr>
            <a:r>
              <a:rPr lang="en-US" altLang="zh-CN" sz="2200" dirty="0">
                <a:solidFill>
                  <a:schemeClr val="bg1"/>
                </a:solidFill>
              </a:rPr>
              <a:t>L→L</a:t>
            </a:r>
            <a:r>
              <a:rPr lang="en-US" altLang="zh-CN" sz="2200" baseline="-30000" dirty="0">
                <a:solidFill>
                  <a:schemeClr val="bg1"/>
                </a:solidFill>
              </a:rPr>
              <a:t>1</a:t>
            </a:r>
            <a:r>
              <a:rPr lang="en-US" altLang="zh-CN" sz="2200" dirty="0">
                <a:solidFill>
                  <a:schemeClr val="bg1"/>
                </a:solidFill>
              </a:rPr>
              <a:t>, id   L</a:t>
            </a:r>
            <a:r>
              <a:rPr lang="en-US" altLang="zh-CN" sz="2200" baseline="-30000" dirty="0">
                <a:solidFill>
                  <a:schemeClr val="bg1"/>
                </a:solidFill>
              </a:rPr>
              <a:t>1</a:t>
            </a:r>
            <a:r>
              <a:rPr lang="en-US" altLang="zh-CN" sz="2200" dirty="0">
                <a:solidFill>
                  <a:schemeClr val="bg1"/>
                </a:solidFill>
              </a:rPr>
              <a:t>.in :=L.in </a:t>
            </a:r>
          </a:p>
          <a:p>
            <a:pPr algn="just">
              <a:lnSpc>
                <a:spcPct val="80000"/>
              </a:lnSpc>
              <a:buFont typeface="Wingdings" panose="05000000000000000000" pitchFamily="2" charset="2"/>
              <a:buNone/>
            </a:pPr>
            <a:r>
              <a:rPr lang="en-US" altLang="zh-CN" sz="2200" dirty="0">
                <a:solidFill>
                  <a:schemeClr val="bg1"/>
                </a:solidFill>
              </a:rPr>
              <a:t>                </a:t>
            </a:r>
            <a:r>
              <a:rPr lang="en-US" altLang="zh-CN" sz="2200" dirty="0" err="1">
                <a:solidFill>
                  <a:schemeClr val="bg1"/>
                </a:solidFill>
              </a:rPr>
              <a:t>addtype</a:t>
            </a:r>
            <a:r>
              <a:rPr lang="en-US" altLang="zh-CN" sz="2200" dirty="0">
                <a:solidFill>
                  <a:schemeClr val="bg1"/>
                </a:solidFill>
              </a:rPr>
              <a:t>(</a:t>
            </a:r>
            <a:r>
              <a:rPr lang="en-US" altLang="zh-CN" sz="2200" dirty="0" err="1">
                <a:solidFill>
                  <a:schemeClr val="bg1"/>
                </a:solidFill>
              </a:rPr>
              <a:t>id.entry</a:t>
            </a:r>
            <a:r>
              <a:rPr lang="en-US" altLang="zh-CN" sz="2200" dirty="0">
                <a:solidFill>
                  <a:schemeClr val="bg1"/>
                </a:solidFill>
              </a:rPr>
              <a:t>, L.in) </a:t>
            </a:r>
          </a:p>
          <a:p>
            <a:pPr algn="just">
              <a:lnSpc>
                <a:spcPct val="80000"/>
              </a:lnSpc>
              <a:buFont typeface="Wingdings" panose="05000000000000000000" pitchFamily="2" charset="2"/>
              <a:buNone/>
            </a:pPr>
            <a:r>
              <a:rPr lang="en-US" altLang="zh-CN" sz="2200" dirty="0" err="1">
                <a:solidFill>
                  <a:schemeClr val="bg1"/>
                </a:solidFill>
              </a:rPr>
              <a:t>L→id</a:t>
            </a:r>
            <a:r>
              <a:rPr lang="en-US" altLang="zh-CN" sz="2200" dirty="0">
                <a:solidFill>
                  <a:schemeClr val="bg1"/>
                </a:solidFill>
              </a:rPr>
              <a:t> 	      </a:t>
            </a:r>
            <a:r>
              <a:rPr lang="en-US" altLang="zh-CN" sz="2200" dirty="0" err="1">
                <a:solidFill>
                  <a:schemeClr val="bg1"/>
                </a:solidFill>
              </a:rPr>
              <a:t>addtype</a:t>
            </a:r>
            <a:r>
              <a:rPr lang="en-US" altLang="zh-CN" sz="2200" dirty="0">
                <a:solidFill>
                  <a:schemeClr val="bg1"/>
                </a:solidFill>
              </a:rPr>
              <a:t>(</a:t>
            </a:r>
            <a:r>
              <a:rPr lang="en-US" altLang="zh-CN" sz="2200" dirty="0" err="1">
                <a:solidFill>
                  <a:schemeClr val="bg1"/>
                </a:solidFill>
              </a:rPr>
              <a:t>id.entry</a:t>
            </a:r>
            <a:r>
              <a:rPr lang="en-US" altLang="zh-CN" sz="2200" dirty="0">
                <a:solidFill>
                  <a:schemeClr val="bg1"/>
                </a:solidFill>
              </a:rPr>
              <a:t>, L.in) </a:t>
            </a:r>
            <a:endParaRPr lang="zh-CN" altLang="en-US" sz="2200" dirty="0">
              <a:solidFill>
                <a:schemeClr val="bg1"/>
              </a:solidFill>
            </a:endParaRPr>
          </a:p>
        </p:txBody>
      </p:sp>
    </p:spTree>
    <p:extLst>
      <p:ext uri="{BB962C8B-B14F-4D97-AF65-F5344CB8AC3E}">
        <p14:creationId xmlns:p14="http://schemas.microsoft.com/office/powerpoint/2010/main" val="237389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4194">
                                            <p:txEl>
                                              <p:pRg st="0" end="0"/>
                                            </p:txEl>
                                          </p:spTgt>
                                        </p:tgtEl>
                                        <p:attrNameLst>
                                          <p:attrName>style.visibility</p:attrName>
                                        </p:attrNameLst>
                                      </p:cBhvr>
                                      <p:to>
                                        <p:strVal val="visible"/>
                                      </p:to>
                                    </p:set>
                                    <p:animEffect transition="in" filter="wipe(left)">
                                      <p:cBhvr>
                                        <p:cTn id="13" dur="500"/>
                                        <p:tgtEl>
                                          <p:spTgt spid="2641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uiExpand="1" build="p"/>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测试：语义规则</a:t>
            </a:r>
          </a:p>
        </p:txBody>
      </p:sp>
      <p:sp>
        <p:nvSpPr>
          <p:cNvPr id="20483" name="Rectangle 3"/>
          <p:cNvSpPr>
            <a:spLocks noGrp="1" noChangeArrowheads="1"/>
          </p:cNvSpPr>
          <p:nvPr>
            <p:ph idx="1"/>
          </p:nvPr>
        </p:nvSpPr>
        <p:spPr/>
        <p:txBody>
          <a:bodyPr/>
          <a:lstStyle/>
          <a:p>
            <a:pPr algn="just" eaLnBrk="1" hangingPunct="1">
              <a:defRPr/>
            </a:pPr>
            <a:r>
              <a:rPr lang="zh-CN" altLang="en-US" dirty="0"/>
              <a:t>考虑非终结符</a:t>
            </a:r>
            <a:r>
              <a:rPr lang="en-US" altLang="zh-CN" dirty="0"/>
              <a:t>A，B</a:t>
            </a:r>
            <a:r>
              <a:rPr lang="zh-CN" altLang="en-US" dirty="0"/>
              <a:t>和</a:t>
            </a:r>
            <a:r>
              <a:rPr lang="en-US" altLang="zh-CN" dirty="0"/>
              <a:t>C，</a:t>
            </a:r>
            <a:r>
              <a:rPr lang="zh-CN" altLang="en-US" dirty="0"/>
              <a:t>其中，</a:t>
            </a:r>
            <a:r>
              <a:rPr lang="en-US" altLang="zh-CN" dirty="0"/>
              <a:t>A</a:t>
            </a:r>
            <a:r>
              <a:rPr lang="zh-CN" altLang="en-US" dirty="0"/>
              <a:t>有一个继承属性</a:t>
            </a:r>
            <a:r>
              <a:rPr lang="en-US" altLang="zh-CN" dirty="0">
                <a:solidFill>
                  <a:srgbClr val="0070C0"/>
                </a:solidFill>
              </a:rPr>
              <a:t>a</a:t>
            </a:r>
            <a:r>
              <a:rPr lang="zh-CN" altLang="en-US" dirty="0"/>
              <a:t>和一个综合属性</a:t>
            </a:r>
            <a:r>
              <a:rPr lang="en-US" altLang="zh-CN" dirty="0" err="1">
                <a:solidFill>
                  <a:srgbClr val="FF3300"/>
                </a:solidFill>
              </a:rPr>
              <a:t>b</a:t>
            </a:r>
            <a:r>
              <a:rPr lang="en-US" altLang="zh-CN" dirty="0" err="1"/>
              <a:t>，B</a:t>
            </a:r>
            <a:r>
              <a:rPr lang="zh-CN" altLang="en-US" dirty="0"/>
              <a:t>有综合属性</a:t>
            </a:r>
            <a:r>
              <a:rPr lang="en-US" altLang="zh-CN" dirty="0" err="1">
                <a:solidFill>
                  <a:srgbClr val="FF3300"/>
                </a:solidFill>
              </a:rPr>
              <a:t>c</a:t>
            </a:r>
            <a:r>
              <a:rPr lang="en-US" altLang="zh-CN" dirty="0" err="1"/>
              <a:t>，C</a:t>
            </a:r>
            <a:r>
              <a:rPr lang="zh-CN" altLang="en-US" dirty="0"/>
              <a:t>有继承属性</a:t>
            </a:r>
            <a:r>
              <a:rPr lang="en-US" altLang="zh-CN" dirty="0">
                <a:solidFill>
                  <a:srgbClr val="0070C0"/>
                </a:solidFill>
              </a:rPr>
              <a:t>d</a:t>
            </a:r>
            <a:r>
              <a:rPr lang="en-US" altLang="zh-CN" dirty="0"/>
              <a:t>。</a:t>
            </a:r>
            <a:r>
              <a:rPr lang="zh-CN" altLang="en-US" dirty="0"/>
              <a:t>产生式</a:t>
            </a:r>
            <a:r>
              <a:rPr lang="en-US" altLang="zh-CN" u="sng" dirty="0"/>
              <a:t>A→BC</a:t>
            </a:r>
            <a:r>
              <a:rPr lang="zh-CN" altLang="en-US" dirty="0"/>
              <a:t>不可能有规则</a:t>
            </a:r>
          </a:p>
          <a:p>
            <a:pPr algn="just" eaLnBrk="1" hangingPunct="1">
              <a:buFont typeface="Wingdings" panose="05000000000000000000" pitchFamily="2" charset="2"/>
              <a:buNone/>
              <a:defRPr/>
            </a:pPr>
            <a:r>
              <a:rPr lang="zh-CN" altLang="en-US" dirty="0"/>
              <a:t>   </a:t>
            </a:r>
            <a:r>
              <a:rPr lang="en-US" altLang="zh-CN" dirty="0"/>
              <a:t>A.</a:t>
            </a:r>
            <a:r>
              <a:rPr lang="zh-CN" altLang="en-US" dirty="0"/>
              <a:t> </a:t>
            </a:r>
            <a:r>
              <a:rPr lang="en-US" altLang="zh-CN" dirty="0" err="1"/>
              <a:t>C.</a:t>
            </a:r>
            <a:r>
              <a:rPr lang="en-US" altLang="zh-CN" dirty="0" err="1">
                <a:solidFill>
                  <a:srgbClr val="0070C0"/>
                </a:solidFill>
              </a:rPr>
              <a:t>d</a:t>
            </a:r>
            <a:r>
              <a:rPr lang="en-US" altLang="zh-CN" dirty="0"/>
              <a:t>:=B.</a:t>
            </a:r>
            <a:r>
              <a:rPr lang="en-US" altLang="zh-CN" dirty="0">
                <a:solidFill>
                  <a:srgbClr val="FF3300"/>
                </a:solidFill>
              </a:rPr>
              <a:t>c</a:t>
            </a:r>
            <a:r>
              <a:rPr lang="en-US" altLang="zh-CN" dirty="0"/>
              <a:t>+1</a:t>
            </a:r>
          </a:p>
          <a:p>
            <a:pPr algn="just">
              <a:buNone/>
              <a:defRPr/>
            </a:pPr>
            <a:r>
              <a:rPr lang="en-US" altLang="zh-CN" dirty="0"/>
              <a:t>   B. </a:t>
            </a:r>
            <a:r>
              <a:rPr lang="en-US" altLang="zh-CN" dirty="0" err="1"/>
              <a:t>A.</a:t>
            </a:r>
            <a:r>
              <a:rPr lang="en-US" altLang="zh-CN" dirty="0" err="1">
                <a:solidFill>
                  <a:srgbClr val="FF3300"/>
                </a:solidFill>
              </a:rPr>
              <a:t>b</a:t>
            </a:r>
            <a:r>
              <a:rPr lang="en-US" altLang="zh-CN" dirty="0"/>
              <a:t>:=</a:t>
            </a:r>
            <a:r>
              <a:rPr lang="en-US" altLang="zh-CN" dirty="0" err="1"/>
              <a:t>B.</a:t>
            </a:r>
            <a:r>
              <a:rPr lang="en-US" altLang="zh-CN" dirty="0" err="1">
                <a:solidFill>
                  <a:srgbClr val="FF3300"/>
                </a:solidFill>
              </a:rPr>
              <a:t>c</a:t>
            </a:r>
            <a:r>
              <a:rPr lang="en-US" altLang="zh-CN" dirty="0" err="1">
                <a:solidFill>
                  <a:schemeClr val="tx1"/>
                </a:solidFill>
              </a:rPr>
              <a:t>+</a:t>
            </a:r>
            <a:r>
              <a:rPr lang="en-US" altLang="zh-CN" dirty="0" err="1"/>
              <a:t>C.</a:t>
            </a:r>
            <a:r>
              <a:rPr lang="en-US" altLang="zh-CN" dirty="0" err="1">
                <a:solidFill>
                  <a:srgbClr val="0070C0"/>
                </a:solidFill>
              </a:rPr>
              <a:t>d</a:t>
            </a:r>
            <a:endParaRPr lang="en-US" altLang="zh-CN" dirty="0">
              <a:solidFill>
                <a:srgbClr val="FF3300"/>
              </a:solidFill>
            </a:endParaRPr>
          </a:p>
          <a:p>
            <a:pPr algn="just">
              <a:buNone/>
              <a:defRPr/>
            </a:pPr>
            <a:r>
              <a:rPr lang="en-US" altLang="zh-CN" dirty="0">
                <a:solidFill>
                  <a:srgbClr val="FF3300"/>
                </a:solidFill>
              </a:rPr>
              <a:t>   </a:t>
            </a:r>
            <a:r>
              <a:rPr lang="en-US" altLang="zh-CN" dirty="0">
                <a:solidFill>
                  <a:schemeClr val="tx1"/>
                </a:solidFill>
              </a:rPr>
              <a:t>C. </a:t>
            </a:r>
            <a:r>
              <a:rPr lang="en-US" altLang="zh-CN" dirty="0" err="1"/>
              <a:t>B.</a:t>
            </a:r>
            <a:r>
              <a:rPr lang="en-US" altLang="zh-CN" dirty="0" err="1">
                <a:solidFill>
                  <a:srgbClr val="FF3300"/>
                </a:solidFill>
              </a:rPr>
              <a:t>c</a:t>
            </a:r>
            <a:r>
              <a:rPr lang="en-US" altLang="zh-CN" dirty="0">
                <a:solidFill>
                  <a:srgbClr val="FF3300"/>
                </a:solidFill>
              </a:rPr>
              <a:t> </a:t>
            </a:r>
            <a:r>
              <a:rPr lang="en-US" altLang="zh-CN" dirty="0"/>
              <a:t>:= </a:t>
            </a:r>
            <a:r>
              <a:rPr lang="en-US" altLang="zh-CN" dirty="0" err="1"/>
              <a:t>A.</a:t>
            </a:r>
            <a:r>
              <a:rPr lang="en-US" altLang="zh-CN" dirty="0" err="1">
                <a:solidFill>
                  <a:srgbClr val="0070C0"/>
                </a:solidFill>
              </a:rPr>
              <a:t>a</a:t>
            </a:r>
            <a:endParaRPr lang="en-US" altLang="zh-CN" dirty="0">
              <a:solidFill>
                <a:srgbClr val="0070C0"/>
              </a:solidFill>
            </a:endParaRPr>
          </a:p>
        </p:txBody>
      </p:sp>
    </p:spTree>
    <p:extLst>
      <p:ext uri="{BB962C8B-B14F-4D97-AF65-F5344CB8AC3E}">
        <p14:creationId xmlns:p14="http://schemas.microsoft.com/office/powerpoint/2010/main" val="251616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编译原理</a:t>
            </a:r>
            <a:endParaRPr lang="en-GB" altLang="zh-CN" dirty="0"/>
          </a:p>
        </p:txBody>
      </p:sp>
      <p:sp>
        <p:nvSpPr>
          <p:cNvPr id="4099" name="Rectangle 3"/>
          <p:cNvSpPr>
            <a:spLocks noGrp="1" noChangeArrowheads="1"/>
          </p:cNvSpPr>
          <p:nvPr>
            <p:ph type="subTitle" idx="1"/>
          </p:nvPr>
        </p:nvSpPr>
        <p:spPr/>
        <p:txBody>
          <a:bodyPr/>
          <a:lstStyle/>
          <a:p>
            <a:r>
              <a:rPr lang="zh-CN" altLang="en-US" dirty="0"/>
              <a:t>带注释的语法树 </a:t>
            </a:r>
          </a:p>
        </p:txBody>
      </p:sp>
    </p:spTree>
    <p:extLst>
      <p:ext uri="{BB962C8B-B14F-4D97-AF65-F5344CB8AC3E}">
        <p14:creationId xmlns:p14="http://schemas.microsoft.com/office/powerpoint/2010/main" val="83001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12"/>
          <p:cNvSpPr>
            <a:spLocks noGrp="1" noChangeArrowheads="1"/>
          </p:cNvSpPr>
          <p:nvPr>
            <p:ph type="title"/>
          </p:nvPr>
        </p:nvSpPr>
        <p:spPr/>
        <p:txBody>
          <a:bodyPr/>
          <a:lstStyle/>
          <a:p>
            <a:r>
              <a:rPr lang="zh-CN" altLang="en-US" dirty="0"/>
              <a:t>带注释的语法树 </a:t>
            </a:r>
          </a:p>
        </p:txBody>
      </p:sp>
      <p:sp>
        <p:nvSpPr>
          <p:cNvPr id="30" name="Rectangle 5"/>
          <p:cNvSpPr>
            <a:spLocks noChangeArrowheads="1"/>
          </p:cNvSpPr>
          <p:nvPr/>
        </p:nvSpPr>
        <p:spPr bwMode="auto">
          <a:xfrm>
            <a:off x="1650011" y="5352625"/>
            <a:ext cx="7160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6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31" name="Line 6"/>
          <p:cNvSpPr>
            <a:spLocks noChangeShapeType="1"/>
          </p:cNvSpPr>
          <p:nvPr/>
        </p:nvSpPr>
        <p:spPr bwMode="auto">
          <a:xfrm>
            <a:off x="1963278" y="5124025"/>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Rectangle 7"/>
          <p:cNvSpPr>
            <a:spLocks noChangeArrowheads="1"/>
          </p:cNvSpPr>
          <p:nvPr/>
        </p:nvSpPr>
        <p:spPr bwMode="auto">
          <a:xfrm>
            <a:off x="820278" y="4590625"/>
            <a:ext cx="228600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33" name="Rectangle 8"/>
          <p:cNvSpPr>
            <a:spLocks noChangeArrowheads="1"/>
          </p:cNvSpPr>
          <p:nvPr/>
        </p:nvSpPr>
        <p:spPr bwMode="auto">
          <a:xfrm>
            <a:off x="2953878" y="466682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4" name="Rectangle 11"/>
          <p:cNvSpPr>
            <a:spLocks noChangeArrowheads="1"/>
          </p:cNvSpPr>
          <p:nvPr/>
        </p:nvSpPr>
        <p:spPr bwMode="auto">
          <a:xfrm>
            <a:off x="3639678" y="45906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600" b="0"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Line 12"/>
          <p:cNvSpPr>
            <a:spLocks noChangeShapeType="1"/>
          </p:cNvSpPr>
          <p:nvPr/>
        </p:nvSpPr>
        <p:spPr bwMode="auto">
          <a:xfrm flipV="1">
            <a:off x="2039478" y="4362025"/>
            <a:ext cx="76200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6" name="Line 13"/>
          <p:cNvSpPr>
            <a:spLocks noChangeShapeType="1"/>
          </p:cNvSpPr>
          <p:nvPr/>
        </p:nvSpPr>
        <p:spPr bwMode="auto">
          <a:xfrm flipV="1">
            <a:off x="3411078" y="4362025"/>
            <a:ext cx="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7" name="Line 14"/>
          <p:cNvSpPr>
            <a:spLocks noChangeShapeType="1"/>
          </p:cNvSpPr>
          <p:nvPr/>
        </p:nvSpPr>
        <p:spPr bwMode="auto">
          <a:xfrm>
            <a:off x="3868278" y="4362025"/>
            <a:ext cx="91440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Rectangle 15"/>
          <p:cNvSpPr>
            <a:spLocks noChangeArrowheads="1"/>
          </p:cNvSpPr>
          <p:nvPr/>
        </p:nvSpPr>
        <p:spPr bwMode="auto">
          <a:xfrm>
            <a:off x="2191878" y="3828625"/>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39" name="Rectangle 18"/>
          <p:cNvSpPr>
            <a:spLocks noChangeArrowheads="1"/>
          </p:cNvSpPr>
          <p:nvPr/>
        </p:nvSpPr>
        <p:spPr bwMode="auto">
          <a:xfrm>
            <a:off x="4325478" y="375242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40" name="Rectangle 23"/>
          <p:cNvSpPr>
            <a:spLocks noChangeArrowheads="1"/>
          </p:cNvSpPr>
          <p:nvPr/>
        </p:nvSpPr>
        <p:spPr bwMode="auto">
          <a:xfrm>
            <a:off x="6277650" y="3828625"/>
            <a:ext cx="82547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6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1"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1" name="Line 24"/>
          <p:cNvSpPr>
            <a:spLocks noChangeShapeType="1"/>
          </p:cNvSpPr>
          <p:nvPr/>
        </p:nvSpPr>
        <p:spPr bwMode="auto">
          <a:xfrm flipH="1">
            <a:off x="3182478" y="3523825"/>
            <a:ext cx="129540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2" name="Line 25"/>
          <p:cNvSpPr>
            <a:spLocks noChangeShapeType="1"/>
          </p:cNvSpPr>
          <p:nvPr/>
        </p:nvSpPr>
        <p:spPr bwMode="auto">
          <a:xfrm flipV="1">
            <a:off x="4782678" y="3523825"/>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3" name="Line 26"/>
          <p:cNvSpPr>
            <a:spLocks noChangeShapeType="1"/>
          </p:cNvSpPr>
          <p:nvPr/>
        </p:nvSpPr>
        <p:spPr bwMode="auto">
          <a:xfrm>
            <a:off x="5011278" y="3523825"/>
            <a:ext cx="160020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Rectangle 27"/>
          <p:cNvSpPr>
            <a:spLocks noChangeArrowheads="1"/>
          </p:cNvSpPr>
          <p:nvPr/>
        </p:nvSpPr>
        <p:spPr bwMode="auto">
          <a:xfrm>
            <a:off x="3487278" y="29142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45" name="Line 29"/>
          <p:cNvSpPr>
            <a:spLocks noChangeShapeType="1"/>
          </p:cNvSpPr>
          <p:nvPr/>
        </p:nvSpPr>
        <p:spPr bwMode="auto">
          <a:xfrm flipV="1">
            <a:off x="1506078" y="2380825"/>
            <a:ext cx="1524000" cy="6096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6" name="Line 30"/>
          <p:cNvSpPr>
            <a:spLocks noChangeShapeType="1"/>
          </p:cNvSpPr>
          <p:nvPr/>
        </p:nvSpPr>
        <p:spPr bwMode="auto">
          <a:xfrm>
            <a:off x="3411078" y="2380825"/>
            <a:ext cx="1295400" cy="6096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7" name="Rectangle 32"/>
          <p:cNvSpPr>
            <a:spLocks noChangeArrowheads="1"/>
          </p:cNvSpPr>
          <p:nvPr/>
        </p:nvSpPr>
        <p:spPr bwMode="auto">
          <a:xfrm>
            <a:off x="1154106" y="3676225"/>
            <a:ext cx="6662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real</a:t>
            </a:r>
          </a:p>
        </p:txBody>
      </p:sp>
      <p:sp>
        <p:nvSpPr>
          <p:cNvPr id="48" name="Line 33"/>
          <p:cNvSpPr>
            <a:spLocks noChangeShapeType="1"/>
          </p:cNvSpPr>
          <p:nvPr/>
        </p:nvSpPr>
        <p:spPr bwMode="auto">
          <a:xfrm>
            <a:off x="1429878" y="3447625"/>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Rectangle 34"/>
          <p:cNvSpPr>
            <a:spLocks noChangeArrowheads="1"/>
          </p:cNvSpPr>
          <p:nvPr/>
        </p:nvSpPr>
        <p:spPr bwMode="auto">
          <a:xfrm>
            <a:off x="1277479" y="2914225"/>
            <a:ext cx="2285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a:t>
            </a:r>
          </a:p>
        </p:txBody>
      </p:sp>
      <p:sp>
        <p:nvSpPr>
          <p:cNvPr id="50" name="Rectangle 35"/>
          <p:cNvSpPr>
            <a:spLocks noChangeArrowheads="1"/>
          </p:cNvSpPr>
          <p:nvPr/>
        </p:nvSpPr>
        <p:spPr bwMode="auto">
          <a:xfrm>
            <a:off x="2801478" y="184742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a:t>
            </a:r>
          </a:p>
        </p:txBody>
      </p:sp>
      <p:sp>
        <p:nvSpPr>
          <p:cNvPr id="51" name="Rectangle 36"/>
          <p:cNvSpPr>
            <a:spLocks noChangeArrowheads="1"/>
          </p:cNvSpPr>
          <p:nvPr/>
        </p:nvSpPr>
        <p:spPr bwMode="auto">
          <a:xfrm>
            <a:off x="953628" y="2914225"/>
            <a:ext cx="243840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err="1">
                <a:ln>
                  <a:noFill/>
                </a:ln>
                <a:solidFill>
                  <a:srgbClr val="FF3300"/>
                </a:solidFill>
                <a:effectLst/>
                <a:uLnTx/>
                <a:uFillTx/>
                <a:latin typeface="微软雅黑" panose="020B0503020204020204" pitchFamily="34" charset="-122"/>
                <a:ea typeface="微软雅黑" panose="020B0503020204020204" pitchFamily="34" charset="-122"/>
                <a:cs typeface="+mn-cs"/>
              </a:rPr>
              <a:t>T.type</a:t>
            </a:r>
            <a:r>
              <a:rPr kumimoji="1" lang="en-US" altLang="zh-CN" sz="26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=real</a:t>
            </a:r>
          </a:p>
        </p:txBody>
      </p:sp>
      <p:sp>
        <p:nvSpPr>
          <p:cNvPr id="52" name="Rectangle 37"/>
          <p:cNvSpPr>
            <a:spLocks noChangeArrowheads="1"/>
          </p:cNvSpPr>
          <p:nvPr/>
        </p:nvSpPr>
        <p:spPr bwMode="auto">
          <a:xfrm>
            <a:off x="4084178" y="29142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L.in=real</a:t>
            </a:r>
          </a:p>
        </p:txBody>
      </p:sp>
      <p:sp>
        <p:nvSpPr>
          <p:cNvPr id="53" name="Rectangle 38"/>
          <p:cNvSpPr>
            <a:spLocks noChangeArrowheads="1"/>
          </p:cNvSpPr>
          <p:nvPr/>
        </p:nvSpPr>
        <p:spPr bwMode="auto">
          <a:xfrm>
            <a:off x="2563353" y="38286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L.in=real</a:t>
            </a:r>
          </a:p>
        </p:txBody>
      </p:sp>
      <p:sp>
        <p:nvSpPr>
          <p:cNvPr id="54" name="Rectangle 39"/>
          <p:cNvSpPr>
            <a:spLocks noChangeArrowheads="1"/>
          </p:cNvSpPr>
          <p:nvPr/>
        </p:nvSpPr>
        <p:spPr bwMode="auto">
          <a:xfrm>
            <a:off x="1417178" y="45906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L.in=real</a:t>
            </a:r>
          </a:p>
        </p:txBody>
      </p:sp>
    </p:spTree>
    <p:extLst>
      <p:ext uri="{BB962C8B-B14F-4D97-AF65-F5344CB8AC3E}">
        <p14:creationId xmlns:p14="http://schemas.microsoft.com/office/powerpoint/2010/main" val="42716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P spid="52" grpId="0" autoUpdateAnimBg="0"/>
      <p:bldP spid="53" grpId="0" autoUpdateAnimBg="0"/>
      <p:bldP spid="5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12"/>
          <p:cNvSpPr>
            <a:spLocks noGrp="1" noChangeArrowheads="1"/>
          </p:cNvSpPr>
          <p:nvPr>
            <p:ph type="title"/>
          </p:nvPr>
        </p:nvSpPr>
        <p:spPr/>
        <p:txBody>
          <a:bodyPr/>
          <a:lstStyle/>
          <a:p>
            <a:r>
              <a:rPr lang="zh-CN" altLang="en-US" dirty="0"/>
              <a:t>带注释的语法树 </a:t>
            </a:r>
          </a:p>
        </p:txBody>
      </p:sp>
      <p:sp>
        <p:nvSpPr>
          <p:cNvPr id="22531" name="Rectangle 3"/>
          <p:cNvSpPr>
            <a:spLocks noGrp="1" noChangeArrowheads="1"/>
          </p:cNvSpPr>
          <p:nvPr>
            <p:ph idx="1"/>
          </p:nvPr>
        </p:nvSpPr>
        <p:spPr/>
        <p:txBody>
          <a:bodyPr>
            <a:normAutofit/>
          </a:bodyPr>
          <a:lstStyle/>
          <a:p>
            <a:r>
              <a:rPr lang="zh-CN" altLang="en-US" dirty="0"/>
              <a:t>在语法树中，一个结点的</a:t>
            </a:r>
            <a:r>
              <a:rPr lang="zh-CN" altLang="en-US" dirty="0">
                <a:solidFill>
                  <a:srgbClr val="CC0000"/>
                </a:solidFill>
              </a:rPr>
              <a:t>综合属性</a:t>
            </a:r>
            <a:r>
              <a:rPr lang="zh-CN" altLang="en-US" dirty="0"/>
              <a:t>的值由</a:t>
            </a:r>
            <a:r>
              <a:rPr lang="zh-CN" altLang="en-US" dirty="0">
                <a:solidFill>
                  <a:srgbClr val="CC0000"/>
                </a:solidFill>
              </a:rPr>
              <a:t>其子结点</a:t>
            </a:r>
            <a:r>
              <a:rPr lang="zh-CN" altLang="en-US" dirty="0"/>
              <a:t>和</a:t>
            </a:r>
            <a:r>
              <a:rPr lang="zh-CN" altLang="en-US" dirty="0">
                <a:solidFill>
                  <a:srgbClr val="CC0000"/>
                </a:solidFill>
              </a:rPr>
              <a:t>它本身</a:t>
            </a:r>
            <a:r>
              <a:rPr lang="zh-CN" altLang="en-US" dirty="0"/>
              <a:t>的属性值确定</a:t>
            </a:r>
          </a:p>
          <a:p>
            <a:r>
              <a:rPr lang="zh-CN" altLang="en-US" dirty="0"/>
              <a:t>使用自底向上的方法在每一个结点处使用语义规则计算综合属性的值</a:t>
            </a:r>
          </a:p>
          <a:p>
            <a:pPr eaLnBrk="1" hangingPunct="1">
              <a:spcBef>
                <a:spcPct val="35000"/>
              </a:spcBef>
            </a:pPr>
            <a:r>
              <a:rPr lang="zh-CN" altLang="en-US" dirty="0"/>
              <a:t>仅使用综合属性的属性文法称</a:t>
            </a:r>
            <a:r>
              <a:rPr lang="en-US" altLang="zh-CN" dirty="0">
                <a:solidFill>
                  <a:srgbClr val="CC0000"/>
                </a:solidFill>
              </a:rPr>
              <a:t>S－</a:t>
            </a:r>
            <a:r>
              <a:rPr lang="zh-CN" altLang="en-US" dirty="0">
                <a:solidFill>
                  <a:srgbClr val="CC0000"/>
                </a:solidFill>
              </a:rPr>
              <a:t>属性文法</a:t>
            </a:r>
          </a:p>
        </p:txBody>
      </p:sp>
      <p:grpSp>
        <p:nvGrpSpPr>
          <p:cNvPr id="5" name="组合 4"/>
          <p:cNvGrpSpPr/>
          <p:nvPr/>
        </p:nvGrpSpPr>
        <p:grpSpPr>
          <a:xfrm>
            <a:off x="5366182" y="4283051"/>
            <a:ext cx="3641736" cy="2366761"/>
            <a:chOff x="7520591" y="2816196"/>
            <a:chExt cx="4671409" cy="3025447"/>
          </a:xfrm>
        </p:grpSpPr>
        <p:sp>
          <p:nvSpPr>
            <p:cNvPr id="6" name="Rectangle 3"/>
            <p:cNvSpPr txBox="1">
              <a:spLocks noChangeArrowheads="1"/>
            </p:cNvSpPr>
            <p:nvPr/>
          </p:nvSpPr>
          <p:spPr>
            <a:xfrm>
              <a:off x="7520591" y="2816196"/>
              <a:ext cx="1952499"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产生式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L→E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E→E</a:t>
              </a:r>
              <a:r>
                <a:rPr kumimoji="0" lang="en-US" altLang="zh-CN" sz="18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E→T</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T→T</a:t>
              </a:r>
              <a:r>
                <a:rPr kumimoji="0" lang="en-US" altLang="zh-CN" sz="18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 (E)</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18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F→digit</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Rectangle 14"/>
            <p:cNvSpPr>
              <a:spLocks noChangeArrowheads="1"/>
            </p:cNvSpPr>
            <p:nvPr/>
          </p:nvSpPr>
          <p:spPr bwMode="auto">
            <a:xfrm>
              <a:off x="9032940" y="2816196"/>
              <a:ext cx="3159060"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语  义  规  则</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print(</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E</a:t>
              </a:r>
              <a:r>
                <a:rPr kumimoji="0" lang="en-US" altLang="zh-CN" sz="18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.val+T.val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a:t>
              </a:r>
              <a:r>
                <a:rPr kumimoji="0" lang="en-US" altLang="zh-CN" sz="18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digit.lexval</a:t>
              </a:r>
              <a:endPar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grpSp>
    </p:spTree>
    <p:extLst>
      <p:ext uri="{BB962C8B-B14F-4D97-AF65-F5344CB8AC3E}">
        <p14:creationId xmlns:p14="http://schemas.microsoft.com/office/powerpoint/2010/main" val="140549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left)">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left)">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带注释的语法树 </a:t>
            </a:r>
          </a:p>
        </p:txBody>
      </p:sp>
      <p:sp>
        <p:nvSpPr>
          <p:cNvPr id="2" name="内容占位符 1"/>
          <p:cNvSpPr>
            <a:spLocks noGrp="1"/>
          </p:cNvSpPr>
          <p:nvPr>
            <p:ph idx="1"/>
          </p:nvPr>
        </p:nvSpPr>
        <p:spPr/>
        <p:txBody>
          <a:bodyPr/>
          <a:lstStyle/>
          <a:p>
            <a:r>
              <a:rPr lang="zh-CN" altLang="en-US" dirty="0"/>
              <a:t>句子3*5+4</a:t>
            </a:r>
            <a:r>
              <a:rPr lang="en-US" altLang="zh-CN" dirty="0"/>
              <a:t>#</a:t>
            </a:r>
            <a:endParaRPr lang="zh-CN" altLang="en-US" dirty="0"/>
          </a:p>
        </p:txBody>
      </p:sp>
      <p:grpSp>
        <p:nvGrpSpPr>
          <p:cNvPr id="39" name="组合 38"/>
          <p:cNvGrpSpPr/>
          <p:nvPr/>
        </p:nvGrpSpPr>
        <p:grpSpPr>
          <a:xfrm>
            <a:off x="4938212" y="5703"/>
            <a:ext cx="4205788" cy="2667867"/>
            <a:chOff x="7520591" y="2816196"/>
            <a:chExt cx="4671409" cy="3025447"/>
          </a:xfrm>
        </p:grpSpPr>
        <p:sp>
          <p:nvSpPr>
            <p:cNvPr id="40" name="Rectangle 3"/>
            <p:cNvSpPr txBox="1">
              <a:spLocks noChangeArrowheads="1"/>
            </p:cNvSpPr>
            <p:nvPr/>
          </p:nvSpPr>
          <p:spPr>
            <a:xfrm>
              <a:off x="7520591" y="2816196"/>
              <a:ext cx="1952499"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zh-CN" altLang="en-US"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产生式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L→E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E→E</a:t>
              </a:r>
              <a:r>
                <a:rPr kumimoji="0" lang="en-US" altLang="zh-CN" sz="22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E→T</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T→T</a:t>
              </a:r>
              <a:r>
                <a:rPr kumimoji="0" lang="en-US" altLang="zh-CN" sz="22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 (E)</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F→digit</a:t>
              </a:r>
              <a:endPar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endPar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Rectangle 14"/>
            <p:cNvSpPr>
              <a:spLocks noChangeArrowheads="1"/>
            </p:cNvSpPr>
            <p:nvPr/>
          </p:nvSpPr>
          <p:spPr bwMode="auto">
            <a:xfrm>
              <a:off x="9032940" y="2816196"/>
              <a:ext cx="3159060"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zh-CN" altLang="en-US"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语  义  规  则</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print(</a:t>
              </a: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E</a:t>
              </a:r>
              <a:r>
                <a:rPr kumimoji="0" lang="en-US" altLang="zh-CN" sz="22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.val+T.val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a:t>
              </a:r>
              <a:r>
                <a:rPr kumimoji="0" lang="en-US" altLang="zh-CN" sz="22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 </a:t>
              </a: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2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digit.lexval</a:t>
              </a:r>
              <a:endParaRPr kumimoji="0" lang="en-US" altLang="zh-CN" sz="22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grpSp>
      <p:sp>
        <p:nvSpPr>
          <p:cNvPr id="36" name="Rectangle 4"/>
          <p:cNvSpPr>
            <a:spLocks noChangeArrowheads="1"/>
          </p:cNvSpPr>
          <p:nvPr/>
        </p:nvSpPr>
        <p:spPr bwMode="auto">
          <a:xfrm>
            <a:off x="61412" y="63144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digit.lexval=3</a:t>
            </a:r>
          </a:p>
        </p:txBody>
      </p:sp>
      <p:sp>
        <p:nvSpPr>
          <p:cNvPr id="37" name="Line 5"/>
          <p:cNvSpPr>
            <a:spLocks noChangeShapeType="1"/>
          </p:cNvSpPr>
          <p:nvPr/>
        </p:nvSpPr>
        <p:spPr bwMode="auto">
          <a:xfrm>
            <a:off x="1128212" y="6085807"/>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Rectangle 6"/>
          <p:cNvSpPr>
            <a:spLocks noChangeArrowheads="1"/>
          </p:cNvSpPr>
          <p:nvPr/>
        </p:nvSpPr>
        <p:spPr bwMode="auto">
          <a:xfrm>
            <a:off x="137612" y="56286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F.val=3</a:t>
            </a:r>
          </a:p>
        </p:txBody>
      </p:sp>
      <p:sp>
        <p:nvSpPr>
          <p:cNvPr id="42" name="Line 7"/>
          <p:cNvSpPr>
            <a:spLocks noChangeShapeType="1"/>
          </p:cNvSpPr>
          <p:nvPr/>
        </p:nvSpPr>
        <p:spPr bwMode="auto">
          <a:xfrm>
            <a:off x="1128212" y="5400007"/>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3" name="Rectangle 8"/>
          <p:cNvSpPr>
            <a:spLocks noChangeArrowheads="1"/>
          </p:cNvSpPr>
          <p:nvPr/>
        </p:nvSpPr>
        <p:spPr bwMode="auto">
          <a:xfrm>
            <a:off x="137612" y="48666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T.val=3</a:t>
            </a:r>
          </a:p>
        </p:txBody>
      </p:sp>
      <p:sp>
        <p:nvSpPr>
          <p:cNvPr id="44" name="Rectangle 9"/>
          <p:cNvSpPr>
            <a:spLocks noChangeArrowheads="1"/>
          </p:cNvSpPr>
          <p:nvPr/>
        </p:nvSpPr>
        <p:spPr bwMode="auto">
          <a:xfrm>
            <a:off x="2118812" y="4942807"/>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45" name="Rectangle 12"/>
          <p:cNvSpPr>
            <a:spLocks noChangeArrowheads="1"/>
          </p:cNvSpPr>
          <p:nvPr/>
        </p:nvSpPr>
        <p:spPr bwMode="auto">
          <a:xfrm>
            <a:off x="2804612" y="56286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digit.lexval=5</a:t>
            </a:r>
          </a:p>
        </p:txBody>
      </p:sp>
      <p:sp>
        <p:nvSpPr>
          <p:cNvPr id="46" name="Line 13"/>
          <p:cNvSpPr>
            <a:spLocks noChangeShapeType="1"/>
          </p:cNvSpPr>
          <p:nvPr/>
        </p:nvSpPr>
        <p:spPr bwMode="auto">
          <a:xfrm flipV="1">
            <a:off x="3795212" y="5323807"/>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7" name="Rectangle 14"/>
          <p:cNvSpPr>
            <a:spLocks noChangeArrowheads="1"/>
          </p:cNvSpPr>
          <p:nvPr/>
        </p:nvSpPr>
        <p:spPr bwMode="auto">
          <a:xfrm>
            <a:off x="2804612" y="48666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F.val=5</a:t>
            </a:r>
          </a:p>
        </p:txBody>
      </p:sp>
      <p:sp>
        <p:nvSpPr>
          <p:cNvPr id="48" name="Line 15"/>
          <p:cNvSpPr>
            <a:spLocks noChangeShapeType="1"/>
          </p:cNvSpPr>
          <p:nvPr/>
        </p:nvSpPr>
        <p:spPr bwMode="auto">
          <a:xfrm flipV="1">
            <a:off x="1204412" y="4638007"/>
            <a:ext cx="76200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Line 16"/>
          <p:cNvSpPr>
            <a:spLocks noChangeShapeType="1"/>
          </p:cNvSpPr>
          <p:nvPr/>
        </p:nvSpPr>
        <p:spPr bwMode="auto">
          <a:xfrm flipV="1">
            <a:off x="2576012" y="4638007"/>
            <a:ext cx="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0" name="Line 17"/>
          <p:cNvSpPr>
            <a:spLocks noChangeShapeType="1"/>
          </p:cNvSpPr>
          <p:nvPr/>
        </p:nvSpPr>
        <p:spPr bwMode="auto">
          <a:xfrm>
            <a:off x="3033212" y="4638007"/>
            <a:ext cx="91440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1" name="Rectangle 18"/>
          <p:cNvSpPr>
            <a:spLocks noChangeArrowheads="1"/>
          </p:cNvSpPr>
          <p:nvPr/>
        </p:nvSpPr>
        <p:spPr bwMode="auto">
          <a:xfrm>
            <a:off x="1356812" y="41046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T.val=15</a:t>
            </a:r>
          </a:p>
        </p:txBody>
      </p:sp>
      <p:sp>
        <p:nvSpPr>
          <p:cNvPr id="52" name="Line 19"/>
          <p:cNvSpPr>
            <a:spLocks noChangeShapeType="1"/>
          </p:cNvSpPr>
          <p:nvPr/>
        </p:nvSpPr>
        <p:spPr bwMode="auto">
          <a:xfrm>
            <a:off x="2499812" y="3876007"/>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3" name="Rectangle 20"/>
          <p:cNvSpPr>
            <a:spLocks noChangeArrowheads="1"/>
          </p:cNvSpPr>
          <p:nvPr/>
        </p:nvSpPr>
        <p:spPr bwMode="auto">
          <a:xfrm>
            <a:off x="1356812" y="33426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E.val=15</a:t>
            </a:r>
          </a:p>
        </p:txBody>
      </p:sp>
      <p:sp>
        <p:nvSpPr>
          <p:cNvPr id="54" name="Rectangle 21"/>
          <p:cNvSpPr>
            <a:spLocks noChangeArrowheads="1"/>
          </p:cNvSpPr>
          <p:nvPr/>
        </p:nvSpPr>
        <p:spPr bwMode="auto">
          <a:xfrm>
            <a:off x="3490412" y="3342607"/>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55" name="Rectangle 22"/>
          <p:cNvSpPr>
            <a:spLocks noChangeArrowheads="1"/>
          </p:cNvSpPr>
          <p:nvPr/>
        </p:nvSpPr>
        <p:spPr bwMode="auto">
          <a:xfrm>
            <a:off x="4785812" y="48666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digit.lexval=4</a:t>
            </a:r>
          </a:p>
        </p:txBody>
      </p:sp>
      <p:sp>
        <p:nvSpPr>
          <p:cNvPr id="56" name="Line 23"/>
          <p:cNvSpPr>
            <a:spLocks noChangeShapeType="1"/>
          </p:cNvSpPr>
          <p:nvPr/>
        </p:nvSpPr>
        <p:spPr bwMode="auto">
          <a:xfrm>
            <a:off x="5852612" y="4638007"/>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7" name="Rectangle 24"/>
          <p:cNvSpPr>
            <a:spLocks noChangeArrowheads="1"/>
          </p:cNvSpPr>
          <p:nvPr/>
        </p:nvSpPr>
        <p:spPr bwMode="auto">
          <a:xfrm>
            <a:off x="4862012" y="41808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F.val=4</a:t>
            </a:r>
          </a:p>
        </p:txBody>
      </p:sp>
      <p:sp>
        <p:nvSpPr>
          <p:cNvPr id="58" name="Line 25"/>
          <p:cNvSpPr>
            <a:spLocks noChangeShapeType="1"/>
          </p:cNvSpPr>
          <p:nvPr/>
        </p:nvSpPr>
        <p:spPr bwMode="auto">
          <a:xfrm>
            <a:off x="5852612" y="3952207"/>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9" name="Rectangle 26"/>
          <p:cNvSpPr>
            <a:spLocks noChangeArrowheads="1"/>
          </p:cNvSpPr>
          <p:nvPr/>
        </p:nvSpPr>
        <p:spPr bwMode="auto">
          <a:xfrm>
            <a:off x="4862012" y="3418807"/>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T.val=4</a:t>
            </a:r>
          </a:p>
        </p:txBody>
      </p:sp>
      <p:sp>
        <p:nvSpPr>
          <p:cNvPr id="60" name="Line 27"/>
          <p:cNvSpPr>
            <a:spLocks noChangeShapeType="1"/>
          </p:cNvSpPr>
          <p:nvPr/>
        </p:nvSpPr>
        <p:spPr bwMode="auto">
          <a:xfrm flipH="1">
            <a:off x="2499812" y="3114007"/>
            <a:ext cx="114300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1" name="Line 28"/>
          <p:cNvSpPr>
            <a:spLocks noChangeShapeType="1"/>
          </p:cNvSpPr>
          <p:nvPr/>
        </p:nvSpPr>
        <p:spPr bwMode="auto">
          <a:xfrm flipV="1">
            <a:off x="3947612" y="3114007"/>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2" name="Line 29"/>
          <p:cNvSpPr>
            <a:spLocks noChangeShapeType="1"/>
          </p:cNvSpPr>
          <p:nvPr/>
        </p:nvSpPr>
        <p:spPr bwMode="auto">
          <a:xfrm>
            <a:off x="4176212" y="3114007"/>
            <a:ext cx="160020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3" name="Rectangle 30"/>
          <p:cNvSpPr>
            <a:spLocks noChangeArrowheads="1"/>
          </p:cNvSpPr>
          <p:nvPr/>
        </p:nvSpPr>
        <p:spPr bwMode="auto">
          <a:xfrm>
            <a:off x="2652212" y="2618710"/>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E.val</a:t>
            </a:r>
            <a:r>
              <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=19</a:t>
            </a:r>
          </a:p>
        </p:txBody>
      </p:sp>
      <p:sp>
        <p:nvSpPr>
          <p:cNvPr id="65" name="Line 32"/>
          <p:cNvSpPr>
            <a:spLocks noChangeShapeType="1"/>
          </p:cNvSpPr>
          <p:nvPr/>
        </p:nvSpPr>
        <p:spPr bwMode="auto">
          <a:xfrm flipV="1">
            <a:off x="3795212" y="2352007"/>
            <a:ext cx="0" cy="342903"/>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7" name="Rectangle 34"/>
          <p:cNvSpPr>
            <a:spLocks noChangeArrowheads="1"/>
          </p:cNvSpPr>
          <p:nvPr/>
        </p:nvSpPr>
        <p:spPr bwMode="auto">
          <a:xfrm>
            <a:off x="3320418" y="183906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Tree>
    <p:extLst>
      <p:ext uri="{BB962C8B-B14F-4D97-AF65-F5344CB8AC3E}">
        <p14:creationId xmlns:p14="http://schemas.microsoft.com/office/powerpoint/2010/main" val="31284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down)">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down)">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down)">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down)">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down)">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down)">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ipe(down)">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down)">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wipe(down)">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wipe(down)">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wipe(down)">
                                      <p:cBhvr>
                                        <p:cTn id="82" dur="500"/>
                                        <p:tgtEl>
                                          <p:spTgt spid="5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down)">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wipe(down)">
                                      <p:cBhvr>
                                        <p:cTn id="92" dur="500"/>
                                        <p:tgtEl>
                                          <p:spTgt spid="5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wipe(down)">
                                      <p:cBhvr>
                                        <p:cTn id="97" dur="500"/>
                                        <p:tgtEl>
                                          <p:spTgt spid="5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wipe(down)">
                                      <p:cBhvr>
                                        <p:cTn id="102" dur="500"/>
                                        <p:tgtEl>
                                          <p:spTgt spid="5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wipe(down)">
                                      <p:cBhvr>
                                        <p:cTn id="107" dur="500"/>
                                        <p:tgtEl>
                                          <p:spTgt spid="5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wipe(down)">
                                      <p:cBhvr>
                                        <p:cTn id="112" dur="500"/>
                                        <p:tgtEl>
                                          <p:spTgt spid="6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61"/>
                                        </p:tgtEl>
                                        <p:attrNameLst>
                                          <p:attrName>style.visibility</p:attrName>
                                        </p:attrNameLst>
                                      </p:cBhvr>
                                      <p:to>
                                        <p:strVal val="visible"/>
                                      </p:to>
                                    </p:set>
                                    <p:animEffect transition="in" filter="wipe(down)">
                                      <p:cBhvr>
                                        <p:cTn id="117" dur="500"/>
                                        <p:tgtEl>
                                          <p:spTgt spid="6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wipe(down)">
                                      <p:cBhvr>
                                        <p:cTn id="122" dur="500"/>
                                        <p:tgtEl>
                                          <p:spTgt spid="6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wipe(down)">
                                      <p:cBhvr>
                                        <p:cTn id="127" dur="500"/>
                                        <p:tgtEl>
                                          <p:spTgt spid="6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65"/>
                                        </p:tgtEl>
                                        <p:attrNameLst>
                                          <p:attrName>style.visibility</p:attrName>
                                        </p:attrNameLst>
                                      </p:cBhvr>
                                      <p:to>
                                        <p:strVal val="visible"/>
                                      </p:to>
                                    </p:set>
                                    <p:animEffect transition="in" filter="wipe(down)">
                                      <p:cBhvr>
                                        <p:cTn id="132" dur="500"/>
                                        <p:tgtEl>
                                          <p:spTgt spid="6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down)">
                                      <p:cBhvr>
                                        <p:cTn id="13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37" grpId="0" animBg="1"/>
      <p:bldP spid="38" grpId="0" autoUpdateAnimBg="0"/>
      <p:bldP spid="42" grpId="0" animBg="1"/>
      <p:bldP spid="43" grpId="0" autoUpdateAnimBg="0"/>
      <p:bldP spid="44" grpId="0" autoUpdateAnimBg="0"/>
      <p:bldP spid="45" grpId="0" autoUpdateAnimBg="0"/>
      <p:bldP spid="46" grpId="0" animBg="1"/>
      <p:bldP spid="47" grpId="0" autoUpdateAnimBg="0"/>
      <p:bldP spid="48" grpId="0" animBg="1"/>
      <p:bldP spid="49" grpId="0" animBg="1"/>
      <p:bldP spid="50" grpId="0" animBg="1"/>
      <p:bldP spid="51" grpId="0" autoUpdateAnimBg="0"/>
      <p:bldP spid="52" grpId="0" animBg="1"/>
      <p:bldP spid="53" grpId="0" autoUpdateAnimBg="0"/>
      <p:bldP spid="54" grpId="0" autoUpdateAnimBg="0"/>
      <p:bldP spid="55" grpId="0" autoUpdateAnimBg="0"/>
      <p:bldP spid="56" grpId="0" animBg="1"/>
      <p:bldP spid="57" grpId="0" autoUpdateAnimBg="0"/>
      <p:bldP spid="58" grpId="0" animBg="1"/>
      <p:bldP spid="59" grpId="0" autoUpdateAnimBg="0"/>
      <p:bldP spid="60" grpId="0" animBg="1"/>
      <p:bldP spid="61" grpId="0" animBg="1"/>
      <p:bldP spid="62" grpId="0" animBg="1"/>
      <p:bldP spid="63" grpId="0" autoUpdateAnimBg="0"/>
      <p:bldP spid="65" grpId="0" animBg="1"/>
      <p:bldP spid="6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type="title"/>
          </p:nvPr>
        </p:nvSpPr>
        <p:spPr/>
        <p:txBody>
          <a:bodyPr/>
          <a:lstStyle/>
          <a:p>
            <a:r>
              <a:rPr lang="zh-CN" altLang="en-US" dirty="0"/>
              <a:t>带注释的语法树 </a:t>
            </a:r>
            <a:endParaRPr lang="en-GB" altLang="zh-CN" dirty="0"/>
          </a:p>
        </p:txBody>
      </p:sp>
      <p:sp>
        <p:nvSpPr>
          <p:cNvPr id="24579" name="Rectangle 3"/>
          <p:cNvSpPr>
            <a:spLocks noGrp="1" noChangeArrowheads="1"/>
          </p:cNvSpPr>
          <p:nvPr>
            <p:ph idx="1"/>
          </p:nvPr>
        </p:nvSpPr>
        <p:spPr/>
        <p:txBody>
          <a:bodyPr>
            <a:normAutofit/>
          </a:bodyPr>
          <a:lstStyle/>
          <a:p>
            <a:pPr>
              <a:defRPr/>
            </a:pPr>
            <a:r>
              <a:rPr lang="zh-CN" altLang="en-US" dirty="0"/>
              <a:t>在语法树中，一个结点的</a:t>
            </a:r>
            <a:r>
              <a:rPr lang="zh-CN" altLang="en-US" dirty="0">
                <a:solidFill>
                  <a:srgbClr val="0070C0"/>
                </a:solidFill>
              </a:rPr>
              <a:t>继承属性</a:t>
            </a:r>
            <a:r>
              <a:rPr lang="zh-CN" altLang="en-US" dirty="0"/>
              <a:t>由</a:t>
            </a:r>
            <a:r>
              <a:rPr lang="zh-CN" altLang="en-US" dirty="0">
                <a:solidFill>
                  <a:srgbClr val="CC0000"/>
                </a:solidFill>
              </a:rPr>
              <a:t>其父结点</a:t>
            </a:r>
            <a:r>
              <a:rPr lang="zh-CN" altLang="en-US" dirty="0"/>
              <a:t>、</a:t>
            </a:r>
            <a:r>
              <a:rPr lang="zh-CN" altLang="en-US" dirty="0">
                <a:solidFill>
                  <a:srgbClr val="CC0000"/>
                </a:solidFill>
              </a:rPr>
              <a:t>其兄弟结点</a:t>
            </a:r>
            <a:r>
              <a:rPr lang="zh-CN" altLang="en-US" dirty="0"/>
              <a:t>和</a:t>
            </a:r>
            <a:r>
              <a:rPr lang="zh-CN" altLang="en-US" dirty="0">
                <a:solidFill>
                  <a:srgbClr val="CC0000"/>
                </a:solidFill>
              </a:rPr>
              <a:t>其本身</a:t>
            </a:r>
            <a:r>
              <a:rPr lang="zh-CN" altLang="en-US" dirty="0"/>
              <a:t>的某些属性确定</a:t>
            </a:r>
          </a:p>
          <a:p>
            <a:pPr>
              <a:defRPr/>
            </a:pPr>
            <a:r>
              <a:rPr lang="zh-CN" altLang="en-US" dirty="0"/>
              <a:t>用</a:t>
            </a:r>
            <a:r>
              <a:rPr lang="zh-CN" altLang="en-US" dirty="0">
                <a:solidFill>
                  <a:srgbClr val="0070C0"/>
                </a:solidFill>
              </a:rPr>
              <a:t>继承属性</a:t>
            </a:r>
            <a:r>
              <a:rPr lang="zh-CN" altLang="en-US" dirty="0"/>
              <a:t>来表示程序设计语言结构中的上下文依赖关系很方便</a:t>
            </a:r>
          </a:p>
        </p:txBody>
      </p:sp>
      <p:sp>
        <p:nvSpPr>
          <p:cNvPr id="5" name="Rectangle 41"/>
          <p:cNvSpPr txBox="1">
            <a:spLocks noChangeArrowheads="1"/>
          </p:cNvSpPr>
          <p:nvPr/>
        </p:nvSpPr>
        <p:spPr>
          <a:xfrm>
            <a:off x="4114800" y="3669149"/>
            <a:ext cx="4864996" cy="3058222"/>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lIns="108000" tIns="108000" rIns="0" bIns="3429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 生 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语 义 规 则</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endParaRP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D→TL       L.in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T→int</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integer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T→real</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real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L→L</a:t>
            </a:r>
            <a:r>
              <a:rPr kumimoji="0" lang="en-US" altLang="zh-CN" sz="24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id   L</a:t>
            </a:r>
            <a:r>
              <a:rPr kumimoji="0" lang="en-US" altLang="zh-CN" sz="24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L→id</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8415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带注释的语法树 </a:t>
            </a:r>
          </a:p>
        </p:txBody>
      </p:sp>
      <p:sp>
        <p:nvSpPr>
          <p:cNvPr id="2" name="内容占位符 1"/>
          <p:cNvSpPr>
            <a:spLocks noGrp="1"/>
          </p:cNvSpPr>
          <p:nvPr>
            <p:ph idx="1"/>
          </p:nvPr>
        </p:nvSpPr>
        <p:spPr>
          <a:xfrm>
            <a:off x="382965" y="1751735"/>
            <a:ext cx="7887600" cy="4352400"/>
          </a:xfrm>
        </p:spPr>
        <p:txBody>
          <a:bodyPr/>
          <a:lstStyle/>
          <a:p>
            <a:r>
              <a:rPr lang="zh-CN" altLang="en-US" dirty="0"/>
              <a:t>句子</a:t>
            </a:r>
            <a:r>
              <a:rPr lang="en-US" altLang="zh-CN" dirty="0"/>
              <a:t>real  id</a:t>
            </a:r>
            <a:r>
              <a:rPr lang="en-US" altLang="zh-CN" baseline="-25000" dirty="0"/>
              <a:t>1</a:t>
            </a:r>
            <a:r>
              <a:rPr lang="en-US" altLang="zh-CN" dirty="0"/>
              <a:t>，id</a:t>
            </a:r>
            <a:r>
              <a:rPr lang="en-US" altLang="zh-CN" baseline="-25000" dirty="0"/>
              <a:t>2</a:t>
            </a:r>
            <a:r>
              <a:rPr lang="en-US" altLang="zh-CN" dirty="0"/>
              <a:t>，id</a:t>
            </a:r>
            <a:r>
              <a:rPr lang="en-US" altLang="zh-CN" baseline="-25000" dirty="0"/>
              <a:t>3</a:t>
            </a:r>
            <a:endParaRPr lang="zh-CN" altLang="en-US" baseline="-25000" dirty="0"/>
          </a:p>
        </p:txBody>
      </p:sp>
      <p:sp>
        <p:nvSpPr>
          <p:cNvPr id="39" name="Rectangle 5"/>
          <p:cNvSpPr>
            <a:spLocks noChangeArrowheads="1"/>
          </p:cNvSpPr>
          <p:nvPr/>
        </p:nvSpPr>
        <p:spPr bwMode="auto">
          <a:xfrm>
            <a:off x="502169" y="5962225"/>
            <a:ext cx="7160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6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0" name="Line 6"/>
          <p:cNvSpPr>
            <a:spLocks noChangeShapeType="1"/>
          </p:cNvSpPr>
          <p:nvPr/>
        </p:nvSpPr>
        <p:spPr bwMode="auto">
          <a:xfrm>
            <a:off x="815436" y="5733625"/>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1" name="Rectangle 7"/>
          <p:cNvSpPr>
            <a:spLocks noChangeArrowheads="1"/>
          </p:cNvSpPr>
          <p:nvPr/>
        </p:nvSpPr>
        <p:spPr bwMode="auto">
          <a:xfrm>
            <a:off x="-327564" y="5200225"/>
            <a:ext cx="228600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42" name="Rectangle 8"/>
          <p:cNvSpPr>
            <a:spLocks noChangeArrowheads="1"/>
          </p:cNvSpPr>
          <p:nvPr/>
        </p:nvSpPr>
        <p:spPr bwMode="auto">
          <a:xfrm>
            <a:off x="1806036" y="527642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43" name="Rectangle 11"/>
          <p:cNvSpPr>
            <a:spLocks noChangeArrowheads="1"/>
          </p:cNvSpPr>
          <p:nvPr/>
        </p:nvSpPr>
        <p:spPr bwMode="auto">
          <a:xfrm>
            <a:off x="2491836" y="52002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600" b="0"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Line 12"/>
          <p:cNvSpPr>
            <a:spLocks noChangeShapeType="1"/>
          </p:cNvSpPr>
          <p:nvPr/>
        </p:nvSpPr>
        <p:spPr bwMode="auto">
          <a:xfrm flipV="1">
            <a:off x="891636" y="4971625"/>
            <a:ext cx="76200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Line 13"/>
          <p:cNvSpPr>
            <a:spLocks noChangeShapeType="1"/>
          </p:cNvSpPr>
          <p:nvPr/>
        </p:nvSpPr>
        <p:spPr bwMode="auto">
          <a:xfrm flipV="1">
            <a:off x="2263236" y="4971625"/>
            <a:ext cx="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6" name="Line 14"/>
          <p:cNvSpPr>
            <a:spLocks noChangeShapeType="1"/>
          </p:cNvSpPr>
          <p:nvPr/>
        </p:nvSpPr>
        <p:spPr bwMode="auto">
          <a:xfrm>
            <a:off x="2720436" y="4971625"/>
            <a:ext cx="91440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7" name="Rectangle 15"/>
          <p:cNvSpPr>
            <a:spLocks noChangeArrowheads="1"/>
          </p:cNvSpPr>
          <p:nvPr/>
        </p:nvSpPr>
        <p:spPr bwMode="auto">
          <a:xfrm>
            <a:off x="1044036" y="4438225"/>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48" name="Rectangle 18"/>
          <p:cNvSpPr>
            <a:spLocks noChangeArrowheads="1"/>
          </p:cNvSpPr>
          <p:nvPr/>
        </p:nvSpPr>
        <p:spPr bwMode="auto">
          <a:xfrm>
            <a:off x="3177636" y="436202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49" name="Rectangle 23"/>
          <p:cNvSpPr>
            <a:spLocks noChangeArrowheads="1"/>
          </p:cNvSpPr>
          <p:nvPr/>
        </p:nvSpPr>
        <p:spPr bwMode="auto">
          <a:xfrm>
            <a:off x="5129808" y="4438225"/>
            <a:ext cx="82547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6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1"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0" name="Line 24"/>
          <p:cNvSpPr>
            <a:spLocks noChangeShapeType="1"/>
          </p:cNvSpPr>
          <p:nvPr/>
        </p:nvSpPr>
        <p:spPr bwMode="auto">
          <a:xfrm flipH="1">
            <a:off x="2034636" y="4133425"/>
            <a:ext cx="129540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1" name="Line 25"/>
          <p:cNvSpPr>
            <a:spLocks noChangeShapeType="1"/>
          </p:cNvSpPr>
          <p:nvPr/>
        </p:nvSpPr>
        <p:spPr bwMode="auto">
          <a:xfrm flipV="1">
            <a:off x="3634836" y="4133425"/>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Line 26"/>
          <p:cNvSpPr>
            <a:spLocks noChangeShapeType="1"/>
          </p:cNvSpPr>
          <p:nvPr/>
        </p:nvSpPr>
        <p:spPr bwMode="auto">
          <a:xfrm>
            <a:off x="3863436" y="4133425"/>
            <a:ext cx="1600200" cy="3810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3" name="Rectangle 27"/>
          <p:cNvSpPr>
            <a:spLocks noChangeArrowheads="1"/>
          </p:cNvSpPr>
          <p:nvPr/>
        </p:nvSpPr>
        <p:spPr bwMode="auto">
          <a:xfrm>
            <a:off x="2339436" y="35238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54" name="Line 29"/>
          <p:cNvSpPr>
            <a:spLocks noChangeShapeType="1"/>
          </p:cNvSpPr>
          <p:nvPr/>
        </p:nvSpPr>
        <p:spPr bwMode="auto">
          <a:xfrm flipV="1">
            <a:off x="358236" y="2990425"/>
            <a:ext cx="1524000" cy="6096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5" name="Line 30"/>
          <p:cNvSpPr>
            <a:spLocks noChangeShapeType="1"/>
          </p:cNvSpPr>
          <p:nvPr/>
        </p:nvSpPr>
        <p:spPr bwMode="auto">
          <a:xfrm>
            <a:off x="2263236" y="2990425"/>
            <a:ext cx="1295400" cy="6096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6" name="Rectangle 32"/>
          <p:cNvSpPr>
            <a:spLocks noChangeArrowheads="1"/>
          </p:cNvSpPr>
          <p:nvPr/>
        </p:nvSpPr>
        <p:spPr bwMode="auto">
          <a:xfrm>
            <a:off x="6264" y="4285825"/>
            <a:ext cx="6662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real</a:t>
            </a:r>
          </a:p>
        </p:txBody>
      </p:sp>
      <p:sp>
        <p:nvSpPr>
          <p:cNvPr id="57" name="Line 33"/>
          <p:cNvSpPr>
            <a:spLocks noChangeShapeType="1"/>
          </p:cNvSpPr>
          <p:nvPr/>
        </p:nvSpPr>
        <p:spPr bwMode="auto">
          <a:xfrm>
            <a:off x="282036" y="4057225"/>
            <a:ext cx="0" cy="30480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8" name="Rectangle 34"/>
          <p:cNvSpPr>
            <a:spLocks noChangeArrowheads="1"/>
          </p:cNvSpPr>
          <p:nvPr/>
        </p:nvSpPr>
        <p:spPr bwMode="auto">
          <a:xfrm>
            <a:off x="129637" y="3523825"/>
            <a:ext cx="2285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a:t>
            </a:r>
          </a:p>
        </p:txBody>
      </p:sp>
      <p:sp>
        <p:nvSpPr>
          <p:cNvPr id="59" name="Rectangle 35"/>
          <p:cNvSpPr>
            <a:spLocks noChangeArrowheads="1"/>
          </p:cNvSpPr>
          <p:nvPr/>
        </p:nvSpPr>
        <p:spPr bwMode="auto">
          <a:xfrm>
            <a:off x="1653636" y="245702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a:t>
            </a:r>
          </a:p>
        </p:txBody>
      </p:sp>
      <p:sp>
        <p:nvSpPr>
          <p:cNvPr id="60" name="Rectangle 36"/>
          <p:cNvSpPr>
            <a:spLocks noChangeArrowheads="1"/>
          </p:cNvSpPr>
          <p:nvPr/>
        </p:nvSpPr>
        <p:spPr bwMode="auto">
          <a:xfrm>
            <a:off x="-194214" y="3523825"/>
            <a:ext cx="243840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err="1">
                <a:ln>
                  <a:noFill/>
                </a:ln>
                <a:solidFill>
                  <a:srgbClr val="FF3300"/>
                </a:solidFill>
                <a:effectLst/>
                <a:uLnTx/>
                <a:uFillTx/>
                <a:latin typeface="微软雅黑" panose="020B0503020204020204" pitchFamily="34" charset="-122"/>
                <a:ea typeface="微软雅黑" panose="020B0503020204020204" pitchFamily="34" charset="-122"/>
                <a:cs typeface="+mn-cs"/>
              </a:rPr>
              <a:t>T.type</a:t>
            </a:r>
            <a:r>
              <a:rPr kumimoji="1" lang="en-US" altLang="zh-CN" sz="26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=real</a:t>
            </a:r>
          </a:p>
        </p:txBody>
      </p:sp>
      <p:sp>
        <p:nvSpPr>
          <p:cNvPr id="61" name="Rectangle 37"/>
          <p:cNvSpPr>
            <a:spLocks noChangeArrowheads="1"/>
          </p:cNvSpPr>
          <p:nvPr/>
        </p:nvSpPr>
        <p:spPr bwMode="auto">
          <a:xfrm>
            <a:off x="2936336" y="35238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L.in=real</a:t>
            </a:r>
          </a:p>
        </p:txBody>
      </p:sp>
      <p:sp>
        <p:nvSpPr>
          <p:cNvPr id="62" name="Rectangle 38"/>
          <p:cNvSpPr>
            <a:spLocks noChangeArrowheads="1"/>
          </p:cNvSpPr>
          <p:nvPr/>
        </p:nvSpPr>
        <p:spPr bwMode="auto">
          <a:xfrm>
            <a:off x="1415511" y="44382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L.in=real</a:t>
            </a:r>
          </a:p>
        </p:txBody>
      </p:sp>
      <p:sp>
        <p:nvSpPr>
          <p:cNvPr id="63" name="Rectangle 39"/>
          <p:cNvSpPr>
            <a:spLocks noChangeArrowheads="1"/>
          </p:cNvSpPr>
          <p:nvPr/>
        </p:nvSpPr>
        <p:spPr bwMode="auto">
          <a:xfrm>
            <a:off x="269336" y="5200225"/>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L.in=real</a:t>
            </a:r>
          </a:p>
        </p:txBody>
      </p:sp>
      <p:graphicFrame>
        <p:nvGraphicFramePr>
          <p:cNvPr id="64" name="Group 85"/>
          <p:cNvGraphicFramePr>
            <a:graphicFrameLocks noGrp="1"/>
          </p:cNvGraphicFramePr>
          <p:nvPr/>
        </p:nvGraphicFramePr>
        <p:xfrm>
          <a:off x="6565601" y="3613763"/>
          <a:ext cx="2327275" cy="2338388"/>
        </p:xfrm>
        <a:graphic>
          <a:graphicData uri="http://schemas.openxmlformats.org/drawingml/2006/table">
            <a:tbl>
              <a:tblPr/>
              <a:tblGrid>
                <a:gridCol w="1163638">
                  <a:extLst>
                    <a:ext uri="{9D8B030D-6E8A-4147-A177-3AD203B41FA5}">
                      <a16:colId xmlns:a16="http://schemas.microsoft.com/office/drawing/2014/main" val="20000"/>
                    </a:ext>
                  </a:extLst>
                </a:gridCol>
                <a:gridCol w="1163637">
                  <a:extLst>
                    <a:ext uri="{9D8B030D-6E8A-4147-A177-3AD203B41FA5}">
                      <a16:colId xmlns:a16="http://schemas.microsoft.com/office/drawing/2014/main" val="20001"/>
                    </a:ext>
                  </a:extLst>
                </a:gridCol>
              </a:tblGrid>
              <a:tr h="5095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altLang="zh-CN" sz="2400" b="0" i="0" u="none" strike="noStrike" cap="none" normalizeH="0" baseline="0">
                          <a:ln>
                            <a:noFill/>
                          </a:ln>
                          <a:solidFill>
                            <a:schemeClr val="tx1"/>
                          </a:solidFill>
                          <a:effectLst/>
                          <a:latin typeface="Arial" pitchFamily="34" charset="0"/>
                          <a:ea typeface="微软雅黑" pitchFamily="34" charset="-122"/>
                        </a:rPr>
                        <a:t>name</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altLang="zh-CN" sz="2400" b="0" i="0" u="none" strike="noStrike" cap="none" normalizeH="0" baseline="0">
                          <a:ln>
                            <a:noFill/>
                          </a:ln>
                          <a:solidFill>
                            <a:schemeClr val="tx1"/>
                          </a:solidFill>
                          <a:effectLst/>
                          <a:latin typeface="Arial" pitchFamily="34" charset="0"/>
                          <a:ea typeface="微软雅黑" pitchFamily="34" charset="-122"/>
                        </a:rPr>
                        <a:t>type</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微软雅黑"/>
                          <a:ea typeface="微软雅黑" pitchFamily="34" charset="-122"/>
                        </a:rPr>
                        <a:t>…</a:t>
                      </a:r>
                      <a:endParaRPr kumimoji="0" lang="en-GB" altLang="zh-CN" sz="2400" b="0" i="0" u="none" strike="noStrike" cap="none" normalizeH="0" baseline="0">
                        <a:ln>
                          <a:noFill/>
                        </a:ln>
                        <a:solidFill>
                          <a:schemeClr val="tx1"/>
                        </a:solidFill>
                        <a:effectLst/>
                        <a:latin typeface="Arial" pitchFamily="34" charset="0"/>
                        <a:ea typeface="微软雅黑" pitchFamily="34" charset="-122"/>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微软雅黑"/>
                          <a:ea typeface="微软雅黑" pitchFamily="34" charset="-122"/>
                        </a:rPr>
                        <a:t>…</a:t>
                      </a:r>
                      <a:endParaRPr kumimoji="0" lang="en-GB" sz="2400" b="0" i="0" u="none" strike="noStrike" cap="none" normalizeH="0" baseline="0">
                        <a:ln>
                          <a:noFill/>
                        </a:ln>
                        <a:solidFill>
                          <a:schemeClr val="tx1"/>
                        </a:solidFill>
                        <a:effectLst/>
                        <a:latin typeface="Arial" pitchFamily="34" charset="0"/>
                        <a:ea typeface="微软雅黑" pitchFamily="34" charset="-122"/>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1" i="0" u="none" strike="noStrike" cap="none" normalizeH="0" baseline="-25000">
                        <a:ln>
                          <a:noFill/>
                        </a:ln>
                        <a:solidFill>
                          <a:schemeClr val="tx1"/>
                        </a:solidFill>
                        <a:effectLst/>
                        <a:latin typeface="Times New Roman" pitchFamily="18" charset="0"/>
                        <a:ea typeface="微软雅黑" pitchFamily="34" charset="-122"/>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1" i="0" u="none" strike="noStrike" cap="none" normalizeH="0" baseline="0">
                        <a:ln>
                          <a:noFill/>
                        </a:ln>
                        <a:solidFill>
                          <a:schemeClr val="tx1"/>
                        </a:solidFill>
                        <a:effectLst/>
                        <a:latin typeface="Arial" pitchFamily="34" charset="0"/>
                        <a:ea typeface="微软雅黑" pitchFamily="34" charset="-122"/>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0" i="0" u="none" strike="noStrike" cap="none" normalizeH="0" baseline="0">
                        <a:ln>
                          <a:noFill/>
                        </a:ln>
                        <a:solidFill>
                          <a:schemeClr val="tx1"/>
                        </a:solidFill>
                        <a:effectLst/>
                        <a:latin typeface="Arial" pitchFamily="34" charset="0"/>
                        <a:ea typeface="微软雅黑" pitchFamily="34" charset="-122"/>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0" i="0" u="none" strike="noStrike" cap="none" normalizeH="0" baseline="0">
                        <a:ln>
                          <a:noFill/>
                        </a:ln>
                        <a:solidFill>
                          <a:schemeClr val="tx1"/>
                        </a:solidFill>
                        <a:effectLst/>
                        <a:latin typeface="Arial" pitchFamily="34" charset="0"/>
                        <a:ea typeface="微软雅黑" pitchFamily="34" charset="-122"/>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0" i="0" u="none" strike="noStrike" cap="none" normalizeH="0" baseline="0">
                        <a:ln>
                          <a:noFill/>
                        </a:ln>
                        <a:solidFill>
                          <a:schemeClr val="tx1"/>
                        </a:solidFill>
                        <a:effectLst/>
                        <a:latin typeface="Arial" pitchFamily="34" charset="0"/>
                        <a:ea typeface="微软雅黑" pitchFamily="34" charset="-122"/>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0" i="0" u="none" strike="noStrike" cap="none" normalizeH="0" baseline="0" dirty="0">
                        <a:ln>
                          <a:noFill/>
                        </a:ln>
                        <a:solidFill>
                          <a:schemeClr val="tx1"/>
                        </a:solidFill>
                        <a:effectLst/>
                        <a:latin typeface="Arial" pitchFamily="34" charset="0"/>
                        <a:ea typeface="微软雅黑" pitchFamily="34" charset="-122"/>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5" name="Text Box 86"/>
          <p:cNvSpPr txBox="1">
            <a:spLocks noChangeArrowheads="1"/>
          </p:cNvSpPr>
          <p:nvPr/>
        </p:nvSpPr>
        <p:spPr bwMode="auto">
          <a:xfrm>
            <a:off x="6852938" y="457578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mn-cs"/>
              </a:rPr>
              <a:t>id</a:t>
            </a:r>
            <a:r>
              <a:rPr kumimoji="0" lang="en-US" altLang="zh-CN" sz="2400" b="1" i="0" u="none" strike="noStrike" kern="120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mn-cs"/>
              </a:rPr>
              <a:t>3</a:t>
            </a:r>
            <a:endParaRPr kumimoji="0" lang="en-GB" altLang="zh-CN" sz="2400" b="1" i="0" u="none" strike="noStrike" kern="120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mn-cs"/>
            </a:endParaRPr>
          </a:p>
        </p:txBody>
      </p:sp>
      <p:sp>
        <p:nvSpPr>
          <p:cNvPr id="66" name="Text Box 87"/>
          <p:cNvSpPr txBox="1">
            <a:spLocks noChangeArrowheads="1"/>
          </p:cNvSpPr>
          <p:nvPr/>
        </p:nvSpPr>
        <p:spPr bwMode="auto">
          <a:xfrm>
            <a:off x="7861001" y="4564675"/>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a:ln>
                  <a:noFill/>
                </a:ln>
                <a:solidFill>
                  <a:srgbClr val="0033CC"/>
                </a:solidFill>
                <a:effectLst/>
                <a:uLnTx/>
                <a:uFillTx/>
                <a:latin typeface="Arial" panose="020B0604020202020204" pitchFamily="34" charset="0"/>
                <a:ea typeface="宋体" panose="02010600030101010101" pitchFamily="2" charset="-122"/>
                <a:cs typeface="+mn-cs"/>
              </a:rPr>
              <a:t>real</a:t>
            </a:r>
            <a:endParaRPr kumimoji="0" lang="en-GB" altLang="zh-CN" sz="2400" b="1" i="0" u="none" strike="noStrike" kern="1200" cap="none" spc="0" normalizeH="0" baseline="0" noProof="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7" name="Text Box 88"/>
          <p:cNvSpPr txBox="1">
            <a:spLocks noChangeArrowheads="1"/>
          </p:cNvSpPr>
          <p:nvPr/>
        </p:nvSpPr>
        <p:spPr bwMode="auto">
          <a:xfrm>
            <a:off x="6852938" y="502981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mn-cs"/>
              </a:rPr>
              <a:t>id</a:t>
            </a:r>
            <a:r>
              <a:rPr kumimoji="0" lang="en-US" altLang="zh-CN" sz="2400" b="1" i="0" u="none" strike="noStrike" kern="120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mn-cs"/>
              </a:rPr>
              <a:t>2</a:t>
            </a:r>
            <a:endParaRPr kumimoji="0" lang="en-GB" altLang="zh-CN" sz="2400" b="1" i="0" u="none" strike="noStrike" kern="120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mn-cs"/>
            </a:endParaRPr>
          </a:p>
        </p:txBody>
      </p:sp>
      <p:sp>
        <p:nvSpPr>
          <p:cNvPr id="68" name="Text Box 89"/>
          <p:cNvSpPr txBox="1">
            <a:spLocks noChangeArrowheads="1"/>
          </p:cNvSpPr>
          <p:nvPr/>
        </p:nvSpPr>
        <p:spPr bwMode="auto">
          <a:xfrm>
            <a:off x="7861001" y="5018700"/>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a:ln>
                  <a:noFill/>
                </a:ln>
                <a:solidFill>
                  <a:srgbClr val="0033CC"/>
                </a:solidFill>
                <a:effectLst/>
                <a:uLnTx/>
                <a:uFillTx/>
                <a:latin typeface="Arial" panose="020B0604020202020204" pitchFamily="34" charset="0"/>
                <a:ea typeface="宋体" panose="02010600030101010101" pitchFamily="2" charset="-122"/>
                <a:cs typeface="+mn-cs"/>
              </a:rPr>
              <a:t>real</a:t>
            </a:r>
            <a:endParaRPr kumimoji="0" lang="en-GB" altLang="zh-CN" sz="2400" b="1" i="0" u="none" strike="noStrike" kern="1200" cap="none" spc="0" normalizeH="0" baseline="0" noProof="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9" name="Text Box 90"/>
          <p:cNvSpPr txBox="1">
            <a:spLocks noChangeArrowheads="1"/>
          </p:cNvSpPr>
          <p:nvPr/>
        </p:nvSpPr>
        <p:spPr bwMode="auto">
          <a:xfrm>
            <a:off x="6852938" y="546161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mn-cs"/>
              </a:rPr>
              <a:t>id</a:t>
            </a:r>
            <a:r>
              <a:rPr kumimoji="0" lang="en-US" altLang="zh-CN" sz="2400" b="1" i="0" u="none" strike="noStrike" kern="120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mn-cs"/>
              </a:rPr>
              <a:t>1</a:t>
            </a:r>
            <a:endParaRPr kumimoji="0" lang="en-GB" altLang="zh-CN" sz="2400" b="1" i="0" u="none" strike="noStrike" kern="120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mn-cs"/>
            </a:endParaRPr>
          </a:p>
        </p:txBody>
      </p:sp>
      <p:sp>
        <p:nvSpPr>
          <p:cNvPr id="70" name="Text Box 91"/>
          <p:cNvSpPr txBox="1">
            <a:spLocks noChangeArrowheads="1"/>
          </p:cNvSpPr>
          <p:nvPr/>
        </p:nvSpPr>
        <p:spPr bwMode="auto">
          <a:xfrm>
            <a:off x="7861001" y="5450500"/>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a:ln>
                  <a:noFill/>
                </a:ln>
                <a:solidFill>
                  <a:srgbClr val="0033CC"/>
                </a:solidFill>
                <a:effectLst/>
                <a:uLnTx/>
                <a:uFillTx/>
                <a:latin typeface="Arial" panose="020B0604020202020204" pitchFamily="34" charset="0"/>
                <a:ea typeface="宋体" panose="02010600030101010101" pitchFamily="2" charset="-122"/>
                <a:cs typeface="+mn-cs"/>
              </a:rPr>
              <a:t>real</a:t>
            </a:r>
            <a:endParaRPr kumimoji="0" lang="en-GB" altLang="zh-CN" sz="2400" b="1" i="0" u="none" strike="noStrike" kern="1200" cap="none" spc="0" normalizeH="0" baseline="0" noProof="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71" name="文本框 70"/>
          <p:cNvSpPr txBox="1"/>
          <p:nvPr/>
        </p:nvSpPr>
        <p:spPr>
          <a:xfrm>
            <a:off x="7162569" y="6015486"/>
            <a:ext cx="110799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符号表</a:t>
            </a:r>
          </a:p>
        </p:txBody>
      </p:sp>
      <p:sp>
        <p:nvSpPr>
          <p:cNvPr id="72" name="Rectangle 41"/>
          <p:cNvSpPr txBox="1">
            <a:spLocks noChangeArrowheads="1"/>
          </p:cNvSpPr>
          <p:nvPr/>
        </p:nvSpPr>
        <p:spPr>
          <a:xfrm>
            <a:off x="4625436" y="13084"/>
            <a:ext cx="4518564" cy="2914879"/>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lIns="144000" tIns="144000" rIns="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zh-CN" altLang="en-US"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 生 式</a:t>
            </a:r>
            <a:r>
              <a:rPr kumimoji="0" lang="zh-CN" altLang="en-US" sz="22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r>
              <a:rPr kumimoji="0" lang="zh-CN" altLang="en-US"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语 义 规 则</a:t>
            </a:r>
            <a:r>
              <a:rPr kumimoji="0" lang="zh-CN" altLang="en-US" sz="22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endPar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endParaRP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D→TL       L.in := </a:t>
            </a: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T→int</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integer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T→real</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real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L→L</a:t>
            </a:r>
            <a:r>
              <a:rPr kumimoji="0" lang="en-US" altLang="zh-CN" sz="22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id   L</a:t>
            </a:r>
            <a:r>
              <a:rPr kumimoji="0" lang="en-US" altLang="zh-CN" sz="22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L→id</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endParaRPr kumimoji="0" lang="zh-CN" altLang="en-US"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6428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left)">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left)">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left)">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500"/>
                                        <p:tgtEl>
                                          <p:spTgt spid="6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left)">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wipe(left)">
                                      <p:cBhvr>
                                        <p:cTn id="41" dur="500"/>
                                        <p:tgtEl>
                                          <p:spTgt spid="6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wipe(left)">
                                      <p:cBhvr>
                                        <p:cTn id="44" dur="500"/>
                                        <p:tgtEl>
                                          <p:spTgt spid="6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left)">
                                      <p:cBhvr>
                                        <p:cTn id="49" dur="500"/>
                                        <p:tgtEl>
                                          <p:spTgt spid="6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wipe(left)">
                                      <p:cBhvr>
                                        <p:cTn id="5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utoUpdateAnimBg="0"/>
      <p:bldP spid="61" grpId="0" autoUpdateAnimBg="0"/>
      <p:bldP spid="62" grpId="0" autoUpdateAnimBg="0"/>
      <p:bldP spid="63" grpId="0" autoUpdateAnimBg="0"/>
      <p:bldP spid="65" grpId="0"/>
      <p:bldP spid="66" grpId="0"/>
      <p:bldP spid="67" grpId="0"/>
      <p:bldP spid="68" grpId="0"/>
      <p:bldP spid="69" grpId="0"/>
      <p:bldP spid="70" grpId="0"/>
      <p:bldP spid="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609600" y="889000"/>
            <a:ext cx="5867400" cy="400110"/>
          </a:xfrm>
          <a:prstGeom prst="rect">
            <a:avLst/>
          </a:prstGeom>
          <a:noFill/>
          <a:ln w="9525">
            <a:noFill/>
            <a:miter lim="800000"/>
            <a:headEnd/>
            <a:tailEnd/>
          </a:ln>
        </p:spPr>
        <p:txBody>
          <a:bodyPr wrap="square">
            <a:spAutoFit/>
          </a:bodyPr>
          <a:lstStyle/>
          <a:p>
            <a:pPr>
              <a:spcBef>
                <a:spcPct val="50000"/>
              </a:spcBef>
            </a:pPr>
            <a:r>
              <a:rPr lang="zh-CN" altLang="en-US" sz="2000" b="1" dirty="0">
                <a:latin typeface="宋体" pitchFamily="2" charset="-122"/>
                <a:ea typeface="宋体" pitchFamily="2" charset="-122"/>
              </a:rPr>
              <a:t>例</a:t>
            </a:r>
            <a:r>
              <a:rPr lang="en-US" altLang="zh-CN" sz="2000" b="1" dirty="0">
                <a:latin typeface="宋体" pitchFamily="2" charset="-122"/>
                <a:ea typeface="宋体" pitchFamily="2" charset="-122"/>
              </a:rPr>
              <a:t>7.1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定义如下，试解释其语义。 </a:t>
            </a:r>
          </a:p>
        </p:txBody>
      </p:sp>
      <p:sp>
        <p:nvSpPr>
          <p:cNvPr id="7172" name="Text Box 3"/>
          <p:cNvSpPr txBox="1">
            <a:spLocks noChangeArrowheads="1"/>
          </p:cNvSpPr>
          <p:nvPr/>
        </p:nvSpPr>
        <p:spPr bwMode="auto">
          <a:xfrm>
            <a:off x="2438400" y="1270000"/>
            <a:ext cx="3962400" cy="1631216"/>
          </a:xfrm>
          <a:prstGeom prst="rect">
            <a:avLst/>
          </a:prstGeom>
          <a:noFill/>
          <a:ln w="9525">
            <a:solidFill>
              <a:srgbClr val="808080"/>
            </a:solidFill>
            <a:miter lim="800000"/>
            <a:headEnd/>
            <a:tailEnd/>
          </a:ln>
        </p:spPr>
        <p:txBody>
          <a:bodyPr wrap="square">
            <a:spAutoFit/>
          </a:bodyPr>
          <a:lstStyle/>
          <a:p>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：⑴ </a:t>
            </a:r>
            <a:r>
              <a:rPr lang="en-US" altLang="zh-CN" sz="2000" b="1" dirty="0">
                <a:latin typeface="宋体" pitchFamily="2" charset="-122"/>
                <a:ea typeface="宋体" pitchFamily="2" charset="-122"/>
              </a:rPr>
              <a:t>E→N</a:t>
            </a:r>
            <a:r>
              <a:rPr lang="en-US" altLang="zh-CN" sz="2000" b="1" baseline="30000" dirty="0">
                <a:solidFill>
                  <a:srgbClr val="FF0000"/>
                </a:solidFill>
                <a:latin typeface="宋体" pitchFamily="2" charset="-122"/>
                <a:ea typeface="宋体" pitchFamily="2" charset="-122"/>
              </a:rPr>
              <a:t>(1)</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⑵ E→N</a:t>
            </a:r>
            <a:r>
              <a:rPr lang="en-US" altLang="zh-CN" sz="2000" b="1" baseline="30000" dirty="0">
                <a:solidFill>
                  <a:srgbClr val="FF0000"/>
                </a:solidFill>
                <a:latin typeface="宋体" pitchFamily="2" charset="-122"/>
                <a:ea typeface="宋体" pitchFamily="2" charset="-122"/>
              </a:rPr>
              <a:t>(1)</a:t>
            </a:r>
            <a:r>
              <a:rPr lang="en-US" altLang="zh-CN" sz="2000" b="1" dirty="0">
                <a:solidFill>
                  <a:srgbClr val="FF0000"/>
                </a:solidFill>
                <a:latin typeface="宋体" pitchFamily="2" charset="-122"/>
                <a:ea typeface="宋体" pitchFamily="2" charset="-122"/>
              </a:rPr>
              <a:t> </a:t>
            </a:r>
            <a:r>
              <a:rPr lang="en-US" altLang="zh-CN" sz="2000" b="1" dirty="0">
                <a:latin typeface="宋体" pitchFamily="2" charset="-122"/>
                <a:ea typeface="宋体" pitchFamily="2" charset="-122"/>
              </a:rPr>
              <a:t>or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⑶ </a:t>
            </a:r>
            <a:r>
              <a:rPr lang="en-US" altLang="zh-CN" sz="2000" b="1" dirty="0" err="1">
                <a:latin typeface="宋体" pitchFamily="2" charset="-122"/>
                <a:ea typeface="宋体" pitchFamily="2" charset="-122"/>
              </a:rPr>
              <a:t>N→n</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⑷ </a:t>
            </a:r>
            <a:r>
              <a:rPr lang="en-US" altLang="zh-CN" sz="2000" b="1" dirty="0" err="1">
                <a:latin typeface="宋体" pitchFamily="2" charset="-122"/>
                <a:ea typeface="宋体" pitchFamily="2" charset="-122"/>
              </a:rPr>
              <a:t>N→t</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⑸ </a:t>
            </a:r>
            <a:r>
              <a:rPr lang="en-US" altLang="zh-CN" sz="2000" b="1" dirty="0" err="1">
                <a:latin typeface="宋体" pitchFamily="2" charset="-122"/>
                <a:ea typeface="宋体" pitchFamily="2" charset="-122"/>
              </a:rPr>
              <a:t>N→f</a:t>
            </a:r>
            <a:r>
              <a:rPr lang="en-US" altLang="zh-CN" sz="2000" b="1" dirty="0">
                <a:latin typeface="宋体" pitchFamily="2" charset="-122"/>
                <a:ea typeface="宋体" pitchFamily="2" charset="-122"/>
              </a:rPr>
              <a:t> </a:t>
            </a:r>
          </a:p>
        </p:txBody>
      </p:sp>
      <p:sp>
        <p:nvSpPr>
          <p:cNvPr id="7173" name="Text Box 4"/>
          <p:cNvSpPr txBox="1">
            <a:spLocks noChangeArrowheads="1"/>
          </p:cNvSpPr>
          <p:nvPr/>
        </p:nvSpPr>
        <p:spPr bwMode="auto">
          <a:xfrm>
            <a:off x="685800" y="2955925"/>
            <a:ext cx="7620000" cy="701675"/>
          </a:xfrm>
          <a:prstGeom prst="rect">
            <a:avLst/>
          </a:prstGeom>
          <a:noFill/>
          <a:ln w="9525">
            <a:noFill/>
            <a:miter lim="800000"/>
            <a:headEnd/>
            <a:tailEnd/>
          </a:ln>
        </p:spPr>
        <p:txBody>
          <a:bodyPr>
            <a:spAutoFit/>
          </a:bodyPr>
          <a:lstStyle/>
          <a:p>
            <a:pPr indent="504825" algn="l">
              <a:spcBef>
                <a:spcPct val="50000"/>
              </a:spcBef>
            </a:pPr>
            <a:r>
              <a:rPr lang="zh-CN" altLang="en-US" sz="2000" b="1" dirty="0">
                <a:latin typeface="宋体" pitchFamily="2" charset="-122"/>
                <a:ea typeface="宋体" pitchFamily="2" charset="-122"/>
              </a:rPr>
              <a:t>考察输入串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，因为存在如下推导过程，所以输入串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是文法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的一个句子。 </a:t>
            </a:r>
          </a:p>
        </p:txBody>
      </p:sp>
      <p:grpSp>
        <p:nvGrpSpPr>
          <p:cNvPr id="2" name="Group 10"/>
          <p:cNvGrpSpPr>
            <a:grpSpLocks/>
          </p:cNvGrpSpPr>
          <p:nvPr/>
        </p:nvGrpSpPr>
        <p:grpSpPr bwMode="auto">
          <a:xfrm>
            <a:off x="2286000" y="3810000"/>
            <a:ext cx="4724400" cy="1828800"/>
            <a:chOff x="1488" y="2208"/>
            <a:chExt cx="3168" cy="1440"/>
          </a:xfrm>
        </p:grpSpPr>
        <p:sp>
          <p:nvSpPr>
            <p:cNvPr id="7176" name="Rectangle 7"/>
            <p:cNvSpPr>
              <a:spLocks noChangeArrowheads="1"/>
            </p:cNvSpPr>
            <p:nvPr/>
          </p:nvSpPr>
          <p:spPr bwMode="auto">
            <a:xfrm>
              <a:off x="1488" y="2208"/>
              <a:ext cx="3168" cy="1440"/>
            </a:xfrm>
            <a:prstGeom prst="rect">
              <a:avLst/>
            </a:prstGeom>
            <a:solidFill>
              <a:schemeClr val="accent1">
                <a:alpha val="50195"/>
              </a:schemeClr>
            </a:solidFill>
            <a:ln w="9525">
              <a:noFill/>
              <a:miter lim="800000"/>
              <a:headEnd/>
              <a:tailEnd/>
            </a:ln>
          </p:spPr>
          <p:txBody>
            <a:bodyPr wrap="none" anchor="ctr"/>
            <a:lstStyle/>
            <a:p>
              <a:endParaRPr lang="zh-CN" altLang="en-US" sz="2000" b="1">
                <a:latin typeface="宋体" pitchFamily="2" charset="-122"/>
                <a:ea typeface="宋体" pitchFamily="2" charset="-122"/>
              </a:endParaRPr>
            </a:p>
          </p:txBody>
        </p:sp>
        <p:pic>
          <p:nvPicPr>
            <p:cNvPr id="7177" name="Picture 5" descr="例8_1[1]"/>
            <p:cNvPicPr>
              <a:picLocks noChangeAspect="1" noChangeArrowheads="1"/>
            </p:cNvPicPr>
            <p:nvPr/>
          </p:nvPicPr>
          <p:blipFill>
            <a:blip r:embed="rId3" cstate="print"/>
            <a:srcRect/>
            <a:stretch>
              <a:fillRect/>
            </a:stretch>
          </p:blipFill>
          <p:spPr bwMode="auto">
            <a:xfrm>
              <a:off x="1584" y="2262"/>
              <a:ext cx="2983" cy="1338"/>
            </a:xfrm>
            <a:prstGeom prst="rect">
              <a:avLst/>
            </a:prstGeom>
            <a:noFill/>
            <a:ln w="9525">
              <a:noFill/>
              <a:miter lim="800000"/>
              <a:headEnd/>
              <a:tailEnd/>
            </a:ln>
          </p:spPr>
        </p:pic>
        <p:sp>
          <p:nvSpPr>
            <p:cNvPr id="7178" name="Arc 8"/>
            <p:cNvSpPr>
              <a:spLocks/>
            </p:cNvSpPr>
            <p:nvPr/>
          </p:nvSpPr>
          <p:spPr bwMode="auto">
            <a:xfrm rot="5546727" flipH="1" flipV="1">
              <a:off x="2131" y="2683"/>
              <a:ext cx="282" cy="688"/>
            </a:xfrm>
            <a:custGeom>
              <a:avLst/>
              <a:gdLst>
                <a:gd name="T0" fmla="*/ 0 w 21600"/>
                <a:gd name="T1" fmla="*/ 0 h 37588"/>
                <a:gd name="T2" fmla="*/ 0 w 21600"/>
                <a:gd name="T3" fmla="*/ 0 h 37588"/>
                <a:gd name="T4" fmla="*/ 0 w 21600"/>
                <a:gd name="T5" fmla="*/ 0 h 37588"/>
                <a:gd name="T6" fmla="*/ 0 60000 65536"/>
                <a:gd name="T7" fmla="*/ 0 60000 65536"/>
                <a:gd name="T8" fmla="*/ 0 60000 65536"/>
                <a:gd name="T9" fmla="*/ 0 w 21600"/>
                <a:gd name="T10" fmla="*/ 0 h 37588"/>
                <a:gd name="T11" fmla="*/ 21600 w 21600"/>
                <a:gd name="T12" fmla="*/ 37588 h 37588"/>
              </a:gdLst>
              <a:ahLst/>
              <a:cxnLst>
                <a:cxn ang="T6">
                  <a:pos x="T0" y="T1"/>
                </a:cxn>
                <a:cxn ang="T7">
                  <a:pos x="T2" y="T3"/>
                </a:cxn>
                <a:cxn ang="T8">
                  <a:pos x="T4" y="T5"/>
                </a:cxn>
              </a:cxnLst>
              <a:rect l="T9" t="T10" r="T11" b="T12"/>
              <a:pathLst>
                <a:path w="21600" h="37588" fill="none" extrusionOk="0">
                  <a:moveTo>
                    <a:pt x="9858" y="-1"/>
                  </a:moveTo>
                  <a:cubicBezTo>
                    <a:pt x="17066" y="3697"/>
                    <a:pt x="21600" y="11117"/>
                    <a:pt x="21600" y="19219"/>
                  </a:cubicBezTo>
                  <a:cubicBezTo>
                    <a:pt x="21600" y="26701"/>
                    <a:pt x="17727" y="33651"/>
                    <a:pt x="11363" y="37587"/>
                  </a:cubicBezTo>
                </a:path>
                <a:path w="21600" h="37588" stroke="0" extrusionOk="0">
                  <a:moveTo>
                    <a:pt x="9858" y="-1"/>
                  </a:moveTo>
                  <a:cubicBezTo>
                    <a:pt x="17066" y="3697"/>
                    <a:pt x="21600" y="11117"/>
                    <a:pt x="21600" y="19219"/>
                  </a:cubicBezTo>
                  <a:cubicBezTo>
                    <a:pt x="21600" y="26701"/>
                    <a:pt x="17727" y="33651"/>
                    <a:pt x="11363" y="37587"/>
                  </a:cubicBezTo>
                  <a:lnTo>
                    <a:pt x="0" y="19219"/>
                  </a:lnTo>
                  <a:close/>
                </a:path>
              </a:pathLst>
            </a:custGeom>
            <a:noFill/>
            <a:ln w="19050">
              <a:solidFill>
                <a:srgbClr val="FF0000"/>
              </a:solidFill>
              <a:miter lim="800000"/>
              <a:headEnd type="triangle" w="med" len="med"/>
              <a:tailEnd/>
            </a:ln>
          </p:spPr>
          <p:txBody>
            <a:bodyPr wrap="none" anchor="ctr"/>
            <a:lstStyle/>
            <a:p>
              <a:endParaRPr lang="zh-CN" altLang="en-US" sz="2000" b="1">
                <a:latin typeface="宋体" pitchFamily="2" charset="-122"/>
                <a:ea typeface="宋体" pitchFamily="2" charset="-122"/>
              </a:endParaRPr>
            </a:p>
          </p:txBody>
        </p:sp>
        <p:sp>
          <p:nvSpPr>
            <p:cNvPr id="7179" name="Line 9"/>
            <p:cNvSpPr>
              <a:spLocks noChangeShapeType="1"/>
            </p:cNvSpPr>
            <p:nvPr/>
          </p:nvSpPr>
          <p:spPr bwMode="auto">
            <a:xfrm>
              <a:off x="2250" y="3030"/>
              <a:ext cx="672" cy="0"/>
            </a:xfrm>
            <a:prstGeom prst="line">
              <a:avLst/>
            </a:prstGeom>
            <a:noFill/>
            <a:ln w="19050">
              <a:solidFill>
                <a:srgbClr val="FF0000"/>
              </a:solidFill>
              <a:miter lim="800000"/>
              <a:headEnd/>
              <a:tailEnd/>
            </a:ln>
          </p:spPr>
          <p:txBody>
            <a:bodyPr wrap="none"/>
            <a:lstStyle/>
            <a:p>
              <a:endParaRPr lang="zh-CN" altLang="en-US" sz="2000" b="1">
                <a:latin typeface="宋体" pitchFamily="2" charset="-122"/>
                <a:ea typeface="宋体" pitchFamily="2" charset="-122"/>
              </a:endParaRPr>
            </a:p>
          </p:txBody>
        </p:sp>
      </p:grpSp>
      <p:sp>
        <p:nvSpPr>
          <p:cNvPr id="7175" name="Text Box 11"/>
          <p:cNvSpPr txBox="1">
            <a:spLocks noChangeArrowheads="1"/>
          </p:cNvSpPr>
          <p:nvPr/>
        </p:nvSpPr>
        <p:spPr bwMode="auto">
          <a:xfrm>
            <a:off x="2286000" y="5699125"/>
            <a:ext cx="4953000" cy="396875"/>
          </a:xfrm>
          <a:prstGeom prst="rect">
            <a:avLst/>
          </a:prstGeom>
          <a:noFill/>
          <a:ln w="9525">
            <a:noFill/>
            <a:miter lim="800000"/>
            <a:headEnd/>
            <a:tailEnd/>
          </a:ln>
        </p:spPr>
        <p:txBody>
          <a:bodyPr>
            <a:spAutoFit/>
          </a:bodyPr>
          <a:lstStyle/>
          <a:p>
            <a:pPr>
              <a:spcBef>
                <a:spcPct val="50000"/>
              </a:spcBef>
            </a:pPr>
            <a:r>
              <a:rPr lang="zh-CN" altLang="en-US" sz="2000" b="1" dirty="0">
                <a:latin typeface="宋体" pitchFamily="2" charset="-122"/>
                <a:ea typeface="宋体" pitchFamily="2" charset="-122"/>
              </a:rPr>
              <a:t>最后一步归约时，可以发现其语义错误！</a:t>
            </a:r>
          </a:p>
        </p:txBody>
      </p:sp>
      <p:sp>
        <p:nvSpPr>
          <p:cNvPr id="12"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18</a:t>
            </a:fld>
            <a:endParaRPr lang="en-US" altLang="zh-CN" dirty="0"/>
          </a:p>
        </p:txBody>
      </p:sp>
      <p:sp>
        <p:nvSpPr>
          <p:cNvPr id="13"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a:solidFill>
                  <a:srgbClr val="CC0099"/>
                </a:solidFill>
                <a:latin typeface="Times New Roman" pitchFamily="18" charset="0"/>
                <a:ea typeface="黑体" pitchFamily="2" charset="-122"/>
              </a:rPr>
              <a:t>属性文法发现语义错误</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2"/>
          <p:cNvSpPr txBox="1">
            <a:spLocks noChangeArrowheads="1"/>
          </p:cNvSpPr>
          <p:nvPr/>
        </p:nvSpPr>
        <p:spPr bwMode="auto">
          <a:xfrm>
            <a:off x="457200" y="977900"/>
            <a:ext cx="8153400" cy="1917700"/>
          </a:xfrm>
          <a:prstGeom prst="rect">
            <a:avLst/>
          </a:prstGeom>
          <a:noFill/>
          <a:ln w="9525">
            <a:noFill/>
            <a:miter lim="800000"/>
            <a:headEnd/>
            <a:tailEnd/>
          </a:ln>
        </p:spPr>
        <p:txBody>
          <a:bodyPr>
            <a:spAutoFit/>
          </a:bodyPr>
          <a:lstStyle/>
          <a:p>
            <a:pPr indent="504825" algn="l">
              <a:lnSpc>
                <a:spcPct val="120000"/>
              </a:lnSpc>
              <a:spcBef>
                <a:spcPct val="10000"/>
              </a:spcBef>
            </a:pPr>
            <a:r>
              <a:rPr lang="zh-CN" altLang="en-US" sz="2000" b="1" dirty="0">
                <a:latin typeface="+mn-ea"/>
                <a:ea typeface="+mn-ea"/>
              </a:rPr>
              <a:t>如果将数据值和数据类型两类语义称为文法符的属性，并分别命名为 </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属性，任意文法符</a:t>
            </a:r>
            <a:r>
              <a:rPr lang="en-US" altLang="zh-CN" sz="2000" b="1" dirty="0">
                <a:latin typeface="+mn-ea"/>
                <a:ea typeface="+mn-ea"/>
              </a:rPr>
              <a:t>X</a:t>
            </a:r>
            <a:r>
              <a:rPr lang="zh-CN" altLang="en-US" sz="2000" b="1" dirty="0">
                <a:latin typeface="+mn-ea"/>
                <a:ea typeface="+mn-ea"/>
              </a:rPr>
              <a:t>的数据值和数据类型两类语义分别记为 </a:t>
            </a:r>
            <a:r>
              <a:rPr lang="en-US" altLang="zh-CN" sz="2000" b="1" dirty="0" err="1">
                <a:latin typeface="+mn-ea"/>
                <a:ea typeface="+mn-ea"/>
              </a:rPr>
              <a:t>X.value</a:t>
            </a:r>
            <a:r>
              <a:rPr lang="zh-CN" altLang="en-US" sz="2000" b="1" dirty="0">
                <a:latin typeface="+mn-ea"/>
                <a:ea typeface="+mn-ea"/>
              </a:rPr>
              <a:t>和</a:t>
            </a:r>
            <a:r>
              <a:rPr lang="en-US" altLang="zh-CN" sz="2000" b="1" dirty="0" err="1">
                <a:latin typeface="+mn-ea"/>
                <a:ea typeface="+mn-ea"/>
              </a:rPr>
              <a:t>X.type</a:t>
            </a:r>
            <a:r>
              <a:rPr lang="en-US" altLang="zh-CN" sz="2000" b="1" dirty="0">
                <a:latin typeface="+mn-ea"/>
                <a:ea typeface="+mn-ea"/>
              </a:rPr>
              <a:t> </a:t>
            </a:r>
            <a:r>
              <a:rPr lang="zh-CN" altLang="en-US" sz="2000" b="1" dirty="0">
                <a:latin typeface="+mn-ea"/>
                <a:ea typeface="+mn-ea"/>
              </a:rPr>
              <a:t>，则每个规则的语义要求就可以描述成形式化的断言或谓词形式如下，并称为语义规则。其中，</a:t>
            </a:r>
            <a:r>
              <a:rPr lang="en-US" altLang="zh-CN" sz="2000" b="1" dirty="0" err="1">
                <a:latin typeface="+mn-ea"/>
                <a:ea typeface="+mn-ea"/>
              </a:rPr>
              <a:t>int</a:t>
            </a:r>
            <a:r>
              <a:rPr lang="zh-CN" altLang="en-US" sz="2000" b="1" dirty="0">
                <a:latin typeface="+mn-ea"/>
                <a:ea typeface="+mn-ea"/>
              </a:rPr>
              <a:t>和</a:t>
            </a:r>
            <a:r>
              <a:rPr lang="en-US" altLang="zh-CN" sz="2000" b="1" dirty="0" err="1">
                <a:latin typeface="+mn-ea"/>
                <a:ea typeface="+mn-ea"/>
              </a:rPr>
              <a:t>bool</a:t>
            </a:r>
            <a:r>
              <a:rPr lang="zh-CN" altLang="en-US" sz="2000" b="1" dirty="0">
                <a:latin typeface="+mn-ea"/>
                <a:ea typeface="+mn-ea"/>
              </a:rPr>
              <a:t>分别表示整数型和逻辑型，</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8197" name="Picture 4" descr="例8_1[2]"/>
          <p:cNvPicPr>
            <a:picLocks noChangeAspect="1" noChangeArrowheads="1"/>
          </p:cNvPicPr>
          <p:nvPr/>
        </p:nvPicPr>
        <p:blipFill>
          <a:blip r:embed="rId3" cstate="print"/>
          <a:srcRect/>
          <a:stretch>
            <a:fillRect/>
          </a:stretch>
        </p:blipFill>
        <p:spPr bwMode="auto">
          <a:xfrm>
            <a:off x="609600" y="3117022"/>
            <a:ext cx="7848600" cy="2743200"/>
          </a:xfrm>
          <a:prstGeom prst="rect">
            <a:avLst/>
          </a:prstGeom>
          <a:noFill/>
          <a:ln w="9525">
            <a:noFill/>
            <a:miter lim="800000"/>
            <a:headEnd/>
            <a:tailEnd/>
          </a:ln>
        </p:spPr>
      </p:pic>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19</a:t>
            </a:fld>
            <a:endParaRPr lang="en-US" altLang="zh-CN"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4100" name="Rectangle 31"/>
          <p:cNvSpPr>
            <a:spLocks noChangeArrowheads="1"/>
          </p:cNvSpPr>
          <p:nvPr/>
        </p:nvSpPr>
        <p:spPr bwMode="auto">
          <a:xfrm>
            <a:off x="685800" y="2590800"/>
            <a:ext cx="7924800" cy="1667764"/>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400" b="1" dirty="0">
                <a:latin typeface="宋体" pitchFamily="2" charset="-122"/>
                <a:ea typeface="宋体" pitchFamily="2" charset="-122"/>
              </a:rPr>
              <a:t>本章研究语义分析基本原理和方法，主要介绍两种语义计算模型：属性文法翻译模式。前者适用于一对一般原理的理解；后者是面向实现的语义计算模型。 </a:t>
            </a:r>
          </a:p>
        </p:txBody>
      </p:sp>
      <p:sp>
        <p:nvSpPr>
          <p:cNvPr id="4101" name="Text Box 34"/>
          <p:cNvSpPr txBox="1">
            <a:spLocks noChangeArrowheads="1"/>
          </p:cNvSpPr>
          <p:nvPr/>
        </p:nvSpPr>
        <p:spPr bwMode="auto">
          <a:xfrm>
            <a:off x="3756025" y="1676400"/>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黑体" pitchFamily="49" charset="-122"/>
                <a:ea typeface="黑体" pitchFamily="49" charset="-122"/>
              </a:rPr>
              <a:t>内容摘要</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a:t>
            </a:fld>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1524000" y="2286000"/>
            <a:ext cx="6019800" cy="3810000"/>
          </a:xfrm>
          <a:prstGeom prst="rect">
            <a:avLst/>
          </a:prstGeom>
          <a:solidFill>
            <a:schemeClr val="accent1">
              <a:alpha val="50195"/>
            </a:schemeClr>
          </a:solidFill>
          <a:ln w="9525">
            <a:noFill/>
            <a:miter lim="800000"/>
            <a:headEnd/>
            <a:tailEnd/>
          </a:ln>
        </p:spPr>
        <p:txBody>
          <a:bodyPr wrap="none" anchor="ctr"/>
          <a:lstStyle/>
          <a:p>
            <a:endParaRPr lang="zh-CN" altLang="en-US"/>
          </a:p>
        </p:txBody>
      </p:sp>
      <p:pic>
        <p:nvPicPr>
          <p:cNvPr id="11268" name="Picture 2"/>
          <p:cNvPicPr>
            <a:picLocks noChangeAspect="1" noChangeArrowheads="1"/>
          </p:cNvPicPr>
          <p:nvPr/>
        </p:nvPicPr>
        <p:blipFill>
          <a:blip r:embed="rId3" cstate="print"/>
          <a:srcRect/>
          <a:stretch>
            <a:fillRect/>
          </a:stretch>
        </p:blipFill>
        <p:spPr bwMode="auto">
          <a:xfrm>
            <a:off x="1676400" y="2438400"/>
            <a:ext cx="5715000" cy="3505200"/>
          </a:xfrm>
          <a:prstGeom prst="rect">
            <a:avLst/>
          </a:prstGeom>
          <a:noFill/>
          <a:ln w="9525">
            <a:noFill/>
            <a:miter lim="800000"/>
            <a:headEnd/>
            <a:tailEnd/>
          </a:ln>
        </p:spPr>
      </p:pic>
      <p:sp>
        <p:nvSpPr>
          <p:cNvPr id="11269" name="Text Box 3"/>
          <p:cNvSpPr txBox="1">
            <a:spLocks noChangeArrowheads="1"/>
          </p:cNvSpPr>
          <p:nvPr/>
        </p:nvSpPr>
        <p:spPr bwMode="auto">
          <a:xfrm>
            <a:off x="457200" y="880807"/>
            <a:ext cx="7848600" cy="1405193"/>
          </a:xfrm>
          <a:prstGeom prst="rect">
            <a:avLst/>
          </a:prstGeom>
          <a:noFill/>
          <a:ln w="9525">
            <a:noFill/>
            <a:miter lim="800000"/>
            <a:headEnd/>
            <a:tailEnd/>
          </a:ln>
        </p:spPr>
        <p:txBody>
          <a:bodyPr>
            <a:spAutoFit/>
          </a:bodyPr>
          <a:lstStyle/>
          <a:p>
            <a:pPr indent="638175" algn="l">
              <a:lnSpc>
                <a:spcPct val="150000"/>
              </a:lnSpc>
              <a:spcBef>
                <a:spcPct val="50000"/>
              </a:spcBef>
            </a:pPr>
            <a:r>
              <a:rPr lang="zh-CN" altLang="en-US" sz="2000" b="1" dirty="0">
                <a:latin typeface="+mn-ea"/>
                <a:ea typeface="+mn-ea"/>
              </a:rPr>
              <a:t>例</a:t>
            </a:r>
            <a:r>
              <a:rPr lang="en-US" altLang="zh-CN" sz="2000" b="1" dirty="0">
                <a:latin typeface="+mn-ea"/>
                <a:ea typeface="+mn-ea"/>
              </a:rPr>
              <a:t>7.1</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语义规则，实际上，是在假定归约分析前提下设计的。涉及到的</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属性都是综合属性。输入串</a:t>
            </a:r>
            <a:r>
              <a:rPr lang="en-US" altLang="zh-CN" sz="2000" b="1" dirty="0" err="1">
                <a:latin typeface="+mn-ea"/>
                <a:ea typeface="+mn-ea"/>
              </a:rPr>
              <a:t>n+t</a:t>
            </a:r>
            <a:r>
              <a:rPr lang="zh-CN" altLang="en-US" sz="2000" b="1" dirty="0">
                <a:latin typeface="+mn-ea"/>
                <a:ea typeface="+mn-ea"/>
              </a:rPr>
              <a:t>的属性值传递过程如下图所示。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20</a:t>
            </a:fld>
            <a:endParaRPr lang="en-US" altLang="zh-CN"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编译原理</a:t>
            </a:r>
            <a:endParaRPr lang="en-GB" altLang="zh-CN" dirty="0"/>
          </a:p>
        </p:txBody>
      </p:sp>
      <p:sp>
        <p:nvSpPr>
          <p:cNvPr id="4099" name="Rectangle 3"/>
          <p:cNvSpPr>
            <a:spLocks noGrp="1" noChangeArrowheads="1"/>
          </p:cNvSpPr>
          <p:nvPr>
            <p:ph type="subTitle" idx="1"/>
          </p:nvPr>
        </p:nvSpPr>
        <p:spPr/>
        <p:txBody>
          <a:bodyPr/>
          <a:lstStyle/>
          <a:p>
            <a:r>
              <a:rPr lang="en-GB" altLang="zh-CN" dirty="0" err="1"/>
              <a:t>属性</a:t>
            </a:r>
            <a:r>
              <a:rPr lang="zh-CN" altLang="en-US" dirty="0"/>
              <a:t>计算</a:t>
            </a:r>
          </a:p>
        </p:txBody>
      </p:sp>
    </p:spTree>
    <p:extLst>
      <p:ext uri="{BB962C8B-B14F-4D97-AF65-F5344CB8AC3E}">
        <p14:creationId xmlns:p14="http://schemas.microsoft.com/office/powerpoint/2010/main" val="151355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pPr eaLnBrk="1" hangingPunct="1"/>
            <a:r>
              <a:rPr lang="zh-CN" altLang="en-US" dirty="0"/>
              <a:t>基于属性文法的处理方法 </a:t>
            </a:r>
          </a:p>
        </p:txBody>
      </p:sp>
      <p:sp>
        <p:nvSpPr>
          <p:cNvPr id="27651" name="Rectangle 3"/>
          <p:cNvSpPr>
            <a:spLocks noGrp="1" noChangeArrowheads="1"/>
          </p:cNvSpPr>
          <p:nvPr>
            <p:ph idx="1"/>
          </p:nvPr>
        </p:nvSpPr>
        <p:spPr/>
        <p:txBody>
          <a:bodyPr>
            <a:normAutofit/>
          </a:bodyPr>
          <a:lstStyle/>
          <a:p>
            <a:pPr algn="just"/>
            <a:r>
              <a:rPr lang="zh-CN" altLang="en-US" dirty="0"/>
              <a:t>语义规则的计算</a:t>
            </a:r>
          </a:p>
          <a:p>
            <a:pPr lvl="1" algn="just"/>
            <a:r>
              <a:rPr lang="zh-CN" altLang="en-US" dirty="0"/>
              <a:t>产生代码</a:t>
            </a:r>
          </a:p>
          <a:p>
            <a:pPr lvl="1" algn="just"/>
            <a:r>
              <a:rPr lang="zh-CN" altLang="en-US" dirty="0"/>
              <a:t>在符号表中存放信息</a:t>
            </a:r>
          </a:p>
          <a:p>
            <a:pPr lvl="1" algn="just"/>
            <a:r>
              <a:rPr lang="zh-CN" altLang="en-US" dirty="0"/>
              <a:t>给出错误信息</a:t>
            </a:r>
          </a:p>
          <a:p>
            <a:pPr lvl="1" algn="just"/>
            <a:r>
              <a:rPr lang="zh-CN" altLang="en-US" dirty="0"/>
              <a:t>执行任何其它动作</a:t>
            </a:r>
          </a:p>
          <a:p>
            <a:pPr algn="just"/>
            <a:r>
              <a:rPr lang="zh-CN" altLang="en-US" dirty="0"/>
              <a:t>对输入串的</a:t>
            </a:r>
            <a:r>
              <a:rPr lang="zh-CN" altLang="en-US" dirty="0">
                <a:solidFill>
                  <a:srgbClr val="C00000"/>
                </a:solidFill>
              </a:rPr>
              <a:t>翻译</a:t>
            </a:r>
            <a:r>
              <a:rPr lang="zh-CN" altLang="en-US" dirty="0"/>
              <a:t>就是根据</a:t>
            </a:r>
            <a:r>
              <a:rPr lang="zh-CN" altLang="en-US" dirty="0">
                <a:solidFill>
                  <a:srgbClr val="C00000"/>
                </a:solidFill>
              </a:rPr>
              <a:t>语义规则</a:t>
            </a:r>
            <a:r>
              <a:rPr lang="zh-CN" altLang="en-US" dirty="0"/>
              <a:t>进行</a:t>
            </a:r>
            <a:r>
              <a:rPr lang="zh-CN" altLang="en-US" dirty="0">
                <a:solidFill>
                  <a:srgbClr val="C00000"/>
                </a:solidFill>
              </a:rPr>
              <a:t>计算</a:t>
            </a:r>
            <a:endParaRPr lang="zh-CN" altLang="en-US" sz="1800" dirty="0"/>
          </a:p>
        </p:txBody>
      </p:sp>
    </p:spTree>
    <p:extLst>
      <p:ext uri="{BB962C8B-B14F-4D97-AF65-F5344CB8AC3E}">
        <p14:creationId xmlns:p14="http://schemas.microsoft.com/office/powerpoint/2010/main" val="816115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wipe(left)">
                                      <p:cBhvr>
                                        <p:cTn id="10" dur="500"/>
                                        <p:tgtEl>
                                          <p:spTgt spid="2765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Effect transition="in" filter="wipe(left)">
                                      <p:cBhvr>
                                        <p:cTn id="13" dur="500"/>
                                        <p:tgtEl>
                                          <p:spTgt spid="2765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651">
                                            <p:txEl>
                                              <p:pRg st="3" end="3"/>
                                            </p:txEl>
                                          </p:spTgt>
                                        </p:tgtEl>
                                        <p:attrNameLst>
                                          <p:attrName>style.visibility</p:attrName>
                                        </p:attrNameLst>
                                      </p:cBhvr>
                                      <p:to>
                                        <p:strVal val="visible"/>
                                      </p:to>
                                    </p:set>
                                    <p:animEffect transition="in" filter="wipe(left)">
                                      <p:cBhvr>
                                        <p:cTn id="16" dur="500"/>
                                        <p:tgtEl>
                                          <p:spTgt spid="2765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Effect transition="in" filter="wipe(left)">
                                      <p:cBhvr>
                                        <p:cTn id="19" dur="500"/>
                                        <p:tgtEl>
                                          <p:spTgt spid="2765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Effect transition="in" filter="wipe(left)">
                                      <p:cBhvr>
                                        <p:cTn id="24" dur="500"/>
                                        <p:tgtEl>
                                          <p:spTgt spid="2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pPr eaLnBrk="1" hangingPunct="1"/>
            <a:r>
              <a:rPr lang="zh-CN" altLang="en-US" dirty="0"/>
              <a:t>基于属性文法的处理方法 </a:t>
            </a:r>
          </a:p>
        </p:txBody>
      </p:sp>
      <p:sp>
        <p:nvSpPr>
          <p:cNvPr id="27651" name="Rectangle 3"/>
          <p:cNvSpPr>
            <a:spLocks noGrp="1" noChangeArrowheads="1"/>
          </p:cNvSpPr>
          <p:nvPr>
            <p:ph idx="1"/>
          </p:nvPr>
        </p:nvSpPr>
        <p:spPr/>
        <p:txBody>
          <a:bodyPr>
            <a:normAutofit/>
          </a:bodyPr>
          <a:lstStyle/>
          <a:p>
            <a:pPr algn="just" eaLnBrk="1" hangingPunct="1"/>
            <a:r>
              <a:rPr lang="zh-CN" altLang="en-US" dirty="0"/>
              <a:t>由源程序的语法结构所驱动的处理办法就是</a:t>
            </a:r>
            <a:r>
              <a:rPr lang="zh-CN" altLang="en-US" dirty="0">
                <a:solidFill>
                  <a:srgbClr val="CC0000"/>
                </a:solidFill>
              </a:rPr>
              <a:t>语法制导翻译法</a:t>
            </a:r>
          </a:p>
        </p:txBody>
      </p:sp>
      <p:sp>
        <p:nvSpPr>
          <p:cNvPr id="10" name="Rectangle 4"/>
          <p:cNvSpPr>
            <a:spLocks noChangeArrowheads="1"/>
          </p:cNvSpPr>
          <p:nvPr/>
        </p:nvSpPr>
        <p:spPr bwMode="auto">
          <a:xfrm>
            <a:off x="677333" y="2970741"/>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18000" rIns="18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输入串</a:t>
            </a:r>
          </a:p>
        </p:txBody>
      </p:sp>
      <p:sp>
        <p:nvSpPr>
          <p:cNvPr id="11" name="Rectangle 5"/>
          <p:cNvSpPr>
            <a:spLocks noChangeArrowheads="1"/>
          </p:cNvSpPr>
          <p:nvPr/>
        </p:nvSpPr>
        <p:spPr bwMode="auto">
          <a:xfrm>
            <a:off x="2353733" y="2970741"/>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lIns="18000" rIns="18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语法树</a:t>
            </a:r>
          </a:p>
        </p:txBody>
      </p:sp>
      <p:sp>
        <p:nvSpPr>
          <p:cNvPr id="12" name="Rectangle 7"/>
          <p:cNvSpPr>
            <a:spLocks noChangeArrowheads="1"/>
          </p:cNvSpPr>
          <p:nvPr/>
        </p:nvSpPr>
        <p:spPr bwMode="auto">
          <a:xfrm>
            <a:off x="4820709" y="2970741"/>
            <a:ext cx="32734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lIns="18000" rIns="18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按照语义规则计算属性</a:t>
            </a:r>
            <a:endParaRPr kumimoji="1"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sp>
        <p:nvSpPr>
          <p:cNvPr id="13" name="Line 8"/>
          <p:cNvSpPr>
            <a:spLocks noChangeShapeType="1"/>
          </p:cNvSpPr>
          <p:nvPr/>
        </p:nvSpPr>
        <p:spPr bwMode="auto">
          <a:xfrm>
            <a:off x="2201333" y="3275541"/>
            <a:ext cx="533400" cy="1588"/>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
        <p:nvSpPr>
          <p:cNvPr id="14" name="Line 9"/>
          <p:cNvSpPr>
            <a:spLocks noChangeShapeType="1"/>
          </p:cNvSpPr>
          <p:nvPr/>
        </p:nvSpPr>
        <p:spPr bwMode="auto">
          <a:xfrm>
            <a:off x="3953933" y="3275541"/>
            <a:ext cx="533400" cy="1588"/>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391816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51">
                                            <p:txEl>
                                              <p:pRg st="0" end="0"/>
                                            </p:txEl>
                                          </p:spTgt>
                                        </p:tgtEl>
                                        <p:attrNameLst>
                                          <p:attrName>style.visibility</p:attrName>
                                        </p:attrNameLst>
                                      </p:cBhvr>
                                      <p:to>
                                        <p:strVal val="visible"/>
                                      </p:to>
                                    </p:set>
                                    <p:animEffect transition="in" filter="wipe(left)">
                                      <p:cBhvr>
                                        <p:cTn id="32" dur="500"/>
                                        <p:tgtEl>
                                          <p:spTgt spid="276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10" grpId="0" autoUpdateAnimBg="0"/>
      <p:bldP spid="11" grpId="0" autoUpdateAnimBg="0"/>
      <p:bldP spid="12" grpId="0" autoUpdateAnimBg="0"/>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z="3000" dirty="0"/>
              <a:t>基于属性文法的处理方法</a:t>
            </a:r>
            <a:r>
              <a:rPr lang="zh-CN" altLang="en-US" dirty="0"/>
              <a:t> </a:t>
            </a:r>
          </a:p>
        </p:txBody>
      </p:sp>
      <p:sp>
        <p:nvSpPr>
          <p:cNvPr id="32772" name="Rectangle 3"/>
          <p:cNvSpPr>
            <a:spLocks noGrp="1" noChangeArrowheads="1"/>
          </p:cNvSpPr>
          <p:nvPr>
            <p:ph idx="1"/>
          </p:nvPr>
        </p:nvSpPr>
        <p:spPr/>
        <p:txBody>
          <a:bodyPr/>
          <a:lstStyle/>
          <a:p>
            <a:pPr algn="just" eaLnBrk="1" hangingPunct="1"/>
            <a:r>
              <a:rPr lang="zh-CN" altLang="en-US" dirty="0"/>
              <a:t>依赖图</a:t>
            </a:r>
          </a:p>
          <a:p>
            <a:pPr algn="just" eaLnBrk="1" hangingPunct="1"/>
            <a:r>
              <a:rPr lang="zh-CN" altLang="en-US" dirty="0"/>
              <a:t>树遍历</a:t>
            </a:r>
          </a:p>
          <a:p>
            <a:pPr algn="just" eaLnBrk="1" hangingPunct="1"/>
            <a:r>
              <a:rPr lang="zh-CN" altLang="en-US" dirty="0"/>
              <a:t>一遍扫描</a:t>
            </a:r>
          </a:p>
        </p:txBody>
      </p:sp>
      <p:sp>
        <p:nvSpPr>
          <p:cNvPr id="4" name="文本框 3"/>
          <p:cNvSpPr txBox="1"/>
          <p:nvPr/>
        </p:nvSpPr>
        <p:spPr>
          <a:xfrm>
            <a:off x="6400800" y="857250"/>
            <a:ext cx="2743200" cy="5143500"/>
          </a:xfrm>
          <a:prstGeom prst="rect">
            <a:avLst/>
          </a:prstGeom>
          <a:noFill/>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3785435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编译原理</a:t>
            </a:r>
            <a:endParaRPr lang="en-GB" altLang="zh-CN" dirty="0"/>
          </a:p>
        </p:txBody>
      </p:sp>
      <p:sp>
        <p:nvSpPr>
          <p:cNvPr id="4099" name="Rectangle 3"/>
          <p:cNvSpPr>
            <a:spLocks noGrp="1" noChangeArrowheads="1"/>
          </p:cNvSpPr>
          <p:nvPr>
            <p:ph type="subTitle" idx="1"/>
          </p:nvPr>
        </p:nvSpPr>
        <p:spPr/>
        <p:txBody>
          <a:bodyPr/>
          <a:lstStyle/>
          <a:p>
            <a:r>
              <a:rPr lang="zh-CN" altLang="en-US" dirty="0"/>
              <a:t>依赖图</a:t>
            </a:r>
          </a:p>
        </p:txBody>
      </p:sp>
    </p:spTree>
    <p:extLst>
      <p:ext uri="{BB962C8B-B14F-4D97-AF65-F5344CB8AC3E}">
        <p14:creationId xmlns:p14="http://schemas.microsoft.com/office/powerpoint/2010/main" val="1614040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dirty="0"/>
              <a:t>依赖图 </a:t>
            </a:r>
          </a:p>
        </p:txBody>
      </p:sp>
      <p:sp>
        <p:nvSpPr>
          <p:cNvPr id="29699" name="Rectangle 3"/>
          <p:cNvSpPr>
            <a:spLocks noGrp="1" noChangeArrowheads="1"/>
          </p:cNvSpPr>
          <p:nvPr>
            <p:ph idx="1"/>
          </p:nvPr>
        </p:nvSpPr>
        <p:spPr/>
        <p:txBody>
          <a:bodyPr>
            <a:normAutofit/>
          </a:bodyPr>
          <a:lstStyle/>
          <a:p>
            <a:pPr algn="just" eaLnBrk="1" hangingPunct="1"/>
            <a:r>
              <a:rPr lang="zh-CN" altLang="en-US" dirty="0"/>
              <a:t>在一棵语法树中的结点的继承属性和综合属性之间的相互依赖关系可以由</a:t>
            </a:r>
            <a:r>
              <a:rPr lang="zh-CN" altLang="en-US" dirty="0">
                <a:solidFill>
                  <a:srgbClr val="CC0000"/>
                </a:solidFill>
              </a:rPr>
              <a:t>依赖图</a:t>
            </a:r>
            <a:r>
              <a:rPr lang="en-US" altLang="zh-CN" dirty="0"/>
              <a:t>(</a:t>
            </a:r>
            <a:r>
              <a:rPr lang="zh-CN" altLang="en-US" dirty="0"/>
              <a:t>有向图</a:t>
            </a:r>
            <a:r>
              <a:rPr lang="en-US" altLang="zh-CN" dirty="0"/>
              <a:t>)</a:t>
            </a:r>
            <a:r>
              <a:rPr lang="zh-CN" altLang="en-US" dirty="0"/>
              <a:t>来描述。</a:t>
            </a:r>
          </a:p>
          <a:p>
            <a:pPr algn="just" eaLnBrk="1" hangingPunct="1"/>
            <a:r>
              <a:rPr lang="zh-CN" altLang="en-US" dirty="0"/>
              <a:t>为每一个包含过程调用的语义规则引入一个</a:t>
            </a:r>
            <a:r>
              <a:rPr lang="zh-CN" altLang="en-US" dirty="0">
                <a:solidFill>
                  <a:srgbClr val="CC0000"/>
                </a:solidFill>
              </a:rPr>
              <a:t>虚综合属性</a:t>
            </a:r>
            <a:r>
              <a:rPr lang="en-US" altLang="zh-CN" dirty="0">
                <a:solidFill>
                  <a:srgbClr val="CC0000"/>
                </a:solidFill>
              </a:rPr>
              <a:t>b</a:t>
            </a:r>
            <a:r>
              <a:rPr lang="en-US" altLang="zh-CN" dirty="0"/>
              <a:t>，</a:t>
            </a:r>
            <a:r>
              <a:rPr lang="zh-CN" altLang="en-US" dirty="0"/>
              <a:t>这样把每一个语义规则都写成</a:t>
            </a:r>
          </a:p>
          <a:p>
            <a:pPr algn="ctr" eaLnBrk="1" hangingPunct="1">
              <a:buFont typeface="Wingdings" panose="05000000000000000000" pitchFamily="2" charset="2"/>
              <a:buNone/>
            </a:pPr>
            <a:r>
              <a:rPr lang="en-US" altLang="zh-CN" dirty="0">
                <a:solidFill>
                  <a:srgbClr val="CC0000"/>
                </a:solidFill>
              </a:rPr>
              <a:t>b</a:t>
            </a:r>
            <a:r>
              <a:rPr lang="en-US" altLang="zh-CN" dirty="0"/>
              <a:t>:=f(c</a:t>
            </a:r>
            <a:r>
              <a:rPr lang="en-US" altLang="zh-CN" baseline="-30000" dirty="0"/>
              <a:t>1</a:t>
            </a:r>
            <a:r>
              <a:rPr lang="en-US" altLang="zh-CN" dirty="0"/>
              <a:t>,c</a:t>
            </a:r>
            <a:r>
              <a:rPr lang="en-US" altLang="zh-CN" baseline="-30000" dirty="0"/>
              <a:t>2</a:t>
            </a:r>
            <a:r>
              <a:rPr lang="en-US" altLang="zh-CN" dirty="0"/>
              <a:t>,…,c</a:t>
            </a:r>
            <a:r>
              <a:rPr lang="en-US" altLang="zh-CN" baseline="-30000" dirty="0"/>
              <a:t>k</a:t>
            </a:r>
            <a:r>
              <a:rPr lang="en-US" altLang="zh-CN" dirty="0"/>
              <a:t>)</a:t>
            </a:r>
          </a:p>
          <a:p>
            <a:pPr algn="just" eaLnBrk="1" hangingPunct="1">
              <a:buFont typeface="Wingdings" panose="05000000000000000000" pitchFamily="2" charset="2"/>
              <a:buNone/>
            </a:pPr>
            <a:r>
              <a:rPr lang="zh-CN" altLang="en-US" dirty="0"/>
              <a:t>	的形式。</a:t>
            </a:r>
          </a:p>
        </p:txBody>
      </p:sp>
    </p:spTree>
    <p:extLst>
      <p:ext uri="{BB962C8B-B14F-4D97-AF65-F5344CB8AC3E}">
        <p14:creationId xmlns:p14="http://schemas.microsoft.com/office/powerpoint/2010/main" val="385176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left)">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left)">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wipe(left)">
                                      <p:cBhvr>
                                        <p:cTn id="22"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依赖图</a:t>
            </a:r>
          </a:p>
        </p:txBody>
      </p:sp>
      <p:sp>
        <p:nvSpPr>
          <p:cNvPr id="37892" name="Rectangle 3"/>
          <p:cNvSpPr>
            <a:spLocks noGrp="1" noChangeArrowheads="1"/>
          </p:cNvSpPr>
          <p:nvPr>
            <p:ph idx="1"/>
          </p:nvPr>
        </p:nvSpPr>
        <p:spPr/>
        <p:txBody>
          <a:bodyPr/>
          <a:lstStyle/>
          <a:p>
            <a:pPr algn="just">
              <a:lnSpc>
                <a:spcPct val="90000"/>
              </a:lnSpc>
            </a:pPr>
            <a:r>
              <a:rPr lang="zh-CN" altLang="en-US" dirty="0"/>
              <a:t>依赖图中为每一个属性设置一个结点，如果属性</a:t>
            </a:r>
            <a:r>
              <a:rPr lang="en-US" altLang="zh-CN" dirty="0"/>
              <a:t>b</a:t>
            </a:r>
            <a:r>
              <a:rPr lang="zh-CN" altLang="en-US" dirty="0"/>
              <a:t>依赖于属性</a:t>
            </a:r>
            <a:r>
              <a:rPr lang="en-US" altLang="zh-CN" dirty="0"/>
              <a:t>c，</a:t>
            </a:r>
            <a:r>
              <a:rPr lang="zh-CN" altLang="en-US" dirty="0"/>
              <a:t>则从属性</a:t>
            </a:r>
            <a:r>
              <a:rPr lang="en-US" altLang="zh-CN" dirty="0"/>
              <a:t>c</a:t>
            </a:r>
            <a:r>
              <a:rPr lang="zh-CN" altLang="en-US" dirty="0"/>
              <a:t>的结点有一条有向边连到属性</a:t>
            </a:r>
            <a:r>
              <a:rPr lang="en-US" altLang="zh-CN" dirty="0"/>
              <a:t>b</a:t>
            </a:r>
            <a:r>
              <a:rPr lang="zh-CN" altLang="en-US" dirty="0"/>
              <a:t>的结点。</a:t>
            </a:r>
          </a:p>
        </p:txBody>
      </p:sp>
      <p:grpSp>
        <p:nvGrpSpPr>
          <p:cNvPr id="22" name="组合 21"/>
          <p:cNvGrpSpPr/>
          <p:nvPr/>
        </p:nvGrpSpPr>
        <p:grpSpPr>
          <a:xfrm>
            <a:off x="2306833" y="4160973"/>
            <a:ext cx="3197710" cy="1981200"/>
            <a:chOff x="1755290" y="4015830"/>
            <a:chExt cx="3197710" cy="1981200"/>
          </a:xfrm>
        </p:grpSpPr>
        <p:sp>
          <p:nvSpPr>
            <p:cNvPr id="23" name="Rectangle 6"/>
            <p:cNvSpPr>
              <a:spLocks noChangeArrowheads="1"/>
            </p:cNvSpPr>
            <p:nvPr/>
          </p:nvSpPr>
          <p:spPr bwMode="auto">
            <a:xfrm>
              <a:off x="1755290" y="5387430"/>
              <a:ext cx="37831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a:t>
              </a:r>
              <a:r>
                <a:rPr kumimoji="1" lang="en-US" altLang="zh-CN" sz="26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24" name="Rectangle 7"/>
            <p:cNvSpPr>
              <a:spLocks noChangeArrowheads="1"/>
            </p:cNvSpPr>
            <p:nvPr/>
          </p:nvSpPr>
          <p:spPr bwMode="auto">
            <a:xfrm>
              <a:off x="2854612" y="546363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25" name="Rectangle 8"/>
            <p:cNvSpPr>
              <a:spLocks noChangeArrowheads="1"/>
            </p:cNvSpPr>
            <p:nvPr/>
          </p:nvSpPr>
          <p:spPr bwMode="auto">
            <a:xfrm>
              <a:off x="4574690" y="5387430"/>
              <a:ext cx="37831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E</a:t>
              </a:r>
              <a:r>
                <a:rPr kumimoji="0" lang="en-US" altLang="zh-CN" sz="2600" b="0"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Line 9"/>
            <p:cNvSpPr>
              <a:spLocks noChangeShapeType="1"/>
            </p:cNvSpPr>
            <p:nvPr/>
          </p:nvSpPr>
          <p:spPr bwMode="auto">
            <a:xfrm flipV="1">
              <a:off x="1940212" y="4549230"/>
              <a:ext cx="1295400" cy="9144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7" name="Line 10"/>
            <p:cNvSpPr>
              <a:spLocks noChangeShapeType="1"/>
            </p:cNvSpPr>
            <p:nvPr/>
          </p:nvSpPr>
          <p:spPr bwMode="auto">
            <a:xfrm flipH="1" flipV="1">
              <a:off x="3311812" y="4549230"/>
              <a:ext cx="0" cy="10668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8" name="Line 11"/>
            <p:cNvSpPr>
              <a:spLocks noChangeShapeType="1"/>
            </p:cNvSpPr>
            <p:nvPr/>
          </p:nvSpPr>
          <p:spPr bwMode="auto">
            <a:xfrm>
              <a:off x="3388012" y="4549230"/>
              <a:ext cx="1295400" cy="9144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 name="Rectangle 12"/>
            <p:cNvSpPr>
              <a:spLocks noChangeArrowheads="1"/>
            </p:cNvSpPr>
            <p:nvPr/>
          </p:nvSpPr>
          <p:spPr bwMode="auto">
            <a:xfrm>
              <a:off x="3163874" y="4015830"/>
              <a:ext cx="30264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a:t>
              </a:r>
            </a:p>
          </p:txBody>
        </p:sp>
      </p:grpSp>
      <p:sp>
        <p:nvSpPr>
          <p:cNvPr id="30" name="Rectangle 16"/>
          <p:cNvSpPr>
            <a:spLocks noChangeArrowheads="1"/>
          </p:cNvSpPr>
          <p:nvPr/>
        </p:nvSpPr>
        <p:spPr bwMode="auto">
          <a:xfrm>
            <a:off x="4015755" y="3932373"/>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val</a:t>
            </a:r>
          </a:p>
        </p:txBody>
      </p:sp>
      <p:sp>
        <p:nvSpPr>
          <p:cNvPr id="31" name="Rectangle 17"/>
          <p:cNvSpPr>
            <a:spLocks noChangeArrowheads="1"/>
          </p:cNvSpPr>
          <p:nvPr/>
        </p:nvSpPr>
        <p:spPr bwMode="auto">
          <a:xfrm>
            <a:off x="2567955" y="5913573"/>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val</a:t>
            </a:r>
          </a:p>
        </p:txBody>
      </p:sp>
      <p:sp>
        <p:nvSpPr>
          <p:cNvPr id="32" name="Rectangle 18"/>
          <p:cNvSpPr>
            <a:spLocks noChangeArrowheads="1"/>
          </p:cNvSpPr>
          <p:nvPr/>
        </p:nvSpPr>
        <p:spPr bwMode="auto">
          <a:xfrm>
            <a:off x="5920755" y="5877061"/>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val</a:t>
            </a:r>
          </a:p>
        </p:txBody>
      </p:sp>
      <p:sp>
        <p:nvSpPr>
          <p:cNvPr id="33" name="Line 19"/>
          <p:cNvSpPr>
            <a:spLocks noChangeShapeType="1"/>
          </p:cNvSpPr>
          <p:nvPr/>
        </p:nvSpPr>
        <p:spPr bwMode="auto">
          <a:xfrm flipV="1">
            <a:off x="2948955" y="4618173"/>
            <a:ext cx="1447800" cy="1219200"/>
          </a:xfrm>
          <a:prstGeom prst="line">
            <a:avLst/>
          </a:prstGeom>
          <a:noFill/>
          <a:ln w="19050">
            <a:solidFill>
              <a:schemeClr val="tx2"/>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Line 20"/>
          <p:cNvSpPr>
            <a:spLocks noChangeShapeType="1"/>
          </p:cNvSpPr>
          <p:nvPr/>
        </p:nvSpPr>
        <p:spPr bwMode="auto">
          <a:xfrm flipH="1" flipV="1">
            <a:off x="4553918" y="4618174"/>
            <a:ext cx="1655762" cy="1216025"/>
          </a:xfrm>
          <a:prstGeom prst="line">
            <a:avLst/>
          </a:prstGeom>
          <a:noFill/>
          <a:ln w="19050">
            <a:solidFill>
              <a:schemeClr val="tx2"/>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Oval 21"/>
          <p:cNvSpPr>
            <a:spLocks noChangeArrowheads="1"/>
          </p:cNvSpPr>
          <p:nvPr/>
        </p:nvSpPr>
        <p:spPr bwMode="auto">
          <a:xfrm>
            <a:off x="2872755" y="5913573"/>
            <a:ext cx="152400" cy="152400"/>
          </a:xfrm>
          <a:prstGeom prst="ellipse">
            <a:avLst/>
          </a:prstGeom>
          <a:solidFill>
            <a:schemeClr val="accent1"/>
          </a:solidFill>
          <a:ln w="19050">
            <a:solidFill>
              <a:schemeClr val="tx1"/>
            </a:solidFill>
            <a:round/>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6" name="Oval 22"/>
          <p:cNvSpPr>
            <a:spLocks noChangeArrowheads="1"/>
          </p:cNvSpPr>
          <p:nvPr/>
        </p:nvSpPr>
        <p:spPr bwMode="auto">
          <a:xfrm>
            <a:off x="6225555" y="5877061"/>
            <a:ext cx="152400" cy="152400"/>
          </a:xfrm>
          <a:prstGeom prst="ellipse">
            <a:avLst/>
          </a:prstGeom>
          <a:solidFill>
            <a:schemeClr val="accent1"/>
          </a:solidFill>
          <a:ln w="19050">
            <a:solidFill>
              <a:schemeClr val="tx1"/>
            </a:solidFill>
            <a:round/>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7" name="Oval 23"/>
          <p:cNvSpPr>
            <a:spLocks noChangeArrowheads="1"/>
          </p:cNvSpPr>
          <p:nvPr/>
        </p:nvSpPr>
        <p:spPr bwMode="auto">
          <a:xfrm>
            <a:off x="4396755" y="4465773"/>
            <a:ext cx="152400" cy="152400"/>
          </a:xfrm>
          <a:prstGeom prst="ellipse">
            <a:avLst/>
          </a:prstGeom>
          <a:solidFill>
            <a:schemeClr val="accent1"/>
          </a:solidFill>
          <a:ln w="19050">
            <a:solidFill>
              <a:schemeClr val="tx1"/>
            </a:solidFill>
            <a:round/>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文本框 37"/>
          <p:cNvSpPr txBox="1"/>
          <p:nvPr/>
        </p:nvSpPr>
        <p:spPr>
          <a:xfrm>
            <a:off x="1759040" y="3234789"/>
            <a:ext cx="5772734"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rPr>
              <a:t>E→E</a:t>
            </a:r>
            <a:r>
              <a:rPr kumimoji="0" lang="en-US" altLang="zh-CN" sz="2800" b="0" i="0" u="none" strike="noStrike" kern="1200" cap="none" spc="0" normalizeH="0" baseline="-30000" noProof="0" dirty="0">
                <a:ln>
                  <a:noFill/>
                </a:ln>
                <a:solidFill>
                  <a:prstClr val="black"/>
                </a:solidFill>
                <a:effectLst/>
                <a:uLnTx/>
                <a:uFillTx/>
                <a:latin typeface="Arial" panose="020B0604020202020204"/>
                <a:ea typeface="黑体" panose="02010609060101010101" pitchFamily="49" charset="-122"/>
                <a:cs typeface="+mn-cs"/>
              </a:rPr>
              <a:t>1</a:t>
            </a:r>
            <a:r>
              <a:rPr kumimoji="0" lang="en-US" altLang="zh-CN" sz="28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rPr>
              <a:t>＋E</a:t>
            </a:r>
            <a:r>
              <a:rPr kumimoji="0" lang="en-US" altLang="zh-CN" sz="2800" b="0" i="0" u="none" strike="noStrike" kern="1200" cap="none" spc="0" normalizeH="0" baseline="-30000" noProof="0" dirty="0">
                <a:ln>
                  <a:noFill/>
                </a:ln>
                <a:solidFill>
                  <a:prstClr val="black"/>
                </a:solidFill>
                <a:effectLst/>
                <a:uLnTx/>
                <a:uFillTx/>
                <a:latin typeface="Arial" panose="020B0604020202020204"/>
                <a:ea typeface="黑体" panose="02010609060101010101" pitchFamily="49" charset="-122"/>
                <a:cs typeface="+mn-cs"/>
              </a:rPr>
              <a:t>2</a:t>
            </a:r>
            <a:r>
              <a:rPr kumimoji="0" lang="en-US" altLang="zh-CN" sz="28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rPr>
              <a:t>	    	</a:t>
            </a:r>
            <a:r>
              <a:rPr kumimoji="0" lang="en-US" altLang="zh-CN" sz="28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mn-cs"/>
              </a:rPr>
              <a:t>E.val</a:t>
            </a:r>
            <a:r>
              <a:rPr kumimoji="0" lang="en-US" altLang="zh-CN" sz="28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rPr>
              <a:t>:=E</a:t>
            </a:r>
            <a:r>
              <a:rPr kumimoji="0" lang="en-US" altLang="zh-CN" sz="2800" b="0" i="0" u="none" strike="noStrike" kern="1200" cap="none" spc="0" normalizeH="0" baseline="-30000" noProof="0" dirty="0">
                <a:ln>
                  <a:noFill/>
                </a:ln>
                <a:solidFill>
                  <a:prstClr val="black"/>
                </a:solidFill>
                <a:effectLst/>
                <a:uLnTx/>
                <a:uFillTx/>
                <a:latin typeface="Arial" panose="020B0604020202020204"/>
                <a:ea typeface="黑体" panose="02010609060101010101" pitchFamily="49" charset="-122"/>
                <a:cs typeface="+mn-cs"/>
              </a:rPr>
              <a:t>1</a:t>
            </a:r>
            <a:r>
              <a:rPr kumimoji="0" lang="en-US" altLang="zh-CN" sz="28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rPr>
              <a:t>.val+E</a:t>
            </a:r>
            <a:r>
              <a:rPr kumimoji="0" lang="en-US" altLang="zh-CN" sz="2800" b="0" i="0" u="none" strike="noStrike" kern="1200" cap="none" spc="0" normalizeH="0" baseline="-30000" noProof="0" dirty="0">
                <a:ln>
                  <a:noFill/>
                </a:ln>
                <a:solidFill>
                  <a:prstClr val="black"/>
                </a:solidFill>
                <a:effectLst/>
                <a:uLnTx/>
                <a:uFillTx/>
                <a:latin typeface="Arial" panose="020B0604020202020204"/>
                <a:ea typeface="黑体" panose="02010609060101010101" pitchFamily="49" charset="-122"/>
                <a:cs typeface="+mn-cs"/>
              </a:rPr>
              <a:t>2</a:t>
            </a:r>
            <a:r>
              <a:rPr kumimoji="0" lang="en-US" altLang="zh-CN" sz="28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rPr>
              <a:t>.val </a:t>
            </a:r>
          </a:p>
        </p:txBody>
      </p:sp>
    </p:spTree>
    <p:extLst>
      <p:ext uri="{BB962C8B-B14F-4D97-AF65-F5344CB8AC3E}">
        <p14:creationId xmlns:p14="http://schemas.microsoft.com/office/powerpoint/2010/main" val="2187797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wipe(left)">
                                      <p:cBhvr>
                                        <p:cTn id="7" dur="5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dissolv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ssolv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dissolv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dissolv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down)">
                                      <p:cBhvr>
                                        <p:cTn id="5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P spid="30" grpId="0" autoUpdateAnimBg="0"/>
      <p:bldP spid="31" grpId="0" autoUpdateAnimBg="0"/>
      <p:bldP spid="32" grpId="0" autoUpdateAnimBg="0"/>
      <p:bldP spid="33" grpId="0" animBg="1"/>
      <p:bldP spid="34" grpId="0" animBg="1"/>
      <p:bldP spid="35" grpId="0" animBg="1"/>
      <p:bldP spid="36" grpId="0" animBg="1"/>
      <p:bldP spid="37" grpId="0" animBg="1"/>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依赖图的构建算法</a:t>
            </a:r>
          </a:p>
        </p:txBody>
      </p:sp>
      <p:sp>
        <p:nvSpPr>
          <p:cNvPr id="31747" name="Rectangle 3"/>
          <p:cNvSpPr>
            <a:spLocks noGrp="1" noChangeArrowheads="1"/>
          </p:cNvSpPr>
          <p:nvPr>
            <p:ph idx="1"/>
          </p:nvPr>
        </p:nvSpPr>
        <p:spPr/>
        <p:txBody>
          <a:bodyPr>
            <a:normAutofit lnSpcReduction="10000"/>
          </a:bodyPr>
          <a:lstStyle/>
          <a:p>
            <a:pPr algn="just" eaLnBrk="1" hangingPunct="1">
              <a:buFont typeface="Wingdings" panose="05000000000000000000" pitchFamily="2" charset="2"/>
              <a:buNone/>
            </a:pPr>
            <a:r>
              <a:rPr lang="en-US" altLang="zh-CN" dirty="0">
                <a:solidFill>
                  <a:srgbClr val="0070C0"/>
                </a:solidFill>
              </a:rPr>
              <a:t>for   </a:t>
            </a:r>
            <a:r>
              <a:rPr lang="zh-CN" altLang="en-US" dirty="0">
                <a:solidFill>
                  <a:srgbClr val="0070C0"/>
                </a:solidFill>
              </a:rPr>
              <a:t>语法树中每一结点</a:t>
            </a:r>
            <a:r>
              <a:rPr lang="en-US" altLang="zh-CN" dirty="0">
                <a:solidFill>
                  <a:srgbClr val="0070C0"/>
                </a:solidFill>
              </a:rPr>
              <a:t>n  do</a:t>
            </a:r>
          </a:p>
          <a:p>
            <a:pPr algn="just" eaLnBrk="1" hangingPunct="1">
              <a:buFont typeface="Wingdings" panose="05000000000000000000" pitchFamily="2" charset="2"/>
              <a:buNone/>
            </a:pPr>
            <a:r>
              <a:rPr lang="en-US" altLang="zh-CN" dirty="0">
                <a:solidFill>
                  <a:srgbClr val="002060"/>
                </a:solidFill>
              </a:rPr>
              <a:t>	   for  </a:t>
            </a:r>
            <a:r>
              <a:rPr lang="zh-CN" altLang="en-US" dirty="0">
                <a:solidFill>
                  <a:srgbClr val="002060"/>
                </a:solidFill>
              </a:rPr>
              <a:t>结点</a:t>
            </a:r>
            <a:r>
              <a:rPr lang="en-US" altLang="zh-CN" dirty="0">
                <a:solidFill>
                  <a:srgbClr val="002060"/>
                </a:solidFill>
              </a:rPr>
              <a:t>n</a:t>
            </a:r>
            <a:r>
              <a:rPr lang="zh-CN" altLang="en-US" dirty="0">
                <a:solidFill>
                  <a:srgbClr val="002060"/>
                </a:solidFill>
              </a:rPr>
              <a:t>的文法符号的每一个属性</a:t>
            </a:r>
            <a:r>
              <a:rPr lang="en-US" altLang="zh-CN" dirty="0">
                <a:solidFill>
                  <a:srgbClr val="002060"/>
                </a:solidFill>
              </a:rPr>
              <a:t>a  do</a:t>
            </a:r>
          </a:p>
          <a:p>
            <a:pPr algn="just" eaLnBrk="1" hangingPunct="1">
              <a:buFont typeface="Wingdings" panose="05000000000000000000" pitchFamily="2" charset="2"/>
              <a:buNone/>
            </a:pPr>
            <a:r>
              <a:rPr lang="en-US" altLang="zh-CN" dirty="0">
                <a:solidFill>
                  <a:srgbClr val="002060"/>
                </a:solidFill>
              </a:rPr>
              <a:t>		         </a:t>
            </a:r>
            <a:r>
              <a:rPr lang="zh-CN" altLang="en-US" dirty="0">
                <a:solidFill>
                  <a:srgbClr val="002060"/>
                </a:solidFill>
              </a:rPr>
              <a:t>为</a:t>
            </a:r>
            <a:r>
              <a:rPr lang="en-US" altLang="zh-CN" dirty="0">
                <a:solidFill>
                  <a:srgbClr val="002060"/>
                </a:solidFill>
              </a:rPr>
              <a:t>a</a:t>
            </a:r>
            <a:r>
              <a:rPr lang="zh-CN" altLang="en-US" dirty="0">
                <a:solidFill>
                  <a:srgbClr val="002060"/>
                </a:solidFill>
              </a:rPr>
              <a:t>在依赖图中建立一个结点；</a:t>
            </a:r>
          </a:p>
          <a:p>
            <a:pPr algn="just" eaLnBrk="1" hangingPunct="1">
              <a:buFont typeface="Wingdings" panose="05000000000000000000" pitchFamily="2" charset="2"/>
              <a:buNone/>
            </a:pPr>
            <a:r>
              <a:rPr lang="en-US" altLang="zh-CN" dirty="0">
                <a:solidFill>
                  <a:srgbClr val="C00000"/>
                </a:solidFill>
              </a:rPr>
              <a:t>for </a:t>
            </a:r>
            <a:r>
              <a:rPr lang="zh-CN" altLang="en-US" dirty="0">
                <a:solidFill>
                  <a:srgbClr val="C00000"/>
                </a:solidFill>
              </a:rPr>
              <a:t>语法树中每一个结点</a:t>
            </a:r>
            <a:r>
              <a:rPr lang="en-US" altLang="zh-CN" dirty="0">
                <a:solidFill>
                  <a:srgbClr val="C00000"/>
                </a:solidFill>
              </a:rPr>
              <a:t>n  do</a:t>
            </a:r>
          </a:p>
          <a:p>
            <a:pPr algn="just" eaLnBrk="1" hangingPunct="1">
              <a:buFont typeface="Wingdings" panose="05000000000000000000" pitchFamily="2" charset="2"/>
              <a:buNone/>
            </a:pPr>
            <a:r>
              <a:rPr lang="en-US" altLang="zh-CN" dirty="0">
                <a:solidFill>
                  <a:srgbClr val="FF0000"/>
                </a:solidFill>
              </a:rPr>
              <a:t>	</a:t>
            </a:r>
            <a:r>
              <a:rPr lang="en-US" altLang="zh-CN" dirty="0">
                <a:solidFill>
                  <a:srgbClr val="FF3300"/>
                </a:solidFill>
              </a:rPr>
              <a:t>   for  </a:t>
            </a:r>
            <a:r>
              <a:rPr lang="zh-CN" altLang="en-US" dirty="0">
                <a:solidFill>
                  <a:srgbClr val="FF3300"/>
                </a:solidFill>
              </a:rPr>
              <a:t>结点</a:t>
            </a:r>
            <a:r>
              <a:rPr lang="en-US" altLang="zh-CN" dirty="0">
                <a:solidFill>
                  <a:srgbClr val="FF3300"/>
                </a:solidFill>
              </a:rPr>
              <a:t>n</a:t>
            </a:r>
            <a:r>
              <a:rPr lang="zh-CN" altLang="en-US" dirty="0">
                <a:solidFill>
                  <a:srgbClr val="FF3300"/>
                </a:solidFill>
              </a:rPr>
              <a:t>所用产生式对应的每一个语义规则</a:t>
            </a:r>
          </a:p>
          <a:p>
            <a:pPr algn="just" eaLnBrk="1" hangingPunct="1">
              <a:buFont typeface="Wingdings" panose="05000000000000000000" pitchFamily="2" charset="2"/>
              <a:buNone/>
            </a:pPr>
            <a:r>
              <a:rPr lang="zh-CN" altLang="en-US" dirty="0">
                <a:solidFill>
                  <a:srgbClr val="FF3300"/>
                </a:solidFill>
              </a:rPr>
              <a:t>				</a:t>
            </a:r>
            <a:r>
              <a:rPr lang="en-US" altLang="zh-CN" dirty="0">
                <a:solidFill>
                  <a:srgbClr val="FF3300"/>
                </a:solidFill>
              </a:rPr>
              <a:t>b:=f(c</a:t>
            </a:r>
            <a:r>
              <a:rPr lang="en-US" altLang="zh-CN" baseline="-30000" dirty="0">
                <a:solidFill>
                  <a:srgbClr val="FF3300"/>
                </a:solidFill>
              </a:rPr>
              <a:t>1</a:t>
            </a:r>
            <a:r>
              <a:rPr lang="en-US" altLang="zh-CN" dirty="0">
                <a:solidFill>
                  <a:srgbClr val="FF3300"/>
                </a:solidFill>
              </a:rPr>
              <a:t>,c</a:t>
            </a:r>
            <a:r>
              <a:rPr lang="en-US" altLang="zh-CN" baseline="-30000" dirty="0">
                <a:solidFill>
                  <a:srgbClr val="FF3300"/>
                </a:solidFill>
              </a:rPr>
              <a:t>2</a:t>
            </a:r>
            <a:r>
              <a:rPr lang="en-US" altLang="zh-CN" dirty="0">
                <a:solidFill>
                  <a:srgbClr val="FF3300"/>
                </a:solidFill>
              </a:rPr>
              <a:t>,…,c</a:t>
            </a:r>
            <a:r>
              <a:rPr lang="en-US" altLang="zh-CN" baseline="-30000" dirty="0">
                <a:solidFill>
                  <a:srgbClr val="FF3300"/>
                </a:solidFill>
              </a:rPr>
              <a:t>k</a:t>
            </a:r>
            <a:r>
              <a:rPr lang="en-US" altLang="zh-CN" dirty="0">
                <a:solidFill>
                  <a:srgbClr val="FF3300"/>
                </a:solidFill>
              </a:rPr>
              <a:t> )  do</a:t>
            </a:r>
          </a:p>
          <a:p>
            <a:pPr algn="just" eaLnBrk="1" hangingPunct="1">
              <a:buFont typeface="Wingdings" panose="05000000000000000000" pitchFamily="2" charset="2"/>
              <a:buNone/>
            </a:pPr>
            <a:r>
              <a:rPr lang="en-US" altLang="zh-CN" dirty="0">
                <a:solidFill>
                  <a:schemeClr val="accent6">
                    <a:lumMod val="75000"/>
                  </a:schemeClr>
                </a:solidFill>
              </a:rPr>
              <a:t>		         for  i:=1 to k  do</a:t>
            </a:r>
          </a:p>
          <a:p>
            <a:pPr algn="just" eaLnBrk="1" hangingPunct="1">
              <a:buFont typeface="Wingdings" panose="05000000000000000000" pitchFamily="2" charset="2"/>
              <a:buNone/>
            </a:pPr>
            <a:r>
              <a:rPr lang="en-US" altLang="zh-CN" dirty="0">
                <a:solidFill>
                  <a:schemeClr val="accent6">
                    <a:lumMod val="75000"/>
                  </a:schemeClr>
                </a:solidFill>
              </a:rPr>
              <a:t>		               </a:t>
            </a:r>
            <a:r>
              <a:rPr lang="zh-CN" altLang="en-US" dirty="0">
                <a:solidFill>
                  <a:schemeClr val="accent6">
                    <a:lumMod val="75000"/>
                  </a:schemeClr>
                </a:solidFill>
              </a:rPr>
              <a:t>从</a:t>
            </a:r>
            <a:r>
              <a:rPr lang="en-US" altLang="zh-CN" dirty="0">
                <a:solidFill>
                  <a:schemeClr val="accent6">
                    <a:lumMod val="75000"/>
                  </a:schemeClr>
                </a:solidFill>
              </a:rPr>
              <a:t>c</a:t>
            </a:r>
            <a:r>
              <a:rPr lang="en-US" altLang="zh-CN" baseline="-30000" dirty="0">
                <a:solidFill>
                  <a:schemeClr val="accent6">
                    <a:lumMod val="75000"/>
                  </a:schemeClr>
                </a:solidFill>
              </a:rPr>
              <a:t>i</a:t>
            </a:r>
            <a:r>
              <a:rPr lang="zh-CN" altLang="en-US" dirty="0">
                <a:solidFill>
                  <a:schemeClr val="accent6">
                    <a:lumMod val="75000"/>
                  </a:schemeClr>
                </a:solidFill>
              </a:rPr>
              <a:t>结点到</a:t>
            </a:r>
            <a:r>
              <a:rPr lang="en-US" altLang="zh-CN" dirty="0">
                <a:solidFill>
                  <a:schemeClr val="accent6">
                    <a:lumMod val="75000"/>
                  </a:schemeClr>
                </a:solidFill>
              </a:rPr>
              <a:t>b</a:t>
            </a:r>
            <a:r>
              <a:rPr lang="zh-CN" altLang="en-US" dirty="0">
                <a:solidFill>
                  <a:schemeClr val="accent6">
                    <a:lumMod val="75000"/>
                  </a:schemeClr>
                </a:solidFill>
              </a:rPr>
              <a:t>结点构造一条有向边；</a:t>
            </a:r>
          </a:p>
        </p:txBody>
      </p:sp>
      <p:sp>
        <p:nvSpPr>
          <p:cNvPr id="5" name="文本框 4"/>
          <p:cNvSpPr txBox="1"/>
          <p:nvPr/>
        </p:nvSpPr>
        <p:spPr>
          <a:xfrm>
            <a:off x="6400800" y="857250"/>
            <a:ext cx="2743200" cy="5143500"/>
          </a:xfrm>
          <a:prstGeom prst="rect">
            <a:avLst/>
          </a:prstGeom>
          <a:noFill/>
        </p:spPr>
        <p:txBody>
          <a:bodyPr wrap="square"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1157421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dirty="0"/>
              <a:t>依赖图示例</a:t>
            </a:r>
          </a:p>
        </p:txBody>
      </p:sp>
      <p:sp>
        <p:nvSpPr>
          <p:cNvPr id="4" name="内容占位符 3"/>
          <p:cNvSpPr>
            <a:spLocks noGrp="1"/>
          </p:cNvSpPr>
          <p:nvPr>
            <p:ph idx="1"/>
          </p:nvPr>
        </p:nvSpPr>
        <p:spPr/>
        <p:txBody>
          <a:bodyPr/>
          <a:lstStyle/>
          <a:p>
            <a:r>
              <a:rPr lang="zh-CN" altLang="en-US" dirty="0"/>
              <a:t>句子</a:t>
            </a:r>
            <a:r>
              <a:rPr lang="en-US" altLang="zh-CN" dirty="0"/>
              <a:t>real  id</a:t>
            </a:r>
            <a:r>
              <a:rPr lang="en-US" altLang="zh-CN" baseline="-30000" dirty="0"/>
              <a:t>1</a:t>
            </a:r>
            <a:r>
              <a:rPr lang="en-US" altLang="zh-CN" dirty="0"/>
              <a:t>，id</a:t>
            </a:r>
            <a:r>
              <a:rPr lang="en-US" altLang="zh-CN" baseline="-30000" dirty="0"/>
              <a:t>2</a:t>
            </a:r>
            <a:r>
              <a:rPr lang="en-US" altLang="zh-CN" dirty="0"/>
              <a:t>，id</a:t>
            </a:r>
            <a:r>
              <a:rPr lang="en-US" altLang="zh-CN" baseline="-30000" dirty="0"/>
              <a:t>3</a:t>
            </a:r>
            <a:r>
              <a:rPr lang="zh-CN" altLang="en-US" dirty="0"/>
              <a:t>的依赖图</a:t>
            </a:r>
          </a:p>
        </p:txBody>
      </p:sp>
      <p:sp>
        <p:nvSpPr>
          <p:cNvPr id="39940" name="Rectangle 3"/>
          <p:cNvSpPr>
            <a:spLocks noChangeArrowheads="1"/>
          </p:cNvSpPr>
          <p:nvPr/>
        </p:nvSpPr>
        <p:spPr bwMode="auto">
          <a:xfrm>
            <a:off x="4530999" y="5709800"/>
            <a:ext cx="54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39941" name="Line 4"/>
          <p:cNvSpPr>
            <a:spLocks noChangeShapeType="1"/>
          </p:cNvSpPr>
          <p:nvPr/>
        </p:nvSpPr>
        <p:spPr bwMode="auto">
          <a:xfrm>
            <a:off x="4750279" y="5439285"/>
            <a:ext cx="0" cy="2286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42" name="Rectangle 5"/>
          <p:cNvSpPr>
            <a:spLocks noChangeArrowheads="1"/>
          </p:cNvSpPr>
          <p:nvPr/>
        </p:nvSpPr>
        <p:spPr bwMode="auto">
          <a:xfrm>
            <a:off x="4512313" y="5035322"/>
            <a:ext cx="54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39943" name="Rectangle 6"/>
          <p:cNvSpPr>
            <a:spLocks noChangeArrowheads="1"/>
          </p:cNvSpPr>
          <p:nvPr/>
        </p:nvSpPr>
        <p:spPr bwMode="auto">
          <a:xfrm>
            <a:off x="6284069" y="4984283"/>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9944" name="Rectangle 7"/>
          <p:cNvSpPr>
            <a:spLocks noChangeArrowheads="1"/>
          </p:cNvSpPr>
          <p:nvPr/>
        </p:nvSpPr>
        <p:spPr bwMode="auto">
          <a:xfrm>
            <a:off x="6854941" y="5010660"/>
            <a:ext cx="54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45" name="Line 8"/>
          <p:cNvSpPr>
            <a:spLocks noChangeShapeType="1"/>
          </p:cNvSpPr>
          <p:nvPr/>
        </p:nvSpPr>
        <p:spPr bwMode="auto">
          <a:xfrm flipV="1">
            <a:off x="4807429" y="4524885"/>
            <a:ext cx="1143000" cy="5715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46" name="Line 9"/>
          <p:cNvSpPr>
            <a:spLocks noChangeShapeType="1"/>
          </p:cNvSpPr>
          <p:nvPr/>
        </p:nvSpPr>
        <p:spPr bwMode="auto">
          <a:xfrm flipH="1" flipV="1">
            <a:off x="6153915" y="4499143"/>
            <a:ext cx="295078" cy="597242"/>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47" name="Line 10"/>
          <p:cNvSpPr>
            <a:spLocks noChangeShapeType="1"/>
          </p:cNvSpPr>
          <p:nvPr/>
        </p:nvSpPr>
        <p:spPr bwMode="auto">
          <a:xfrm>
            <a:off x="6248105" y="4489717"/>
            <a:ext cx="861086" cy="541184"/>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48" name="Rectangle 11"/>
          <p:cNvSpPr>
            <a:spLocks noChangeArrowheads="1"/>
          </p:cNvSpPr>
          <p:nvPr/>
        </p:nvSpPr>
        <p:spPr bwMode="auto">
          <a:xfrm>
            <a:off x="5810455" y="4167698"/>
            <a:ext cx="54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39949" name="Rectangle 12"/>
          <p:cNvSpPr>
            <a:spLocks noChangeArrowheads="1"/>
          </p:cNvSpPr>
          <p:nvPr/>
        </p:nvSpPr>
        <p:spPr bwMode="auto">
          <a:xfrm>
            <a:off x="7176867" y="4099093"/>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9950" name="Rectangle 13"/>
          <p:cNvSpPr>
            <a:spLocks noChangeArrowheads="1"/>
          </p:cNvSpPr>
          <p:nvPr/>
        </p:nvSpPr>
        <p:spPr bwMode="auto">
          <a:xfrm>
            <a:off x="7925548" y="4210560"/>
            <a:ext cx="54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51" name="Line 14"/>
          <p:cNvSpPr>
            <a:spLocks noChangeShapeType="1"/>
          </p:cNvSpPr>
          <p:nvPr/>
        </p:nvSpPr>
        <p:spPr bwMode="auto">
          <a:xfrm flipH="1">
            <a:off x="6064729" y="3553335"/>
            <a:ext cx="1028700" cy="6858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52" name="Line 15"/>
          <p:cNvSpPr>
            <a:spLocks noChangeShapeType="1"/>
          </p:cNvSpPr>
          <p:nvPr/>
        </p:nvSpPr>
        <p:spPr bwMode="auto">
          <a:xfrm flipH="1" flipV="1">
            <a:off x="7264879" y="3553335"/>
            <a:ext cx="228600" cy="641008"/>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53" name="Line 16"/>
          <p:cNvSpPr>
            <a:spLocks noChangeShapeType="1"/>
          </p:cNvSpPr>
          <p:nvPr/>
        </p:nvSpPr>
        <p:spPr bwMode="auto">
          <a:xfrm>
            <a:off x="7379180" y="3553335"/>
            <a:ext cx="727189" cy="66675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54" name="Rectangle 17"/>
          <p:cNvSpPr>
            <a:spLocks noChangeArrowheads="1"/>
          </p:cNvSpPr>
          <p:nvPr/>
        </p:nvSpPr>
        <p:spPr bwMode="auto">
          <a:xfrm>
            <a:off x="6995797" y="3210435"/>
            <a:ext cx="54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39955" name="Line 18"/>
          <p:cNvSpPr>
            <a:spLocks noChangeShapeType="1"/>
          </p:cNvSpPr>
          <p:nvPr/>
        </p:nvSpPr>
        <p:spPr bwMode="auto">
          <a:xfrm flipV="1">
            <a:off x="4807429" y="2810385"/>
            <a:ext cx="1143000" cy="4572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56" name="Line 19"/>
          <p:cNvSpPr>
            <a:spLocks noChangeShapeType="1"/>
          </p:cNvSpPr>
          <p:nvPr/>
        </p:nvSpPr>
        <p:spPr bwMode="auto">
          <a:xfrm>
            <a:off x="6236179" y="2810385"/>
            <a:ext cx="971550" cy="4572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57" name="Rectangle 20"/>
          <p:cNvSpPr>
            <a:spLocks noChangeArrowheads="1"/>
          </p:cNvSpPr>
          <p:nvPr/>
        </p:nvSpPr>
        <p:spPr bwMode="auto">
          <a:xfrm>
            <a:off x="4483216" y="4081973"/>
            <a:ext cx="54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real</a:t>
            </a:r>
          </a:p>
        </p:txBody>
      </p:sp>
      <p:sp>
        <p:nvSpPr>
          <p:cNvPr id="39958" name="Line 21"/>
          <p:cNvSpPr>
            <a:spLocks noChangeShapeType="1"/>
          </p:cNvSpPr>
          <p:nvPr/>
        </p:nvSpPr>
        <p:spPr bwMode="auto">
          <a:xfrm>
            <a:off x="4750279" y="3610485"/>
            <a:ext cx="0" cy="51435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959" name="Rectangle 22"/>
          <p:cNvSpPr>
            <a:spLocks noChangeArrowheads="1"/>
          </p:cNvSpPr>
          <p:nvPr/>
        </p:nvSpPr>
        <p:spPr bwMode="auto">
          <a:xfrm>
            <a:off x="4521679" y="3210435"/>
            <a:ext cx="540000" cy="37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t>
            </a:r>
          </a:p>
        </p:txBody>
      </p:sp>
      <p:sp>
        <p:nvSpPr>
          <p:cNvPr id="39960" name="Rectangle 23"/>
          <p:cNvSpPr>
            <a:spLocks noChangeArrowheads="1"/>
          </p:cNvSpPr>
          <p:nvPr/>
        </p:nvSpPr>
        <p:spPr bwMode="auto">
          <a:xfrm>
            <a:off x="5813791" y="2436981"/>
            <a:ext cx="54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a:t>
            </a:r>
          </a:p>
        </p:txBody>
      </p:sp>
      <p:sp>
        <p:nvSpPr>
          <p:cNvPr id="114716" name="Rectangle 28"/>
          <p:cNvSpPr>
            <a:spLocks noChangeArrowheads="1"/>
          </p:cNvSpPr>
          <p:nvPr/>
        </p:nvSpPr>
        <p:spPr bwMode="auto">
          <a:xfrm>
            <a:off x="4772448" y="3197246"/>
            <a:ext cx="628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④</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type</a:t>
            </a:r>
          </a:p>
        </p:txBody>
      </p:sp>
      <p:sp>
        <p:nvSpPr>
          <p:cNvPr id="114717" name="Rectangle 29"/>
          <p:cNvSpPr>
            <a:spLocks noChangeArrowheads="1"/>
          </p:cNvSpPr>
          <p:nvPr/>
        </p:nvSpPr>
        <p:spPr bwMode="auto">
          <a:xfrm>
            <a:off x="6409263" y="326739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⑤</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in</a:t>
            </a:r>
          </a:p>
        </p:txBody>
      </p:sp>
      <p:sp>
        <p:nvSpPr>
          <p:cNvPr id="114718" name="Rectangle 30"/>
          <p:cNvSpPr>
            <a:spLocks noChangeArrowheads="1"/>
          </p:cNvSpPr>
          <p:nvPr/>
        </p:nvSpPr>
        <p:spPr bwMode="auto">
          <a:xfrm>
            <a:off x="7338697" y="3219960"/>
            <a:ext cx="1549029"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⑦ </a:t>
            </a:r>
            <a:r>
              <a:rPr kumimoji="1" lang="en-US" altLang="zh-CN" sz="20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addtype</a:t>
            </a:r>
            <a:endPar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14719" name="Rectangle 31"/>
          <p:cNvSpPr>
            <a:spLocks noChangeArrowheads="1"/>
          </p:cNvSpPr>
          <p:nvPr/>
        </p:nvSpPr>
        <p:spPr bwMode="auto">
          <a:xfrm>
            <a:off x="5264629" y="4239135"/>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⑥</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in</a:t>
            </a:r>
          </a:p>
        </p:txBody>
      </p:sp>
      <p:sp>
        <p:nvSpPr>
          <p:cNvPr id="114721" name="Rectangle 33"/>
          <p:cNvSpPr>
            <a:spLocks noChangeArrowheads="1"/>
          </p:cNvSpPr>
          <p:nvPr/>
        </p:nvSpPr>
        <p:spPr bwMode="auto">
          <a:xfrm>
            <a:off x="6331133" y="4210338"/>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⑨ </a:t>
            </a:r>
            <a:r>
              <a:rPr kumimoji="1" lang="en-US" altLang="zh-CN" sz="20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addtype</a:t>
            </a:r>
            <a:endPar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14722" name="Rectangle 34"/>
          <p:cNvSpPr>
            <a:spLocks noChangeArrowheads="1"/>
          </p:cNvSpPr>
          <p:nvPr/>
        </p:nvSpPr>
        <p:spPr bwMode="auto">
          <a:xfrm>
            <a:off x="3994193" y="5096385"/>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⑧</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in</a:t>
            </a:r>
          </a:p>
        </p:txBody>
      </p:sp>
      <p:sp>
        <p:nvSpPr>
          <p:cNvPr id="114723" name="Rectangle 35"/>
          <p:cNvSpPr>
            <a:spLocks noChangeArrowheads="1"/>
          </p:cNvSpPr>
          <p:nvPr/>
        </p:nvSpPr>
        <p:spPr bwMode="auto">
          <a:xfrm>
            <a:off x="5305420" y="5047321"/>
            <a:ext cx="571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⑩  </a:t>
            </a:r>
            <a:r>
              <a:rPr kumimoji="1" lang="en-US" altLang="zh-CN" sz="20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addtype</a:t>
            </a:r>
            <a:endPar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14724" name="Rectangle 36"/>
          <p:cNvSpPr>
            <a:spLocks noChangeArrowheads="1"/>
          </p:cNvSpPr>
          <p:nvPr/>
        </p:nvSpPr>
        <p:spPr bwMode="auto">
          <a:xfrm>
            <a:off x="5072262" y="5667885"/>
            <a:ext cx="64425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①</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entry</a:t>
            </a:r>
          </a:p>
        </p:txBody>
      </p:sp>
      <p:sp>
        <p:nvSpPr>
          <p:cNvPr id="114725" name="Rectangle 37"/>
          <p:cNvSpPr>
            <a:spLocks noChangeArrowheads="1"/>
          </p:cNvSpPr>
          <p:nvPr/>
        </p:nvSpPr>
        <p:spPr bwMode="auto">
          <a:xfrm>
            <a:off x="7207729" y="5010810"/>
            <a:ext cx="628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②</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entry</a:t>
            </a:r>
          </a:p>
        </p:txBody>
      </p:sp>
      <p:sp>
        <p:nvSpPr>
          <p:cNvPr id="114726" name="Rectangle 38"/>
          <p:cNvSpPr>
            <a:spLocks noChangeArrowheads="1"/>
          </p:cNvSpPr>
          <p:nvPr/>
        </p:nvSpPr>
        <p:spPr bwMode="auto">
          <a:xfrm>
            <a:off x="8439898" y="4210560"/>
            <a:ext cx="628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③</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entry</a:t>
            </a:r>
          </a:p>
        </p:txBody>
      </p:sp>
      <p:sp>
        <p:nvSpPr>
          <p:cNvPr id="114727" name="Freeform 39"/>
          <p:cNvSpPr>
            <a:spLocks/>
          </p:cNvSpPr>
          <p:nvPr/>
        </p:nvSpPr>
        <p:spPr bwMode="auto">
          <a:xfrm>
            <a:off x="5135497" y="3067561"/>
            <a:ext cx="1500733" cy="187472"/>
          </a:xfrm>
          <a:custGeom>
            <a:avLst/>
            <a:gdLst>
              <a:gd name="T0" fmla="*/ 0 w 1104"/>
              <a:gd name="T1" fmla="*/ 2147483646 h 168"/>
              <a:gd name="T2" fmla="*/ 2147483646 w 1104"/>
              <a:gd name="T3" fmla="*/ 2147483646 h 168"/>
              <a:gd name="T4" fmla="*/ 2147483646 w 1104"/>
              <a:gd name="T5" fmla="*/ 2147483646 h 168"/>
              <a:gd name="T6" fmla="*/ 2147483646 w 1104"/>
              <a:gd name="T7" fmla="*/ 2147483646 h 168"/>
              <a:gd name="T8" fmla="*/ 0 60000 65536"/>
              <a:gd name="T9" fmla="*/ 0 60000 65536"/>
              <a:gd name="T10" fmla="*/ 0 60000 65536"/>
              <a:gd name="T11" fmla="*/ 0 60000 65536"/>
              <a:gd name="T12" fmla="*/ 0 w 1104"/>
              <a:gd name="T13" fmla="*/ 0 h 168"/>
              <a:gd name="T14" fmla="*/ 1104 w 1104"/>
              <a:gd name="T15" fmla="*/ 168 h 168"/>
            </a:gdLst>
            <a:ahLst/>
            <a:cxnLst>
              <a:cxn ang="T8">
                <a:pos x="T0" y="T1"/>
              </a:cxn>
              <a:cxn ang="T9">
                <a:pos x="T2" y="T3"/>
              </a:cxn>
              <a:cxn ang="T10">
                <a:pos x="T4" y="T5"/>
              </a:cxn>
              <a:cxn ang="T11">
                <a:pos x="T6" y="T7"/>
              </a:cxn>
            </a:cxnLst>
            <a:rect l="T12" t="T13" r="T14" b="T15"/>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729" name="Freeform 41"/>
          <p:cNvSpPr>
            <a:spLocks/>
          </p:cNvSpPr>
          <p:nvPr/>
        </p:nvSpPr>
        <p:spPr bwMode="auto">
          <a:xfrm>
            <a:off x="6693379" y="3038985"/>
            <a:ext cx="971550" cy="228600"/>
          </a:xfrm>
          <a:custGeom>
            <a:avLst/>
            <a:gdLst>
              <a:gd name="T0" fmla="*/ 0 w 1104"/>
              <a:gd name="T1" fmla="*/ 2147483646 h 168"/>
              <a:gd name="T2" fmla="*/ 2147483646 w 1104"/>
              <a:gd name="T3" fmla="*/ 2147483646 h 168"/>
              <a:gd name="T4" fmla="*/ 2147483646 w 1104"/>
              <a:gd name="T5" fmla="*/ 2147483646 h 168"/>
              <a:gd name="T6" fmla="*/ 2147483646 w 1104"/>
              <a:gd name="T7" fmla="*/ 2147483646 h 168"/>
              <a:gd name="T8" fmla="*/ 0 60000 65536"/>
              <a:gd name="T9" fmla="*/ 0 60000 65536"/>
              <a:gd name="T10" fmla="*/ 0 60000 65536"/>
              <a:gd name="T11" fmla="*/ 0 60000 65536"/>
              <a:gd name="T12" fmla="*/ 0 w 1104"/>
              <a:gd name="T13" fmla="*/ 0 h 168"/>
              <a:gd name="T14" fmla="*/ 1104 w 1104"/>
              <a:gd name="T15" fmla="*/ 168 h 168"/>
            </a:gdLst>
            <a:ahLst/>
            <a:cxnLst>
              <a:cxn ang="T8">
                <a:pos x="T0" y="T1"/>
              </a:cxn>
              <a:cxn ang="T9">
                <a:pos x="T2" y="T3"/>
              </a:cxn>
              <a:cxn ang="T10">
                <a:pos x="T4" y="T5"/>
              </a:cxn>
              <a:cxn ang="T11">
                <a:pos x="T6" y="T7"/>
              </a:cxn>
            </a:cxnLst>
            <a:rect l="T12" t="T13" r="T14" b="T15"/>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730" name="Line 42"/>
          <p:cNvSpPr>
            <a:spLocks noChangeShapeType="1"/>
          </p:cNvSpPr>
          <p:nvPr/>
        </p:nvSpPr>
        <p:spPr bwMode="auto">
          <a:xfrm flipH="1" flipV="1">
            <a:off x="7878697" y="3553335"/>
            <a:ext cx="742021" cy="6858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731" name="Line 43"/>
          <p:cNvSpPr>
            <a:spLocks noChangeShapeType="1"/>
          </p:cNvSpPr>
          <p:nvPr/>
        </p:nvSpPr>
        <p:spPr bwMode="auto">
          <a:xfrm flipH="1">
            <a:off x="5655373" y="3606671"/>
            <a:ext cx="918494" cy="672207"/>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733" name="Freeform 45"/>
          <p:cNvSpPr>
            <a:spLocks/>
          </p:cNvSpPr>
          <p:nvPr/>
        </p:nvSpPr>
        <p:spPr bwMode="auto">
          <a:xfrm>
            <a:off x="5607529" y="4524885"/>
            <a:ext cx="1085850" cy="285750"/>
          </a:xfrm>
          <a:custGeom>
            <a:avLst/>
            <a:gdLst>
              <a:gd name="T0" fmla="*/ 0 w 912"/>
              <a:gd name="T1" fmla="*/ 0 h 240"/>
              <a:gd name="T2" fmla="*/ 2147483646 w 912"/>
              <a:gd name="T3" fmla="*/ 2147483646 h 240"/>
              <a:gd name="T4" fmla="*/ 2147483646 w 912"/>
              <a:gd name="T5" fmla="*/ 2147483646 h 240"/>
              <a:gd name="T6" fmla="*/ 2147483646 w 912"/>
              <a:gd name="T7" fmla="*/ 2147483646 h 240"/>
              <a:gd name="T8" fmla="*/ 2147483646 w 912"/>
              <a:gd name="T9" fmla="*/ 0 h 240"/>
              <a:gd name="T10" fmla="*/ 0 60000 65536"/>
              <a:gd name="T11" fmla="*/ 0 60000 65536"/>
              <a:gd name="T12" fmla="*/ 0 60000 65536"/>
              <a:gd name="T13" fmla="*/ 0 60000 65536"/>
              <a:gd name="T14" fmla="*/ 0 60000 65536"/>
              <a:gd name="T15" fmla="*/ 0 w 912"/>
              <a:gd name="T16" fmla="*/ 0 h 240"/>
              <a:gd name="T17" fmla="*/ 912 w 912"/>
              <a:gd name="T18" fmla="*/ 240 h 240"/>
            </a:gdLst>
            <a:ahLst/>
            <a:cxnLst>
              <a:cxn ang="T10">
                <a:pos x="T0" y="T1"/>
              </a:cxn>
              <a:cxn ang="T11">
                <a:pos x="T2" y="T3"/>
              </a:cxn>
              <a:cxn ang="T12">
                <a:pos x="T4" y="T5"/>
              </a:cxn>
              <a:cxn ang="T13">
                <a:pos x="T6" y="T7"/>
              </a:cxn>
              <a:cxn ang="T14">
                <a:pos x="T8" y="T9"/>
              </a:cxn>
            </a:cxnLst>
            <a:rect l="T15" t="T16" r="T17" b="T18"/>
            <a:pathLst>
              <a:path w="912" h="240">
                <a:moveTo>
                  <a:pt x="0" y="0"/>
                </a:moveTo>
                <a:cubicBezTo>
                  <a:pt x="88" y="76"/>
                  <a:pt x="176" y="152"/>
                  <a:pt x="240" y="192"/>
                </a:cubicBezTo>
                <a:cubicBezTo>
                  <a:pt x="304" y="232"/>
                  <a:pt x="320" y="240"/>
                  <a:pt x="384" y="240"/>
                </a:cubicBezTo>
                <a:cubicBezTo>
                  <a:pt x="448" y="240"/>
                  <a:pt x="536" y="232"/>
                  <a:pt x="624" y="192"/>
                </a:cubicBezTo>
                <a:cubicBezTo>
                  <a:pt x="712" y="152"/>
                  <a:pt x="812" y="76"/>
                  <a:pt x="912" y="0"/>
                </a:cubicBezTo>
              </a:path>
            </a:pathLst>
          </a:custGeom>
          <a:noFill/>
          <a:ln w="28575"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734" name="Line 46"/>
          <p:cNvSpPr>
            <a:spLocks noChangeShapeType="1"/>
          </p:cNvSpPr>
          <p:nvPr/>
        </p:nvSpPr>
        <p:spPr bwMode="auto">
          <a:xfrm flipH="1" flipV="1">
            <a:off x="6776245" y="4567747"/>
            <a:ext cx="764329" cy="489072"/>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735" name="Line 47"/>
          <p:cNvSpPr>
            <a:spLocks noChangeShapeType="1"/>
          </p:cNvSpPr>
          <p:nvPr/>
        </p:nvSpPr>
        <p:spPr bwMode="auto">
          <a:xfrm flipH="1">
            <a:off x="4293079" y="4467735"/>
            <a:ext cx="1085850" cy="62865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736" name="Freeform 48"/>
          <p:cNvSpPr>
            <a:spLocks/>
          </p:cNvSpPr>
          <p:nvPr/>
        </p:nvSpPr>
        <p:spPr bwMode="auto">
          <a:xfrm>
            <a:off x="4440702" y="5324985"/>
            <a:ext cx="938227" cy="167537"/>
          </a:xfrm>
          <a:custGeom>
            <a:avLst/>
            <a:gdLst>
              <a:gd name="T0" fmla="*/ 0 w 864"/>
              <a:gd name="T1" fmla="*/ 0 h 168"/>
              <a:gd name="T2" fmla="*/ 2147483646 w 864"/>
              <a:gd name="T3" fmla="*/ 2147483646 h 168"/>
              <a:gd name="T4" fmla="*/ 2147483646 w 864"/>
              <a:gd name="T5" fmla="*/ 2147483646 h 168"/>
              <a:gd name="T6" fmla="*/ 2147483646 w 864"/>
              <a:gd name="T7" fmla="*/ 0 h 168"/>
              <a:gd name="T8" fmla="*/ 0 60000 65536"/>
              <a:gd name="T9" fmla="*/ 0 60000 65536"/>
              <a:gd name="T10" fmla="*/ 0 60000 65536"/>
              <a:gd name="T11" fmla="*/ 0 60000 65536"/>
              <a:gd name="T12" fmla="*/ 0 w 864"/>
              <a:gd name="T13" fmla="*/ 0 h 168"/>
              <a:gd name="T14" fmla="*/ 864 w 864"/>
              <a:gd name="T15" fmla="*/ 168 h 168"/>
            </a:gdLst>
            <a:ahLst/>
            <a:cxnLst>
              <a:cxn ang="T8">
                <a:pos x="T0" y="T1"/>
              </a:cxn>
              <a:cxn ang="T9">
                <a:pos x="T2" y="T3"/>
              </a:cxn>
              <a:cxn ang="T10">
                <a:pos x="T4" y="T5"/>
              </a:cxn>
              <a:cxn ang="T11">
                <a:pos x="T6" y="T7"/>
              </a:cxn>
            </a:cxnLst>
            <a:rect l="T12" t="T13" r="T14" b="T15"/>
            <a:pathLst>
              <a:path w="864" h="168">
                <a:moveTo>
                  <a:pt x="0" y="0"/>
                </a:moveTo>
                <a:cubicBezTo>
                  <a:pt x="116" y="60"/>
                  <a:pt x="232" y="120"/>
                  <a:pt x="336" y="144"/>
                </a:cubicBezTo>
                <a:cubicBezTo>
                  <a:pt x="440" y="168"/>
                  <a:pt x="536" y="168"/>
                  <a:pt x="624" y="144"/>
                </a:cubicBezTo>
                <a:cubicBezTo>
                  <a:pt x="712" y="120"/>
                  <a:pt x="788" y="60"/>
                  <a:pt x="864" y="0"/>
                </a:cubicBezTo>
              </a:path>
            </a:pathLst>
          </a:custGeom>
          <a:noFill/>
          <a:ln w="28575"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737" name="Line 49"/>
          <p:cNvSpPr>
            <a:spLocks noChangeShapeType="1"/>
          </p:cNvSpPr>
          <p:nvPr/>
        </p:nvSpPr>
        <p:spPr bwMode="auto">
          <a:xfrm flipV="1">
            <a:off x="5432386" y="5410710"/>
            <a:ext cx="0" cy="3429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6" name="Rectangle 41"/>
          <p:cNvSpPr txBox="1">
            <a:spLocks noChangeArrowheads="1"/>
          </p:cNvSpPr>
          <p:nvPr/>
        </p:nvSpPr>
        <p:spPr>
          <a:xfrm>
            <a:off x="70703" y="3277483"/>
            <a:ext cx="3985112" cy="2632342"/>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lIns="108000" tIns="108000" rIns="0" bIns="3429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 生 式</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语 义 规 则</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endPar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endParaRP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D→TL       L.in :=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T→int</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integer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T→real</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real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L→L</a:t>
            </a:r>
            <a:r>
              <a:rPr kumimoji="0" lang="en-US" altLang="zh-CN" sz="20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id   L</a:t>
            </a:r>
            <a:r>
              <a:rPr kumimoji="0" lang="en-US" altLang="zh-CN" sz="20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L→id</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2169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724"/>
                                        </p:tgtEl>
                                        <p:attrNameLst>
                                          <p:attrName>style.visibility</p:attrName>
                                        </p:attrNameLst>
                                      </p:cBhvr>
                                      <p:to>
                                        <p:strVal val="visible"/>
                                      </p:to>
                                    </p:set>
                                    <p:animEffect transition="in" filter="wipe(left)">
                                      <p:cBhvr>
                                        <p:cTn id="7" dur="500"/>
                                        <p:tgtEl>
                                          <p:spTgt spid="114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725"/>
                                        </p:tgtEl>
                                        <p:attrNameLst>
                                          <p:attrName>style.visibility</p:attrName>
                                        </p:attrNameLst>
                                      </p:cBhvr>
                                      <p:to>
                                        <p:strVal val="visible"/>
                                      </p:to>
                                    </p:set>
                                    <p:animEffect transition="in" filter="wipe(left)">
                                      <p:cBhvr>
                                        <p:cTn id="12" dur="500"/>
                                        <p:tgtEl>
                                          <p:spTgt spid="114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726"/>
                                        </p:tgtEl>
                                        <p:attrNameLst>
                                          <p:attrName>style.visibility</p:attrName>
                                        </p:attrNameLst>
                                      </p:cBhvr>
                                      <p:to>
                                        <p:strVal val="visible"/>
                                      </p:to>
                                    </p:set>
                                    <p:animEffect transition="in" filter="wipe(left)">
                                      <p:cBhvr>
                                        <p:cTn id="17" dur="500"/>
                                        <p:tgtEl>
                                          <p:spTgt spid="1147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716"/>
                                        </p:tgtEl>
                                        <p:attrNameLst>
                                          <p:attrName>style.visibility</p:attrName>
                                        </p:attrNameLst>
                                      </p:cBhvr>
                                      <p:to>
                                        <p:strVal val="visible"/>
                                      </p:to>
                                    </p:set>
                                    <p:animEffect transition="in" filter="wipe(left)">
                                      <p:cBhvr>
                                        <p:cTn id="22" dur="500"/>
                                        <p:tgtEl>
                                          <p:spTgt spid="1147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717"/>
                                        </p:tgtEl>
                                        <p:attrNameLst>
                                          <p:attrName>style.visibility</p:attrName>
                                        </p:attrNameLst>
                                      </p:cBhvr>
                                      <p:to>
                                        <p:strVal val="visible"/>
                                      </p:to>
                                    </p:set>
                                    <p:animEffect transition="in" filter="wipe(left)">
                                      <p:cBhvr>
                                        <p:cTn id="27" dur="500"/>
                                        <p:tgtEl>
                                          <p:spTgt spid="1147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719"/>
                                        </p:tgtEl>
                                        <p:attrNameLst>
                                          <p:attrName>style.visibility</p:attrName>
                                        </p:attrNameLst>
                                      </p:cBhvr>
                                      <p:to>
                                        <p:strVal val="visible"/>
                                      </p:to>
                                    </p:set>
                                    <p:animEffect transition="in" filter="wipe(left)">
                                      <p:cBhvr>
                                        <p:cTn id="32" dur="500"/>
                                        <p:tgtEl>
                                          <p:spTgt spid="1147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718"/>
                                        </p:tgtEl>
                                        <p:attrNameLst>
                                          <p:attrName>style.visibility</p:attrName>
                                        </p:attrNameLst>
                                      </p:cBhvr>
                                      <p:to>
                                        <p:strVal val="visible"/>
                                      </p:to>
                                    </p:set>
                                    <p:animEffect transition="in" filter="wipe(left)">
                                      <p:cBhvr>
                                        <p:cTn id="37" dur="500"/>
                                        <p:tgtEl>
                                          <p:spTgt spid="1147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4722"/>
                                        </p:tgtEl>
                                        <p:attrNameLst>
                                          <p:attrName>style.visibility</p:attrName>
                                        </p:attrNameLst>
                                      </p:cBhvr>
                                      <p:to>
                                        <p:strVal val="visible"/>
                                      </p:to>
                                    </p:set>
                                    <p:animEffect transition="in" filter="wipe(left)">
                                      <p:cBhvr>
                                        <p:cTn id="42" dur="500"/>
                                        <p:tgtEl>
                                          <p:spTgt spid="1147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4721"/>
                                        </p:tgtEl>
                                        <p:attrNameLst>
                                          <p:attrName>style.visibility</p:attrName>
                                        </p:attrNameLst>
                                      </p:cBhvr>
                                      <p:to>
                                        <p:strVal val="visible"/>
                                      </p:to>
                                    </p:set>
                                    <p:animEffect transition="in" filter="wipe(left)">
                                      <p:cBhvr>
                                        <p:cTn id="47" dur="500"/>
                                        <p:tgtEl>
                                          <p:spTgt spid="1147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4723"/>
                                        </p:tgtEl>
                                        <p:attrNameLst>
                                          <p:attrName>style.visibility</p:attrName>
                                        </p:attrNameLst>
                                      </p:cBhvr>
                                      <p:to>
                                        <p:strVal val="visible"/>
                                      </p:to>
                                    </p:set>
                                    <p:animEffect transition="in" filter="wipe(left)">
                                      <p:cBhvr>
                                        <p:cTn id="52" dur="500"/>
                                        <p:tgtEl>
                                          <p:spTgt spid="1147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4727"/>
                                        </p:tgtEl>
                                        <p:attrNameLst>
                                          <p:attrName>style.visibility</p:attrName>
                                        </p:attrNameLst>
                                      </p:cBhvr>
                                      <p:to>
                                        <p:strVal val="visible"/>
                                      </p:to>
                                    </p:set>
                                    <p:animEffect transition="in" filter="wipe(left)">
                                      <p:cBhvr>
                                        <p:cTn id="57" dur="500"/>
                                        <p:tgtEl>
                                          <p:spTgt spid="1147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14731"/>
                                        </p:tgtEl>
                                        <p:attrNameLst>
                                          <p:attrName>style.visibility</p:attrName>
                                        </p:attrNameLst>
                                      </p:cBhvr>
                                      <p:to>
                                        <p:strVal val="visible"/>
                                      </p:to>
                                    </p:set>
                                    <p:animEffect transition="in" filter="wipe(up)">
                                      <p:cBhvr>
                                        <p:cTn id="62" dur="500"/>
                                        <p:tgtEl>
                                          <p:spTgt spid="11473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4730"/>
                                        </p:tgtEl>
                                        <p:attrNameLst>
                                          <p:attrName>style.visibility</p:attrName>
                                        </p:attrNameLst>
                                      </p:cBhvr>
                                      <p:to>
                                        <p:strVal val="visible"/>
                                      </p:to>
                                    </p:set>
                                    <p:animEffect transition="in" filter="wipe(down)">
                                      <p:cBhvr>
                                        <p:cTn id="67" dur="500"/>
                                        <p:tgtEl>
                                          <p:spTgt spid="1147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4729"/>
                                        </p:tgtEl>
                                        <p:attrNameLst>
                                          <p:attrName>style.visibility</p:attrName>
                                        </p:attrNameLst>
                                      </p:cBhvr>
                                      <p:to>
                                        <p:strVal val="visible"/>
                                      </p:to>
                                    </p:set>
                                    <p:animEffect transition="in" filter="wipe(left)">
                                      <p:cBhvr>
                                        <p:cTn id="72" dur="500"/>
                                        <p:tgtEl>
                                          <p:spTgt spid="11472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14735"/>
                                        </p:tgtEl>
                                        <p:attrNameLst>
                                          <p:attrName>style.visibility</p:attrName>
                                        </p:attrNameLst>
                                      </p:cBhvr>
                                      <p:to>
                                        <p:strVal val="visible"/>
                                      </p:to>
                                    </p:set>
                                    <p:animEffect transition="in" filter="wipe(up)">
                                      <p:cBhvr>
                                        <p:cTn id="77" dur="500"/>
                                        <p:tgtEl>
                                          <p:spTgt spid="11473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14734"/>
                                        </p:tgtEl>
                                        <p:attrNameLst>
                                          <p:attrName>style.visibility</p:attrName>
                                        </p:attrNameLst>
                                      </p:cBhvr>
                                      <p:to>
                                        <p:strVal val="visible"/>
                                      </p:to>
                                    </p:set>
                                    <p:animEffect transition="in" filter="wipe(down)">
                                      <p:cBhvr>
                                        <p:cTn id="82" dur="500"/>
                                        <p:tgtEl>
                                          <p:spTgt spid="11473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14733"/>
                                        </p:tgtEl>
                                        <p:attrNameLst>
                                          <p:attrName>style.visibility</p:attrName>
                                        </p:attrNameLst>
                                      </p:cBhvr>
                                      <p:to>
                                        <p:strVal val="visible"/>
                                      </p:to>
                                    </p:set>
                                    <p:animEffect transition="in" filter="wipe(left)">
                                      <p:cBhvr>
                                        <p:cTn id="87" dur="500"/>
                                        <p:tgtEl>
                                          <p:spTgt spid="11473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14737"/>
                                        </p:tgtEl>
                                        <p:attrNameLst>
                                          <p:attrName>style.visibility</p:attrName>
                                        </p:attrNameLst>
                                      </p:cBhvr>
                                      <p:to>
                                        <p:strVal val="visible"/>
                                      </p:to>
                                    </p:set>
                                    <p:animEffect transition="in" filter="wipe(down)">
                                      <p:cBhvr>
                                        <p:cTn id="92" dur="500"/>
                                        <p:tgtEl>
                                          <p:spTgt spid="11473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14736"/>
                                        </p:tgtEl>
                                        <p:attrNameLst>
                                          <p:attrName>style.visibility</p:attrName>
                                        </p:attrNameLst>
                                      </p:cBhvr>
                                      <p:to>
                                        <p:strVal val="visible"/>
                                      </p:to>
                                    </p:set>
                                    <p:animEffect transition="in" filter="wipe(left)">
                                      <p:cBhvr>
                                        <p:cTn id="97" dur="500"/>
                                        <p:tgtEl>
                                          <p:spTgt spid="114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16" grpId="0" autoUpdateAnimBg="0"/>
      <p:bldP spid="114717" grpId="0" autoUpdateAnimBg="0"/>
      <p:bldP spid="114718" grpId="0" autoUpdateAnimBg="0"/>
      <p:bldP spid="114719" grpId="0" autoUpdateAnimBg="0"/>
      <p:bldP spid="114721" grpId="0" autoUpdateAnimBg="0"/>
      <p:bldP spid="114722" grpId="0" autoUpdateAnimBg="0"/>
      <p:bldP spid="114723" grpId="0" autoUpdateAnimBg="0"/>
      <p:bldP spid="114724" grpId="0" autoUpdateAnimBg="0"/>
      <p:bldP spid="114725" grpId="0" autoUpdateAnimBg="0"/>
      <p:bldP spid="114726" grpId="0" autoUpdateAnimBg="0"/>
      <p:bldP spid="114727" grpId="0" animBg="1"/>
      <p:bldP spid="114729" grpId="0" animBg="1"/>
      <p:bldP spid="114730" grpId="0" animBg="1"/>
      <p:bldP spid="114731" grpId="0" animBg="1"/>
      <p:bldP spid="114733" grpId="0" animBg="1"/>
      <p:bldP spid="114734" grpId="0" animBg="1"/>
      <p:bldP spid="114735" grpId="0" animBg="1"/>
      <p:bldP spid="114736" grpId="0" animBg="1"/>
      <p:bldP spid="1147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hlinkClick r:id="rId3" action="ppaction://hlinksldjump"/>
          </p:cNvPr>
          <p:cNvSpPr txBox="1">
            <a:spLocks noChangeArrowheads="1"/>
          </p:cNvSpPr>
          <p:nvPr/>
        </p:nvSpPr>
        <p:spPr bwMode="auto">
          <a:xfrm>
            <a:off x="1905000" y="2180374"/>
            <a:ext cx="4767262" cy="234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30000"/>
              </a:spcBef>
            </a:pPr>
            <a:r>
              <a:rPr lang="en-US" altLang="zh-CN" sz="2400" b="1" dirty="0">
                <a:solidFill>
                  <a:srgbClr val="FF0000"/>
                </a:solidFill>
                <a:latin typeface="+mn-ea"/>
                <a:ea typeface="+mn-ea"/>
              </a:rPr>
              <a:t>7.1</a:t>
            </a:r>
            <a:r>
              <a:rPr lang="zh-CN" altLang="en-US" sz="2400" b="1" dirty="0">
                <a:solidFill>
                  <a:srgbClr val="FF0000"/>
                </a:solidFill>
                <a:latin typeface="+mn-ea"/>
                <a:ea typeface="+mn-ea"/>
              </a:rPr>
              <a:t>　基于属性文法的语义计算 </a:t>
            </a:r>
            <a:r>
              <a:rPr lang="zh-CN" altLang="en-US" sz="2400" b="1" dirty="0">
                <a:solidFill>
                  <a:srgbClr val="FF0000"/>
                </a:solidFill>
                <a:latin typeface="+mn-ea"/>
                <a:ea typeface="+mn-ea"/>
                <a:hlinkClick r:id="rId4" action="ppaction://hlinksldjump">
                  <a:extLst>
                    <a:ext uri="{A12FA001-AC4F-418D-AE19-62706E023703}">
                      <ahyp:hlinkClr xmlns:ahyp="http://schemas.microsoft.com/office/drawing/2018/hyperlinkcolor" val="tx"/>
                    </a:ext>
                  </a:extLst>
                </a:hlinkClick>
              </a:rPr>
              <a:t> </a:t>
            </a:r>
            <a:endParaRPr lang="zh-CN" altLang="en-US" sz="2400" b="1" dirty="0">
              <a:solidFill>
                <a:srgbClr val="FF0000"/>
              </a:solidFill>
              <a:latin typeface="+mn-ea"/>
              <a:ea typeface="+mn-ea"/>
            </a:endParaRPr>
          </a:p>
          <a:p>
            <a:pPr algn="l">
              <a:lnSpc>
                <a:spcPct val="130000"/>
              </a:lnSpc>
              <a:spcBef>
                <a:spcPct val="30000"/>
              </a:spcBef>
            </a:pPr>
            <a:r>
              <a:rPr lang="en-US" altLang="zh-CN" sz="2400" b="1" dirty="0">
                <a:solidFill>
                  <a:srgbClr val="0000FF"/>
                </a:solidFill>
                <a:latin typeface="+mn-ea"/>
                <a:ea typeface="+mn-ea"/>
              </a:rPr>
              <a:t>7.2</a:t>
            </a:r>
            <a:r>
              <a:rPr lang="zh-CN" altLang="en-US" sz="2400" b="1" dirty="0">
                <a:solidFill>
                  <a:srgbClr val="0000FF"/>
                </a:solidFill>
                <a:latin typeface="+mn-ea"/>
                <a:ea typeface="+mn-ea"/>
              </a:rPr>
              <a:t>　基于翻译模式的语义计算 </a:t>
            </a:r>
          </a:p>
          <a:p>
            <a:pPr algn="l">
              <a:lnSpc>
                <a:spcPct val="130000"/>
              </a:lnSpc>
              <a:spcBef>
                <a:spcPct val="30000"/>
              </a:spcBef>
            </a:pPr>
            <a:r>
              <a:rPr lang="en-US" altLang="zh-CN" sz="2400" b="1" dirty="0">
                <a:solidFill>
                  <a:srgbClr val="0000FF"/>
                </a:solidFill>
                <a:latin typeface="+mn-ea"/>
                <a:ea typeface="+mn-ea"/>
              </a:rPr>
              <a:t>7.3</a:t>
            </a:r>
            <a:r>
              <a:rPr lang="zh-CN" altLang="en-US" sz="2400" b="1" dirty="0">
                <a:solidFill>
                  <a:srgbClr val="0000FF"/>
                </a:solidFill>
                <a:latin typeface="+mn-ea"/>
                <a:ea typeface="+mn-ea"/>
              </a:rPr>
              <a:t>　语法分析自动生成工具</a:t>
            </a:r>
            <a:r>
              <a:rPr lang="en-US" altLang="zh-CN" sz="2400" b="1" dirty="0">
                <a:solidFill>
                  <a:srgbClr val="0000FF"/>
                </a:solidFill>
                <a:latin typeface="+mn-ea"/>
                <a:ea typeface="+mn-ea"/>
              </a:rPr>
              <a:t>YACC</a:t>
            </a:r>
            <a:r>
              <a:rPr lang="zh-CN" altLang="en-US" sz="2400" b="1" dirty="0">
                <a:solidFill>
                  <a:srgbClr val="0000FF"/>
                </a:solidFill>
                <a:latin typeface="+mn-ea"/>
                <a:ea typeface="+mn-ea"/>
              </a:rPr>
              <a:t> </a:t>
            </a:r>
          </a:p>
          <a:p>
            <a:pPr algn="l">
              <a:lnSpc>
                <a:spcPct val="130000"/>
              </a:lnSpc>
              <a:spcBef>
                <a:spcPct val="30000"/>
              </a:spcBef>
            </a:pPr>
            <a:endParaRPr lang="zh-CN" altLang="en-US" sz="2400" b="1" dirty="0">
              <a:latin typeface="+mn-ea"/>
              <a:ea typeface="+mn-ea"/>
            </a:endParaRPr>
          </a:p>
        </p:txBody>
      </p:sp>
      <p:sp>
        <p:nvSpPr>
          <p:cNvPr id="7" name="Text Box 4"/>
          <p:cNvSpPr txBox="1">
            <a:spLocks noChangeArrowheads="1"/>
          </p:cNvSpPr>
          <p:nvPr/>
        </p:nvSpPr>
        <p:spPr bwMode="auto">
          <a:xfrm>
            <a:off x="3157538" y="1127862"/>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讲解内容</a:t>
            </a: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a:t>
            </a:fld>
            <a:endParaRPr lang="en-US" altLang="zh-CN"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a:t>良定义的属性文法</a:t>
            </a:r>
          </a:p>
        </p:txBody>
      </p:sp>
      <p:sp>
        <p:nvSpPr>
          <p:cNvPr id="115715" name="Rectangle 3"/>
          <p:cNvSpPr>
            <a:spLocks noGrp="1" noChangeArrowheads="1"/>
          </p:cNvSpPr>
          <p:nvPr>
            <p:ph idx="1"/>
          </p:nvPr>
        </p:nvSpPr>
        <p:spPr/>
        <p:txBody>
          <a:bodyPr/>
          <a:lstStyle/>
          <a:p>
            <a:pPr eaLnBrk="1" hangingPunct="1"/>
            <a:r>
              <a:rPr lang="zh-CN" altLang="en-US" dirty="0"/>
              <a:t>如果一属性文法不存在属性之间的循环依赖关系，则称该文法为</a:t>
            </a:r>
            <a:r>
              <a:rPr lang="zh-CN" altLang="en-US" dirty="0">
                <a:solidFill>
                  <a:srgbClr val="CC0000"/>
                </a:solidFill>
              </a:rPr>
              <a:t>良定义的</a:t>
            </a:r>
            <a:r>
              <a:rPr lang="zh-CN" altLang="en-US" dirty="0"/>
              <a:t> </a:t>
            </a:r>
            <a:endParaRPr lang="en-US" altLang="zh-CN" dirty="0"/>
          </a:p>
          <a:p>
            <a:pPr eaLnBrk="1" hangingPunct="1"/>
            <a:r>
              <a:rPr lang="zh-CN" altLang="en-US" dirty="0"/>
              <a:t>一个依赖图的任何</a:t>
            </a:r>
            <a:r>
              <a:rPr lang="zh-CN" altLang="en-US" dirty="0">
                <a:solidFill>
                  <a:srgbClr val="C00000"/>
                </a:solidFill>
              </a:rPr>
              <a:t>拓扑排序</a:t>
            </a:r>
            <a:r>
              <a:rPr lang="zh-CN" altLang="en-US" dirty="0"/>
              <a:t>都给出一个语法树中结点的语义规则计算的有效顺序</a:t>
            </a:r>
          </a:p>
        </p:txBody>
      </p:sp>
    </p:spTree>
    <p:extLst>
      <p:ext uri="{BB962C8B-B14F-4D97-AF65-F5344CB8AC3E}">
        <p14:creationId xmlns:p14="http://schemas.microsoft.com/office/powerpoint/2010/main" val="2295627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wipe(left)">
                                      <p:cBhvr>
                                        <p:cTn id="7" dur="500"/>
                                        <p:tgtEl>
                                          <p:spTgt spid="115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wipe(left)">
                                      <p:cBhvr>
                                        <p:cTn id="12" dur="500"/>
                                        <p:tgtEl>
                                          <p:spTgt spid="1157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47" name="Rectangle 11"/>
          <p:cNvSpPr>
            <a:spLocks noGrp="1" noChangeArrowheads="1"/>
          </p:cNvSpPr>
          <p:nvPr>
            <p:ph type="title"/>
          </p:nvPr>
        </p:nvSpPr>
        <p:spPr/>
        <p:txBody>
          <a:bodyPr/>
          <a:lstStyle/>
          <a:p>
            <a:r>
              <a:rPr lang="zh-CN" altLang="en-US"/>
              <a:t>属性的计算次序 </a:t>
            </a:r>
          </a:p>
        </p:txBody>
      </p:sp>
      <p:sp>
        <p:nvSpPr>
          <p:cNvPr id="116748" name="Rectangle 12"/>
          <p:cNvSpPr>
            <a:spLocks noGrp="1" noChangeArrowheads="1"/>
          </p:cNvSpPr>
          <p:nvPr>
            <p:ph idx="1"/>
          </p:nvPr>
        </p:nvSpPr>
        <p:spPr/>
        <p:txBody>
          <a:bodyPr/>
          <a:lstStyle/>
          <a:p>
            <a:r>
              <a:rPr lang="zh-CN" altLang="en-US" dirty="0"/>
              <a:t>基础文法用于建立输入符号串的语法分析树</a:t>
            </a:r>
          </a:p>
          <a:p>
            <a:r>
              <a:rPr lang="zh-CN" altLang="en-US" dirty="0"/>
              <a:t>根据语义规则建立依赖图</a:t>
            </a:r>
          </a:p>
          <a:p>
            <a:r>
              <a:rPr lang="zh-CN" altLang="en-US" dirty="0"/>
              <a:t>根据依赖图的拓扑排序，得到计算语义规则的顺序  </a:t>
            </a:r>
          </a:p>
        </p:txBody>
      </p:sp>
      <p:sp>
        <p:nvSpPr>
          <p:cNvPr id="12" name="Rectangle 4"/>
          <p:cNvSpPr>
            <a:spLocks noChangeArrowheads="1"/>
          </p:cNvSpPr>
          <p:nvPr/>
        </p:nvSpPr>
        <p:spPr bwMode="auto">
          <a:xfrm>
            <a:off x="175289" y="4295549"/>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输入串</a:t>
            </a:r>
          </a:p>
        </p:txBody>
      </p:sp>
      <p:sp>
        <p:nvSpPr>
          <p:cNvPr id="13" name="Rectangle 5"/>
          <p:cNvSpPr>
            <a:spLocks noChangeArrowheads="1"/>
          </p:cNvSpPr>
          <p:nvPr/>
        </p:nvSpPr>
        <p:spPr bwMode="auto">
          <a:xfrm>
            <a:off x="1851689" y="4295549"/>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语法树</a:t>
            </a:r>
          </a:p>
        </p:txBody>
      </p:sp>
      <p:sp>
        <p:nvSpPr>
          <p:cNvPr id="14" name="Rectangle 6"/>
          <p:cNvSpPr>
            <a:spLocks noChangeArrowheads="1"/>
          </p:cNvSpPr>
          <p:nvPr/>
        </p:nvSpPr>
        <p:spPr bwMode="auto">
          <a:xfrm>
            <a:off x="3604289" y="4295549"/>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依赖图</a:t>
            </a:r>
          </a:p>
        </p:txBody>
      </p:sp>
      <p:sp>
        <p:nvSpPr>
          <p:cNvPr id="15" name="Rectangle 7"/>
          <p:cNvSpPr>
            <a:spLocks noChangeArrowheads="1"/>
          </p:cNvSpPr>
          <p:nvPr/>
        </p:nvSpPr>
        <p:spPr bwMode="auto">
          <a:xfrm>
            <a:off x="6271289" y="4295549"/>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语义规则计算次序</a:t>
            </a:r>
          </a:p>
        </p:txBody>
      </p:sp>
      <p:sp>
        <p:nvSpPr>
          <p:cNvPr id="16" name="Line 8"/>
          <p:cNvSpPr>
            <a:spLocks noChangeShapeType="1"/>
          </p:cNvSpPr>
          <p:nvPr/>
        </p:nvSpPr>
        <p:spPr bwMode="auto">
          <a:xfrm>
            <a:off x="1699289" y="4600349"/>
            <a:ext cx="53340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
        <p:nvSpPr>
          <p:cNvPr id="17" name="Line 9"/>
          <p:cNvSpPr>
            <a:spLocks noChangeShapeType="1"/>
          </p:cNvSpPr>
          <p:nvPr/>
        </p:nvSpPr>
        <p:spPr bwMode="auto">
          <a:xfrm>
            <a:off x="3451889" y="4600349"/>
            <a:ext cx="53340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
        <p:nvSpPr>
          <p:cNvPr id="18" name="Line 10"/>
          <p:cNvSpPr>
            <a:spLocks noChangeShapeType="1"/>
          </p:cNvSpPr>
          <p:nvPr/>
        </p:nvSpPr>
        <p:spPr bwMode="auto">
          <a:xfrm>
            <a:off x="5204489" y="4600349"/>
            <a:ext cx="53340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239732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8">
                                            <p:txEl>
                                              <p:pRg st="0" end="0"/>
                                            </p:txEl>
                                          </p:spTgt>
                                        </p:tgtEl>
                                        <p:attrNameLst>
                                          <p:attrName>style.visibility</p:attrName>
                                        </p:attrNameLst>
                                      </p:cBhvr>
                                      <p:to>
                                        <p:strVal val="visible"/>
                                      </p:to>
                                    </p:set>
                                    <p:animEffect transition="in" filter="wipe(left)">
                                      <p:cBhvr>
                                        <p:cTn id="7" dur="500"/>
                                        <p:tgtEl>
                                          <p:spTgt spid="116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748">
                                            <p:txEl>
                                              <p:pRg st="1" end="1"/>
                                            </p:txEl>
                                          </p:spTgt>
                                        </p:tgtEl>
                                        <p:attrNameLst>
                                          <p:attrName>style.visibility</p:attrName>
                                        </p:attrNameLst>
                                      </p:cBhvr>
                                      <p:to>
                                        <p:strVal val="visible"/>
                                      </p:to>
                                    </p:set>
                                    <p:animEffect transition="in" filter="wipe(left)">
                                      <p:cBhvr>
                                        <p:cTn id="27" dur="500"/>
                                        <p:tgtEl>
                                          <p:spTgt spid="11674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748">
                                            <p:txEl>
                                              <p:pRg st="2" end="2"/>
                                            </p:txEl>
                                          </p:spTgt>
                                        </p:tgtEl>
                                        <p:attrNameLst>
                                          <p:attrName>style.visibility</p:attrName>
                                        </p:attrNameLst>
                                      </p:cBhvr>
                                      <p:to>
                                        <p:strVal val="visible"/>
                                      </p:to>
                                    </p:set>
                                    <p:animEffect transition="in" filter="wipe(left)">
                                      <p:cBhvr>
                                        <p:cTn id="42" dur="500"/>
                                        <p:tgtEl>
                                          <p:spTgt spid="11674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build="p"/>
      <p:bldP spid="12" grpId="0" autoUpdateAnimBg="0"/>
      <p:bldP spid="13" grpId="0" autoUpdateAnimBg="0"/>
      <p:bldP spid="14" grpId="0" autoUpdateAnimBg="0"/>
      <p:bldP spid="15" grpId="0" autoUpdateAnimBg="0"/>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a:t>依赖图示例</a:t>
            </a:r>
            <a:endParaRPr lang="zh-CN" altLang="en-US" dirty="0"/>
          </a:p>
        </p:txBody>
      </p:sp>
      <p:sp>
        <p:nvSpPr>
          <p:cNvPr id="4" name="内容占位符 3"/>
          <p:cNvSpPr>
            <a:spLocks noGrp="1"/>
          </p:cNvSpPr>
          <p:nvPr>
            <p:ph idx="1"/>
          </p:nvPr>
        </p:nvSpPr>
        <p:spPr/>
        <p:txBody>
          <a:bodyPr/>
          <a:lstStyle/>
          <a:p>
            <a:r>
              <a:rPr lang="zh-CN" altLang="en-US" dirty="0"/>
              <a:t>句子</a:t>
            </a:r>
            <a:r>
              <a:rPr lang="en-US" altLang="zh-CN" dirty="0"/>
              <a:t>real id</a:t>
            </a:r>
            <a:r>
              <a:rPr lang="en-US" altLang="zh-CN" baseline="-30000" dirty="0"/>
              <a:t>1</a:t>
            </a:r>
            <a:r>
              <a:rPr lang="en-US" altLang="zh-CN" dirty="0"/>
              <a:t>，id</a:t>
            </a:r>
            <a:r>
              <a:rPr lang="en-US" altLang="zh-CN" baseline="-30000" dirty="0"/>
              <a:t>2</a:t>
            </a:r>
            <a:r>
              <a:rPr lang="en-US" altLang="zh-CN" dirty="0"/>
              <a:t>，id</a:t>
            </a:r>
            <a:r>
              <a:rPr lang="en-US" altLang="zh-CN" baseline="-30000" dirty="0"/>
              <a:t>3</a:t>
            </a:r>
            <a:r>
              <a:rPr lang="zh-CN" altLang="en-US" dirty="0"/>
              <a:t>的依赖图</a:t>
            </a:r>
          </a:p>
        </p:txBody>
      </p:sp>
      <p:grpSp>
        <p:nvGrpSpPr>
          <p:cNvPr id="6" name="组合 5"/>
          <p:cNvGrpSpPr/>
          <p:nvPr/>
        </p:nvGrpSpPr>
        <p:grpSpPr>
          <a:xfrm>
            <a:off x="3965545" y="2586678"/>
            <a:ext cx="5061218" cy="3916704"/>
            <a:chOff x="5224315" y="1711928"/>
            <a:chExt cx="6748291" cy="5222272"/>
          </a:xfrm>
        </p:grpSpPr>
        <p:sp>
          <p:nvSpPr>
            <p:cNvPr id="112" name="Rectangle 3"/>
            <p:cNvSpPr>
              <a:spLocks noChangeArrowheads="1"/>
            </p:cNvSpPr>
            <p:nvPr/>
          </p:nvSpPr>
          <p:spPr bwMode="auto">
            <a:xfrm>
              <a:off x="5922541" y="6075686"/>
              <a:ext cx="7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113" name="Line 4"/>
            <p:cNvSpPr>
              <a:spLocks noChangeShapeType="1"/>
            </p:cNvSpPr>
            <p:nvPr/>
          </p:nvSpPr>
          <p:spPr bwMode="auto">
            <a:xfrm>
              <a:off x="6214915" y="5715000"/>
              <a:ext cx="0" cy="3048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5"/>
            <p:cNvSpPr>
              <a:spLocks noChangeArrowheads="1"/>
            </p:cNvSpPr>
            <p:nvPr/>
          </p:nvSpPr>
          <p:spPr bwMode="auto">
            <a:xfrm>
              <a:off x="5897626" y="5176382"/>
              <a:ext cx="7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115" name="Rectangle 6"/>
            <p:cNvSpPr>
              <a:spLocks noChangeArrowheads="1"/>
            </p:cNvSpPr>
            <p:nvPr/>
          </p:nvSpPr>
          <p:spPr bwMode="auto">
            <a:xfrm>
              <a:off x="8224392" y="506266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116" name="Rectangle 7"/>
            <p:cNvSpPr>
              <a:spLocks noChangeArrowheads="1"/>
            </p:cNvSpPr>
            <p:nvPr/>
          </p:nvSpPr>
          <p:spPr bwMode="auto">
            <a:xfrm>
              <a:off x="9021130" y="5143500"/>
              <a:ext cx="7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Line 8"/>
            <p:cNvSpPr>
              <a:spLocks noChangeShapeType="1"/>
            </p:cNvSpPr>
            <p:nvPr/>
          </p:nvSpPr>
          <p:spPr bwMode="auto">
            <a:xfrm flipV="1">
              <a:off x="6291115" y="4495800"/>
              <a:ext cx="1524000" cy="7620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Line 9"/>
            <p:cNvSpPr>
              <a:spLocks noChangeShapeType="1"/>
            </p:cNvSpPr>
            <p:nvPr/>
          </p:nvSpPr>
          <p:spPr bwMode="auto">
            <a:xfrm flipH="1" flipV="1">
              <a:off x="8086429" y="4461476"/>
              <a:ext cx="393437" cy="778477"/>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Line 10"/>
            <p:cNvSpPr>
              <a:spLocks noChangeShapeType="1"/>
            </p:cNvSpPr>
            <p:nvPr/>
          </p:nvSpPr>
          <p:spPr bwMode="auto">
            <a:xfrm>
              <a:off x="8212015" y="4448908"/>
              <a:ext cx="1148115" cy="721579"/>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11"/>
            <p:cNvSpPr>
              <a:spLocks noChangeArrowheads="1"/>
            </p:cNvSpPr>
            <p:nvPr/>
          </p:nvSpPr>
          <p:spPr bwMode="auto">
            <a:xfrm>
              <a:off x="7628482" y="4019550"/>
              <a:ext cx="7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121" name="Rectangle 12"/>
            <p:cNvSpPr>
              <a:spLocks noChangeArrowheads="1"/>
            </p:cNvSpPr>
            <p:nvPr/>
          </p:nvSpPr>
          <p:spPr bwMode="auto">
            <a:xfrm>
              <a:off x="9511783" y="3939572"/>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122" name="Rectangle 13"/>
            <p:cNvSpPr>
              <a:spLocks noChangeArrowheads="1"/>
            </p:cNvSpPr>
            <p:nvPr/>
          </p:nvSpPr>
          <p:spPr bwMode="auto">
            <a:xfrm>
              <a:off x="10448606" y="4076700"/>
              <a:ext cx="7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3" name="Line 14"/>
            <p:cNvSpPr>
              <a:spLocks noChangeShapeType="1"/>
            </p:cNvSpPr>
            <p:nvPr/>
          </p:nvSpPr>
          <p:spPr bwMode="auto">
            <a:xfrm flipH="1">
              <a:off x="7967515" y="3200400"/>
              <a:ext cx="1371600" cy="9144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4" name="Line 15"/>
            <p:cNvSpPr>
              <a:spLocks noChangeShapeType="1"/>
            </p:cNvSpPr>
            <p:nvPr/>
          </p:nvSpPr>
          <p:spPr bwMode="auto">
            <a:xfrm flipH="1" flipV="1">
              <a:off x="9567715" y="3200400"/>
              <a:ext cx="415200" cy="807059"/>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Line 16"/>
            <p:cNvSpPr>
              <a:spLocks noChangeShapeType="1"/>
            </p:cNvSpPr>
            <p:nvPr/>
          </p:nvSpPr>
          <p:spPr bwMode="auto">
            <a:xfrm>
              <a:off x="9720115" y="3200400"/>
              <a:ext cx="969585" cy="8890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6" name="Rectangle 17"/>
            <p:cNvSpPr>
              <a:spLocks noChangeArrowheads="1"/>
            </p:cNvSpPr>
            <p:nvPr/>
          </p:nvSpPr>
          <p:spPr bwMode="auto">
            <a:xfrm>
              <a:off x="9208939" y="2743200"/>
              <a:ext cx="7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sp>
          <p:nvSpPr>
            <p:cNvPr id="127" name="Line 18"/>
            <p:cNvSpPr>
              <a:spLocks noChangeShapeType="1"/>
            </p:cNvSpPr>
            <p:nvPr/>
          </p:nvSpPr>
          <p:spPr bwMode="auto">
            <a:xfrm flipV="1">
              <a:off x="6291115" y="2209800"/>
              <a:ext cx="1524000" cy="6096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 name="Line 19"/>
            <p:cNvSpPr>
              <a:spLocks noChangeShapeType="1"/>
            </p:cNvSpPr>
            <p:nvPr/>
          </p:nvSpPr>
          <p:spPr bwMode="auto">
            <a:xfrm>
              <a:off x="8196115" y="2209800"/>
              <a:ext cx="1295400" cy="6096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9" name="Rectangle 20"/>
            <p:cNvSpPr>
              <a:spLocks noChangeArrowheads="1"/>
            </p:cNvSpPr>
            <p:nvPr/>
          </p:nvSpPr>
          <p:spPr bwMode="auto">
            <a:xfrm>
              <a:off x="5858830" y="3905250"/>
              <a:ext cx="7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real</a:t>
              </a:r>
            </a:p>
          </p:txBody>
        </p:sp>
        <p:sp>
          <p:nvSpPr>
            <p:cNvPr id="130" name="Line 21"/>
            <p:cNvSpPr>
              <a:spLocks noChangeShapeType="1"/>
            </p:cNvSpPr>
            <p:nvPr/>
          </p:nvSpPr>
          <p:spPr bwMode="auto">
            <a:xfrm>
              <a:off x="6214915" y="3276600"/>
              <a:ext cx="0" cy="6858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1" name="Rectangle 22"/>
            <p:cNvSpPr>
              <a:spLocks noChangeArrowheads="1"/>
            </p:cNvSpPr>
            <p:nvPr/>
          </p:nvSpPr>
          <p:spPr bwMode="auto">
            <a:xfrm>
              <a:off x="5910115" y="2743200"/>
              <a:ext cx="720000" cy="50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t>
              </a:r>
            </a:p>
          </p:txBody>
        </p:sp>
        <p:sp>
          <p:nvSpPr>
            <p:cNvPr id="132" name="Rectangle 23"/>
            <p:cNvSpPr>
              <a:spLocks noChangeArrowheads="1"/>
            </p:cNvSpPr>
            <p:nvPr/>
          </p:nvSpPr>
          <p:spPr bwMode="auto">
            <a:xfrm>
              <a:off x="7632930" y="1711928"/>
              <a:ext cx="7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a:t>
              </a:r>
            </a:p>
          </p:txBody>
        </p:sp>
        <p:sp>
          <p:nvSpPr>
            <p:cNvPr id="133" name="Rectangle 28"/>
            <p:cNvSpPr>
              <a:spLocks noChangeArrowheads="1"/>
            </p:cNvSpPr>
            <p:nvPr/>
          </p:nvSpPr>
          <p:spPr bwMode="auto">
            <a:xfrm>
              <a:off x="6244473" y="2725615"/>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④</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type</a:t>
              </a:r>
            </a:p>
          </p:txBody>
        </p:sp>
        <p:sp>
          <p:nvSpPr>
            <p:cNvPr id="134" name="Rectangle 29"/>
            <p:cNvSpPr>
              <a:spLocks noChangeArrowheads="1"/>
            </p:cNvSpPr>
            <p:nvPr/>
          </p:nvSpPr>
          <p:spPr bwMode="auto">
            <a:xfrm>
              <a:off x="8348515" y="2819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⑤</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in</a:t>
              </a:r>
            </a:p>
          </p:txBody>
        </p:sp>
        <p:sp>
          <p:nvSpPr>
            <p:cNvPr id="135" name="Rectangle 30"/>
            <p:cNvSpPr>
              <a:spLocks noChangeArrowheads="1"/>
            </p:cNvSpPr>
            <p:nvPr/>
          </p:nvSpPr>
          <p:spPr bwMode="auto">
            <a:xfrm>
              <a:off x="9666139" y="2755900"/>
              <a:ext cx="206537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⑦ </a:t>
              </a:r>
              <a:r>
                <a:rPr kumimoji="1" lang="en-US" altLang="zh-CN" sz="20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addtype</a:t>
              </a:r>
              <a:endPar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36" name="Rectangle 31"/>
            <p:cNvSpPr>
              <a:spLocks noChangeArrowheads="1"/>
            </p:cNvSpPr>
            <p:nvPr/>
          </p:nvSpPr>
          <p:spPr bwMode="auto">
            <a:xfrm>
              <a:off x="6900715" y="41148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⑥</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in</a:t>
              </a:r>
            </a:p>
          </p:txBody>
        </p:sp>
        <p:sp>
          <p:nvSpPr>
            <p:cNvPr id="137" name="Rectangle 33"/>
            <p:cNvSpPr>
              <a:spLocks noChangeArrowheads="1"/>
            </p:cNvSpPr>
            <p:nvPr/>
          </p:nvSpPr>
          <p:spPr bwMode="auto">
            <a:xfrm>
              <a:off x="8075203" y="4055077"/>
              <a:ext cx="15367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⑨ </a:t>
              </a:r>
              <a:r>
                <a:rPr kumimoji="1" lang="en-US" altLang="zh-CN" sz="20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addtype</a:t>
              </a:r>
              <a:endPar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38" name="Rectangle 34"/>
            <p:cNvSpPr>
              <a:spLocks noChangeArrowheads="1"/>
            </p:cNvSpPr>
            <p:nvPr/>
          </p:nvSpPr>
          <p:spPr bwMode="auto">
            <a:xfrm>
              <a:off x="5224315" y="5334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⑧</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339966"/>
                  </a:solidFill>
                  <a:effectLst/>
                  <a:uLnTx/>
                  <a:uFillTx/>
                  <a:latin typeface="微软雅黑" panose="020B0503020204020204" pitchFamily="34" charset="-122"/>
                  <a:ea typeface="微软雅黑" panose="020B0503020204020204" pitchFamily="34" charset="-122"/>
                  <a:cs typeface="+mn-cs"/>
                </a:rPr>
                <a:t>in</a:t>
              </a:r>
            </a:p>
          </p:txBody>
        </p:sp>
        <p:sp>
          <p:nvSpPr>
            <p:cNvPr id="139" name="Rectangle 35"/>
            <p:cNvSpPr>
              <a:spLocks noChangeArrowheads="1"/>
            </p:cNvSpPr>
            <p:nvPr/>
          </p:nvSpPr>
          <p:spPr bwMode="auto">
            <a:xfrm>
              <a:off x="6782738" y="5170487"/>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⑩  </a:t>
              </a:r>
              <a:r>
                <a:rPr kumimoji="1" lang="en-US" altLang="zh-CN" sz="2000" b="0"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mn-cs"/>
                </a:rPr>
                <a:t>addtype</a:t>
              </a:r>
              <a:endPar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40" name="Rectangle 36"/>
            <p:cNvSpPr>
              <a:spLocks noChangeArrowheads="1"/>
            </p:cNvSpPr>
            <p:nvPr/>
          </p:nvSpPr>
          <p:spPr bwMode="auto">
            <a:xfrm>
              <a:off x="6644225" y="6019800"/>
              <a:ext cx="8590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①</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entry</a:t>
              </a:r>
            </a:p>
          </p:txBody>
        </p:sp>
        <p:sp>
          <p:nvSpPr>
            <p:cNvPr id="141" name="Rectangle 37"/>
            <p:cNvSpPr>
              <a:spLocks noChangeArrowheads="1"/>
            </p:cNvSpPr>
            <p:nvPr/>
          </p:nvSpPr>
          <p:spPr bwMode="auto">
            <a:xfrm>
              <a:off x="9491515" y="514370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②</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entry</a:t>
              </a:r>
            </a:p>
          </p:txBody>
        </p:sp>
        <p:sp>
          <p:nvSpPr>
            <p:cNvPr id="142" name="Rectangle 38"/>
            <p:cNvSpPr>
              <a:spLocks noChangeArrowheads="1"/>
            </p:cNvSpPr>
            <p:nvPr/>
          </p:nvSpPr>
          <p:spPr bwMode="auto">
            <a:xfrm>
              <a:off x="11134406" y="407670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③</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entry</a:t>
              </a:r>
            </a:p>
          </p:txBody>
        </p:sp>
        <p:sp>
          <p:nvSpPr>
            <p:cNvPr id="143" name="Freeform 39"/>
            <p:cNvSpPr>
              <a:spLocks/>
            </p:cNvSpPr>
            <p:nvPr/>
          </p:nvSpPr>
          <p:spPr bwMode="auto">
            <a:xfrm>
              <a:off x="6728538" y="2552700"/>
              <a:ext cx="2000977" cy="249963"/>
            </a:xfrm>
            <a:custGeom>
              <a:avLst/>
              <a:gdLst>
                <a:gd name="T0" fmla="*/ 0 w 1104"/>
                <a:gd name="T1" fmla="*/ 2147483646 h 168"/>
                <a:gd name="T2" fmla="*/ 2147483646 w 1104"/>
                <a:gd name="T3" fmla="*/ 2147483646 h 168"/>
                <a:gd name="T4" fmla="*/ 2147483646 w 1104"/>
                <a:gd name="T5" fmla="*/ 2147483646 h 168"/>
                <a:gd name="T6" fmla="*/ 2147483646 w 1104"/>
                <a:gd name="T7" fmla="*/ 2147483646 h 168"/>
                <a:gd name="T8" fmla="*/ 0 60000 65536"/>
                <a:gd name="T9" fmla="*/ 0 60000 65536"/>
                <a:gd name="T10" fmla="*/ 0 60000 65536"/>
                <a:gd name="T11" fmla="*/ 0 60000 65536"/>
                <a:gd name="T12" fmla="*/ 0 w 1104"/>
                <a:gd name="T13" fmla="*/ 0 h 168"/>
                <a:gd name="T14" fmla="*/ 1104 w 1104"/>
                <a:gd name="T15" fmla="*/ 168 h 168"/>
              </a:gdLst>
              <a:ahLst/>
              <a:cxnLst>
                <a:cxn ang="T8">
                  <a:pos x="T0" y="T1"/>
                </a:cxn>
                <a:cxn ang="T9">
                  <a:pos x="T2" y="T3"/>
                </a:cxn>
                <a:cxn ang="T10">
                  <a:pos x="T4" y="T5"/>
                </a:cxn>
                <a:cxn ang="T11">
                  <a:pos x="T6" y="T7"/>
                </a:cxn>
              </a:cxnLst>
              <a:rect l="T12" t="T13" r="T14" b="T15"/>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4" name="Freeform 41"/>
            <p:cNvSpPr>
              <a:spLocks/>
            </p:cNvSpPr>
            <p:nvPr/>
          </p:nvSpPr>
          <p:spPr bwMode="auto">
            <a:xfrm>
              <a:off x="8805715" y="2514600"/>
              <a:ext cx="1295400" cy="304800"/>
            </a:xfrm>
            <a:custGeom>
              <a:avLst/>
              <a:gdLst>
                <a:gd name="T0" fmla="*/ 0 w 1104"/>
                <a:gd name="T1" fmla="*/ 2147483646 h 168"/>
                <a:gd name="T2" fmla="*/ 2147483646 w 1104"/>
                <a:gd name="T3" fmla="*/ 2147483646 h 168"/>
                <a:gd name="T4" fmla="*/ 2147483646 w 1104"/>
                <a:gd name="T5" fmla="*/ 2147483646 h 168"/>
                <a:gd name="T6" fmla="*/ 2147483646 w 1104"/>
                <a:gd name="T7" fmla="*/ 2147483646 h 168"/>
                <a:gd name="T8" fmla="*/ 0 60000 65536"/>
                <a:gd name="T9" fmla="*/ 0 60000 65536"/>
                <a:gd name="T10" fmla="*/ 0 60000 65536"/>
                <a:gd name="T11" fmla="*/ 0 60000 65536"/>
                <a:gd name="T12" fmla="*/ 0 w 1104"/>
                <a:gd name="T13" fmla="*/ 0 h 168"/>
                <a:gd name="T14" fmla="*/ 1104 w 1104"/>
                <a:gd name="T15" fmla="*/ 168 h 168"/>
              </a:gdLst>
              <a:ahLst/>
              <a:cxnLst>
                <a:cxn ang="T8">
                  <a:pos x="T0" y="T1"/>
                </a:cxn>
                <a:cxn ang="T9">
                  <a:pos x="T2" y="T3"/>
                </a:cxn>
                <a:cxn ang="T10">
                  <a:pos x="T4" y="T5"/>
                </a:cxn>
                <a:cxn ang="T11">
                  <a:pos x="T6" y="T7"/>
                </a:cxn>
              </a:cxnLst>
              <a:rect l="T12" t="T13" r="T14" b="T15"/>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5" name="Line 42"/>
            <p:cNvSpPr>
              <a:spLocks noChangeShapeType="1"/>
            </p:cNvSpPr>
            <p:nvPr/>
          </p:nvSpPr>
          <p:spPr bwMode="auto">
            <a:xfrm flipH="1" flipV="1">
              <a:off x="10386138" y="3200400"/>
              <a:ext cx="989361" cy="9144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6" name="Line 43"/>
            <p:cNvSpPr>
              <a:spLocks noChangeShapeType="1"/>
            </p:cNvSpPr>
            <p:nvPr/>
          </p:nvSpPr>
          <p:spPr bwMode="auto">
            <a:xfrm flipH="1">
              <a:off x="7586515" y="3200400"/>
              <a:ext cx="1066800" cy="7620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7" name="Freeform 45"/>
            <p:cNvSpPr>
              <a:spLocks/>
            </p:cNvSpPr>
            <p:nvPr/>
          </p:nvSpPr>
          <p:spPr bwMode="auto">
            <a:xfrm>
              <a:off x="7357915" y="4495800"/>
              <a:ext cx="1447800" cy="381000"/>
            </a:xfrm>
            <a:custGeom>
              <a:avLst/>
              <a:gdLst>
                <a:gd name="T0" fmla="*/ 0 w 912"/>
                <a:gd name="T1" fmla="*/ 0 h 240"/>
                <a:gd name="T2" fmla="*/ 2147483646 w 912"/>
                <a:gd name="T3" fmla="*/ 2147483646 h 240"/>
                <a:gd name="T4" fmla="*/ 2147483646 w 912"/>
                <a:gd name="T5" fmla="*/ 2147483646 h 240"/>
                <a:gd name="T6" fmla="*/ 2147483646 w 912"/>
                <a:gd name="T7" fmla="*/ 2147483646 h 240"/>
                <a:gd name="T8" fmla="*/ 2147483646 w 912"/>
                <a:gd name="T9" fmla="*/ 0 h 240"/>
                <a:gd name="T10" fmla="*/ 0 60000 65536"/>
                <a:gd name="T11" fmla="*/ 0 60000 65536"/>
                <a:gd name="T12" fmla="*/ 0 60000 65536"/>
                <a:gd name="T13" fmla="*/ 0 60000 65536"/>
                <a:gd name="T14" fmla="*/ 0 60000 65536"/>
                <a:gd name="T15" fmla="*/ 0 w 912"/>
                <a:gd name="T16" fmla="*/ 0 h 240"/>
                <a:gd name="T17" fmla="*/ 912 w 912"/>
                <a:gd name="T18" fmla="*/ 240 h 240"/>
              </a:gdLst>
              <a:ahLst/>
              <a:cxnLst>
                <a:cxn ang="T10">
                  <a:pos x="T0" y="T1"/>
                </a:cxn>
                <a:cxn ang="T11">
                  <a:pos x="T2" y="T3"/>
                </a:cxn>
                <a:cxn ang="T12">
                  <a:pos x="T4" y="T5"/>
                </a:cxn>
                <a:cxn ang="T13">
                  <a:pos x="T6" y="T7"/>
                </a:cxn>
                <a:cxn ang="T14">
                  <a:pos x="T8" y="T9"/>
                </a:cxn>
              </a:cxnLst>
              <a:rect l="T15" t="T16" r="T17" b="T18"/>
              <a:pathLst>
                <a:path w="912" h="240">
                  <a:moveTo>
                    <a:pt x="0" y="0"/>
                  </a:moveTo>
                  <a:cubicBezTo>
                    <a:pt x="88" y="76"/>
                    <a:pt x="176" y="152"/>
                    <a:pt x="240" y="192"/>
                  </a:cubicBezTo>
                  <a:cubicBezTo>
                    <a:pt x="304" y="232"/>
                    <a:pt x="320" y="240"/>
                    <a:pt x="384" y="240"/>
                  </a:cubicBezTo>
                  <a:cubicBezTo>
                    <a:pt x="448" y="240"/>
                    <a:pt x="536" y="232"/>
                    <a:pt x="624" y="192"/>
                  </a:cubicBezTo>
                  <a:cubicBezTo>
                    <a:pt x="712" y="152"/>
                    <a:pt x="812" y="76"/>
                    <a:pt x="912" y="0"/>
                  </a:cubicBezTo>
                </a:path>
              </a:pathLst>
            </a:custGeom>
            <a:noFill/>
            <a:ln w="28575"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8" name="Line 46"/>
            <p:cNvSpPr>
              <a:spLocks noChangeShapeType="1"/>
            </p:cNvSpPr>
            <p:nvPr/>
          </p:nvSpPr>
          <p:spPr bwMode="auto">
            <a:xfrm flipH="1" flipV="1">
              <a:off x="8916202" y="4552949"/>
              <a:ext cx="1019105" cy="652096"/>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9" name="Line 47"/>
            <p:cNvSpPr>
              <a:spLocks noChangeShapeType="1"/>
            </p:cNvSpPr>
            <p:nvPr/>
          </p:nvSpPr>
          <p:spPr bwMode="auto">
            <a:xfrm flipH="1">
              <a:off x="5605315" y="4419600"/>
              <a:ext cx="1447800" cy="8382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0" name="Freeform 48"/>
            <p:cNvSpPr>
              <a:spLocks/>
            </p:cNvSpPr>
            <p:nvPr/>
          </p:nvSpPr>
          <p:spPr bwMode="auto">
            <a:xfrm>
              <a:off x="5773863" y="5562600"/>
              <a:ext cx="1279252" cy="257485"/>
            </a:xfrm>
            <a:custGeom>
              <a:avLst/>
              <a:gdLst>
                <a:gd name="T0" fmla="*/ 0 w 864"/>
                <a:gd name="T1" fmla="*/ 0 h 168"/>
                <a:gd name="T2" fmla="*/ 2147483646 w 864"/>
                <a:gd name="T3" fmla="*/ 2147483646 h 168"/>
                <a:gd name="T4" fmla="*/ 2147483646 w 864"/>
                <a:gd name="T5" fmla="*/ 2147483646 h 168"/>
                <a:gd name="T6" fmla="*/ 2147483646 w 864"/>
                <a:gd name="T7" fmla="*/ 0 h 168"/>
                <a:gd name="T8" fmla="*/ 0 60000 65536"/>
                <a:gd name="T9" fmla="*/ 0 60000 65536"/>
                <a:gd name="T10" fmla="*/ 0 60000 65536"/>
                <a:gd name="T11" fmla="*/ 0 60000 65536"/>
                <a:gd name="T12" fmla="*/ 0 w 864"/>
                <a:gd name="T13" fmla="*/ 0 h 168"/>
                <a:gd name="T14" fmla="*/ 864 w 864"/>
                <a:gd name="T15" fmla="*/ 168 h 168"/>
              </a:gdLst>
              <a:ahLst/>
              <a:cxnLst>
                <a:cxn ang="T8">
                  <a:pos x="T0" y="T1"/>
                </a:cxn>
                <a:cxn ang="T9">
                  <a:pos x="T2" y="T3"/>
                </a:cxn>
                <a:cxn ang="T10">
                  <a:pos x="T4" y="T5"/>
                </a:cxn>
                <a:cxn ang="T11">
                  <a:pos x="T6" y="T7"/>
                </a:cxn>
              </a:cxnLst>
              <a:rect l="T12" t="T13" r="T14" b="T15"/>
              <a:pathLst>
                <a:path w="864" h="168">
                  <a:moveTo>
                    <a:pt x="0" y="0"/>
                  </a:moveTo>
                  <a:cubicBezTo>
                    <a:pt x="116" y="60"/>
                    <a:pt x="232" y="120"/>
                    <a:pt x="336" y="144"/>
                  </a:cubicBezTo>
                  <a:cubicBezTo>
                    <a:pt x="440" y="168"/>
                    <a:pt x="536" y="168"/>
                    <a:pt x="624" y="144"/>
                  </a:cubicBezTo>
                  <a:cubicBezTo>
                    <a:pt x="712" y="120"/>
                    <a:pt x="788" y="60"/>
                    <a:pt x="864" y="0"/>
                  </a:cubicBezTo>
                </a:path>
              </a:pathLst>
            </a:custGeom>
            <a:noFill/>
            <a:ln w="28575"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1" name="Line 49"/>
            <p:cNvSpPr>
              <a:spLocks noChangeShapeType="1"/>
            </p:cNvSpPr>
            <p:nvPr/>
          </p:nvSpPr>
          <p:spPr bwMode="auto">
            <a:xfrm flipV="1">
              <a:off x="7124391" y="5676900"/>
              <a:ext cx="0" cy="4572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68" name="Rectangle 36"/>
          <p:cNvSpPr>
            <a:spLocks noChangeArrowheads="1"/>
          </p:cNvSpPr>
          <p:nvPr/>
        </p:nvSpPr>
        <p:spPr bwMode="auto">
          <a:xfrm>
            <a:off x="4352135" y="3135330"/>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T.type=real</a:t>
            </a:r>
          </a:p>
        </p:txBody>
      </p:sp>
      <p:sp>
        <p:nvSpPr>
          <p:cNvPr id="69" name="Rectangle 37"/>
          <p:cNvSpPr>
            <a:spLocks noChangeArrowheads="1"/>
          </p:cNvSpPr>
          <p:nvPr/>
        </p:nvSpPr>
        <p:spPr bwMode="auto">
          <a:xfrm>
            <a:off x="6110688" y="3118661"/>
            <a:ext cx="1243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L.in=real</a:t>
            </a:r>
          </a:p>
        </p:txBody>
      </p:sp>
      <p:sp>
        <p:nvSpPr>
          <p:cNvPr id="70" name="Rectangle 38"/>
          <p:cNvSpPr>
            <a:spLocks noChangeArrowheads="1"/>
          </p:cNvSpPr>
          <p:nvPr/>
        </p:nvSpPr>
        <p:spPr bwMode="auto">
          <a:xfrm>
            <a:off x="4815288" y="4144980"/>
            <a:ext cx="1714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L.in=real</a:t>
            </a:r>
          </a:p>
        </p:txBody>
      </p:sp>
      <p:sp>
        <p:nvSpPr>
          <p:cNvPr id="71" name="Rectangle 39"/>
          <p:cNvSpPr>
            <a:spLocks noChangeArrowheads="1"/>
          </p:cNvSpPr>
          <p:nvPr/>
        </p:nvSpPr>
        <p:spPr bwMode="auto">
          <a:xfrm>
            <a:off x="4140205" y="4954605"/>
            <a:ext cx="110728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0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L.in=real</a:t>
            </a:r>
          </a:p>
        </p:txBody>
      </p:sp>
      <p:graphicFrame>
        <p:nvGraphicFramePr>
          <p:cNvPr id="72" name="Group 85"/>
          <p:cNvGraphicFramePr>
            <a:graphicFrameLocks noGrp="1"/>
          </p:cNvGraphicFramePr>
          <p:nvPr/>
        </p:nvGraphicFramePr>
        <p:xfrm>
          <a:off x="6882813" y="401950"/>
          <a:ext cx="1963128" cy="2172893"/>
        </p:xfrm>
        <a:graphic>
          <a:graphicData uri="http://schemas.openxmlformats.org/drawingml/2006/table">
            <a:tbl>
              <a:tblPr/>
              <a:tblGrid>
                <a:gridCol w="981564">
                  <a:extLst>
                    <a:ext uri="{9D8B030D-6E8A-4147-A177-3AD203B41FA5}">
                      <a16:colId xmlns:a16="http://schemas.microsoft.com/office/drawing/2014/main" val="20000"/>
                    </a:ext>
                  </a:extLst>
                </a:gridCol>
                <a:gridCol w="981564">
                  <a:extLst>
                    <a:ext uri="{9D8B030D-6E8A-4147-A177-3AD203B41FA5}">
                      <a16:colId xmlns:a16="http://schemas.microsoft.com/office/drawing/2014/main" val="20001"/>
                    </a:ext>
                  </a:extLst>
                </a:gridCol>
              </a:tblGrid>
              <a:tr h="43553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altLang="zh-CN" sz="2400" b="0" i="0" u="none" strike="noStrike" cap="none" normalizeH="0" baseline="0" dirty="0">
                          <a:ln>
                            <a:noFill/>
                          </a:ln>
                          <a:solidFill>
                            <a:schemeClr val="tx1"/>
                          </a:solidFill>
                          <a:effectLst/>
                          <a:latin typeface="Arial" pitchFamily="34" charset="0"/>
                          <a:ea typeface="微软雅黑" pitchFamily="34" charset="-122"/>
                        </a:rPr>
                        <a:t>name</a:t>
                      </a:r>
                    </a:p>
                  </a:txBody>
                  <a:tcPr marL="68580" marR="68580" marT="34290" marB="34290"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altLang="zh-CN" sz="2400" b="0" i="0" u="none" strike="noStrike" cap="none" normalizeH="0" baseline="0" dirty="0">
                          <a:ln>
                            <a:noFill/>
                          </a:ln>
                          <a:solidFill>
                            <a:schemeClr val="tx1"/>
                          </a:solidFill>
                          <a:effectLst/>
                          <a:latin typeface="Arial" pitchFamily="34" charset="0"/>
                          <a:ea typeface="微软雅黑" pitchFamily="34" charset="-122"/>
                        </a:rPr>
                        <a:t>type</a:t>
                      </a:r>
                    </a:p>
                  </a:txBody>
                  <a:tcPr marL="68580" marR="68580" marT="34290" marB="34290"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075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微软雅黑"/>
                          <a:ea typeface="微软雅黑" pitchFamily="34" charset="-122"/>
                        </a:rPr>
                        <a:t>…</a:t>
                      </a:r>
                      <a:endParaRPr kumimoji="0" lang="en-GB" altLang="zh-CN" sz="2400" b="0" i="0" u="none" strike="noStrike" cap="none" normalizeH="0" baseline="0">
                        <a:ln>
                          <a:noFill/>
                        </a:ln>
                        <a:solidFill>
                          <a:schemeClr val="tx1"/>
                        </a:solidFill>
                        <a:effectLst/>
                        <a:latin typeface="Arial" pitchFamily="34" charset="0"/>
                        <a:ea typeface="微软雅黑" pitchFamily="34" charset="-122"/>
                      </a:endParaRPr>
                    </a:p>
                  </a:txBody>
                  <a:tcPr marL="68580" marR="68580" marT="34290" marB="34290"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tx1"/>
                          </a:solidFill>
                          <a:effectLst/>
                          <a:latin typeface="微软雅黑"/>
                          <a:ea typeface="微软雅黑" pitchFamily="34" charset="-122"/>
                        </a:rPr>
                        <a:t>…</a:t>
                      </a:r>
                      <a:endParaRPr kumimoji="0" lang="en-GB" sz="2400" b="0" i="0" u="none" strike="noStrike" cap="none" normalizeH="0" baseline="0">
                        <a:ln>
                          <a:noFill/>
                        </a:ln>
                        <a:solidFill>
                          <a:schemeClr val="tx1"/>
                        </a:solidFill>
                        <a:effectLst/>
                        <a:latin typeface="Arial" pitchFamily="34" charset="0"/>
                        <a:ea typeface="微软雅黑" pitchFamily="34" charset="-122"/>
                      </a:endParaRPr>
                    </a:p>
                  </a:txBody>
                  <a:tcPr marL="68580" marR="68580" marT="34290" marB="34290"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39075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1" i="0" u="none" strike="noStrike" cap="none" normalizeH="0" baseline="-25000">
                        <a:ln>
                          <a:noFill/>
                        </a:ln>
                        <a:solidFill>
                          <a:schemeClr val="tx1"/>
                        </a:solidFill>
                        <a:effectLst/>
                        <a:latin typeface="Times New Roman" pitchFamily="18" charset="0"/>
                        <a:ea typeface="微软雅黑" pitchFamily="34" charset="-122"/>
                      </a:endParaRPr>
                    </a:p>
                  </a:txBody>
                  <a:tcPr marL="68580" marR="68580" marT="34290" marB="34290"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1" i="0" u="none" strike="noStrike" cap="none" normalizeH="0" baseline="0">
                        <a:ln>
                          <a:noFill/>
                        </a:ln>
                        <a:solidFill>
                          <a:schemeClr val="tx1"/>
                        </a:solidFill>
                        <a:effectLst/>
                        <a:latin typeface="Arial" pitchFamily="34" charset="0"/>
                        <a:ea typeface="微软雅黑" pitchFamily="34" charset="-122"/>
                      </a:endParaRPr>
                    </a:p>
                  </a:txBody>
                  <a:tcPr marL="68580" marR="68580" marT="34290" marB="34290"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39075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0" i="0" u="none" strike="noStrike" cap="none" normalizeH="0" baseline="0">
                        <a:ln>
                          <a:noFill/>
                        </a:ln>
                        <a:solidFill>
                          <a:schemeClr val="tx1"/>
                        </a:solidFill>
                        <a:effectLst/>
                        <a:latin typeface="Arial" pitchFamily="34" charset="0"/>
                        <a:ea typeface="微软雅黑" pitchFamily="34" charset="-122"/>
                      </a:endParaRPr>
                    </a:p>
                  </a:txBody>
                  <a:tcPr marL="68580" marR="68580" marT="34290" marB="34290"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0" i="0" u="none" strike="noStrike" cap="none" normalizeH="0" baseline="0">
                        <a:ln>
                          <a:noFill/>
                        </a:ln>
                        <a:solidFill>
                          <a:schemeClr val="tx1"/>
                        </a:solidFill>
                        <a:effectLst/>
                        <a:latin typeface="Arial" pitchFamily="34" charset="0"/>
                        <a:ea typeface="微软雅黑" pitchFamily="34" charset="-122"/>
                      </a:endParaRPr>
                    </a:p>
                  </a:txBody>
                  <a:tcPr marL="68580" marR="68580" marT="34290" marB="34290"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39075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0" i="0" u="none" strike="noStrike" cap="none" normalizeH="0" baseline="0">
                        <a:ln>
                          <a:noFill/>
                        </a:ln>
                        <a:solidFill>
                          <a:schemeClr val="tx1"/>
                        </a:solidFill>
                        <a:effectLst/>
                        <a:latin typeface="Arial" pitchFamily="34" charset="0"/>
                        <a:ea typeface="微软雅黑" pitchFamily="34" charset="-122"/>
                      </a:endParaRPr>
                    </a:p>
                  </a:txBody>
                  <a:tcPr marL="68580" marR="68580" marT="34290" marB="34290"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GB" sz="2400" b="0" i="0" u="none" strike="noStrike" cap="none" normalizeH="0" baseline="0" dirty="0">
                        <a:ln>
                          <a:noFill/>
                        </a:ln>
                        <a:solidFill>
                          <a:schemeClr val="tx1"/>
                        </a:solidFill>
                        <a:effectLst/>
                        <a:latin typeface="Arial" pitchFamily="34" charset="0"/>
                        <a:ea typeface="微软雅黑" pitchFamily="34" charset="-122"/>
                      </a:endParaRPr>
                    </a:p>
                  </a:txBody>
                  <a:tcPr marL="68580" marR="68580" marT="34290" marB="34290"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3" name="Text Box 86"/>
          <p:cNvSpPr txBox="1">
            <a:spLocks noChangeArrowheads="1"/>
          </p:cNvSpPr>
          <p:nvPr/>
        </p:nvSpPr>
        <p:spPr bwMode="auto">
          <a:xfrm>
            <a:off x="7098316" y="1283123"/>
            <a:ext cx="583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id</a:t>
            </a:r>
            <a:r>
              <a:rPr kumimoji="0" lang="en-US" altLang="zh-CN" sz="2400" b="0" i="0" u="none" strike="noStrike" kern="1200" cap="none" spc="0" normalizeH="0" baseline="-25000" noProof="0">
                <a:ln>
                  <a:noFill/>
                </a:ln>
                <a:solidFill>
                  <a:srgbClr val="0070C0"/>
                </a:solidFill>
                <a:effectLst/>
                <a:uLnTx/>
                <a:uFillTx/>
                <a:latin typeface="微软雅黑" panose="020B0503020204020204" pitchFamily="34" charset="-122"/>
                <a:ea typeface="微软雅黑" panose="020B0503020204020204" pitchFamily="34" charset="-122"/>
                <a:cs typeface="+mn-cs"/>
              </a:rPr>
              <a:t>3</a:t>
            </a:r>
            <a:endParaRPr kumimoji="0" lang="en-GB" altLang="zh-CN" sz="2400" b="0" i="0" u="none" strike="noStrike" kern="1200" cap="none" spc="0" normalizeH="0" baseline="-2500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4" name="Text Box 87"/>
          <p:cNvSpPr txBox="1">
            <a:spLocks noChangeArrowheads="1"/>
          </p:cNvSpPr>
          <p:nvPr/>
        </p:nvSpPr>
        <p:spPr bwMode="auto">
          <a:xfrm>
            <a:off x="7955962" y="1274789"/>
            <a:ext cx="723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real</a:t>
            </a:r>
            <a:endParaRPr kumimoji="0" lang="en-GB"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5" name="Text Box 88"/>
          <p:cNvSpPr txBox="1">
            <a:spLocks noChangeArrowheads="1"/>
          </p:cNvSpPr>
          <p:nvPr/>
        </p:nvSpPr>
        <p:spPr bwMode="auto">
          <a:xfrm>
            <a:off x="7098316" y="1706468"/>
            <a:ext cx="583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id</a:t>
            </a:r>
            <a:r>
              <a:rPr kumimoji="0" lang="en-US" altLang="zh-CN" sz="2400" b="0" i="0" u="none" strike="noStrike" kern="1200" cap="none" spc="0" normalizeH="0" baseline="-2500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2</a:t>
            </a:r>
            <a:endParaRPr kumimoji="0" lang="en-GB" altLang="zh-CN" sz="2400" b="0" i="0" u="none" strike="noStrike" kern="1200" cap="none" spc="0" normalizeH="0" baseline="-2500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6" name="Text Box 89"/>
          <p:cNvSpPr txBox="1">
            <a:spLocks noChangeArrowheads="1"/>
          </p:cNvSpPr>
          <p:nvPr/>
        </p:nvSpPr>
        <p:spPr bwMode="auto">
          <a:xfrm>
            <a:off x="7955962" y="1698134"/>
            <a:ext cx="723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real</a:t>
            </a:r>
            <a:endParaRPr kumimoji="0" lang="en-GB" altLang="zh-CN" sz="24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7" name="Text Box 90"/>
          <p:cNvSpPr txBox="1">
            <a:spLocks noChangeArrowheads="1"/>
          </p:cNvSpPr>
          <p:nvPr/>
        </p:nvSpPr>
        <p:spPr bwMode="auto">
          <a:xfrm>
            <a:off x="7127344" y="2131916"/>
            <a:ext cx="583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id</a:t>
            </a:r>
            <a:r>
              <a:rPr kumimoji="0" lang="en-US" altLang="zh-CN" sz="2400" b="0" i="0" u="none" strike="noStrike" kern="1200" cap="none" spc="0" normalizeH="0" baseline="-25000" noProof="0">
                <a:ln>
                  <a:noFill/>
                </a:ln>
                <a:solidFill>
                  <a:srgbClr val="0070C0"/>
                </a:solidFill>
                <a:effectLst/>
                <a:uLnTx/>
                <a:uFillTx/>
                <a:latin typeface="微软雅黑" panose="020B0503020204020204" pitchFamily="34" charset="-122"/>
                <a:ea typeface="微软雅黑" panose="020B0503020204020204" pitchFamily="34" charset="-122"/>
                <a:cs typeface="+mn-cs"/>
              </a:rPr>
              <a:t>1</a:t>
            </a:r>
            <a:endParaRPr kumimoji="0" lang="en-GB" altLang="zh-CN" sz="2400" b="0" i="0" u="none" strike="noStrike" kern="1200" cap="none" spc="0" normalizeH="0" baseline="-2500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8" name="Text Box 91"/>
          <p:cNvSpPr txBox="1">
            <a:spLocks noChangeArrowheads="1"/>
          </p:cNvSpPr>
          <p:nvPr/>
        </p:nvSpPr>
        <p:spPr bwMode="auto">
          <a:xfrm>
            <a:off x="7955962" y="2123582"/>
            <a:ext cx="723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real</a:t>
            </a:r>
            <a:endParaRPr kumimoji="0" lang="en-GB"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8" name="Rectangle 41"/>
          <p:cNvSpPr txBox="1">
            <a:spLocks noChangeArrowheads="1"/>
          </p:cNvSpPr>
          <p:nvPr/>
        </p:nvSpPr>
        <p:spPr>
          <a:xfrm>
            <a:off x="120837" y="3227217"/>
            <a:ext cx="3970236" cy="2635626"/>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lIns="108000" tIns="108000" rIns="0" bIns="3429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 生 式</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语 义 规 则</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endPar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endParaRP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D→TL       L.in :=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T→int</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integer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T→real</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real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L→L</a:t>
            </a:r>
            <a:r>
              <a:rPr kumimoji="0" lang="en-US" altLang="zh-CN" sz="20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id   L</a:t>
            </a:r>
            <a:r>
              <a:rPr kumimoji="0" lang="en-US" altLang="zh-CN" sz="20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L→id</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4712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500"/>
                                        <p:tgtEl>
                                          <p:spTgt spid="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left)">
                                      <p:cBhvr>
                                        <p:cTn id="26" dur="500"/>
                                        <p:tgtEl>
                                          <p:spTgt spid="7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left)">
                                      <p:cBhvr>
                                        <p:cTn id="29" dur="500"/>
                                        <p:tgtEl>
                                          <p:spTgt spid="7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500"/>
                                        <p:tgtEl>
                                          <p:spTgt spid="7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left)">
                                      <p:cBhvr>
                                        <p:cTn id="39" dur="500"/>
                                        <p:tgtEl>
                                          <p:spTgt spid="7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wipe(left)">
                                      <p:cBhvr>
                                        <p:cTn id="42" dur="500"/>
                                        <p:tgtEl>
                                          <p:spTgt spid="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left)">
                                      <p:cBhvr>
                                        <p:cTn id="47" dur="500"/>
                                        <p:tgtEl>
                                          <p:spTgt spid="7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left)">
                                      <p:cBhvr>
                                        <p:cTn id="5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utoUpdateAnimBg="0"/>
      <p:bldP spid="69" grpId="0" autoUpdateAnimBg="0"/>
      <p:bldP spid="70" grpId="0" autoUpdateAnimBg="0"/>
      <p:bldP spid="71" grpId="0" autoUpdateAnimBg="0"/>
      <p:bldP spid="73" grpId="0"/>
      <p:bldP spid="74" grpId="0"/>
      <p:bldP spid="75" grpId="0"/>
      <p:bldP spid="76" grpId="0"/>
      <p:bldP spid="77" grpId="0"/>
      <p:bldP spid="7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编译原理</a:t>
            </a:r>
            <a:endParaRPr lang="en-GB" altLang="zh-CN" dirty="0"/>
          </a:p>
        </p:txBody>
      </p:sp>
      <p:sp>
        <p:nvSpPr>
          <p:cNvPr id="4099" name="Rectangle 3"/>
          <p:cNvSpPr>
            <a:spLocks noGrp="1" noChangeArrowheads="1"/>
          </p:cNvSpPr>
          <p:nvPr>
            <p:ph type="subTitle" idx="1"/>
          </p:nvPr>
        </p:nvSpPr>
        <p:spPr/>
        <p:txBody>
          <a:bodyPr/>
          <a:lstStyle/>
          <a:p>
            <a:r>
              <a:rPr lang="zh-CN" altLang="en-US" dirty="0"/>
              <a:t>树遍历</a:t>
            </a:r>
          </a:p>
        </p:txBody>
      </p:sp>
    </p:spTree>
    <p:extLst>
      <p:ext uri="{BB962C8B-B14F-4D97-AF65-F5344CB8AC3E}">
        <p14:creationId xmlns:p14="http://schemas.microsoft.com/office/powerpoint/2010/main" val="1434780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eaLnBrk="1" hangingPunct="1"/>
            <a:r>
              <a:rPr lang="zh-CN" altLang="en-US" dirty="0"/>
              <a:t>树遍历的属性计算方法</a:t>
            </a:r>
          </a:p>
        </p:txBody>
      </p:sp>
      <p:sp>
        <p:nvSpPr>
          <p:cNvPr id="39939" name="Rectangle 3"/>
          <p:cNvSpPr>
            <a:spLocks noGrp="1" noChangeArrowheads="1"/>
          </p:cNvSpPr>
          <p:nvPr>
            <p:ph idx="1"/>
          </p:nvPr>
        </p:nvSpPr>
        <p:spPr/>
        <p:txBody>
          <a:bodyPr/>
          <a:lstStyle/>
          <a:p>
            <a:pPr algn="just" eaLnBrk="1" hangingPunct="1"/>
            <a:r>
              <a:rPr lang="zh-CN" altLang="en-US" dirty="0"/>
              <a:t>通过树遍历的方法计算属性的值 </a:t>
            </a:r>
          </a:p>
          <a:p>
            <a:pPr lvl="1" algn="just" eaLnBrk="1" hangingPunct="1"/>
            <a:r>
              <a:rPr lang="zh-CN" altLang="en-US" dirty="0"/>
              <a:t>假设语法树已建立，且树中已带有开始符号的继承属性和终结符的综合属性 </a:t>
            </a:r>
          </a:p>
          <a:p>
            <a:pPr lvl="1" algn="just" eaLnBrk="1" hangingPunct="1"/>
            <a:r>
              <a:rPr lang="zh-CN" altLang="en-US" dirty="0"/>
              <a:t>以某种次序遍历语法树，直至计算出所有属性</a:t>
            </a:r>
          </a:p>
          <a:p>
            <a:pPr lvl="1" algn="just"/>
            <a:r>
              <a:rPr lang="zh-CN" altLang="en-US" dirty="0">
                <a:solidFill>
                  <a:srgbClr val="C00000"/>
                </a:solidFill>
              </a:rPr>
              <a:t>深度优先，从左到右的遍历 </a:t>
            </a:r>
          </a:p>
        </p:txBody>
      </p:sp>
      <p:sp>
        <p:nvSpPr>
          <p:cNvPr id="5" name="Rectangle 4"/>
          <p:cNvSpPr>
            <a:spLocks noChangeArrowheads="1"/>
          </p:cNvSpPr>
          <p:nvPr/>
        </p:nvSpPr>
        <p:spPr bwMode="auto">
          <a:xfrm>
            <a:off x="764932" y="4406321"/>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1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输入串</a:t>
            </a:r>
          </a:p>
        </p:txBody>
      </p:sp>
      <p:sp>
        <p:nvSpPr>
          <p:cNvPr id="6" name="Rectangle 5"/>
          <p:cNvSpPr>
            <a:spLocks noChangeArrowheads="1"/>
          </p:cNvSpPr>
          <p:nvPr/>
        </p:nvSpPr>
        <p:spPr bwMode="auto">
          <a:xfrm>
            <a:off x="2022232" y="4406321"/>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1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语法树</a:t>
            </a:r>
          </a:p>
        </p:txBody>
      </p:sp>
      <p:sp>
        <p:nvSpPr>
          <p:cNvPr id="7" name="Rectangle 6"/>
          <p:cNvSpPr>
            <a:spLocks noChangeArrowheads="1"/>
          </p:cNvSpPr>
          <p:nvPr/>
        </p:nvSpPr>
        <p:spPr bwMode="auto">
          <a:xfrm>
            <a:off x="3688934" y="4406321"/>
            <a:ext cx="133147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1" lang="zh-CN" altLang="en-US" sz="21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遍历语法树</a:t>
            </a:r>
            <a:endParaRPr kumimoji="1" lang="en-US"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endParaRPr>
          </a:p>
          <a:p>
            <a:pPr marL="0" marR="0" lvl="0" indent="0" algn="ctr" defTabSz="4572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1" lang="zh-CN" altLang="en-US" sz="21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计算属性</a:t>
            </a:r>
          </a:p>
        </p:txBody>
      </p:sp>
      <p:sp>
        <p:nvSpPr>
          <p:cNvPr id="9" name="Line 8"/>
          <p:cNvSpPr>
            <a:spLocks noChangeShapeType="1"/>
          </p:cNvSpPr>
          <p:nvPr/>
        </p:nvSpPr>
        <p:spPr bwMode="auto">
          <a:xfrm>
            <a:off x="1907932" y="4634921"/>
            <a:ext cx="40005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
        <p:nvSpPr>
          <p:cNvPr id="10" name="Line 9"/>
          <p:cNvSpPr>
            <a:spLocks noChangeShapeType="1"/>
          </p:cNvSpPr>
          <p:nvPr/>
        </p:nvSpPr>
        <p:spPr bwMode="auto">
          <a:xfrm>
            <a:off x="3222382" y="4634921"/>
            <a:ext cx="40005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209303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939">
                                            <p:txEl>
                                              <p:pRg st="2" end="2"/>
                                            </p:txEl>
                                          </p:spTgt>
                                        </p:tgtEl>
                                        <p:attrNameLst>
                                          <p:attrName>style.visibility</p:attrName>
                                        </p:attrNameLst>
                                      </p:cBhvr>
                                      <p:to>
                                        <p:strVal val="visible"/>
                                      </p:to>
                                    </p:set>
                                    <p:animEffect transition="in" filter="wipe(left)">
                                      <p:cBhvr>
                                        <p:cTn id="36" dur="500"/>
                                        <p:tgtEl>
                                          <p:spTgt spid="3993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939">
                                            <p:txEl>
                                              <p:pRg st="3" end="3"/>
                                            </p:txEl>
                                          </p:spTgt>
                                        </p:tgtEl>
                                        <p:attrNameLst>
                                          <p:attrName>style.visibility</p:attrName>
                                        </p:attrNameLst>
                                      </p:cBhvr>
                                      <p:to>
                                        <p:strVal val="visible"/>
                                      </p:to>
                                    </p:set>
                                    <p:animEffect transition="in" filter="wipe(left)">
                                      <p:cBhvr>
                                        <p:cTn id="41"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5" grpId="0"/>
      <p:bldP spid="6" grpId="0"/>
      <p:bldP spid="7" grpId="0" autoUpdateAnimBg="0"/>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树遍历算法</a:t>
            </a:r>
          </a:p>
        </p:txBody>
      </p:sp>
      <p:sp>
        <p:nvSpPr>
          <p:cNvPr id="118787" name="Rectangle 3"/>
          <p:cNvSpPr>
            <a:spLocks noGrp="1" noChangeArrowheads="1"/>
          </p:cNvSpPr>
          <p:nvPr>
            <p:ph idx="1"/>
          </p:nvPr>
        </p:nvSpPr>
        <p:spPr>
          <a:xfrm>
            <a:off x="281656" y="1953885"/>
            <a:ext cx="8514000" cy="4352400"/>
          </a:xfrm>
        </p:spPr>
        <p:txBody>
          <a:bodyPr>
            <a:noAutofit/>
          </a:bodyPr>
          <a:lstStyle/>
          <a:p>
            <a:pPr eaLnBrk="1" hangingPunct="1">
              <a:lnSpc>
                <a:spcPct val="90000"/>
              </a:lnSpc>
              <a:spcBef>
                <a:spcPct val="0"/>
              </a:spcBef>
              <a:buFont typeface="Wingdings" panose="05000000000000000000" pitchFamily="2" charset="2"/>
              <a:buNone/>
            </a:pPr>
            <a:r>
              <a:rPr lang="en-US" altLang="zh-CN" sz="2400" dirty="0">
                <a:latin typeface="+mj-ea"/>
                <a:ea typeface="+mj-ea"/>
              </a:rPr>
              <a:t>While  </a:t>
            </a:r>
            <a:r>
              <a:rPr lang="zh-CN" altLang="en-US" sz="2400" dirty="0">
                <a:latin typeface="+mj-ea"/>
                <a:ea typeface="+mj-ea"/>
              </a:rPr>
              <a:t>还有未被计算的属性  </a:t>
            </a:r>
            <a:r>
              <a:rPr lang="en-US" altLang="zh-CN" sz="2400" dirty="0">
                <a:latin typeface="+mj-ea"/>
                <a:ea typeface="+mj-ea"/>
              </a:rPr>
              <a:t>do</a:t>
            </a:r>
          </a:p>
          <a:p>
            <a:pPr eaLnBrk="1" hangingPunct="1">
              <a:lnSpc>
                <a:spcPct val="90000"/>
              </a:lnSpc>
              <a:spcBef>
                <a:spcPct val="0"/>
              </a:spcBef>
              <a:buFont typeface="Wingdings" panose="05000000000000000000" pitchFamily="2" charset="2"/>
              <a:buNone/>
            </a:pPr>
            <a:r>
              <a:rPr lang="en-US" altLang="zh-CN" sz="2400" dirty="0">
                <a:latin typeface="+mj-ea"/>
                <a:ea typeface="+mj-ea"/>
              </a:rPr>
              <a:t>	</a:t>
            </a:r>
            <a:r>
              <a:rPr lang="en-US" altLang="zh-CN" sz="2400" dirty="0" err="1">
                <a:latin typeface="+mj-ea"/>
                <a:ea typeface="+mj-ea"/>
              </a:rPr>
              <a:t>VisitNode</a:t>
            </a:r>
            <a:r>
              <a:rPr lang="en-US" altLang="zh-CN" sz="2400" dirty="0">
                <a:latin typeface="+mj-ea"/>
                <a:ea typeface="+mj-ea"/>
              </a:rPr>
              <a:t>(S) 	  </a:t>
            </a:r>
            <a:r>
              <a:rPr lang="en-US" altLang="zh-CN" sz="2400" dirty="0">
                <a:solidFill>
                  <a:srgbClr val="00B050"/>
                </a:solidFill>
                <a:latin typeface="+mj-ea"/>
                <a:ea typeface="+mj-ea"/>
              </a:rPr>
              <a:t>/*S</a:t>
            </a:r>
            <a:r>
              <a:rPr lang="zh-CN" altLang="en-US" sz="2400" dirty="0">
                <a:solidFill>
                  <a:srgbClr val="00B050"/>
                </a:solidFill>
                <a:latin typeface="+mj-ea"/>
                <a:ea typeface="+mj-ea"/>
              </a:rPr>
              <a:t>是开始符号*/</a:t>
            </a:r>
          </a:p>
          <a:p>
            <a:pPr eaLnBrk="1" hangingPunct="1">
              <a:lnSpc>
                <a:spcPct val="90000"/>
              </a:lnSpc>
              <a:spcBef>
                <a:spcPct val="0"/>
              </a:spcBef>
              <a:buFont typeface="Wingdings" panose="05000000000000000000" pitchFamily="2" charset="2"/>
              <a:buNone/>
            </a:pPr>
            <a:endParaRPr lang="en-US" altLang="zh-CN" sz="2400" dirty="0">
              <a:latin typeface="+mj-ea"/>
              <a:ea typeface="+mj-ea"/>
            </a:endParaRPr>
          </a:p>
          <a:p>
            <a:pPr eaLnBrk="1" hangingPunct="1">
              <a:lnSpc>
                <a:spcPct val="90000"/>
              </a:lnSpc>
              <a:spcBef>
                <a:spcPct val="0"/>
              </a:spcBef>
              <a:buFont typeface="Wingdings" panose="05000000000000000000" pitchFamily="2" charset="2"/>
              <a:buNone/>
            </a:pPr>
            <a:r>
              <a:rPr lang="en-US" altLang="zh-CN" sz="2400" dirty="0">
                <a:latin typeface="+mj-ea"/>
                <a:ea typeface="+mj-ea"/>
              </a:rPr>
              <a:t>procedure </a:t>
            </a:r>
            <a:r>
              <a:rPr lang="en-US" altLang="zh-CN" sz="2400" dirty="0" err="1">
                <a:latin typeface="+mj-ea"/>
                <a:ea typeface="+mj-ea"/>
              </a:rPr>
              <a:t>VisitNode</a:t>
            </a:r>
            <a:r>
              <a:rPr lang="en-US" altLang="zh-CN" sz="2400" dirty="0">
                <a:latin typeface="+mj-ea"/>
                <a:ea typeface="+mj-ea"/>
              </a:rPr>
              <a:t> (</a:t>
            </a:r>
            <a:r>
              <a:rPr lang="en-US" altLang="zh-CN" sz="2400" dirty="0" err="1">
                <a:latin typeface="+mj-ea"/>
                <a:ea typeface="+mj-ea"/>
              </a:rPr>
              <a:t>N:Node</a:t>
            </a:r>
            <a:r>
              <a:rPr lang="en-US" altLang="zh-CN" sz="2400" dirty="0">
                <a:latin typeface="+mj-ea"/>
                <a:ea typeface="+mj-ea"/>
              </a:rPr>
              <a:t>) ;</a:t>
            </a:r>
          </a:p>
          <a:p>
            <a:pPr eaLnBrk="1" hangingPunct="1">
              <a:lnSpc>
                <a:spcPct val="90000"/>
              </a:lnSpc>
              <a:spcBef>
                <a:spcPct val="0"/>
              </a:spcBef>
              <a:buFont typeface="Wingdings" panose="05000000000000000000" pitchFamily="2" charset="2"/>
              <a:buNone/>
            </a:pPr>
            <a:r>
              <a:rPr lang="en-US" altLang="zh-CN" sz="2400" dirty="0">
                <a:latin typeface="+mj-ea"/>
                <a:ea typeface="+mj-ea"/>
              </a:rPr>
              <a:t>begin</a:t>
            </a:r>
          </a:p>
          <a:p>
            <a:pPr eaLnBrk="1" hangingPunct="1">
              <a:lnSpc>
                <a:spcPct val="90000"/>
              </a:lnSpc>
              <a:spcBef>
                <a:spcPct val="0"/>
              </a:spcBef>
              <a:buFont typeface="Wingdings" panose="05000000000000000000" pitchFamily="2" charset="2"/>
              <a:buNone/>
            </a:pPr>
            <a:r>
              <a:rPr lang="en-US" altLang="zh-CN" sz="2400" dirty="0">
                <a:solidFill>
                  <a:srgbClr val="0033CC"/>
                </a:solidFill>
                <a:latin typeface="+mj-ea"/>
                <a:ea typeface="+mj-ea"/>
              </a:rPr>
              <a:t>     if N</a:t>
            </a:r>
            <a:r>
              <a:rPr lang="zh-CN" altLang="en-US" sz="2400" dirty="0">
                <a:solidFill>
                  <a:srgbClr val="0033CC"/>
                </a:solidFill>
                <a:latin typeface="+mj-ea"/>
                <a:ea typeface="+mj-ea"/>
              </a:rPr>
              <a:t>是一个非终结符 </a:t>
            </a:r>
            <a:r>
              <a:rPr lang="en-US" altLang="zh-CN" sz="2400" dirty="0">
                <a:solidFill>
                  <a:srgbClr val="0033CC"/>
                </a:solidFill>
                <a:latin typeface="+mj-ea"/>
                <a:ea typeface="+mj-ea"/>
              </a:rPr>
              <a:t>then  </a:t>
            </a:r>
            <a:r>
              <a:rPr lang="en-US" altLang="zh-CN" sz="2400" dirty="0">
                <a:solidFill>
                  <a:srgbClr val="00B050"/>
                </a:solidFill>
                <a:latin typeface="+mj-ea"/>
                <a:ea typeface="+mj-ea"/>
              </a:rPr>
              <a:t>/*</a:t>
            </a:r>
            <a:r>
              <a:rPr lang="zh-CN" altLang="en-US" sz="2400" dirty="0">
                <a:solidFill>
                  <a:srgbClr val="00B050"/>
                </a:solidFill>
                <a:latin typeface="+mj-ea"/>
                <a:ea typeface="+mj-ea"/>
              </a:rPr>
              <a:t>假设其产生式为</a:t>
            </a:r>
            <a:r>
              <a:rPr lang="en-US" altLang="zh-CN" sz="2400" dirty="0">
                <a:solidFill>
                  <a:srgbClr val="00B050"/>
                </a:solidFill>
                <a:latin typeface="+mj-ea"/>
                <a:ea typeface="+mj-ea"/>
              </a:rPr>
              <a:t>N→X</a:t>
            </a:r>
            <a:r>
              <a:rPr lang="en-US" altLang="zh-CN" sz="2400" baseline="-30000" dirty="0">
                <a:solidFill>
                  <a:srgbClr val="00B050"/>
                </a:solidFill>
                <a:latin typeface="+mj-ea"/>
                <a:ea typeface="+mj-ea"/>
              </a:rPr>
              <a:t>1</a:t>
            </a:r>
            <a:r>
              <a:rPr lang="en-US" altLang="zh-CN" sz="2400" dirty="0">
                <a:solidFill>
                  <a:srgbClr val="00B050"/>
                </a:solidFill>
                <a:latin typeface="+mj-ea"/>
                <a:ea typeface="+mj-ea"/>
              </a:rPr>
              <a:t>…</a:t>
            </a:r>
            <a:r>
              <a:rPr lang="en-US" altLang="zh-CN" sz="2400" dirty="0" err="1">
                <a:solidFill>
                  <a:srgbClr val="00B050"/>
                </a:solidFill>
                <a:latin typeface="+mj-ea"/>
                <a:ea typeface="+mj-ea"/>
              </a:rPr>
              <a:t>X</a:t>
            </a:r>
            <a:r>
              <a:rPr lang="en-US" altLang="zh-CN" sz="2400" baseline="-30000" dirty="0" err="1">
                <a:solidFill>
                  <a:srgbClr val="00B050"/>
                </a:solidFill>
                <a:latin typeface="+mj-ea"/>
                <a:ea typeface="+mj-ea"/>
              </a:rPr>
              <a:t>m</a:t>
            </a:r>
            <a:r>
              <a:rPr lang="en-US" altLang="zh-CN" sz="2400" dirty="0">
                <a:solidFill>
                  <a:srgbClr val="00B050"/>
                </a:solidFill>
                <a:latin typeface="+mj-ea"/>
                <a:ea typeface="+mj-ea"/>
              </a:rPr>
              <a:t>*/</a:t>
            </a:r>
          </a:p>
          <a:p>
            <a:pPr eaLnBrk="1" hangingPunct="1">
              <a:lnSpc>
                <a:spcPct val="90000"/>
              </a:lnSpc>
              <a:spcBef>
                <a:spcPct val="0"/>
              </a:spcBef>
              <a:buFont typeface="Wingdings" panose="05000000000000000000" pitchFamily="2" charset="2"/>
              <a:buNone/>
            </a:pPr>
            <a:r>
              <a:rPr lang="en-US" altLang="zh-CN" sz="2400" dirty="0">
                <a:solidFill>
                  <a:srgbClr val="0033CC"/>
                </a:solidFill>
                <a:latin typeface="+mj-ea"/>
                <a:ea typeface="+mj-ea"/>
              </a:rPr>
              <a:t>	     for </a:t>
            </a:r>
            <a:r>
              <a:rPr lang="en-US" altLang="zh-CN" sz="2400" dirty="0" err="1">
                <a:solidFill>
                  <a:srgbClr val="0033CC"/>
                </a:solidFill>
                <a:latin typeface="+mj-ea"/>
                <a:ea typeface="+mj-ea"/>
              </a:rPr>
              <a:t>i</a:t>
            </a:r>
            <a:r>
              <a:rPr lang="en-US" altLang="zh-CN" sz="2400" dirty="0">
                <a:solidFill>
                  <a:srgbClr val="0033CC"/>
                </a:solidFill>
                <a:latin typeface="+mj-ea"/>
                <a:ea typeface="+mj-ea"/>
              </a:rPr>
              <a:t> :=1 to  m  do</a:t>
            </a:r>
          </a:p>
          <a:p>
            <a:pPr eaLnBrk="1" hangingPunct="1">
              <a:lnSpc>
                <a:spcPct val="90000"/>
              </a:lnSpc>
              <a:spcBef>
                <a:spcPct val="0"/>
              </a:spcBef>
              <a:buFont typeface="Wingdings" panose="05000000000000000000" pitchFamily="2" charset="2"/>
              <a:buNone/>
            </a:pPr>
            <a:r>
              <a:rPr lang="en-US" altLang="zh-CN" sz="2400" dirty="0">
                <a:solidFill>
                  <a:srgbClr val="0033CC"/>
                </a:solidFill>
                <a:latin typeface="+mj-ea"/>
                <a:ea typeface="+mj-ea"/>
              </a:rPr>
              <a:t>              if </a:t>
            </a:r>
            <a:r>
              <a:rPr lang="en-US" altLang="zh-CN" sz="2400" dirty="0" err="1">
                <a:solidFill>
                  <a:srgbClr val="0033CC"/>
                </a:solidFill>
                <a:latin typeface="+mj-ea"/>
                <a:ea typeface="+mj-ea"/>
              </a:rPr>
              <a:t>X</a:t>
            </a:r>
            <a:r>
              <a:rPr lang="en-US" altLang="zh-CN" sz="2400" baseline="-30000" dirty="0" err="1">
                <a:solidFill>
                  <a:srgbClr val="0033CC"/>
                </a:solidFill>
                <a:latin typeface="+mj-ea"/>
                <a:ea typeface="+mj-ea"/>
              </a:rPr>
              <a:t>i</a:t>
            </a:r>
            <a:r>
              <a:rPr lang="en-US" altLang="zh-CN" sz="2400" dirty="0" err="1">
                <a:solidFill>
                  <a:srgbClr val="0033CC"/>
                </a:solidFill>
                <a:latin typeface="+mj-ea"/>
                <a:ea typeface="+mj-ea"/>
                <a:sym typeface="Symbol" panose="05050102010706020507" pitchFamily="18" charset="2"/>
              </a:rPr>
              <a:t></a:t>
            </a:r>
            <a:r>
              <a:rPr lang="en-US" altLang="zh-CN" sz="2400" dirty="0" err="1">
                <a:solidFill>
                  <a:srgbClr val="0033CC"/>
                </a:solidFill>
                <a:latin typeface="+mj-ea"/>
                <a:ea typeface="+mj-ea"/>
              </a:rPr>
              <a:t>V</a:t>
            </a:r>
            <a:r>
              <a:rPr lang="en-US" altLang="zh-CN" sz="2400" baseline="-30000" dirty="0" err="1">
                <a:solidFill>
                  <a:srgbClr val="0033CC"/>
                </a:solidFill>
                <a:latin typeface="+mj-ea"/>
                <a:ea typeface="+mj-ea"/>
              </a:rPr>
              <a:t>N</a:t>
            </a:r>
            <a:r>
              <a:rPr lang="en-US" altLang="zh-CN" sz="2400" baseline="-30000" dirty="0">
                <a:solidFill>
                  <a:srgbClr val="0033CC"/>
                </a:solidFill>
                <a:latin typeface="+mj-ea"/>
                <a:ea typeface="+mj-ea"/>
              </a:rPr>
              <a:t>  </a:t>
            </a:r>
            <a:r>
              <a:rPr lang="en-US" altLang="zh-CN" sz="2400" dirty="0">
                <a:solidFill>
                  <a:srgbClr val="0033CC"/>
                </a:solidFill>
                <a:latin typeface="+mj-ea"/>
                <a:ea typeface="+mj-ea"/>
              </a:rPr>
              <a:t>then </a:t>
            </a:r>
            <a:r>
              <a:rPr lang="en-US" altLang="zh-CN" sz="2400" dirty="0">
                <a:solidFill>
                  <a:srgbClr val="00B050"/>
                </a:solidFill>
                <a:latin typeface="+mj-ea"/>
                <a:ea typeface="+mj-ea"/>
              </a:rPr>
              <a:t>/*</a:t>
            </a:r>
            <a:r>
              <a:rPr lang="zh-CN" altLang="en-US" sz="2400" dirty="0">
                <a:solidFill>
                  <a:srgbClr val="00B050"/>
                </a:solidFill>
                <a:latin typeface="+mj-ea"/>
                <a:ea typeface="+mj-ea"/>
              </a:rPr>
              <a:t>即</a:t>
            </a:r>
            <a:r>
              <a:rPr lang="en-US" altLang="zh-CN" sz="2400" dirty="0">
                <a:solidFill>
                  <a:srgbClr val="00B050"/>
                </a:solidFill>
                <a:latin typeface="+mj-ea"/>
                <a:ea typeface="+mj-ea"/>
              </a:rPr>
              <a:t>X</a:t>
            </a:r>
            <a:r>
              <a:rPr lang="en-US" altLang="zh-CN" sz="2400" baseline="-30000" dirty="0">
                <a:solidFill>
                  <a:srgbClr val="00B050"/>
                </a:solidFill>
                <a:latin typeface="+mj-ea"/>
                <a:ea typeface="+mj-ea"/>
              </a:rPr>
              <a:t>i</a:t>
            </a:r>
            <a:r>
              <a:rPr lang="zh-CN" altLang="en-US" sz="2400" dirty="0">
                <a:solidFill>
                  <a:srgbClr val="00B050"/>
                </a:solidFill>
                <a:latin typeface="+mj-ea"/>
                <a:ea typeface="+mj-ea"/>
              </a:rPr>
              <a:t>是非终结符*/</a:t>
            </a:r>
          </a:p>
          <a:p>
            <a:pPr eaLnBrk="1" hangingPunct="1">
              <a:lnSpc>
                <a:spcPct val="90000"/>
              </a:lnSpc>
              <a:spcBef>
                <a:spcPct val="0"/>
              </a:spcBef>
              <a:buFont typeface="Wingdings" panose="05000000000000000000" pitchFamily="2" charset="2"/>
              <a:buNone/>
            </a:pPr>
            <a:r>
              <a:rPr lang="zh-CN" altLang="en-US" sz="2400" dirty="0">
                <a:solidFill>
                  <a:srgbClr val="0033CC"/>
                </a:solidFill>
                <a:latin typeface="+mj-ea"/>
                <a:ea typeface="+mj-ea"/>
              </a:rPr>
              <a:t>		         </a:t>
            </a:r>
            <a:r>
              <a:rPr lang="en-US" altLang="zh-CN" sz="2400" dirty="0">
                <a:solidFill>
                  <a:srgbClr val="0033CC"/>
                </a:solidFill>
                <a:latin typeface="+mj-ea"/>
                <a:ea typeface="+mj-ea"/>
              </a:rPr>
              <a:t>begin</a:t>
            </a:r>
          </a:p>
          <a:p>
            <a:pPr eaLnBrk="1" hangingPunct="1">
              <a:lnSpc>
                <a:spcPct val="90000"/>
              </a:lnSpc>
              <a:spcBef>
                <a:spcPct val="0"/>
              </a:spcBef>
              <a:buFont typeface="Wingdings" panose="05000000000000000000" pitchFamily="2" charset="2"/>
              <a:buNone/>
            </a:pPr>
            <a:r>
              <a:rPr lang="en-US" altLang="zh-CN" sz="2400" dirty="0">
                <a:solidFill>
                  <a:srgbClr val="0033CC"/>
                </a:solidFill>
                <a:latin typeface="+mj-ea"/>
                <a:ea typeface="+mj-ea"/>
              </a:rPr>
              <a:t>		              </a:t>
            </a:r>
            <a:r>
              <a:rPr lang="zh-CN" altLang="en-US" sz="2400" dirty="0">
                <a:solidFill>
                  <a:srgbClr val="0033CC"/>
                </a:solidFill>
                <a:latin typeface="+mj-ea"/>
                <a:ea typeface="+mj-ea"/>
              </a:rPr>
              <a:t>计算</a:t>
            </a:r>
            <a:r>
              <a:rPr lang="en-US" altLang="zh-CN" sz="2400" dirty="0">
                <a:solidFill>
                  <a:srgbClr val="0033CC"/>
                </a:solidFill>
                <a:latin typeface="+mj-ea"/>
                <a:ea typeface="+mj-ea"/>
              </a:rPr>
              <a:t>X</a:t>
            </a:r>
            <a:r>
              <a:rPr lang="en-US" altLang="zh-CN" sz="2400" baseline="-30000" dirty="0">
                <a:solidFill>
                  <a:srgbClr val="0033CC"/>
                </a:solidFill>
                <a:latin typeface="+mj-ea"/>
                <a:ea typeface="+mj-ea"/>
              </a:rPr>
              <a:t>i</a:t>
            </a:r>
            <a:r>
              <a:rPr lang="zh-CN" altLang="en-US" sz="2400" dirty="0">
                <a:solidFill>
                  <a:srgbClr val="0033CC"/>
                </a:solidFill>
                <a:latin typeface="+mj-ea"/>
                <a:ea typeface="+mj-ea"/>
              </a:rPr>
              <a:t>的所有能够计算的</a:t>
            </a:r>
            <a:r>
              <a:rPr lang="zh-CN" altLang="en-US" sz="2400" dirty="0">
                <a:solidFill>
                  <a:srgbClr val="CC0000"/>
                </a:solidFill>
                <a:latin typeface="+mj-ea"/>
                <a:ea typeface="+mj-ea"/>
              </a:rPr>
              <a:t>继承属性</a:t>
            </a:r>
            <a:r>
              <a:rPr lang="zh-CN" altLang="en-US" sz="2400" dirty="0">
                <a:solidFill>
                  <a:srgbClr val="0033CC"/>
                </a:solidFill>
                <a:latin typeface="+mj-ea"/>
                <a:ea typeface="+mj-ea"/>
              </a:rPr>
              <a:t>；</a:t>
            </a:r>
          </a:p>
          <a:p>
            <a:pPr eaLnBrk="1" hangingPunct="1">
              <a:lnSpc>
                <a:spcPct val="90000"/>
              </a:lnSpc>
              <a:spcBef>
                <a:spcPct val="0"/>
              </a:spcBef>
              <a:buFont typeface="Wingdings" panose="05000000000000000000" pitchFamily="2" charset="2"/>
              <a:buNone/>
            </a:pPr>
            <a:r>
              <a:rPr lang="zh-CN" altLang="en-US" sz="2400" dirty="0">
                <a:solidFill>
                  <a:srgbClr val="0033CC"/>
                </a:solidFill>
                <a:latin typeface="+mj-ea"/>
                <a:ea typeface="+mj-ea"/>
              </a:rPr>
              <a:t>		              </a:t>
            </a:r>
            <a:r>
              <a:rPr lang="en-US" altLang="zh-CN" sz="2400" b="1" dirty="0" err="1">
                <a:solidFill>
                  <a:srgbClr val="0033CC"/>
                </a:solidFill>
                <a:latin typeface="+mj-ea"/>
                <a:ea typeface="+mj-ea"/>
              </a:rPr>
              <a:t>VisitNode</a:t>
            </a:r>
            <a:r>
              <a:rPr lang="en-US" altLang="zh-CN" sz="2400" b="1" dirty="0">
                <a:solidFill>
                  <a:srgbClr val="0033CC"/>
                </a:solidFill>
                <a:latin typeface="+mj-ea"/>
                <a:ea typeface="+mj-ea"/>
              </a:rPr>
              <a:t> (X</a:t>
            </a:r>
            <a:r>
              <a:rPr lang="en-US" altLang="zh-CN" sz="2400" b="1" baseline="-30000" dirty="0">
                <a:solidFill>
                  <a:srgbClr val="0033CC"/>
                </a:solidFill>
                <a:latin typeface="+mj-ea"/>
                <a:ea typeface="+mj-ea"/>
              </a:rPr>
              <a:t>i</a:t>
            </a:r>
            <a:r>
              <a:rPr lang="en-US" altLang="zh-CN" sz="2400" b="1" dirty="0">
                <a:solidFill>
                  <a:srgbClr val="0033CC"/>
                </a:solidFill>
                <a:latin typeface="+mj-ea"/>
                <a:ea typeface="+mj-ea"/>
              </a:rPr>
              <a:t>)</a:t>
            </a:r>
          </a:p>
          <a:p>
            <a:pPr eaLnBrk="1" hangingPunct="1">
              <a:lnSpc>
                <a:spcPct val="90000"/>
              </a:lnSpc>
              <a:spcBef>
                <a:spcPct val="0"/>
              </a:spcBef>
              <a:buFont typeface="Wingdings" panose="05000000000000000000" pitchFamily="2" charset="2"/>
              <a:buNone/>
            </a:pPr>
            <a:r>
              <a:rPr lang="en-US" altLang="zh-CN" sz="2400" dirty="0">
                <a:solidFill>
                  <a:srgbClr val="0033CC"/>
                </a:solidFill>
                <a:latin typeface="+mj-ea"/>
                <a:ea typeface="+mj-ea"/>
              </a:rPr>
              <a:t>              end;</a:t>
            </a:r>
          </a:p>
          <a:p>
            <a:pPr eaLnBrk="1" hangingPunct="1">
              <a:lnSpc>
                <a:spcPct val="90000"/>
              </a:lnSpc>
              <a:spcBef>
                <a:spcPct val="0"/>
              </a:spcBef>
              <a:buFont typeface="Wingdings" panose="05000000000000000000" pitchFamily="2" charset="2"/>
              <a:buNone/>
            </a:pPr>
            <a:r>
              <a:rPr lang="zh-CN" altLang="en-US" sz="2400" dirty="0">
                <a:latin typeface="+mj-ea"/>
                <a:ea typeface="+mj-ea"/>
              </a:rPr>
              <a:t>     计算</a:t>
            </a:r>
            <a:r>
              <a:rPr lang="en-US" altLang="zh-CN" sz="2400" dirty="0">
                <a:latin typeface="+mj-ea"/>
                <a:ea typeface="+mj-ea"/>
              </a:rPr>
              <a:t>N</a:t>
            </a:r>
            <a:r>
              <a:rPr lang="zh-CN" altLang="en-US" sz="2400" dirty="0">
                <a:latin typeface="+mj-ea"/>
                <a:ea typeface="+mj-ea"/>
              </a:rPr>
              <a:t>的所有能够计算的</a:t>
            </a:r>
            <a:r>
              <a:rPr lang="zh-CN" altLang="en-US" sz="2400" dirty="0">
                <a:solidFill>
                  <a:srgbClr val="CC0000"/>
                </a:solidFill>
                <a:latin typeface="+mj-ea"/>
                <a:ea typeface="+mj-ea"/>
              </a:rPr>
              <a:t>综合属性</a:t>
            </a:r>
          </a:p>
          <a:p>
            <a:pPr eaLnBrk="1" hangingPunct="1">
              <a:lnSpc>
                <a:spcPct val="90000"/>
              </a:lnSpc>
              <a:spcBef>
                <a:spcPct val="0"/>
              </a:spcBef>
              <a:buFont typeface="Wingdings" panose="05000000000000000000" pitchFamily="2" charset="2"/>
              <a:buNone/>
            </a:pPr>
            <a:r>
              <a:rPr lang="en-US" altLang="zh-CN" sz="2400" dirty="0">
                <a:latin typeface="+mj-ea"/>
                <a:ea typeface="+mj-ea"/>
              </a:rPr>
              <a:t>end</a:t>
            </a:r>
            <a:endParaRPr lang="zh-CN" altLang="en-US" sz="2400" dirty="0">
              <a:latin typeface="+mj-ea"/>
              <a:ea typeface="+mj-ea"/>
            </a:endParaRPr>
          </a:p>
        </p:txBody>
      </p:sp>
      <p:sp>
        <p:nvSpPr>
          <p:cNvPr id="118789" name="Rectangle 5"/>
          <p:cNvSpPr>
            <a:spLocks noChangeArrowheads="1"/>
          </p:cNvSpPr>
          <p:nvPr/>
        </p:nvSpPr>
        <p:spPr bwMode="auto">
          <a:xfrm>
            <a:off x="672607" y="3600334"/>
            <a:ext cx="7963392" cy="2306978"/>
          </a:xfrm>
          <a:prstGeom prst="rect">
            <a:avLst/>
          </a:prstGeom>
          <a:noFill/>
          <a:ln>
            <a:headEnd/>
            <a:tailEnd type="none" w="lg" len="lg"/>
          </a:ln>
        </p:spPr>
        <p:style>
          <a:lnRef idx="2">
            <a:schemeClr val="accent1"/>
          </a:lnRef>
          <a:fillRef idx="1">
            <a:schemeClr val="lt1"/>
          </a:fillRef>
          <a:effectRef idx="0">
            <a:schemeClr val="accent1"/>
          </a:effectRef>
          <a:fontRef idx="minor">
            <a:schemeClr val="dk1"/>
          </a:fontRef>
        </p:style>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 name="Text Box 5"/>
          <p:cNvSpPr txBox="1">
            <a:spLocks noChangeArrowheads="1"/>
          </p:cNvSpPr>
          <p:nvPr/>
        </p:nvSpPr>
        <p:spPr bwMode="auto">
          <a:xfrm>
            <a:off x="5138056" y="-1"/>
            <a:ext cx="4005945" cy="284480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457200" rtl="0" eaLnBrk="1" fontAlgn="auto" latinLnBrk="0" hangingPunct="1">
              <a:lnSpc>
                <a:spcPct val="100000"/>
              </a:lnSpc>
              <a:spcBef>
                <a:spcPct val="10000"/>
              </a:spcBef>
              <a:spcAft>
                <a:spcPts val="0"/>
              </a:spcAft>
              <a:buClr>
                <a:srgbClr val="EEECE1"/>
              </a:buClr>
              <a:buSzPct val="75000"/>
              <a:buFont typeface="Wingdings" panose="05000000000000000000" pitchFamily="2" charset="2"/>
              <a:buChar char="n"/>
              <a:tabLst/>
              <a:defRPr/>
            </a:pPr>
            <a:r>
              <a:rPr kumimoji="0" lang="zh-CN" altLang="en-GB"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创艺简中圆"/>
              </a:rPr>
              <a:t>计算思维的典型方法</a:t>
            </a:r>
            <a:r>
              <a:rPr kumimoji="0" lang="en-GB"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创艺简中圆"/>
              </a:rPr>
              <a:t>--</a:t>
            </a:r>
            <a:r>
              <a:rPr kumimoji="0" lang="zh-CN"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创艺简中圆"/>
              </a:rPr>
              <a:t>递归</a:t>
            </a:r>
          </a:p>
          <a:p>
            <a:pPr marL="742950" marR="0" lvl="1" indent="-285750" algn="l" defTabSz="457200" rtl="0" eaLnBrk="1" fontAlgn="auto" latinLnBrk="0" hangingPunct="1">
              <a:lnSpc>
                <a:spcPct val="100000"/>
              </a:lnSpc>
              <a:spcBef>
                <a:spcPct val="10000"/>
              </a:spcBef>
              <a:spcAft>
                <a:spcPts val="0"/>
              </a:spcAft>
              <a:buClr>
                <a:srgbClr val="C0504D"/>
              </a:buClr>
              <a:buSzPct val="80000"/>
              <a:buFont typeface="Wingdings" panose="05000000000000000000" pitchFamily="2" charset="2"/>
              <a:buChar char="¨"/>
              <a:tabLst/>
              <a:defRPr/>
            </a:pPr>
            <a:r>
              <a:rPr kumimoji="0" lang="zh-CN"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创艺简中圆"/>
              </a:rPr>
              <a:t>问题的解决又依赖于类似问题的解决，只不过后者的复杂程度或规模较原来的问题更小</a:t>
            </a:r>
          </a:p>
          <a:p>
            <a:pPr marL="742950" marR="0" lvl="1" indent="-285750" algn="l" defTabSz="457200" rtl="0" eaLnBrk="1" fontAlgn="auto" latinLnBrk="0" hangingPunct="1">
              <a:lnSpc>
                <a:spcPct val="100000"/>
              </a:lnSpc>
              <a:spcBef>
                <a:spcPct val="10000"/>
              </a:spcBef>
              <a:spcAft>
                <a:spcPts val="0"/>
              </a:spcAft>
              <a:buClr>
                <a:srgbClr val="C0504D"/>
              </a:buClr>
              <a:buSzPct val="80000"/>
              <a:buFont typeface="Wingdings" panose="05000000000000000000" pitchFamily="2" charset="2"/>
              <a:buChar char="¨"/>
              <a:tabLst/>
              <a:defRPr/>
            </a:pPr>
            <a:r>
              <a:rPr kumimoji="0" lang="zh-CN"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创艺简中圆"/>
              </a:rPr>
              <a:t>一旦将问题的复杂程度和规模化简到足够小时，问题的解法其实非常简单 </a:t>
            </a:r>
            <a:endParaRPr kumimoji="0" lang="zh-CN" altLang="en-US"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创艺简中圆"/>
            </a:endParaRPr>
          </a:p>
          <a:p>
            <a:pPr marL="742950" marR="0" lvl="1" indent="-285750" algn="l" defTabSz="457200" rtl="0" eaLnBrk="1" fontAlgn="auto" latinLnBrk="0" hangingPunct="1">
              <a:lnSpc>
                <a:spcPct val="100000"/>
              </a:lnSpc>
              <a:spcBef>
                <a:spcPct val="10000"/>
              </a:spcBef>
              <a:spcAft>
                <a:spcPts val="0"/>
              </a:spcAft>
              <a:buClr>
                <a:srgbClr val="C0504D"/>
              </a:buClr>
              <a:buSzPct val="80000"/>
              <a:buFont typeface="Wingdings" panose="05000000000000000000" pitchFamily="2" charset="2"/>
              <a:buChar char="¨"/>
              <a:tabLst/>
              <a:defRPr/>
            </a:pPr>
            <a:endParaRPr kumimoji="0" lang="en-GB" altLang="zh-CN"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创艺简中圆"/>
            </a:endParaRPr>
          </a:p>
        </p:txBody>
      </p:sp>
    </p:spTree>
    <p:extLst>
      <p:ext uri="{BB962C8B-B14F-4D97-AF65-F5344CB8AC3E}">
        <p14:creationId xmlns:p14="http://schemas.microsoft.com/office/powerpoint/2010/main" val="4153645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wipe(left)">
                                      <p:cBhvr>
                                        <p:cTn id="7" dur="500"/>
                                        <p:tgtEl>
                                          <p:spTgt spid="11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wipe(left)">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7">
                                            <p:txEl>
                                              <p:pRg st="3" end="3"/>
                                            </p:txEl>
                                          </p:spTgt>
                                        </p:tgtEl>
                                        <p:attrNameLst>
                                          <p:attrName>style.visibility</p:attrName>
                                        </p:attrNameLst>
                                      </p:cBhvr>
                                      <p:to>
                                        <p:strVal val="visible"/>
                                      </p:to>
                                    </p:set>
                                    <p:animEffect transition="in" filter="wipe(left)">
                                      <p:cBhvr>
                                        <p:cTn id="17" dur="500"/>
                                        <p:tgtEl>
                                          <p:spTgt spid="118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787">
                                            <p:txEl>
                                              <p:pRg st="4" end="4"/>
                                            </p:txEl>
                                          </p:spTgt>
                                        </p:tgtEl>
                                        <p:attrNameLst>
                                          <p:attrName>style.visibility</p:attrName>
                                        </p:attrNameLst>
                                      </p:cBhvr>
                                      <p:to>
                                        <p:strVal val="visible"/>
                                      </p:to>
                                    </p:set>
                                    <p:animEffect transition="in" filter="wipe(left)">
                                      <p:cBhvr>
                                        <p:cTn id="22" dur="500"/>
                                        <p:tgtEl>
                                          <p:spTgt spid="1187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787">
                                            <p:txEl>
                                              <p:pRg st="5" end="5"/>
                                            </p:txEl>
                                          </p:spTgt>
                                        </p:tgtEl>
                                        <p:attrNameLst>
                                          <p:attrName>style.visibility</p:attrName>
                                        </p:attrNameLst>
                                      </p:cBhvr>
                                      <p:to>
                                        <p:strVal val="visible"/>
                                      </p:to>
                                    </p:set>
                                    <p:animEffect transition="in" filter="wipe(left)">
                                      <p:cBhvr>
                                        <p:cTn id="27" dur="500"/>
                                        <p:tgtEl>
                                          <p:spTgt spid="1187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787">
                                            <p:txEl>
                                              <p:pRg st="6" end="6"/>
                                            </p:txEl>
                                          </p:spTgt>
                                        </p:tgtEl>
                                        <p:attrNameLst>
                                          <p:attrName>style.visibility</p:attrName>
                                        </p:attrNameLst>
                                      </p:cBhvr>
                                      <p:to>
                                        <p:strVal val="visible"/>
                                      </p:to>
                                    </p:set>
                                    <p:animEffect transition="in" filter="wipe(left)">
                                      <p:cBhvr>
                                        <p:cTn id="32" dur="500"/>
                                        <p:tgtEl>
                                          <p:spTgt spid="11878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787">
                                            <p:txEl>
                                              <p:pRg st="7" end="7"/>
                                            </p:txEl>
                                          </p:spTgt>
                                        </p:tgtEl>
                                        <p:attrNameLst>
                                          <p:attrName>style.visibility</p:attrName>
                                        </p:attrNameLst>
                                      </p:cBhvr>
                                      <p:to>
                                        <p:strVal val="visible"/>
                                      </p:to>
                                    </p:set>
                                    <p:animEffect transition="in" filter="wipe(left)">
                                      <p:cBhvr>
                                        <p:cTn id="37" dur="500"/>
                                        <p:tgtEl>
                                          <p:spTgt spid="11878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8787">
                                            <p:txEl>
                                              <p:pRg st="8" end="8"/>
                                            </p:txEl>
                                          </p:spTgt>
                                        </p:tgtEl>
                                        <p:attrNameLst>
                                          <p:attrName>style.visibility</p:attrName>
                                        </p:attrNameLst>
                                      </p:cBhvr>
                                      <p:to>
                                        <p:strVal val="visible"/>
                                      </p:to>
                                    </p:set>
                                    <p:animEffect transition="in" filter="wipe(left)">
                                      <p:cBhvr>
                                        <p:cTn id="42" dur="500"/>
                                        <p:tgtEl>
                                          <p:spTgt spid="11878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8787">
                                            <p:txEl>
                                              <p:pRg st="9" end="9"/>
                                            </p:txEl>
                                          </p:spTgt>
                                        </p:tgtEl>
                                        <p:attrNameLst>
                                          <p:attrName>style.visibility</p:attrName>
                                        </p:attrNameLst>
                                      </p:cBhvr>
                                      <p:to>
                                        <p:strVal val="visible"/>
                                      </p:to>
                                    </p:set>
                                    <p:animEffect transition="in" filter="wipe(left)">
                                      <p:cBhvr>
                                        <p:cTn id="47" dur="500"/>
                                        <p:tgtEl>
                                          <p:spTgt spid="118787">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8787">
                                            <p:txEl>
                                              <p:pRg st="10" end="10"/>
                                            </p:txEl>
                                          </p:spTgt>
                                        </p:tgtEl>
                                        <p:attrNameLst>
                                          <p:attrName>style.visibility</p:attrName>
                                        </p:attrNameLst>
                                      </p:cBhvr>
                                      <p:to>
                                        <p:strVal val="visible"/>
                                      </p:to>
                                    </p:set>
                                    <p:animEffect transition="in" filter="wipe(left)">
                                      <p:cBhvr>
                                        <p:cTn id="52" dur="500"/>
                                        <p:tgtEl>
                                          <p:spTgt spid="118787">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8787">
                                            <p:txEl>
                                              <p:pRg st="11" end="11"/>
                                            </p:txEl>
                                          </p:spTgt>
                                        </p:tgtEl>
                                        <p:attrNameLst>
                                          <p:attrName>style.visibility</p:attrName>
                                        </p:attrNameLst>
                                      </p:cBhvr>
                                      <p:to>
                                        <p:strVal val="visible"/>
                                      </p:to>
                                    </p:set>
                                    <p:animEffect transition="in" filter="wipe(left)">
                                      <p:cBhvr>
                                        <p:cTn id="57" dur="500"/>
                                        <p:tgtEl>
                                          <p:spTgt spid="118787">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8787">
                                            <p:txEl>
                                              <p:pRg st="12" end="12"/>
                                            </p:txEl>
                                          </p:spTgt>
                                        </p:tgtEl>
                                        <p:attrNameLst>
                                          <p:attrName>style.visibility</p:attrName>
                                        </p:attrNameLst>
                                      </p:cBhvr>
                                      <p:to>
                                        <p:strVal val="visible"/>
                                      </p:to>
                                    </p:set>
                                    <p:animEffect transition="in" filter="wipe(left)">
                                      <p:cBhvr>
                                        <p:cTn id="62" dur="500"/>
                                        <p:tgtEl>
                                          <p:spTgt spid="118787">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8787">
                                            <p:txEl>
                                              <p:pRg st="13" end="13"/>
                                            </p:txEl>
                                          </p:spTgt>
                                        </p:tgtEl>
                                        <p:attrNameLst>
                                          <p:attrName>style.visibility</p:attrName>
                                        </p:attrNameLst>
                                      </p:cBhvr>
                                      <p:to>
                                        <p:strVal val="visible"/>
                                      </p:to>
                                    </p:set>
                                    <p:animEffect transition="in" filter="wipe(left)">
                                      <p:cBhvr>
                                        <p:cTn id="67" dur="500"/>
                                        <p:tgtEl>
                                          <p:spTgt spid="118787">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18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P spid="118789"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p:txBody>
          <a:bodyPr/>
          <a:lstStyle/>
          <a:p>
            <a:r>
              <a:rPr lang="zh-CN" altLang="en-US"/>
              <a:t>树遍历算法示例</a:t>
            </a:r>
            <a:endParaRPr lang="zh-CN" altLang="en-US" dirty="0"/>
          </a:p>
        </p:txBody>
      </p:sp>
      <p:sp>
        <p:nvSpPr>
          <p:cNvPr id="119810" name="Rectangle 2"/>
          <p:cNvSpPr>
            <a:spLocks noGrp="1" noChangeArrowheads="1"/>
          </p:cNvSpPr>
          <p:nvPr>
            <p:ph idx="1"/>
          </p:nvPr>
        </p:nvSpPr>
        <p:spPr/>
        <p:txBody>
          <a:bodyPr/>
          <a:lstStyle/>
          <a:p>
            <a:r>
              <a:rPr lang="zh-CN" altLang="en-US" dirty="0"/>
              <a:t>考虑属性的文法</a:t>
            </a:r>
            <a:r>
              <a:rPr lang="en-US" altLang="zh-CN" dirty="0"/>
              <a:t>G(S)</a:t>
            </a:r>
            <a:r>
              <a:rPr lang="zh-CN" altLang="en-US" dirty="0"/>
              <a:t>，其中</a:t>
            </a:r>
            <a:endParaRPr lang="en-US" altLang="zh-CN" dirty="0"/>
          </a:p>
          <a:p>
            <a:pPr lvl="1"/>
            <a:r>
              <a:rPr lang="en-US" altLang="zh-CN" dirty="0"/>
              <a:t>S</a:t>
            </a:r>
            <a:r>
              <a:rPr lang="zh-CN" altLang="en-US" dirty="0"/>
              <a:t>有继承属性</a:t>
            </a:r>
            <a:r>
              <a:rPr lang="en-US" altLang="zh-CN" dirty="0"/>
              <a:t>a，</a:t>
            </a:r>
            <a:r>
              <a:rPr lang="zh-CN" altLang="en-US" dirty="0"/>
              <a:t>综合属性</a:t>
            </a:r>
            <a:r>
              <a:rPr lang="en-US" altLang="zh-CN" dirty="0"/>
              <a:t>b</a:t>
            </a:r>
          </a:p>
          <a:p>
            <a:pPr lvl="1"/>
            <a:r>
              <a:rPr lang="en-US" altLang="zh-CN" dirty="0"/>
              <a:t>X</a:t>
            </a:r>
            <a:r>
              <a:rPr lang="zh-CN" altLang="en-US" dirty="0"/>
              <a:t>有继承属性</a:t>
            </a:r>
            <a:r>
              <a:rPr lang="en-US" altLang="zh-CN" dirty="0"/>
              <a:t>c、</a:t>
            </a:r>
            <a:r>
              <a:rPr lang="zh-CN" altLang="en-US" dirty="0"/>
              <a:t>综合属性</a:t>
            </a:r>
            <a:r>
              <a:rPr lang="en-US" altLang="zh-CN" dirty="0"/>
              <a:t>d</a:t>
            </a:r>
          </a:p>
          <a:p>
            <a:pPr lvl="1"/>
            <a:r>
              <a:rPr lang="en-US" altLang="zh-CN" dirty="0"/>
              <a:t>Y</a:t>
            </a:r>
            <a:r>
              <a:rPr lang="zh-CN" altLang="en-US" dirty="0"/>
              <a:t>有继承属性</a:t>
            </a:r>
            <a:r>
              <a:rPr lang="en-US" altLang="zh-CN" dirty="0"/>
              <a:t>e、</a:t>
            </a:r>
            <a:r>
              <a:rPr lang="zh-CN" altLang="en-US" dirty="0"/>
              <a:t>综合属性</a:t>
            </a:r>
            <a:r>
              <a:rPr lang="en-US" altLang="zh-CN" dirty="0"/>
              <a:t>f</a:t>
            </a:r>
          </a:p>
          <a:p>
            <a:pPr lvl="1"/>
            <a:r>
              <a:rPr lang="en-US" altLang="zh-CN" dirty="0"/>
              <a:t>Z</a:t>
            </a:r>
            <a:r>
              <a:rPr lang="zh-CN" altLang="en-US" dirty="0"/>
              <a:t>有继承属性</a:t>
            </a:r>
            <a:r>
              <a:rPr lang="en-US" altLang="zh-CN" dirty="0"/>
              <a:t>h、</a:t>
            </a:r>
            <a:r>
              <a:rPr lang="zh-CN" altLang="en-US" dirty="0"/>
              <a:t>综合属性</a:t>
            </a:r>
            <a:r>
              <a:rPr lang="en-US" altLang="zh-CN" dirty="0"/>
              <a:t>g </a:t>
            </a:r>
            <a:endParaRPr lang="zh-CN" altLang="en-US" dirty="0"/>
          </a:p>
        </p:txBody>
      </p:sp>
      <p:sp>
        <p:nvSpPr>
          <p:cNvPr id="8" name="文本框 7"/>
          <p:cNvSpPr txBox="1"/>
          <p:nvPr/>
        </p:nvSpPr>
        <p:spPr>
          <a:xfrm>
            <a:off x="5210629" y="3662615"/>
            <a:ext cx="3831771" cy="304698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 生 式	     语 义 规 则 </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S→XYZ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Z.h</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S.a</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X.c</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Z.g</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S.b</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X.d</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Y.e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S.b</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X→x</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X.d</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:=2*</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X.c</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Y→y</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Y.f</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Y.e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Z→z</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Z.g</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:=Z.h+1 </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49936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animEffect transition="in" filter="wipe(left)">
                                      <p:cBhvr>
                                        <p:cTn id="7" dur="500"/>
                                        <p:tgtEl>
                                          <p:spTgt spid="11981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9810">
                                            <p:txEl>
                                              <p:pRg st="1" end="1"/>
                                            </p:txEl>
                                          </p:spTgt>
                                        </p:tgtEl>
                                        <p:attrNameLst>
                                          <p:attrName>style.visibility</p:attrName>
                                        </p:attrNameLst>
                                      </p:cBhvr>
                                      <p:to>
                                        <p:strVal val="visible"/>
                                      </p:to>
                                    </p:set>
                                    <p:animEffect transition="in" filter="wipe(left)">
                                      <p:cBhvr>
                                        <p:cTn id="10" dur="500"/>
                                        <p:tgtEl>
                                          <p:spTgt spid="11981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9810">
                                            <p:txEl>
                                              <p:pRg st="2" end="2"/>
                                            </p:txEl>
                                          </p:spTgt>
                                        </p:tgtEl>
                                        <p:attrNameLst>
                                          <p:attrName>style.visibility</p:attrName>
                                        </p:attrNameLst>
                                      </p:cBhvr>
                                      <p:to>
                                        <p:strVal val="visible"/>
                                      </p:to>
                                    </p:set>
                                    <p:animEffect transition="in" filter="wipe(left)">
                                      <p:cBhvr>
                                        <p:cTn id="13" dur="500"/>
                                        <p:tgtEl>
                                          <p:spTgt spid="119810">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9810">
                                            <p:txEl>
                                              <p:pRg st="3" end="3"/>
                                            </p:txEl>
                                          </p:spTgt>
                                        </p:tgtEl>
                                        <p:attrNameLst>
                                          <p:attrName>style.visibility</p:attrName>
                                        </p:attrNameLst>
                                      </p:cBhvr>
                                      <p:to>
                                        <p:strVal val="visible"/>
                                      </p:to>
                                    </p:set>
                                    <p:animEffect transition="in" filter="wipe(left)">
                                      <p:cBhvr>
                                        <p:cTn id="16" dur="500"/>
                                        <p:tgtEl>
                                          <p:spTgt spid="119810">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9810">
                                            <p:txEl>
                                              <p:pRg st="4" end="4"/>
                                            </p:txEl>
                                          </p:spTgt>
                                        </p:tgtEl>
                                        <p:attrNameLst>
                                          <p:attrName>style.visibility</p:attrName>
                                        </p:attrNameLst>
                                      </p:cBhvr>
                                      <p:to>
                                        <p:strVal val="visible"/>
                                      </p:to>
                                    </p:set>
                                    <p:animEffect transition="in" filter="wipe(left)">
                                      <p:cBhvr>
                                        <p:cTn id="19" dur="500"/>
                                        <p:tgtEl>
                                          <p:spTgt spid="1198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dirty="0"/>
              <a:t>树遍历算法示例</a:t>
            </a:r>
          </a:p>
        </p:txBody>
      </p:sp>
      <p:sp>
        <p:nvSpPr>
          <p:cNvPr id="120857" name="Rectangle 25"/>
          <p:cNvSpPr>
            <a:spLocks noGrp="1" noChangeArrowheads="1"/>
          </p:cNvSpPr>
          <p:nvPr>
            <p:ph idx="1"/>
          </p:nvPr>
        </p:nvSpPr>
        <p:spPr/>
        <p:txBody>
          <a:bodyPr>
            <a:normAutofit/>
          </a:bodyPr>
          <a:lstStyle/>
          <a:p>
            <a:r>
              <a:rPr lang="zh-CN" altLang="en-US" dirty="0"/>
              <a:t>输入串为</a:t>
            </a:r>
            <a:r>
              <a:rPr lang="en-US" altLang="zh-CN" dirty="0"/>
              <a:t>xyz</a:t>
            </a:r>
          </a:p>
          <a:p>
            <a:r>
              <a:rPr lang="zh-CN" altLang="en-US" dirty="0"/>
              <a:t>假设</a:t>
            </a:r>
            <a:r>
              <a:rPr lang="en-US" altLang="zh-CN" dirty="0" err="1"/>
              <a:t>S.a</a:t>
            </a:r>
            <a:r>
              <a:rPr lang="zh-CN" altLang="en-US" dirty="0"/>
              <a:t>的初始值为0</a:t>
            </a:r>
            <a:endParaRPr lang="en-US" altLang="zh-CN" dirty="0"/>
          </a:p>
        </p:txBody>
      </p:sp>
      <p:graphicFrame>
        <p:nvGraphicFramePr>
          <p:cNvPr id="40" name="图示 39"/>
          <p:cNvGraphicFramePr/>
          <p:nvPr/>
        </p:nvGraphicFramePr>
        <p:xfrm>
          <a:off x="5170906" y="881441"/>
          <a:ext cx="3718169" cy="2247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文本框 40"/>
          <p:cNvSpPr txBox="1"/>
          <p:nvPr/>
        </p:nvSpPr>
        <p:spPr>
          <a:xfrm>
            <a:off x="5210629" y="3662615"/>
            <a:ext cx="3831771" cy="304698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 生 式	     语 义 规 则 </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S→XYZ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Z.h</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S.a</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X.c</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Z.g</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S.b</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X.d</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Y.e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S.b</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X→x</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X.d</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:=2*</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X.c</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Y→y</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Y.f</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Y.e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Z→z</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Z.g</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:=Z.h+1 </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42" name="组合 41"/>
          <p:cNvGrpSpPr/>
          <p:nvPr/>
        </p:nvGrpSpPr>
        <p:grpSpPr>
          <a:xfrm>
            <a:off x="-78294" y="3128671"/>
            <a:ext cx="4724400" cy="2971800"/>
            <a:chOff x="404447" y="2955192"/>
            <a:chExt cx="4724400" cy="2971800"/>
          </a:xfrm>
        </p:grpSpPr>
        <p:sp>
          <p:nvSpPr>
            <p:cNvPr id="43" name="Rectangle 4"/>
            <p:cNvSpPr>
              <a:spLocks noChangeArrowheads="1"/>
            </p:cNvSpPr>
            <p:nvPr/>
          </p:nvSpPr>
          <p:spPr bwMode="auto">
            <a:xfrm>
              <a:off x="2157047" y="2955192"/>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a:t>
              </a:r>
            </a:p>
          </p:txBody>
        </p:sp>
        <p:sp>
          <p:nvSpPr>
            <p:cNvPr id="44" name="Rectangle 5"/>
            <p:cNvSpPr>
              <a:spLocks noChangeArrowheads="1"/>
            </p:cNvSpPr>
            <p:nvPr/>
          </p:nvSpPr>
          <p:spPr bwMode="auto">
            <a:xfrm>
              <a:off x="404447" y="4098192"/>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X</a:t>
              </a:r>
            </a:p>
          </p:txBody>
        </p:sp>
        <p:sp>
          <p:nvSpPr>
            <p:cNvPr id="45" name="Rectangle 6"/>
            <p:cNvSpPr>
              <a:spLocks noChangeArrowheads="1"/>
            </p:cNvSpPr>
            <p:nvPr/>
          </p:nvSpPr>
          <p:spPr bwMode="auto">
            <a:xfrm>
              <a:off x="2157047" y="4174392"/>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Y</a:t>
              </a:r>
            </a:p>
          </p:txBody>
        </p:sp>
        <p:sp>
          <p:nvSpPr>
            <p:cNvPr id="46" name="Rectangle 7"/>
            <p:cNvSpPr>
              <a:spLocks noChangeArrowheads="1"/>
            </p:cNvSpPr>
            <p:nvPr/>
          </p:nvSpPr>
          <p:spPr bwMode="auto">
            <a:xfrm>
              <a:off x="3985847" y="4174392"/>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Z</a:t>
              </a:r>
            </a:p>
          </p:txBody>
        </p:sp>
        <p:sp>
          <p:nvSpPr>
            <p:cNvPr id="47" name="Line 8"/>
            <p:cNvSpPr>
              <a:spLocks noChangeShapeType="1"/>
            </p:cNvSpPr>
            <p:nvPr/>
          </p:nvSpPr>
          <p:spPr bwMode="auto">
            <a:xfrm flipH="1">
              <a:off x="1090247" y="3412392"/>
              <a:ext cx="1600200" cy="7620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Line 9"/>
            <p:cNvSpPr>
              <a:spLocks noChangeShapeType="1"/>
            </p:cNvSpPr>
            <p:nvPr/>
          </p:nvSpPr>
          <p:spPr bwMode="auto">
            <a:xfrm>
              <a:off x="2708032" y="3488592"/>
              <a:ext cx="0" cy="7620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Line 10"/>
            <p:cNvSpPr>
              <a:spLocks noChangeShapeType="1"/>
            </p:cNvSpPr>
            <p:nvPr/>
          </p:nvSpPr>
          <p:spPr bwMode="auto">
            <a:xfrm>
              <a:off x="2771533" y="3412392"/>
              <a:ext cx="1747714" cy="7620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0" name="Rectangle 11"/>
            <p:cNvSpPr>
              <a:spLocks noChangeArrowheads="1"/>
            </p:cNvSpPr>
            <p:nvPr/>
          </p:nvSpPr>
          <p:spPr bwMode="auto">
            <a:xfrm>
              <a:off x="404447" y="5317392"/>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x</a:t>
              </a:r>
            </a:p>
          </p:txBody>
        </p:sp>
        <p:sp>
          <p:nvSpPr>
            <p:cNvPr id="51" name="Rectangle 12"/>
            <p:cNvSpPr>
              <a:spLocks noChangeArrowheads="1"/>
            </p:cNvSpPr>
            <p:nvPr/>
          </p:nvSpPr>
          <p:spPr bwMode="auto">
            <a:xfrm>
              <a:off x="2157047" y="5393592"/>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y</a:t>
              </a:r>
            </a:p>
          </p:txBody>
        </p:sp>
        <p:sp>
          <p:nvSpPr>
            <p:cNvPr id="52" name="Rectangle 13"/>
            <p:cNvSpPr>
              <a:spLocks noChangeArrowheads="1"/>
            </p:cNvSpPr>
            <p:nvPr/>
          </p:nvSpPr>
          <p:spPr bwMode="auto">
            <a:xfrm>
              <a:off x="3909647" y="5393592"/>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z</a:t>
              </a:r>
            </a:p>
          </p:txBody>
        </p:sp>
        <p:sp>
          <p:nvSpPr>
            <p:cNvPr id="53" name="Line 14"/>
            <p:cNvSpPr>
              <a:spLocks noChangeShapeType="1"/>
            </p:cNvSpPr>
            <p:nvPr/>
          </p:nvSpPr>
          <p:spPr bwMode="auto">
            <a:xfrm>
              <a:off x="937847" y="4631592"/>
              <a:ext cx="0" cy="6858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4" name="Line 15"/>
            <p:cNvSpPr>
              <a:spLocks noChangeShapeType="1"/>
            </p:cNvSpPr>
            <p:nvPr/>
          </p:nvSpPr>
          <p:spPr bwMode="auto">
            <a:xfrm>
              <a:off x="2690447" y="4707792"/>
              <a:ext cx="0" cy="6858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5" name="Line 16"/>
            <p:cNvSpPr>
              <a:spLocks noChangeShapeType="1"/>
            </p:cNvSpPr>
            <p:nvPr/>
          </p:nvSpPr>
          <p:spPr bwMode="auto">
            <a:xfrm>
              <a:off x="4519247" y="4631592"/>
              <a:ext cx="0" cy="8382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56" name="Rectangle 23"/>
          <p:cNvSpPr>
            <a:spLocks noChangeArrowheads="1"/>
          </p:cNvSpPr>
          <p:nvPr/>
        </p:nvSpPr>
        <p:spPr bwMode="auto">
          <a:xfrm>
            <a:off x="1610806" y="3128671"/>
            <a:ext cx="243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S:a=0, b=0</a:t>
            </a:r>
          </a:p>
        </p:txBody>
      </p:sp>
      <p:grpSp>
        <p:nvGrpSpPr>
          <p:cNvPr id="57" name="组合 56"/>
          <p:cNvGrpSpPr/>
          <p:nvPr/>
        </p:nvGrpSpPr>
        <p:grpSpPr>
          <a:xfrm>
            <a:off x="-78294" y="3128671"/>
            <a:ext cx="4724400" cy="2971800"/>
            <a:chOff x="404447" y="2955192"/>
            <a:chExt cx="4724400" cy="2971800"/>
          </a:xfrm>
          <a:solidFill>
            <a:schemeClr val="bg1"/>
          </a:solidFill>
        </p:grpSpPr>
        <p:sp>
          <p:nvSpPr>
            <p:cNvPr id="58" name="Rectangle 4"/>
            <p:cNvSpPr>
              <a:spLocks noChangeArrowheads="1"/>
            </p:cNvSpPr>
            <p:nvPr/>
          </p:nvSpPr>
          <p:spPr bwMode="auto">
            <a:xfrm>
              <a:off x="2157047" y="2955192"/>
              <a:ext cx="1371600" cy="533400"/>
            </a:xfrm>
            <a:prstGeom prst="rect">
              <a:avLst/>
            </a:prstGeom>
            <a:grp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S:a=0</a:t>
              </a:r>
            </a:p>
          </p:txBody>
        </p:sp>
        <p:sp>
          <p:nvSpPr>
            <p:cNvPr id="59" name="Line 10"/>
            <p:cNvSpPr>
              <a:spLocks noChangeShapeType="1"/>
            </p:cNvSpPr>
            <p:nvPr/>
          </p:nvSpPr>
          <p:spPr bwMode="auto">
            <a:xfrm>
              <a:off x="2753947" y="3412392"/>
              <a:ext cx="1765300" cy="762000"/>
            </a:xfrm>
            <a:prstGeom prst="line">
              <a:avLst/>
            </a:prstGeom>
            <a:grpFill/>
            <a:ln w="12700">
              <a:solidFill>
                <a:schemeClr val="tx1"/>
              </a:solidFill>
              <a:round/>
              <a:headEnd/>
              <a:tailEnd type="none" w="lg" len="lg"/>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0" name="Rectangle 5"/>
            <p:cNvSpPr>
              <a:spLocks noChangeArrowheads="1"/>
            </p:cNvSpPr>
            <p:nvPr/>
          </p:nvSpPr>
          <p:spPr bwMode="auto">
            <a:xfrm>
              <a:off x="404447" y="4098192"/>
              <a:ext cx="1143000" cy="533400"/>
            </a:xfrm>
            <a:prstGeom prst="rect">
              <a:avLst/>
            </a:prstGeom>
            <a:grp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X</a:t>
              </a:r>
            </a:p>
          </p:txBody>
        </p:sp>
        <p:sp>
          <p:nvSpPr>
            <p:cNvPr id="61" name="Rectangle 6"/>
            <p:cNvSpPr>
              <a:spLocks noChangeArrowheads="1"/>
            </p:cNvSpPr>
            <p:nvPr/>
          </p:nvSpPr>
          <p:spPr bwMode="auto">
            <a:xfrm>
              <a:off x="2157047" y="4174392"/>
              <a:ext cx="1066800" cy="533400"/>
            </a:xfrm>
            <a:prstGeom prst="rect">
              <a:avLst/>
            </a:prstGeom>
            <a:grp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Y</a:t>
              </a:r>
            </a:p>
          </p:txBody>
        </p:sp>
        <p:sp>
          <p:nvSpPr>
            <p:cNvPr id="62" name="Rectangle 7"/>
            <p:cNvSpPr>
              <a:spLocks noChangeArrowheads="1"/>
            </p:cNvSpPr>
            <p:nvPr/>
          </p:nvSpPr>
          <p:spPr bwMode="auto">
            <a:xfrm>
              <a:off x="3985847" y="4174392"/>
              <a:ext cx="1143000" cy="533400"/>
            </a:xfrm>
            <a:prstGeom prst="rect">
              <a:avLst/>
            </a:prstGeom>
            <a:grp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Z</a:t>
              </a:r>
            </a:p>
          </p:txBody>
        </p:sp>
        <p:sp>
          <p:nvSpPr>
            <p:cNvPr id="63" name="Line 8"/>
            <p:cNvSpPr>
              <a:spLocks noChangeShapeType="1"/>
            </p:cNvSpPr>
            <p:nvPr/>
          </p:nvSpPr>
          <p:spPr bwMode="auto">
            <a:xfrm flipH="1">
              <a:off x="1090247" y="3412392"/>
              <a:ext cx="1600200" cy="762000"/>
            </a:xfrm>
            <a:prstGeom prst="line">
              <a:avLst/>
            </a:prstGeom>
            <a:grpFill/>
            <a:ln w="12700">
              <a:solidFill>
                <a:schemeClr val="tx1"/>
              </a:solidFill>
              <a:round/>
              <a:headEnd/>
              <a:tailEnd type="none" w="lg" len="lg"/>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4" name="Line 9"/>
            <p:cNvSpPr>
              <a:spLocks noChangeShapeType="1"/>
            </p:cNvSpPr>
            <p:nvPr/>
          </p:nvSpPr>
          <p:spPr bwMode="auto">
            <a:xfrm>
              <a:off x="2708032" y="3488592"/>
              <a:ext cx="0" cy="762000"/>
            </a:xfrm>
            <a:prstGeom prst="line">
              <a:avLst/>
            </a:prstGeom>
            <a:grpFill/>
            <a:ln w="12700">
              <a:solidFill>
                <a:schemeClr val="tx1"/>
              </a:solidFill>
              <a:round/>
              <a:headEnd/>
              <a:tailEnd type="none" w="lg" len="lg"/>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5" name="Rectangle 11"/>
            <p:cNvSpPr>
              <a:spLocks noChangeArrowheads="1"/>
            </p:cNvSpPr>
            <p:nvPr/>
          </p:nvSpPr>
          <p:spPr bwMode="auto">
            <a:xfrm>
              <a:off x="404447" y="5317392"/>
              <a:ext cx="1143000" cy="533400"/>
            </a:xfrm>
            <a:prstGeom prst="rect">
              <a:avLst/>
            </a:prstGeom>
            <a:grp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x</a:t>
              </a:r>
            </a:p>
          </p:txBody>
        </p:sp>
        <p:sp>
          <p:nvSpPr>
            <p:cNvPr id="66" name="Rectangle 12"/>
            <p:cNvSpPr>
              <a:spLocks noChangeArrowheads="1"/>
            </p:cNvSpPr>
            <p:nvPr/>
          </p:nvSpPr>
          <p:spPr bwMode="auto">
            <a:xfrm>
              <a:off x="2157047" y="5393592"/>
              <a:ext cx="1143000" cy="533400"/>
            </a:xfrm>
            <a:prstGeom prst="rect">
              <a:avLst/>
            </a:prstGeom>
            <a:grp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a:t>
              </a:r>
            </a:p>
          </p:txBody>
        </p:sp>
        <p:sp>
          <p:nvSpPr>
            <p:cNvPr id="67" name="Rectangle 13"/>
            <p:cNvSpPr>
              <a:spLocks noChangeArrowheads="1"/>
            </p:cNvSpPr>
            <p:nvPr/>
          </p:nvSpPr>
          <p:spPr bwMode="auto">
            <a:xfrm>
              <a:off x="3909647" y="5393592"/>
              <a:ext cx="1143000" cy="533400"/>
            </a:xfrm>
            <a:prstGeom prst="rect">
              <a:avLst/>
            </a:prstGeom>
            <a:grp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z</a:t>
              </a:r>
            </a:p>
          </p:txBody>
        </p:sp>
        <p:sp>
          <p:nvSpPr>
            <p:cNvPr id="68" name="Line 14"/>
            <p:cNvSpPr>
              <a:spLocks noChangeShapeType="1"/>
            </p:cNvSpPr>
            <p:nvPr/>
          </p:nvSpPr>
          <p:spPr bwMode="auto">
            <a:xfrm>
              <a:off x="937847" y="4631592"/>
              <a:ext cx="0" cy="685800"/>
            </a:xfrm>
            <a:prstGeom prst="line">
              <a:avLst/>
            </a:prstGeom>
            <a:grpFill/>
            <a:ln w="12700">
              <a:solidFill>
                <a:schemeClr val="tx1"/>
              </a:solidFill>
              <a:round/>
              <a:headEnd/>
              <a:tailEnd type="none" w="lg" len="lg"/>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9" name="Line 15"/>
            <p:cNvSpPr>
              <a:spLocks noChangeShapeType="1"/>
            </p:cNvSpPr>
            <p:nvPr/>
          </p:nvSpPr>
          <p:spPr bwMode="auto">
            <a:xfrm>
              <a:off x="2690447" y="4707792"/>
              <a:ext cx="0" cy="685800"/>
            </a:xfrm>
            <a:prstGeom prst="line">
              <a:avLst/>
            </a:prstGeom>
            <a:grpFill/>
            <a:ln w="12700">
              <a:solidFill>
                <a:schemeClr val="tx1"/>
              </a:solidFill>
              <a:round/>
              <a:headEnd/>
              <a:tailEnd type="none" w="lg" len="lg"/>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0" name="Line 16"/>
            <p:cNvSpPr>
              <a:spLocks noChangeShapeType="1"/>
            </p:cNvSpPr>
            <p:nvPr/>
          </p:nvSpPr>
          <p:spPr bwMode="auto">
            <a:xfrm>
              <a:off x="4519247" y="4631592"/>
              <a:ext cx="0" cy="838200"/>
            </a:xfrm>
            <a:prstGeom prst="line">
              <a:avLst/>
            </a:prstGeom>
            <a:grpFill/>
            <a:ln w="12700">
              <a:solidFill>
                <a:schemeClr val="tx1"/>
              </a:solidFill>
              <a:round/>
              <a:headEnd/>
              <a:tailEnd type="none" w="lg" len="lg"/>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71" name="Rectangle 17"/>
          <p:cNvSpPr>
            <a:spLocks noChangeArrowheads="1"/>
          </p:cNvSpPr>
          <p:nvPr/>
        </p:nvSpPr>
        <p:spPr bwMode="auto">
          <a:xfrm>
            <a:off x="3884106" y="4424071"/>
            <a:ext cx="114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72000" tIns="108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Z:h=0</a:t>
            </a: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   g=1</a:t>
            </a:r>
          </a:p>
        </p:txBody>
      </p:sp>
      <p:sp>
        <p:nvSpPr>
          <p:cNvPr id="72" name="Rectangle 22"/>
          <p:cNvSpPr>
            <a:spLocks noChangeArrowheads="1"/>
          </p:cNvSpPr>
          <p:nvPr/>
        </p:nvSpPr>
        <p:spPr bwMode="auto">
          <a:xfrm>
            <a:off x="302706" y="4347871"/>
            <a:ext cx="106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72000" tIns="288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X:c=1</a:t>
            </a: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   d=2</a:t>
            </a:r>
          </a:p>
        </p:txBody>
      </p:sp>
      <p:sp>
        <p:nvSpPr>
          <p:cNvPr id="73" name="Rectangle 24"/>
          <p:cNvSpPr>
            <a:spLocks noChangeArrowheads="1"/>
          </p:cNvSpPr>
          <p:nvPr/>
        </p:nvSpPr>
        <p:spPr bwMode="auto">
          <a:xfrm>
            <a:off x="1979106" y="4424071"/>
            <a:ext cx="106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108000" tIns="72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Y:e=0</a:t>
            </a: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zh-CN" sz="2800" b="1"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   f=0</a:t>
            </a:r>
          </a:p>
        </p:txBody>
      </p:sp>
    </p:spTree>
    <p:extLst>
      <p:ext uri="{BB962C8B-B14F-4D97-AF65-F5344CB8AC3E}">
        <p14:creationId xmlns:p14="http://schemas.microsoft.com/office/powerpoint/2010/main" val="361957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57">
                                            <p:txEl>
                                              <p:pRg st="1" end="1"/>
                                            </p:txEl>
                                          </p:spTgt>
                                        </p:tgtEl>
                                        <p:attrNameLst>
                                          <p:attrName>style.visibility</p:attrName>
                                        </p:attrNameLst>
                                      </p:cBhvr>
                                      <p:to>
                                        <p:strVal val="visible"/>
                                      </p:to>
                                    </p:set>
                                    <p:animEffect transition="in" filter="wipe(left)">
                                      <p:cBhvr>
                                        <p:cTn id="12" dur="500"/>
                                        <p:tgtEl>
                                          <p:spTgt spid="1208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1">
                                            <p:txEl>
                                              <p:pRg st="0" end="0"/>
                                            </p:txEl>
                                          </p:spTgt>
                                        </p:tgtEl>
                                        <p:attrNameLst>
                                          <p:attrName>style.visibility</p:attrName>
                                        </p:attrNameLst>
                                      </p:cBhvr>
                                      <p:to>
                                        <p:strVal val="visible"/>
                                      </p:to>
                                    </p:set>
                                    <p:animEffect transition="in" filter="wipe(up)">
                                      <p:cBhvr>
                                        <p:cTn id="27" dur="500"/>
                                        <p:tgtEl>
                                          <p:spTgt spid="7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1">
                                            <p:txEl>
                                              <p:pRg st="1" end="1"/>
                                            </p:txEl>
                                          </p:spTgt>
                                        </p:tgtEl>
                                        <p:attrNameLst>
                                          <p:attrName>style.visibility</p:attrName>
                                        </p:attrNameLst>
                                      </p:cBhvr>
                                      <p:to>
                                        <p:strVal val="visible"/>
                                      </p:to>
                                    </p:set>
                                    <p:animEffect transition="in" filter="wipe(up)">
                                      <p:cBhvr>
                                        <p:cTn id="32" dur="500"/>
                                        <p:tgtEl>
                                          <p:spTgt spid="7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2">
                                            <p:txEl>
                                              <p:pRg st="0" end="0"/>
                                            </p:txEl>
                                          </p:spTgt>
                                        </p:tgtEl>
                                        <p:attrNameLst>
                                          <p:attrName>style.visibility</p:attrName>
                                        </p:attrNameLst>
                                      </p:cBhvr>
                                      <p:to>
                                        <p:strVal val="visible"/>
                                      </p:to>
                                    </p:set>
                                    <p:animEffect transition="in" filter="wipe(up)">
                                      <p:cBhvr>
                                        <p:cTn id="37" dur="500"/>
                                        <p:tgtEl>
                                          <p:spTgt spid="7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2">
                                            <p:txEl>
                                              <p:pRg st="1" end="1"/>
                                            </p:txEl>
                                          </p:spTgt>
                                        </p:tgtEl>
                                        <p:attrNameLst>
                                          <p:attrName>style.visibility</p:attrName>
                                        </p:attrNameLst>
                                      </p:cBhvr>
                                      <p:to>
                                        <p:strVal val="visible"/>
                                      </p:to>
                                    </p:set>
                                    <p:animEffect transition="in" filter="wipe(up)">
                                      <p:cBhvr>
                                        <p:cTn id="42" dur="500"/>
                                        <p:tgtEl>
                                          <p:spTgt spid="7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up)">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3">
                                            <p:txEl>
                                              <p:pRg st="0" end="0"/>
                                            </p:txEl>
                                          </p:spTgt>
                                        </p:tgtEl>
                                        <p:attrNameLst>
                                          <p:attrName>style.visibility</p:attrName>
                                        </p:attrNameLst>
                                      </p:cBhvr>
                                      <p:to>
                                        <p:strVal val="visible"/>
                                      </p:to>
                                    </p:set>
                                    <p:animEffect transition="in" filter="wipe(up)">
                                      <p:cBhvr>
                                        <p:cTn id="52" dur="500"/>
                                        <p:tgtEl>
                                          <p:spTgt spid="7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3">
                                            <p:txEl>
                                              <p:pRg st="1" end="1"/>
                                            </p:txEl>
                                          </p:spTgt>
                                        </p:tgtEl>
                                        <p:attrNameLst>
                                          <p:attrName>style.visibility</p:attrName>
                                        </p:attrNameLst>
                                      </p:cBhvr>
                                      <p:to>
                                        <p:strVal val="visible"/>
                                      </p:to>
                                    </p:set>
                                    <p:animEffect transition="in" filter="wipe(up)">
                                      <p:cBhvr>
                                        <p:cTn id="57" dur="500"/>
                                        <p:tgtEl>
                                          <p:spTgt spid="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build="p"/>
      <p:bldGraphic spid="40" grpId="0">
        <p:bldAsOne/>
      </p:bldGraphic>
      <p:bldP spid="56" grpId="0" autoUpdateAnimBg="0"/>
      <p:bldP spid="71" grpId="0" build="p" autoUpdateAnimBg="0"/>
      <p:bldP spid="72" grpId="0" build="p" autoUpdateAnimBg="0"/>
      <p:bldP spid="7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编译原理</a:t>
            </a:r>
            <a:endParaRPr lang="en-GB" altLang="zh-CN" dirty="0"/>
          </a:p>
        </p:txBody>
      </p:sp>
      <p:sp>
        <p:nvSpPr>
          <p:cNvPr id="4099" name="Rectangle 3"/>
          <p:cNvSpPr>
            <a:spLocks noGrp="1" noChangeArrowheads="1"/>
          </p:cNvSpPr>
          <p:nvPr>
            <p:ph type="subTitle" idx="1"/>
          </p:nvPr>
        </p:nvSpPr>
        <p:spPr/>
        <p:txBody>
          <a:bodyPr/>
          <a:lstStyle/>
          <a:p>
            <a:r>
              <a:rPr lang="zh-CN" altLang="en-US" dirty="0"/>
              <a:t>一遍扫描</a:t>
            </a:r>
          </a:p>
        </p:txBody>
      </p:sp>
    </p:spTree>
    <p:extLst>
      <p:ext uri="{BB962C8B-B14F-4D97-AF65-F5344CB8AC3E}">
        <p14:creationId xmlns:p14="http://schemas.microsoft.com/office/powerpoint/2010/main" val="3001703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dirty="0"/>
              <a:t>一遍扫描的处理方法 </a:t>
            </a:r>
          </a:p>
        </p:txBody>
      </p:sp>
      <p:sp>
        <p:nvSpPr>
          <p:cNvPr id="122883" name="Rectangle 3"/>
          <p:cNvSpPr>
            <a:spLocks noGrp="1" noChangeArrowheads="1"/>
          </p:cNvSpPr>
          <p:nvPr>
            <p:ph idx="1"/>
          </p:nvPr>
        </p:nvSpPr>
        <p:spPr/>
        <p:txBody>
          <a:bodyPr>
            <a:normAutofit fontScale="92500" lnSpcReduction="10000"/>
          </a:bodyPr>
          <a:lstStyle/>
          <a:p>
            <a:pPr>
              <a:lnSpc>
                <a:spcPct val="110000"/>
              </a:lnSpc>
            </a:pPr>
            <a:r>
              <a:rPr lang="zh-CN" altLang="en-US" dirty="0"/>
              <a:t>在语法分析的同时计算属性值 </a:t>
            </a:r>
          </a:p>
          <a:p>
            <a:pPr lvl="1">
              <a:lnSpc>
                <a:spcPct val="110000"/>
              </a:lnSpc>
            </a:pPr>
            <a:r>
              <a:rPr lang="zh-CN" altLang="en-US" dirty="0"/>
              <a:t>所采用的语法分析方法</a:t>
            </a:r>
          </a:p>
          <a:p>
            <a:pPr lvl="1">
              <a:lnSpc>
                <a:spcPct val="110000"/>
              </a:lnSpc>
            </a:pPr>
            <a:r>
              <a:rPr lang="zh-CN" altLang="en-US" dirty="0"/>
              <a:t>属性的计算次序</a:t>
            </a:r>
          </a:p>
          <a:p>
            <a:pPr>
              <a:lnSpc>
                <a:spcPct val="110000"/>
              </a:lnSpc>
            </a:pPr>
            <a:r>
              <a:rPr lang="zh-CN" altLang="en-US" dirty="0"/>
              <a:t>所谓</a:t>
            </a:r>
            <a:r>
              <a:rPr lang="zh-CN" altLang="en-US" dirty="0">
                <a:solidFill>
                  <a:srgbClr val="CC0000"/>
                </a:solidFill>
              </a:rPr>
              <a:t>语法制导翻译法</a:t>
            </a:r>
            <a:r>
              <a:rPr lang="zh-CN" altLang="en-US" dirty="0"/>
              <a:t>，直观上说就是为文法中每个产生式配上一组语义规则，并且在语法分析的同时执行这些语义规则 </a:t>
            </a:r>
          </a:p>
          <a:p>
            <a:pPr>
              <a:lnSpc>
                <a:spcPct val="110000"/>
              </a:lnSpc>
            </a:pPr>
            <a:r>
              <a:rPr lang="zh-CN" altLang="en-US" dirty="0"/>
              <a:t>语义规则被计算的时机</a:t>
            </a:r>
          </a:p>
          <a:p>
            <a:pPr lvl="1">
              <a:lnSpc>
                <a:spcPct val="110000"/>
              </a:lnSpc>
            </a:pPr>
            <a:r>
              <a:rPr lang="zh-CN" altLang="en-US" dirty="0"/>
              <a:t>自上而下分析，一个产生式匹配输入串成功时</a:t>
            </a:r>
          </a:p>
          <a:p>
            <a:pPr lvl="1">
              <a:lnSpc>
                <a:spcPct val="110000"/>
              </a:lnSpc>
            </a:pPr>
            <a:r>
              <a:rPr lang="zh-CN" altLang="en-US" dirty="0"/>
              <a:t>自下而上分析，一个产生式被用于进行归约时 </a:t>
            </a:r>
          </a:p>
        </p:txBody>
      </p:sp>
    </p:spTree>
    <p:extLst>
      <p:ext uri="{BB962C8B-B14F-4D97-AF65-F5344CB8AC3E}">
        <p14:creationId xmlns:p14="http://schemas.microsoft.com/office/powerpoint/2010/main" val="838419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wipe(left)">
                                      <p:cBhvr>
                                        <p:cTn id="7" dur="500"/>
                                        <p:tgtEl>
                                          <p:spTgt spid="1228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wipe(left)">
                                      <p:cBhvr>
                                        <p:cTn id="10" dur="500"/>
                                        <p:tgtEl>
                                          <p:spTgt spid="12288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2883">
                                            <p:txEl>
                                              <p:pRg st="2" end="2"/>
                                            </p:txEl>
                                          </p:spTgt>
                                        </p:tgtEl>
                                        <p:attrNameLst>
                                          <p:attrName>style.visibility</p:attrName>
                                        </p:attrNameLst>
                                      </p:cBhvr>
                                      <p:to>
                                        <p:strVal val="visible"/>
                                      </p:to>
                                    </p:set>
                                    <p:animEffect transition="in" filter="wipe(left)">
                                      <p:cBhvr>
                                        <p:cTn id="13" dur="500"/>
                                        <p:tgtEl>
                                          <p:spTgt spid="12288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2883">
                                            <p:txEl>
                                              <p:pRg st="3" end="3"/>
                                            </p:txEl>
                                          </p:spTgt>
                                        </p:tgtEl>
                                        <p:attrNameLst>
                                          <p:attrName>style.visibility</p:attrName>
                                        </p:attrNameLst>
                                      </p:cBhvr>
                                      <p:to>
                                        <p:strVal val="visible"/>
                                      </p:to>
                                    </p:set>
                                    <p:animEffect transition="in" filter="wipe(left)">
                                      <p:cBhvr>
                                        <p:cTn id="18" dur="500"/>
                                        <p:tgtEl>
                                          <p:spTgt spid="1228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animEffect transition="in" filter="wipe(left)">
                                      <p:cBhvr>
                                        <p:cTn id="23" dur="500"/>
                                        <p:tgtEl>
                                          <p:spTgt spid="12288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2883">
                                            <p:txEl>
                                              <p:pRg st="5" end="5"/>
                                            </p:txEl>
                                          </p:spTgt>
                                        </p:tgtEl>
                                        <p:attrNameLst>
                                          <p:attrName>style.visibility</p:attrName>
                                        </p:attrNameLst>
                                      </p:cBhvr>
                                      <p:to>
                                        <p:strVal val="visible"/>
                                      </p:to>
                                    </p:set>
                                    <p:animEffect transition="in" filter="wipe(left)">
                                      <p:cBhvr>
                                        <p:cTn id="26" dur="500"/>
                                        <p:tgtEl>
                                          <p:spTgt spid="12288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2883">
                                            <p:txEl>
                                              <p:pRg st="6" end="6"/>
                                            </p:txEl>
                                          </p:spTgt>
                                        </p:tgtEl>
                                        <p:attrNameLst>
                                          <p:attrName>style.visibility</p:attrName>
                                        </p:attrNameLst>
                                      </p:cBhvr>
                                      <p:to>
                                        <p:strVal val="visible"/>
                                      </p:to>
                                    </p:set>
                                    <p:animEffect transition="in" filter="wipe(left)">
                                      <p:cBhvr>
                                        <p:cTn id="29" dur="500"/>
                                        <p:tgtEl>
                                          <p:spTgt spid="122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a:latin typeface="微软雅黑" panose="020B0503020204020204" pitchFamily="34" charset="-122"/>
              </a:rPr>
              <a:t>属性文法</a:t>
            </a:r>
          </a:p>
        </p:txBody>
      </p:sp>
      <p:sp>
        <p:nvSpPr>
          <p:cNvPr id="10243" name="Rectangle 3"/>
          <p:cNvSpPr>
            <a:spLocks noGrp="1" noChangeArrowheads="1"/>
          </p:cNvSpPr>
          <p:nvPr>
            <p:ph idx="1"/>
          </p:nvPr>
        </p:nvSpPr>
        <p:spPr>
          <a:xfrm>
            <a:off x="630000" y="3025447"/>
            <a:ext cx="7887600" cy="3150212"/>
          </a:xfrm>
        </p:spPr>
        <p:txBody>
          <a:bodyPr>
            <a:noAutofit/>
          </a:bodyPr>
          <a:lstStyle/>
          <a:p>
            <a:pPr algn="just" eaLnBrk="1" hangingPunct="1">
              <a:lnSpc>
                <a:spcPct val="90000"/>
              </a:lnSpc>
            </a:pPr>
            <a:r>
              <a:rPr lang="zh-CN" altLang="en-US" dirty="0">
                <a:solidFill>
                  <a:srgbClr val="CC0000"/>
                </a:solidFill>
              </a:rPr>
              <a:t>属性文法</a:t>
            </a:r>
            <a:r>
              <a:rPr lang="en-US" altLang="zh-CN" dirty="0"/>
              <a:t>,</a:t>
            </a:r>
            <a:r>
              <a:rPr lang="zh-CN" altLang="en-US" dirty="0"/>
              <a:t>也称属性翻译文法</a:t>
            </a:r>
          </a:p>
          <a:p>
            <a:pPr algn="just">
              <a:lnSpc>
                <a:spcPct val="90000"/>
              </a:lnSpc>
            </a:pPr>
            <a:r>
              <a:rPr lang="en-US" altLang="zh-CN" dirty="0"/>
              <a:t>Knuth</a:t>
            </a:r>
            <a:r>
              <a:rPr lang="zh-CN" altLang="en-US" dirty="0"/>
              <a:t>在1968年提出</a:t>
            </a:r>
          </a:p>
          <a:p>
            <a:pPr algn="just">
              <a:lnSpc>
                <a:spcPct val="90000"/>
              </a:lnSpc>
            </a:pPr>
            <a:r>
              <a:rPr lang="zh-CN" altLang="en-US" dirty="0"/>
              <a:t>以上下文无关文法为基础</a:t>
            </a:r>
            <a:endParaRPr lang="en-US" altLang="zh-CN" dirty="0"/>
          </a:p>
          <a:p>
            <a:pPr lvl="1" algn="just">
              <a:lnSpc>
                <a:spcPct val="90000"/>
              </a:lnSpc>
            </a:pPr>
            <a:r>
              <a:rPr lang="zh-CN" altLang="en-US" dirty="0"/>
              <a:t>为每个文法符号（终结符或非终结符）配备若干相关的“值”（称为</a:t>
            </a:r>
            <a:r>
              <a:rPr lang="zh-CN" altLang="en-US" dirty="0">
                <a:solidFill>
                  <a:srgbClr val="CC0000"/>
                </a:solidFill>
              </a:rPr>
              <a:t>属性</a:t>
            </a:r>
            <a:r>
              <a:rPr lang="zh-CN" altLang="en-US" dirty="0"/>
              <a:t>），代表与文法符号相关信息，如类型、值、代码序列、符号表内容等</a:t>
            </a:r>
          </a:p>
          <a:p>
            <a:pPr lvl="1" algn="just">
              <a:lnSpc>
                <a:spcPct val="90000"/>
              </a:lnSpc>
            </a:pPr>
            <a:r>
              <a:rPr lang="zh-CN" altLang="en-US" dirty="0"/>
              <a:t>对于文法的每个产生式都配备了一组属性的</a:t>
            </a:r>
            <a:r>
              <a:rPr lang="zh-CN" altLang="en-US" dirty="0">
                <a:solidFill>
                  <a:srgbClr val="CC0000"/>
                </a:solidFill>
              </a:rPr>
              <a:t>语义规则</a:t>
            </a:r>
            <a:r>
              <a:rPr lang="zh-CN" altLang="en-US" dirty="0"/>
              <a:t>，对属性进行计算和传递</a:t>
            </a:r>
          </a:p>
        </p:txBody>
      </p:sp>
      <p:grpSp>
        <p:nvGrpSpPr>
          <p:cNvPr id="15" name="Group 10"/>
          <p:cNvGrpSpPr>
            <a:grpSpLocks/>
          </p:cNvGrpSpPr>
          <p:nvPr/>
        </p:nvGrpSpPr>
        <p:grpSpPr bwMode="auto">
          <a:xfrm>
            <a:off x="2773575" y="1026000"/>
            <a:ext cx="1800225" cy="1990725"/>
            <a:chOff x="2971" y="2424"/>
            <a:chExt cx="1361" cy="1702"/>
          </a:xfrm>
        </p:grpSpPr>
        <p:pic>
          <p:nvPicPr>
            <p:cNvPr id="16" name="Picture 5" descr="7143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2" y="2424"/>
              <a:ext cx="893"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7"/>
            <p:cNvSpPr txBox="1">
              <a:spLocks noChangeArrowheads="1"/>
            </p:cNvSpPr>
            <p:nvPr/>
          </p:nvSpPr>
          <p:spPr bwMode="auto">
            <a:xfrm>
              <a:off x="2971" y="3629"/>
              <a:ext cx="136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altLang="zh-CN" sz="16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Donald Ervin Knuth </a:t>
              </a:r>
            </a:p>
          </p:txBody>
        </p:sp>
      </p:grpSp>
      <p:sp>
        <p:nvSpPr>
          <p:cNvPr id="18" name="Rectangle 3"/>
          <p:cNvSpPr txBox="1">
            <a:spLocks noChangeArrowheads="1"/>
          </p:cNvSpPr>
          <p:nvPr/>
        </p:nvSpPr>
        <p:spPr>
          <a:xfrm>
            <a:off x="4472591" y="0"/>
            <a:ext cx="1952499"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产生式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L→E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E→E</a:t>
            </a:r>
            <a:r>
              <a:rPr kumimoji="0" lang="en-US" altLang="zh-CN" sz="24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E→T</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T→T</a:t>
            </a:r>
            <a:r>
              <a:rPr kumimoji="0" lang="en-US" altLang="zh-CN" sz="24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 (E)</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F→digit</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Rectangle 14"/>
          <p:cNvSpPr>
            <a:spLocks noChangeArrowheads="1"/>
          </p:cNvSpPr>
          <p:nvPr/>
        </p:nvSpPr>
        <p:spPr bwMode="auto">
          <a:xfrm>
            <a:off x="5984940" y="0"/>
            <a:ext cx="3159060"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zh-CN" altLang="en-US"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语  义  规  则</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print(</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E</a:t>
            </a:r>
            <a:r>
              <a:rPr kumimoji="0" lang="en-US" altLang="zh-CN" sz="24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.val+T.val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a:t>
            </a:r>
            <a:r>
              <a:rPr kumimoji="0" lang="en-US" altLang="zh-CN" sz="24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digit.lexval</a:t>
            </a:r>
            <a:endPar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401239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a:t>抽象语法树 </a:t>
            </a:r>
          </a:p>
        </p:txBody>
      </p:sp>
      <p:sp>
        <p:nvSpPr>
          <p:cNvPr id="124931" name="Rectangle 3"/>
          <p:cNvSpPr>
            <a:spLocks noGrp="1" noChangeArrowheads="1"/>
          </p:cNvSpPr>
          <p:nvPr>
            <p:ph idx="1"/>
          </p:nvPr>
        </p:nvSpPr>
        <p:spPr/>
        <p:txBody>
          <a:bodyPr/>
          <a:lstStyle/>
          <a:p>
            <a:r>
              <a:rPr lang="zh-CN" altLang="en-US" dirty="0">
                <a:solidFill>
                  <a:srgbClr val="CC0000"/>
                </a:solidFill>
              </a:rPr>
              <a:t>抽象语法树</a:t>
            </a:r>
            <a:r>
              <a:rPr lang="zh-CN" altLang="en-US" dirty="0"/>
              <a:t>(</a:t>
            </a:r>
            <a:r>
              <a:rPr lang="en-US" altLang="zh-CN" dirty="0"/>
              <a:t>Abstract Syntax Tree</a:t>
            </a:r>
            <a:r>
              <a:rPr lang="zh-CN" altLang="en-US" dirty="0"/>
              <a:t>，</a:t>
            </a:r>
            <a:r>
              <a:rPr lang="en-US" altLang="zh-CN" dirty="0"/>
              <a:t>AST)</a:t>
            </a:r>
            <a:r>
              <a:rPr lang="zh-CN" altLang="en-US" dirty="0"/>
              <a:t>，在语法树中去掉那些对翻译不必要的信息，从而获得更有效的源程序中间表示</a:t>
            </a:r>
          </a:p>
        </p:txBody>
      </p:sp>
      <p:grpSp>
        <p:nvGrpSpPr>
          <p:cNvPr id="24" name="Group 11"/>
          <p:cNvGrpSpPr>
            <a:grpSpLocks/>
          </p:cNvGrpSpPr>
          <p:nvPr/>
        </p:nvGrpSpPr>
        <p:grpSpPr bwMode="auto">
          <a:xfrm>
            <a:off x="4446343" y="4292791"/>
            <a:ext cx="4419600" cy="1905000"/>
            <a:chOff x="1440" y="3024"/>
            <a:chExt cx="2784" cy="1200"/>
          </a:xfrm>
        </p:grpSpPr>
        <p:sp>
          <p:nvSpPr>
            <p:cNvPr id="25" name="Line 4"/>
            <p:cNvSpPr>
              <a:spLocks noChangeShapeType="1"/>
            </p:cNvSpPr>
            <p:nvPr/>
          </p:nvSpPr>
          <p:spPr bwMode="auto">
            <a:xfrm flipH="1">
              <a:off x="1728" y="3360"/>
              <a:ext cx="1008" cy="48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Line 5"/>
            <p:cNvSpPr>
              <a:spLocks noChangeShapeType="1"/>
            </p:cNvSpPr>
            <p:nvPr/>
          </p:nvSpPr>
          <p:spPr bwMode="auto">
            <a:xfrm>
              <a:off x="2784" y="3408"/>
              <a:ext cx="0" cy="48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7" name="Line 6"/>
            <p:cNvSpPr>
              <a:spLocks noChangeShapeType="1"/>
            </p:cNvSpPr>
            <p:nvPr/>
          </p:nvSpPr>
          <p:spPr bwMode="auto">
            <a:xfrm>
              <a:off x="2832" y="3371"/>
              <a:ext cx="1056" cy="4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8" name="Rectangle 7"/>
            <p:cNvSpPr>
              <a:spLocks noChangeArrowheads="1"/>
            </p:cNvSpPr>
            <p:nvPr/>
          </p:nvSpPr>
          <p:spPr bwMode="auto">
            <a:xfrm>
              <a:off x="1440" y="3888"/>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a:t>
              </a:r>
            </a:p>
          </p:txBody>
        </p:sp>
        <p:sp>
          <p:nvSpPr>
            <p:cNvPr id="29" name="Rectangle 8"/>
            <p:cNvSpPr>
              <a:spLocks noChangeArrowheads="1"/>
            </p:cNvSpPr>
            <p:nvPr/>
          </p:nvSpPr>
          <p:spPr bwMode="auto">
            <a:xfrm>
              <a:off x="2480" y="3888"/>
              <a:ext cx="6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a:t>
              </a:r>
              <a:r>
                <a:rPr kumimoji="0" lang="en-US" altLang="zh-CN" sz="2800" b="0"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30" name="Rectangle 9"/>
            <p:cNvSpPr>
              <a:spLocks noChangeArrowheads="1"/>
            </p:cNvSpPr>
            <p:nvPr/>
          </p:nvSpPr>
          <p:spPr bwMode="auto">
            <a:xfrm>
              <a:off x="3728" y="3888"/>
              <a:ext cx="4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a:t>
              </a:r>
              <a:r>
                <a:rPr kumimoji="0" lang="en-US" altLang="zh-CN" sz="2800" b="0"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p>
          </p:txBody>
        </p:sp>
        <p:sp>
          <p:nvSpPr>
            <p:cNvPr id="31" name="Rectangle 10"/>
            <p:cNvSpPr>
              <a:spLocks noChangeArrowheads="1"/>
            </p:cNvSpPr>
            <p:nvPr/>
          </p:nvSpPr>
          <p:spPr bwMode="auto">
            <a:xfrm>
              <a:off x="2112" y="3024"/>
              <a:ext cx="15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if_then_else</a:t>
              </a:r>
              <a:endParaRPr kumimoji="0" lang="en-US" altLang="zh-CN" sz="2800" b="0"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32" name="Text Box 12"/>
          <p:cNvSpPr txBox="1">
            <a:spLocks noChangeArrowheads="1"/>
          </p:cNvSpPr>
          <p:nvPr/>
        </p:nvSpPr>
        <p:spPr bwMode="auto">
          <a:xfrm>
            <a:off x="4929292" y="3558003"/>
            <a:ext cx="38347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
                <a:srgbClr val="C0504D"/>
              </a:buClr>
              <a:buSzTx/>
              <a:buFont typeface="Wingdings" panose="05000000000000000000" pitchFamily="2" charset="2"/>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if  B  then  S</a:t>
            </a:r>
            <a:r>
              <a:rPr kumimoji="0" lang="en-US" altLang="zh-CN" sz="2800" b="0"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else  S</a:t>
            </a:r>
            <a:r>
              <a:rPr kumimoji="0" lang="en-US" altLang="zh-CN" sz="2800" b="0"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p>
        </p:txBody>
      </p:sp>
      <p:sp>
        <p:nvSpPr>
          <p:cNvPr id="33" name="Text Box 13"/>
          <p:cNvSpPr txBox="1">
            <a:spLocks noChangeArrowheads="1"/>
          </p:cNvSpPr>
          <p:nvPr/>
        </p:nvSpPr>
        <p:spPr bwMode="auto">
          <a:xfrm>
            <a:off x="1403111" y="3555806"/>
            <a:ext cx="1319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
                <a:srgbClr val="C0504D"/>
              </a:buClr>
              <a:buSzPct val="75000"/>
              <a:buFont typeface="Wingdings" panose="05000000000000000000" pitchFamily="2" charset="2"/>
              <a:buNone/>
              <a:tabLst/>
              <a:defRPr/>
            </a:pPr>
            <a:r>
              <a:rPr kumimoji="1"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3*5+4</a:t>
            </a:r>
            <a:endParaRPr kumimoji="0" lang="en-US" altLang="zh-CN" sz="2800" b="0"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4" name="Group 24"/>
          <p:cNvGrpSpPr>
            <a:grpSpLocks/>
          </p:cNvGrpSpPr>
          <p:nvPr/>
        </p:nvGrpSpPr>
        <p:grpSpPr bwMode="auto">
          <a:xfrm>
            <a:off x="145548" y="4035836"/>
            <a:ext cx="3886200" cy="2286000"/>
            <a:chOff x="3072" y="2592"/>
            <a:chExt cx="2448" cy="1440"/>
          </a:xfrm>
        </p:grpSpPr>
        <p:sp>
          <p:nvSpPr>
            <p:cNvPr id="35" name="Line 15"/>
            <p:cNvSpPr>
              <a:spLocks noChangeShapeType="1"/>
            </p:cNvSpPr>
            <p:nvPr/>
          </p:nvSpPr>
          <p:spPr bwMode="auto">
            <a:xfrm flipH="1">
              <a:off x="3936" y="2928"/>
              <a:ext cx="480" cy="336"/>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6" name="Line 16"/>
            <p:cNvSpPr>
              <a:spLocks noChangeShapeType="1"/>
            </p:cNvSpPr>
            <p:nvPr/>
          </p:nvSpPr>
          <p:spPr bwMode="auto">
            <a:xfrm flipH="1">
              <a:off x="3408" y="3408"/>
              <a:ext cx="432" cy="336"/>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7" name="Line 17"/>
            <p:cNvSpPr>
              <a:spLocks noChangeShapeType="1"/>
            </p:cNvSpPr>
            <p:nvPr/>
          </p:nvSpPr>
          <p:spPr bwMode="auto">
            <a:xfrm>
              <a:off x="4608" y="2928"/>
              <a:ext cx="480" cy="28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Rectangle 18"/>
            <p:cNvSpPr>
              <a:spLocks noChangeArrowheads="1"/>
            </p:cNvSpPr>
            <p:nvPr/>
          </p:nvSpPr>
          <p:spPr bwMode="auto">
            <a:xfrm>
              <a:off x="3552" y="3216"/>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9" name="Rectangle 19"/>
            <p:cNvSpPr>
              <a:spLocks noChangeArrowheads="1"/>
            </p:cNvSpPr>
            <p:nvPr/>
          </p:nvSpPr>
          <p:spPr bwMode="auto">
            <a:xfrm>
              <a:off x="4080" y="3696"/>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en-US" altLang="zh-CN" sz="2800" b="0" i="0" u="none" strike="noStrike" kern="1200" cap="none" spc="0" normalizeH="0" baseline="-3000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0" name="Rectangle 20"/>
            <p:cNvSpPr>
              <a:spLocks noChangeArrowheads="1"/>
            </p:cNvSpPr>
            <p:nvPr/>
          </p:nvSpPr>
          <p:spPr bwMode="auto">
            <a:xfrm>
              <a:off x="4800" y="3216"/>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en-US" altLang="zh-CN" sz="2800" b="0" i="0" u="none" strike="noStrike" kern="1200" cap="none" spc="0" normalizeH="0" baseline="-3000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1" name="Rectangle 21"/>
            <p:cNvSpPr>
              <a:spLocks noChangeArrowheads="1"/>
            </p:cNvSpPr>
            <p:nvPr/>
          </p:nvSpPr>
          <p:spPr bwMode="auto">
            <a:xfrm>
              <a:off x="3792" y="2592"/>
              <a:ext cx="15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3000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2" name="Line 22"/>
            <p:cNvSpPr>
              <a:spLocks noChangeShapeType="1"/>
            </p:cNvSpPr>
            <p:nvPr/>
          </p:nvSpPr>
          <p:spPr bwMode="auto">
            <a:xfrm>
              <a:off x="3984" y="3408"/>
              <a:ext cx="432" cy="336"/>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3" name="Rectangle 23"/>
            <p:cNvSpPr>
              <a:spLocks noChangeArrowheads="1"/>
            </p:cNvSpPr>
            <p:nvPr/>
          </p:nvSpPr>
          <p:spPr bwMode="auto">
            <a:xfrm>
              <a:off x="3072" y="3696"/>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en-US" altLang="zh-CN" sz="2800" b="0" i="0" u="none" strike="noStrike" kern="1200" cap="none" spc="0" normalizeH="0" baseline="-3000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853534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wipe(left)">
                                      <p:cBhvr>
                                        <p:cTn id="7" dur="500"/>
                                        <p:tgtEl>
                                          <p:spTgt spid="124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建立表达式的抽象语法树 </a:t>
            </a:r>
          </a:p>
        </p:txBody>
      </p:sp>
      <p:sp>
        <p:nvSpPr>
          <p:cNvPr id="43011" name="Rectangle 3"/>
          <p:cNvSpPr>
            <a:spLocks noGrp="1" noChangeArrowheads="1"/>
          </p:cNvSpPr>
          <p:nvPr>
            <p:ph idx="1"/>
          </p:nvPr>
        </p:nvSpPr>
        <p:spPr/>
        <p:txBody>
          <a:bodyPr/>
          <a:lstStyle/>
          <a:p>
            <a:pPr algn="just" eaLnBrk="1" hangingPunct="1"/>
            <a:r>
              <a:rPr lang="en-US" altLang="zh-CN" dirty="0" err="1">
                <a:solidFill>
                  <a:srgbClr val="C00000"/>
                </a:solidFill>
              </a:rPr>
              <a:t>mknode</a:t>
            </a:r>
            <a:r>
              <a:rPr lang="en-US" altLang="zh-CN" dirty="0">
                <a:solidFill>
                  <a:srgbClr val="C00000"/>
                </a:solidFill>
              </a:rPr>
              <a:t>(op, left, right) </a:t>
            </a:r>
            <a:r>
              <a:rPr lang="zh-CN" altLang="en-US" dirty="0"/>
              <a:t>建立一个运算符号结点，标号是</a:t>
            </a:r>
            <a:r>
              <a:rPr lang="en-US" altLang="zh-CN" dirty="0"/>
              <a:t>op，</a:t>
            </a:r>
            <a:r>
              <a:rPr lang="zh-CN" altLang="en-US" dirty="0"/>
              <a:t>两个域</a:t>
            </a:r>
            <a:r>
              <a:rPr lang="en-US" altLang="zh-CN" dirty="0"/>
              <a:t>left</a:t>
            </a:r>
            <a:r>
              <a:rPr lang="zh-CN" altLang="en-US" dirty="0"/>
              <a:t>和</a:t>
            </a:r>
            <a:r>
              <a:rPr lang="en-US" altLang="zh-CN" dirty="0"/>
              <a:t>right</a:t>
            </a:r>
            <a:r>
              <a:rPr lang="zh-CN" altLang="en-US" dirty="0"/>
              <a:t>分别指向左子树和右子树</a:t>
            </a:r>
          </a:p>
          <a:p>
            <a:pPr algn="just" eaLnBrk="1" hangingPunct="1"/>
            <a:r>
              <a:rPr lang="en-US" altLang="zh-CN" dirty="0" err="1">
                <a:solidFill>
                  <a:srgbClr val="C00000"/>
                </a:solidFill>
              </a:rPr>
              <a:t>mkleaf</a:t>
            </a:r>
            <a:r>
              <a:rPr lang="en-US" altLang="zh-CN" dirty="0">
                <a:solidFill>
                  <a:srgbClr val="C00000"/>
                </a:solidFill>
              </a:rPr>
              <a:t>(id, entry) </a:t>
            </a:r>
            <a:r>
              <a:rPr lang="zh-CN" altLang="en-US" dirty="0"/>
              <a:t>建立一个标识符结点，标号为</a:t>
            </a:r>
            <a:r>
              <a:rPr lang="en-US" altLang="zh-CN" dirty="0"/>
              <a:t>id，</a:t>
            </a:r>
            <a:r>
              <a:rPr lang="zh-CN" altLang="en-US" dirty="0"/>
              <a:t>一个域</a:t>
            </a:r>
            <a:r>
              <a:rPr lang="en-US" altLang="zh-CN" dirty="0"/>
              <a:t>entry</a:t>
            </a:r>
            <a:r>
              <a:rPr lang="zh-CN" altLang="en-US" dirty="0"/>
              <a:t>指向标识符在符号表中的入口</a:t>
            </a:r>
          </a:p>
          <a:p>
            <a:pPr algn="just" eaLnBrk="1" hangingPunct="1"/>
            <a:r>
              <a:rPr lang="en-US" altLang="zh-CN" dirty="0" err="1">
                <a:solidFill>
                  <a:srgbClr val="C00000"/>
                </a:solidFill>
              </a:rPr>
              <a:t>mkleaf</a:t>
            </a:r>
            <a:r>
              <a:rPr lang="en-US" altLang="zh-CN" dirty="0">
                <a:solidFill>
                  <a:srgbClr val="C00000"/>
                </a:solidFill>
              </a:rPr>
              <a:t>(</a:t>
            </a:r>
            <a:r>
              <a:rPr lang="en-US" altLang="zh-CN" dirty="0" err="1">
                <a:solidFill>
                  <a:srgbClr val="C00000"/>
                </a:solidFill>
              </a:rPr>
              <a:t>num</a:t>
            </a:r>
            <a:r>
              <a:rPr lang="en-US" altLang="zh-CN" dirty="0">
                <a:solidFill>
                  <a:srgbClr val="C00000"/>
                </a:solidFill>
              </a:rPr>
              <a:t>, </a:t>
            </a:r>
            <a:r>
              <a:rPr lang="en-US" altLang="zh-CN" dirty="0" err="1">
                <a:solidFill>
                  <a:srgbClr val="C00000"/>
                </a:solidFill>
              </a:rPr>
              <a:t>val</a:t>
            </a:r>
            <a:r>
              <a:rPr lang="en-US" altLang="zh-CN" dirty="0">
                <a:solidFill>
                  <a:srgbClr val="C00000"/>
                </a:solidFill>
              </a:rPr>
              <a:t>) </a:t>
            </a:r>
            <a:r>
              <a:rPr lang="zh-CN" altLang="en-US" dirty="0"/>
              <a:t>建立一个数结点，标号为</a:t>
            </a:r>
            <a:r>
              <a:rPr lang="en-US" altLang="zh-CN" dirty="0" err="1"/>
              <a:t>num</a:t>
            </a:r>
            <a:r>
              <a:rPr lang="en-US" altLang="zh-CN" dirty="0"/>
              <a:t>，</a:t>
            </a:r>
            <a:r>
              <a:rPr lang="zh-CN" altLang="en-US" dirty="0"/>
              <a:t>一个域</a:t>
            </a:r>
            <a:r>
              <a:rPr lang="en-US" altLang="zh-CN" dirty="0" err="1"/>
              <a:t>val</a:t>
            </a:r>
            <a:r>
              <a:rPr lang="zh-CN" altLang="en-US" dirty="0"/>
              <a:t>用于存放数的值</a:t>
            </a:r>
          </a:p>
        </p:txBody>
      </p:sp>
    </p:spTree>
    <p:extLst>
      <p:ext uri="{BB962C8B-B14F-4D97-AF65-F5344CB8AC3E}">
        <p14:creationId xmlns:p14="http://schemas.microsoft.com/office/powerpoint/2010/main" val="160520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left)">
                                      <p:cBhvr>
                                        <p:cTn id="12" dur="500"/>
                                        <p:tgtEl>
                                          <p:spTgt spid="43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wipe(left)">
                                      <p:cBhvr>
                                        <p:cTn id="17" dur="500"/>
                                        <p:tgtEl>
                                          <p:spTgt spid="4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5021375" y="6197722"/>
            <a:ext cx="4220308" cy="581848"/>
          </a:xfrm>
        </p:spPr>
        <p:txBody>
          <a:bodyPr>
            <a:normAutofit/>
          </a:bodyPr>
          <a:lstStyle/>
          <a:p>
            <a:pPr eaLnBrk="1" hangingPunct="1"/>
            <a:r>
              <a:rPr lang="zh-CN" altLang="en-US" sz="2800" dirty="0"/>
              <a:t> </a:t>
            </a:r>
            <a:r>
              <a:rPr lang="en-US" altLang="zh-CN" sz="2800" dirty="0"/>
              <a:t>a－4＋c</a:t>
            </a:r>
            <a:r>
              <a:rPr lang="zh-CN" altLang="en-US" sz="2800" dirty="0"/>
              <a:t>的抽象语法树</a:t>
            </a:r>
          </a:p>
        </p:txBody>
      </p:sp>
      <p:sp>
        <p:nvSpPr>
          <p:cNvPr id="78" name="Rectangle 90"/>
          <p:cNvSpPr>
            <a:spLocks noGrp="1" noChangeArrowheads="1"/>
          </p:cNvSpPr>
          <p:nvPr>
            <p:ph idx="1"/>
          </p:nvPr>
        </p:nvSpPr>
        <p:spPr>
          <a:xfrm>
            <a:off x="3002196" y="-72755"/>
            <a:ext cx="6292743" cy="1880940"/>
          </a:xfrm>
          <a:ln>
            <a:headEnd/>
            <a:tailEnd/>
          </a:ln>
        </p:spPr>
        <p:style>
          <a:lnRef idx="3">
            <a:schemeClr val="lt1"/>
          </a:lnRef>
          <a:fillRef idx="1">
            <a:schemeClr val="accent1"/>
          </a:fillRef>
          <a:effectRef idx="1">
            <a:schemeClr val="accent1"/>
          </a:effectRef>
          <a:fontRef idx="minor">
            <a:schemeClr val="lt1"/>
          </a:fontRef>
        </p:style>
        <p:txBody>
          <a:bodyPr anchor="ctr" anchorCtr="0">
            <a:normAutofit/>
          </a:bodyPr>
          <a:lstStyle/>
          <a:p>
            <a:pPr eaLnBrk="1" hangingPunct="1">
              <a:lnSpc>
                <a:spcPct val="80000"/>
              </a:lnSpc>
              <a:buFont typeface="Wingdings" panose="05000000000000000000" pitchFamily="2" charset="2"/>
              <a:buNone/>
            </a:pPr>
            <a:r>
              <a:rPr lang="en-US" altLang="zh-CN" sz="2000" dirty="0"/>
              <a:t>E→E</a:t>
            </a:r>
            <a:r>
              <a:rPr lang="en-US" altLang="zh-CN" sz="2000" baseline="-25000" dirty="0"/>
              <a:t>1</a:t>
            </a:r>
            <a:r>
              <a:rPr lang="en-US" altLang="zh-CN" sz="2000" dirty="0"/>
              <a:t>+T   </a:t>
            </a:r>
            <a:r>
              <a:rPr lang="en-US" altLang="zh-CN" sz="2000" dirty="0" err="1"/>
              <a:t>E.nptr</a:t>
            </a:r>
            <a:r>
              <a:rPr lang="en-US" altLang="zh-CN" sz="2000" dirty="0"/>
              <a:t> := </a:t>
            </a:r>
            <a:r>
              <a:rPr lang="en-US" altLang="zh-CN" sz="2000" dirty="0" err="1"/>
              <a:t>mknode</a:t>
            </a:r>
            <a:r>
              <a:rPr lang="en-US" altLang="zh-CN" sz="2000" dirty="0"/>
              <a:t>( ‘+’, E</a:t>
            </a:r>
            <a:r>
              <a:rPr lang="en-US" altLang="zh-CN" sz="2000" baseline="-25000" dirty="0"/>
              <a:t>1</a:t>
            </a:r>
            <a:r>
              <a:rPr lang="en-US" altLang="zh-CN" sz="2000" dirty="0"/>
              <a:t>.nptr, </a:t>
            </a:r>
            <a:r>
              <a:rPr lang="en-US" altLang="zh-CN" sz="2000" dirty="0" err="1"/>
              <a:t>T.nptr</a:t>
            </a:r>
            <a:r>
              <a:rPr lang="en-US" altLang="zh-CN" sz="2000" dirty="0"/>
              <a:t> ) </a:t>
            </a:r>
          </a:p>
          <a:p>
            <a:pPr eaLnBrk="1" hangingPunct="1">
              <a:lnSpc>
                <a:spcPct val="80000"/>
              </a:lnSpc>
              <a:buFont typeface="Wingdings" panose="05000000000000000000" pitchFamily="2" charset="2"/>
              <a:buNone/>
            </a:pPr>
            <a:r>
              <a:rPr lang="en-US" altLang="zh-CN" sz="2000" dirty="0"/>
              <a:t>E→E</a:t>
            </a:r>
            <a:r>
              <a:rPr lang="en-US" altLang="zh-CN" sz="2000" baseline="-25000" dirty="0"/>
              <a:t>1</a:t>
            </a:r>
            <a:r>
              <a:rPr lang="en-US" altLang="zh-CN" sz="2000" dirty="0"/>
              <a:t>-T    </a:t>
            </a:r>
            <a:r>
              <a:rPr lang="en-US" altLang="zh-CN" sz="2000" dirty="0" err="1"/>
              <a:t>E.nptr</a:t>
            </a:r>
            <a:r>
              <a:rPr lang="en-US" altLang="zh-CN" sz="2000" dirty="0"/>
              <a:t> := </a:t>
            </a:r>
            <a:r>
              <a:rPr lang="en-US" altLang="zh-CN" sz="2000" dirty="0" err="1"/>
              <a:t>mknode</a:t>
            </a:r>
            <a:r>
              <a:rPr lang="en-US" altLang="zh-CN" sz="2000" dirty="0"/>
              <a:t>( ‘-’, E</a:t>
            </a:r>
            <a:r>
              <a:rPr lang="en-US" altLang="zh-CN" sz="2000" baseline="-25000" dirty="0"/>
              <a:t>1</a:t>
            </a:r>
            <a:r>
              <a:rPr lang="en-US" altLang="zh-CN" sz="2000" dirty="0"/>
              <a:t>.nptr, </a:t>
            </a:r>
            <a:r>
              <a:rPr lang="en-US" altLang="zh-CN" sz="2000" dirty="0" err="1"/>
              <a:t>T.nptr</a:t>
            </a:r>
            <a:r>
              <a:rPr lang="en-US" altLang="zh-CN" sz="2000" dirty="0"/>
              <a:t> ) </a:t>
            </a:r>
          </a:p>
          <a:p>
            <a:pPr eaLnBrk="1" hangingPunct="1">
              <a:lnSpc>
                <a:spcPct val="80000"/>
              </a:lnSpc>
              <a:buFont typeface="Wingdings" panose="05000000000000000000" pitchFamily="2" charset="2"/>
              <a:buNone/>
            </a:pPr>
            <a:r>
              <a:rPr lang="en-US" altLang="zh-CN" sz="2000" dirty="0"/>
              <a:t>E→T	    </a:t>
            </a:r>
            <a:r>
              <a:rPr lang="en-US" altLang="zh-CN" sz="2000" dirty="0" err="1"/>
              <a:t>E.nptr</a:t>
            </a:r>
            <a:r>
              <a:rPr lang="en-US" altLang="zh-CN" sz="2000" dirty="0"/>
              <a:t> := </a:t>
            </a:r>
            <a:r>
              <a:rPr lang="en-US" altLang="zh-CN" sz="2000" dirty="0" err="1"/>
              <a:t>T.nptr</a:t>
            </a:r>
            <a:r>
              <a:rPr lang="en-US" altLang="zh-CN" sz="2000" dirty="0"/>
              <a:t> </a:t>
            </a:r>
          </a:p>
          <a:p>
            <a:pPr eaLnBrk="1" hangingPunct="1">
              <a:lnSpc>
                <a:spcPct val="80000"/>
              </a:lnSpc>
              <a:buFont typeface="Wingdings" panose="05000000000000000000" pitchFamily="2" charset="2"/>
              <a:buNone/>
            </a:pPr>
            <a:r>
              <a:rPr lang="en-US" altLang="zh-CN" sz="2000" dirty="0" err="1"/>
              <a:t>T→id</a:t>
            </a:r>
            <a:r>
              <a:rPr lang="en-US" altLang="zh-CN" sz="2000" dirty="0"/>
              <a:t>	    </a:t>
            </a:r>
            <a:r>
              <a:rPr lang="en-US" altLang="zh-CN" sz="2000" dirty="0" err="1"/>
              <a:t>T.nptr</a:t>
            </a:r>
            <a:r>
              <a:rPr lang="en-US" altLang="zh-CN" sz="2000" dirty="0"/>
              <a:t> := </a:t>
            </a:r>
            <a:r>
              <a:rPr lang="en-US" altLang="zh-CN" sz="2000" dirty="0" err="1"/>
              <a:t>mkleaf</a:t>
            </a:r>
            <a:r>
              <a:rPr lang="en-US" altLang="zh-CN" sz="2000" dirty="0"/>
              <a:t> ( id, </a:t>
            </a:r>
            <a:r>
              <a:rPr lang="en-US" altLang="zh-CN" sz="2000" dirty="0" err="1"/>
              <a:t>id.entry</a:t>
            </a:r>
            <a:r>
              <a:rPr lang="en-US" altLang="zh-CN" sz="2000" dirty="0"/>
              <a:t> ) </a:t>
            </a:r>
          </a:p>
          <a:p>
            <a:pPr eaLnBrk="1" hangingPunct="1">
              <a:lnSpc>
                <a:spcPct val="80000"/>
              </a:lnSpc>
              <a:buFont typeface="Wingdings" panose="05000000000000000000" pitchFamily="2" charset="2"/>
              <a:buNone/>
            </a:pPr>
            <a:r>
              <a:rPr lang="en-US" altLang="zh-CN" sz="2000" dirty="0" err="1"/>
              <a:t>T→num</a:t>
            </a:r>
            <a:r>
              <a:rPr lang="en-US" altLang="zh-CN" sz="2000" dirty="0"/>
              <a:t>    </a:t>
            </a:r>
            <a:r>
              <a:rPr lang="en-US" altLang="zh-CN" sz="2000" dirty="0" err="1"/>
              <a:t>T.nptr</a:t>
            </a:r>
            <a:r>
              <a:rPr lang="en-US" altLang="zh-CN" sz="2000" dirty="0"/>
              <a:t> := </a:t>
            </a:r>
            <a:r>
              <a:rPr lang="en-US" altLang="zh-CN" sz="2000" dirty="0" err="1"/>
              <a:t>mkleaf</a:t>
            </a:r>
            <a:r>
              <a:rPr lang="en-US" altLang="zh-CN" sz="2000" dirty="0"/>
              <a:t> ( </a:t>
            </a:r>
            <a:r>
              <a:rPr lang="en-US" altLang="zh-CN" sz="2000" dirty="0" err="1"/>
              <a:t>num</a:t>
            </a:r>
            <a:r>
              <a:rPr lang="en-US" altLang="zh-CN" sz="2000" dirty="0"/>
              <a:t>, </a:t>
            </a:r>
            <a:r>
              <a:rPr lang="en-US" altLang="zh-CN" sz="2000" dirty="0" err="1"/>
              <a:t>num.val</a:t>
            </a:r>
            <a:r>
              <a:rPr lang="en-US" altLang="zh-CN" sz="2000" dirty="0"/>
              <a:t> ) </a:t>
            </a:r>
            <a:endParaRPr lang="zh-CN" altLang="en-US" sz="2000" dirty="0"/>
          </a:p>
        </p:txBody>
      </p:sp>
      <p:sp>
        <p:nvSpPr>
          <p:cNvPr id="79" name="Rectangle 22"/>
          <p:cNvSpPr>
            <a:spLocks noChangeArrowheads="1"/>
          </p:cNvSpPr>
          <p:nvPr/>
        </p:nvSpPr>
        <p:spPr bwMode="auto">
          <a:xfrm>
            <a:off x="1722667" y="3724057"/>
            <a:ext cx="431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80" name="Rectangle 11"/>
          <p:cNvSpPr>
            <a:spLocks noChangeArrowheads="1"/>
          </p:cNvSpPr>
          <p:nvPr/>
        </p:nvSpPr>
        <p:spPr bwMode="auto">
          <a:xfrm>
            <a:off x="3551466" y="1765988"/>
            <a:ext cx="6651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E</a:t>
            </a:r>
            <a:endPar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endParaRPr>
          </a:p>
        </p:txBody>
      </p:sp>
      <p:grpSp>
        <p:nvGrpSpPr>
          <p:cNvPr id="81" name="Group 67"/>
          <p:cNvGrpSpPr>
            <a:grpSpLocks/>
          </p:cNvGrpSpPr>
          <p:nvPr/>
        </p:nvGrpSpPr>
        <p:grpSpPr bwMode="auto">
          <a:xfrm>
            <a:off x="63730" y="3586856"/>
            <a:ext cx="1143001" cy="960438"/>
            <a:chOff x="384" y="2256"/>
            <a:chExt cx="720" cy="605"/>
          </a:xfrm>
        </p:grpSpPr>
        <p:sp>
          <p:nvSpPr>
            <p:cNvPr id="82" name="Rectangle 16"/>
            <p:cNvSpPr>
              <a:spLocks noChangeArrowheads="1"/>
            </p:cNvSpPr>
            <p:nvPr/>
          </p:nvSpPr>
          <p:spPr bwMode="auto">
            <a:xfrm>
              <a:off x="384" y="2256"/>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E</a:t>
              </a:r>
            </a:p>
          </p:txBody>
        </p:sp>
        <p:sp>
          <p:nvSpPr>
            <p:cNvPr id="83" name="Line 18"/>
            <p:cNvSpPr>
              <a:spLocks noChangeShapeType="1"/>
            </p:cNvSpPr>
            <p:nvPr/>
          </p:nvSpPr>
          <p:spPr bwMode="auto">
            <a:xfrm>
              <a:off x="720" y="2544"/>
              <a:ext cx="0" cy="317"/>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84" name="Group 65"/>
          <p:cNvGrpSpPr>
            <a:grpSpLocks/>
          </p:cNvGrpSpPr>
          <p:nvPr/>
        </p:nvGrpSpPr>
        <p:grpSpPr bwMode="auto">
          <a:xfrm>
            <a:off x="-12470" y="4577454"/>
            <a:ext cx="1143001" cy="1447800"/>
            <a:chOff x="336" y="2880"/>
            <a:chExt cx="720" cy="912"/>
          </a:xfrm>
        </p:grpSpPr>
        <p:sp>
          <p:nvSpPr>
            <p:cNvPr id="85" name="Rectangle 17"/>
            <p:cNvSpPr>
              <a:spLocks noChangeArrowheads="1"/>
            </p:cNvSpPr>
            <p:nvPr/>
          </p:nvSpPr>
          <p:spPr bwMode="auto">
            <a:xfrm>
              <a:off x="624" y="2880"/>
              <a:ext cx="21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a:t>
              </a:r>
              <a:endPar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endParaRPr>
            </a:p>
          </p:txBody>
        </p:sp>
        <p:sp>
          <p:nvSpPr>
            <p:cNvPr id="86" name="Rectangle 19"/>
            <p:cNvSpPr>
              <a:spLocks noChangeArrowheads="1"/>
            </p:cNvSpPr>
            <p:nvPr/>
          </p:nvSpPr>
          <p:spPr bwMode="auto">
            <a:xfrm>
              <a:off x="336" y="3456"/>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id</a:t>
              </a:r>
            </a:p>
          </p:txBody>
        </p:sp>
        <p:sp>
          <p:nvSpPr>
            <p:cNvPr id="87" name="Line 20"/>
            <p:cNvSpPr>
              <a:spLocks noChangeShapeType="1"/>
            </p:cNvSpPr>
            <p:nvPr/>
          </p:nvSpPr>
          <p:spPr bwMode="auto">
            <a:xfrm>
              <a:off x="720" y="3168"/>
              <a:ext cx="0" cy="317"/>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88" name="Group 77"/>
          <p:cNvGrpSpPr>
            <a:grpSpLocks/>
          </p:cNvGrpSpPr>
          <p:nvPr/>
        </p:nvGrpSpPr>
        <p:grpSpPr bwMode="auto">
          <a:xfrm>
            <a:off x="930506" y="2787432"/>
            <a:ext cx="2341562" cy="965200"/>
            <a:chOff x="930" y="1661"/>
            <a:chExt cx="1475" cy="608"/>
          </a:xfrm>
        </p:grpSpPr>
        <p:sp>
          <p:nvSpPr>
            <p:cNvPr id="89" name="Line 6"/>
            <p:cNvSpPr>
              <a:spLocks noChangeShapeType="1"/>
            </p:cNvSpPr>
            <p:nvPr/>
          </p:nvSpPr>
          <p:spPr bwMode="auto">
            <a:xfrm flipH="1">
              <a:off x="930" y="1933"/>
              <a:ext cx="432" cy="336"/>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0" name="Rectangle 8"/>
            <p:cNvSpPr>
              <a:spLocks noChangeArrowheads="1"/>
            </p:cNvSpPr>
            <p:nvPr/>
          </p:nvSpPr>
          <p:spPr bwMode="auto">
            <a:xfrm>
              <a:off x="1292" y="1661"/>
              <a:ext cx="49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E</a:t>
              </a:r>
              <a:endPar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endParaRPr>
            </a:p>
          </p:txBody>
        </p:sp>
        <p:sp>
          <p:nvSpPr>
            <p:cNvPr id="91" name="Line 23"/>
            <p:cNvSpPr>
              <a:spLocks noChangeShapeType="1"/>
            </p:cNvSpPr>
            <p:nvPr/>
          </p:nvSpPr>
          <p:spPr bwMode="auto">
            <a:xfrm>
              <a:off x="1873" y="1941"/>
              <a:ext cx="532" cy="267"/>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Line 21"/>
            <p:cNvSpPr>
              <a:spLocks noChangeShapeType="1"/>
            </p:cNvSpPr>
            <p:nvPr/>
          </p:nvSpPr>
          <p:spPr bwMode="auto">
            <a:xfrm>
              <a:off x="1565" y="1979"/>
              <a:ext cx="0" cy="288"/>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93" name="Rectangle 10"/>
          <p:cNvSpPr>
            <a:spLocks noChangeArrowheads="1"/>
          </p:cNvSpPr>
          <p:nvPr/>
        </p:nvSpPr>
        <p:spPr bwMode="auto">
          <a:xfrm>
            <a:off x="6693130" y="2817594"/>
            <a:ext cx="501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a:t>
            </a:r>
            <a:endPar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endParaRPr>
          </a:p>
        </p:txBody>
      </p:sp>
      <p:sp>
        <p:nvSpPr>
          <p:cNvPr id="94" name="Rectangle 25"/>
          <p:cNvSpPr>
            <a:spLocks noChangeArrowheads="1"/>
          </p:cNvSpPr>
          <p:nvPr/>
        </p:nvSpPr>
        <p:spPr bwMode="auto">
          <a:xfrm>
            <a:off x="6312130" y="3808194"/>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id</a:t>
            </a:r>
          </a:p>
        </p:txBody>
      </p:sp>
      <p:sp>
        <p:nvSpPr>
          <p:cNvPr id="95" name="Line 26"/>
          <p:cNvSpPr>
            <a:spLocks noChangeShapeType="1"/>
          </p:cNvSpPr>
          <p:nvPr/>
        </p:nvSpPr>
        <p:spPr bwMode="auto">
          <a:xfrm>
            <a:off x="6949925" y="3292257"/>
            <a:ext cx="0" cy="540000"/>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96" name="Group 66"/>
          <p:cNvGrpSpPr>
            <a:grpSpLocks/>
          </p:cNvGrpSpPr>
          <p:nvPr/>
        </p:nvGrpSpPr>
        <p:grpSpPr bwMode="auto">
          <a:xfrm>
            <a:off x="636935" y="4732810"/>
            <a:ext cx="1905000" cy="2190750"/>
            <a:chOff x="748" y="2886"/>
            <a:chExt cx="1200" cy="1380"/>
          </a:xfrm>
        </p:grpSpPr>
        <p:grpSp>
          <p:nvGrpSpPr>
            <p:cNvPr id="97" name="Group 61"/>
            <p:cNvGrpSpPr>
              <a:grpSpLocks/>
            </p:cNvGrpSpPr>
            <p:nvPr/>
          </p:nvGrpSpPr>
          <p:grpSpPr bwMode="auto">
            <a:xfrm>
              <a:off x="748" y="3216"/>
              <a:ext cx="1200" cy="1050"/>
              <a:chOff x="748" y="3216"/>
              <a:chExt cx="1200" cy="1050"/>
            </a:xfrm>
          </p:grpSpPr>
          <p:sp>
            <p:nvSpPr>
              <p:cNvPr id="99" name="Rectangle 13"/>
              <p:cNvSpPr>
                <a:spLocks noChangeArrowheads="1"/>
              </p:cNvSpPr>
              <p:nvPr/>
            </p:nvSpPr>
            <p:spPr bwMode="auto">
              <a:xfrm>
                <a:off x="748" y="3930"/>
                <a:ext cx="120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To entry for a</a:t>
                </a:r>
                <a:endParaRPr kumimoji="0" lang="en-US" altLang="zh-CN" sz="2200" b="0"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00" name="Group 41"/>
              <p:cNvGrpSpPr>
                <a:grpSpLocks/>
              </p:cNvGrpSpPr>
              <p:nvPr/>
            </p:nvGrpSpPr>
            <p:grpSpPr bwMode="auto">
              <a:xfrm>
                <a:off x="864" y="3597"/>
                <a:ext cx="864" cy="288"/>
                <a:chOff x="4176" y="3069"/>
                <a:chExt cx="864" cy="288"/>
              </a:xfrm>
            </p:grpSpPr>
            <p:sp>
              <p:nvSpPr>
                <p:cNvPr id="103" name="Rectangle 42"/>
                <p:cNvSpPr>
                  <a:spLocks noChangeArrowheads="1"/>
                </p:cNvSpPr>
                <p:nvPr/>
              </p:nvSpPr>
              <p:spPr bwMode="auto">
                <a:xfrm>
                  <a:off x="4176" y="3069"/>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id</a:t>
                  </a:r>
                </a:p>
              </p:txBody>
            </p:sp>
            <p:sp>
              <p:nvSpPr>
                <p:cNvPr id="104" name="Rectangle 43"/>
                <p:cNvSpPr>
                  <a:spLocks noChangeArrowheads="1"/>
                </p:cNvSpPr>
                <p:nvPr/>
              </p:nvSpPr>
              <p:spPr bwMode="auto">
                <a:xfrm>
                  <a:off x="4608" y="3069"/>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01" name="Line 56"/>
              <p:cNvSpPr>
                <a:spLocks noChangeShapeType="1"/>
              </p:cNvSpPr>
              <p:nvPr/>
            </p:nvSpPr>
            <p:spPr bwMode="auto">
              <a:xfrm>
                <a:off x="1488" y="3789"/>
                <a:ext cx="0" cy="240"/>
              </a:xfrm>
              <a:prstGeom prst="line">
                <a:avLst/>
              </a:prstGeom>
              <a:noFill/>
              <a:ln w="38100">
                <a:solidFill>
                  <a:srgbClr val="0000FF"/>
                </a:solidFill>
                <a:round/>
                <a:headEnd type="oval" w="med" len="me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Line 60"/>
              <p:cNvSpPr>
                <a:spLocks noChangeShapeType="1"/>
              </p:cNvSpPr>
              <p:nvPr/>
            </p:nvSpPr>
            <p:spPr bwMode="auto">
              <a:xfrm>
                <a:off x="1056" y="3216"/>
                <a:ext cx="0" cy="386"/>
              </a:xfrm>
              <a:prstGeom prst="line">
                <a:avLst/>
              </a:prstGeom>
              <a:noFill/>
              <a:ln w="38100">
                <a:solidFill>
                  <a:srgbClr val="339933"/>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98" name="Rectangle 63"/>
            <p:cNvSpPr>
              <a:spLocks noChangeArrowheads="1"/>
            </p:cNvSpPr>
            <p:nvPr/>
          </p:nvSpPr>
          <p:spPr bwMode="auto">
            <a:xfrm>
              <a:off x="793" y="2886"/>
              <a:ext cx="4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rPr>
                <a:t>.nptr</a:t>
              </a:r>
            </a:p>
          </p:txBody>
        </p:sp>
      </p:grpSp>
      <p:grpSp>
        <p:nvGrpSpPr>
          <p:cNvPr id="105" name="Group 88"/>
          <p:cNvGrpSpPr>
            <a:grpSpLocks/>
          </p:cNvGrpSpPr>
          <p:nvPr/>
        </p:nvGrpSpPr>
        <p:grpSpPr bwMode="auto">
          <a:xfrm>
            <a:off x="3954692" y="1707932"/>
            <a:ext cx="2586038" cy="2405062"/>
            <a:chOff x="2835" y="981"/>
            <a:chExt cx="1629" cy="1515"/>
          </a:xfrm>
        </p:grpSpPr>
        <p:sp>
          <p:nvSpPr>
            <p:cNvPr id="106" name="Line 15"/>
            <p:cNvSpPr>
              <a:spLocks noChangeShapeType="1"/>
            </p:cNvSpPr>
            <p:nvPr/>
          </p:nvSpPr>
          <p:spPr bwMode="auto">
            <a:xfrm>
              <a:off x="3288" y="1298"/>
              <a:ext cx="0" cy="864"/>
            </a:xfrm>
            <a:prstGeom prst="line">
              <a:avLst/>
            </a:prstGeom>
            <a:noFill/>
            <a:ln w="38100">
              <a:solidFill>
                <a:srgbClr val="339933"/>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07" name="Group 50"/>
            <p:cNvGrpSpPr>
              <a:grpSpLocks/>
            </p:cNvGrpSpPr>
            <p:nvPr/>
          </p:nvGrpSpPr>
          <p:grpSpPr bwMode="auto">
            <a:xfrm>
              <a:off x="3168" y="2208"/>
              <a:ext cx="1296" cy="288"/>
              <a:chOff x="1872" y="3456"/>
              <a:chExt cx="1296" cy="288"/>
            </a:xfrm>
          </p:grpSpPr>
          <p:sp>
            <p:nvSpPr>
              <p:cNvPr id="109" name="Rectangle 51"/>
              <p:cNvSpPr>
                <a:spLocks noChangeArrowheads="1"/>
              </p:cNvSpPr>
              <p:nvPr/>
            </p:nvSpPr>
            <p:spPr bwMode="auto">
              <a:xfrm>
                <a:off x="1872" y="3456"/>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110" name="Rectangle 52"/>
              <p:cNvSpPr>
                <a:spLocks noChangeArrowheads="1"/>
              </p:cNvSpPr>
              <p:nvPr/>
            </p:nvSpPr>
            <p:spPr bwMode="auto">
              <a:xfrm>
                <a:off x="2304" y="3456"/>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53"/>
              <p:cNvSpPr>
                <a:spLocks noChangeArrowheads="1"/>
              </p:cNvSpPr>
              <p:nvPr/>
            </p:nvSpPr>
            <p:spPr bwMode="auto">
              <a:xfrm>
                <a:off x="2736" y="3456"/>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08" name="Rectangle 64"/>
            <p:cNvSpPr>
              <a:spLocks noChangeArrowheads="1"/>
            </p:cNvSpPr>
            <p:nvPr/>
          </p:nvSpPr>
          <p:spPr bwMode="auto">
            <a:xfrm>
              <a:off x="2835" y="981"/>
              <a:ext cx="4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err="1">
                  <a:ln>
                    <a:noFill/>
                  </a:ln>
                  <a:solidFill>
                    <a:srgbClr val="FF3300"/>
                  </a:solidFill>
                  <a:effectLst/>
                  <a:uLnTx/>
                  <a:uFillTx/>
                  <a:latin typeface="微软雅黑" panose="020B0503020204020204" pitchFamily="34" charset="-122"/>
                  <a:ea typeface="微软雅黑" panose="020B0503020204020204" pitchFamily="34" charset="-122"/>
                  <a:cs typeface="+mn-cs"/>
                </a:rPr>
                <a:t>nptr</a:t>
              </a:r>
              <a:endParaRPr kumimoji="0" lang="en-US" altLang="zh-CN" sz="2800" b="0"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endParaRPr>
            </a:p>
          </p:txBody>
        </p:sp>
      </p:grpSp>
      <p:grpSp>
        <p:nvGrpSpPr>
          <p:cNvPr id="112" name="Group 70"/>
          <p:cNvGrpSpPr>
            <a:grpSpLocks/>
          </p:cNvGrpSpPr>
          <p:nvPr/>
        </p:nvGrpSpPr>
        <p:grpSpPr bwMode="auto">
          <a:xfrm>
            <a:off x="740005" y="3695482"/>
            <a:ext cx="792162" cy="2152650"/>
            <a:chOff x="808" y="2256"/>
            <a:chExt cx="499" cy="1356"/>
          </a:xfrm>
        </p:grpSpPr>
        <p:sp>
          <p:nvSpPr>
            <p:cNvPr id="113" name="Rectangle 68"/>
            <p:cNvSpPr>
              <a:spLocks noChangeArrowheads="1"/>
            </p:cNvSpPr>
            <p:nvPr/>
          </p:nvSpPr>
          <p:spPr bwMode="auto">
            <a:xfrm>
              <a:off x="808" y="2256"/>
              <a:ext cx="4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rPr>
                <a:t>.nptr</a:t>
              </a:r>
            </a:p>
          </p:txBody>
        </p:sp>
        <p:sp>
          <p:nvSpPr>
            <p:cNvPr id="114" name="Line 69"/>
            <p:cNvSpPr>
              <a:spLocks noChangeShapeType="1"/>
            </p:cNvSpPr>
            <p:nvPr/>
          </p:nvSpPr>
          <p:spPr bwMode="auto">
            <a:xfrm>
              <a:off x="1202" y="2523"/>
              <a:ext cx="0" cy="1089"/>
            </a:xfrm>
            <a:prstGeom prst="line">
              <a:avLst/>
            </a:prstGeom>
            <a:noFill/>
            <a:ln w="38100">
              <a:solidFill>
                <a:srgbClr val="339933"/>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15" name="Rectangle 24"/>
          <p:cNvSpPr>
            <a:spLocks noChangeArrowheads="1"/>
          </p:cNvSpPr>
          <p:nvPr/>
        </p:nvSpPr>
        <p:spPr bwMode="auto">
          <a:xfrm>
            <a:off x="3264131" y="3655794"/>
            <a:ext cx="4016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a:t>
            </a:r>
            <a:endPar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endParaRPr>
          </a:p>
        </p:txBody>
      </p:sp>
      <p:sp>
        <p:nvSpPr>
          <p:cNvPr id="116" name="Rectangle 71"/>
          <p:cNvSpPr>
            <a:spLocks noChangeArrowheads="1"/>
          </p:cNvSpPr>
          <p:nvPr/>
        </p:nvSpPr>
        <p:spPr bwMode="auto">
          <a:xfrm>
            <a:off x="4097568" y="4874994"/>
            <a:ext cx="5762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num</a:t>
            </a:r>
          </a:p>
        </p:txBody>
      </p:sp>
      <p:sp>
        <p:nvSpPr>
          <p:cNvPr id="117" name="Line 72"/>
          <p:cNvSpPr>
            <a:spLocks noChangeShapeType="1"/>
          </p:cNvSpPr>
          <p:nvPr/>
        </p:nvSpPr>
        <p:spPr bwMode="auto">
          <a:xfrm>
            <a:off x="3521305" y="4084419"/>
            <a:ext cx="792162" cy="935038"/>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18" name="Group 76"/>
          <p:cNvGrpSpPr>
            <a:grpSpLocks/>
          </p:cNvGrpSpPr>
          <p:nvPr/>
        </p:nvGrpSpPr>
        <p:grpSpPr bwMode="auto">
          <a:xfrm>
            <a:off x="3264130" y="3676432"/>
            <a:ext cx="1371600" cy="2722562"/>
            <a:chOff x="2400" y="2221"/>
            <a:chExt cx="864" cy="1715"/>
          </a:xfrm>
        </p:grpSpPr>
        <p:grpSp>
          <p:nvGrpSpPr>
            <p:cNvPr id="119" name="Group 44"/>
            <p:cNvGrpSpPr>
              <a:grpSpLocks/>
            </p:cNvGrpSpPr>
            <p:nvPr/>
          </p:nvGrpSpPr>
          <p:grpSpPr bwMode="auto">
            <a:xfrm>
              <a:off x="2400" y="3648"/>
              <a:ext cx="864" cy="288"/>
              <a:chOff x="4176" y="3168"/>
              <a:chExt cx="864" cy="288"/>
            </a:xfrm>
          </p:grpSpPr>
          <p:sp>
            <p:nvSpPr>
              <p:cNvPr id="123" name="Rectangle 45"/>
              <p:cNvSpPr>
                <a:spLocks noChangeArrowheads="1"/>
              </p:cNvSpPr>
              <p:nvPr/>
            </p:nvSpPr>
            <p:spPr bwMode="auto">
              <a:xfrm>
                <a:off x="4176" y="3168"/>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num</a:t>
                </a:r>
              </a:p>
            </p:txBody>
          </p:sp>
          <p:sp>
            <p:nvSpPr>
              <p:cNvPr id="124" name="Rectangle 46"/>
              <p:cNvSpPr>
                <a:spLocks noChangeArrowheads="1"/>
              </p:cNvSpPr>
              <p:nvPr/>
            </p:nvSpPr>
            <p:spPr bwMode="auto">
              <a:xfrm>
                <a:off x="4608" y="3168"/>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4</a:t>
                </a:r>
              </a:p>
            </p:txBody>
          </p:sp>
        </p:grpSp>
        <p:grpSp>
          <p:nvGrpSpPr>
            <p:cNvPr id="120" name="Group 75"/>
            <p:cNvGrpSpPr>
              <a:grpSpLocks/>
            </p:cNvGrpSpPr>
            <p:nvPr/>
          </p:nvGrpSpPr>
          <p:grpSpPr bwMode="auto">
            <a:xfrm>
              <a:off x="2588" y="2221"/>
              <a:ext cx="499" cy="1345"/>
              <a:chOff x="2588" y="2221"/>
              <a:chExt cx="499" cy="1345"/>
            </a:xfrm>
          </p:grpSpPr>
          <p:sp>
            <p:nvSpPr>
              <p:cNvPr id="121" name="Line 47"/>
              <p:cNvSpPr>
                <a:spLocks noChangeShapeType="1"/>
              </p:cNvSpPr>
              <p:nvPr/>
            </p:nvSpPr>
            <p:spPr bwMode="auto">
              <a:xfrm>
                <a:off x="2832" y="2544"/>
                <a:ext cx="3" cy="1022"/>
              </a:xfrm>
              <a:prstGeom prst="line">
                <a:avLst/>
              </a:prstGeom>
              <a:noFill/>
              <a:ln w="38100">
                <a:solidFill>
                  <a:srgbClr val="339933"/>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2" name="Rectangle 74"/>
              <p:cNvSpPr>
                <a:spLocks noChangeArrowheads="1"/>
              </p:cNvSpPr>
              <p:nvPr/>
            </p:nvSpPr>
            <p:spPr bwMode="auto">
              <a:xfrm>
                <a:off x="2588" y="2221"/>
                <a:ext cx="4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rPr>
                  <a:t>.nptr</a:t>
                </a:r>
              </a:p>
            </p:txBody>
          </p:sp>
        </p:grpSp>
      </p:grpSp>
      <p:grpSp>
        <p:nvGrpSpPr>
          <p:cNvPr id="125" name="Group 79"/>
          <p:cNvGrpSpPr>
            <a:grpSpLocks/>
          </p:cNvGrpSpPr>
          <p:nvPr/>
        </p:nvGrpSpPr>
        <p:grpSpPr bwMode="auto">
          <a:xfrm>
            <a:off x="1663930" y="2787432"/>
            <a:ext cx="2057400" cy="2392362"/>
            <a:chOff x="1392" y="1661"/>
            <a:chExt cx="1296" cy="1507"/>
          </a:xfrm>
        </p:grpSpPr>
        <p:grpSp>
          <p:nvGrpSpPr>
            <p:cNvPr id="126" name="Group 35"/>
            <p:cNvGrpSpPr>
              <a:grpSpLocks/>
            </p:cNvGrpSpPr>
            <p:nvPr/>
          </p:nvGrpSpPr>
          <p:grpSpPr bwMode="auto">
            <a:xfrm>
              <a:off x="1392" y="2880"/>
              <a:ext cx="1296" cy="288"/>
              <a:chOff x="1872" y="3456"/>
              <a:chExt cx="1296" cy="288"/>
            </a:xfrm>
          </p:grpSpPr>
          <p:sp>
            <p:nvSpPr>
              <p:cNvPr id="129" name="Rectangle 36"/>
              <p:cNvSpPr>
                <a:spLocks noChangeArrowheads="1"/>
              </p:cNvSpPr>
              <p:nvPr/>
            </p:nvSpPr>
            <p:spPr bwMode="auto">
              <a:xfrm>
                <a:off x="1872" y="3456"/>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130" name="Rectangle 37"/>
              <p:cNvSpPr>
                <a:spLocks noChangeArrowheads="1"/>
              </p:cNvSpPr>
              <p:nvPr/>
            </p:nvSpPr>
            <p:spPr bwMode="auto">
              <a:xfrm>
                <a:off x="2304" y="3456"/>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1" name="Rectangle 38"/>
              <p:cNvSpPr>
                <a:spLocks noChangeArrowheads="1"/>
              </p:cNvSpPr>
              <p:nvPr/>
            </p:nvSpPr>
            <p:spPr bwMode="auto">
              <a:xfrm>
                <a:off x="2736" y="3456"/>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27" name="Line 40"/>
            <p:cNvSpPr>
              <a:spLocks noChangeShapeType="1"/>
            </p:cNvSpPr>
            <p:nvPr/>
          </p:nvSpPr>
          <p:spPr bwMode="auto">
            <a:xfrm>
              <a:off x="1680" y="2016"/>
              <a:ext cx="0" cy="816"/>
            </a:xfrm>
            <a:prstGeom prst="line">
              <a:avLst/>
            </a:prstGeom>
            <a:noFill/>
            <a:ln w="38100">
              <a:solidFill>
                <a:srgbClr val="339933"/>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 name="Rectangle 78"/>
            <p:cNvSpPr>
              <a:spLocks noChangeArrowheads="1"/>
            </p:cNvSpPr>
            <p:nvPr/>
          </p:nvSpPr>
          <p:spPr bwMode="auto">
            <a:xfrm>
              <a:off x="1605" y="1661"/>
              <a:ext cx="4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rPr>
                <a:t>.nptr</a:t>
              </a:r>
            </a:p>
          </p:txBody>
        </p:sp>
      </p:grpSp>
      <p:grpSp>
        <p:nvGrpSpPr>
          <p:cNvPr id="132" name="Group 80"/>
          <p:cNvGrpSpPr>
            <a:grpSpLocks/>
          </p:cNvGrpSpPr>
          <p:nvPr/>
        </p:nvGrpSpPr>
        <p:grpSpPr bwMode="auto">
          <a:xfrm>
            <a:off x="1670280" y="4951194"/>
            <a:ext cx="2127250" cy="914400"/>
            <a:chOff x="1396" y="3024"/>
            <a:chExt cx="1340" cy="576"/>
          </a:xfrm>
        </p:grpSpPr>
        <p:sp>
          <p:nvSpPr>
            <p:cNvPr id="133" name="Line 48"/>
            <p:cNvSpPr>
              <a:spLocks noChangeShapeType="1"/>
            </p:cNvSpPr>
            <p:nvPr/>
          </p:nvSpPr>
          <p:spPr bwMode="auto">
            <a:xfrm flipH="1">
              <a:off x="1396" y="3024"/>
              <a:ext cx="668" cy="565"/>
            </a:xfrm>
            <a:prstGeom prst="line">
              <a:avLst/>
            </a:prstGeom>
            <a:noFill/>
            <a:ln w="38100">
              <a:solidFill>
                <a:srgbClr val="0000FF"/>
              </a:solidFill>
              <a:round/>
              <a:headEnd type="oval" w="med" len="me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4" name="Line 49"/>
            <p:cNvSpPr>
              <a:spLocks noChangeShapeType="1"/>
            </p:cNvSpPr>
            <p:nvPr/>
          </p:nvSpPr>
          <p:spPr bwMode="auto">
            <a:xfrm>
              <a:off x="2448" y="3024"/>
              <a:ext cx="288" cy="576"/>
            </a:xfrm>
            <a:prstGeom prst="line">
              <a:avLst/>
            </a:prstGeom>
            <a:noFill/>
            <a:ln w="38100">
              <a:solidFill>
                <a:srgbClr val="0000FF"/>
              </a:solidFill>
              <a:round/>
              <a:headEnd type="oval" w="med" len="me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35" name="Rectangle 81"/>
          <p:cNvSpPr>
            <a:spLocks noChangeArrowheads="1"/>
          </p:cNvSpPr>
          <p:nvPr/>
        </p:nvSpPr>
        <p:spPr bwMode="auto">
          <a:xfrm>
            <a:off x="3711009" y="2843466"/>
            <a:ext cx="431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grpSp>
        <p:nvGrpSpPr>
          <p:cNvPr id="136" name="Group 87"/>
          <p:cNvGrpSpPr>
            <a:grpSpLocks/>
          </p:cNvGrpSpPr>
          <p:nvPr/>
        </p:nvGrpSpPr>
        <p:grpSpPr bwMode="auto">
          <a:xfrm>
            <a:off x="1917928" y="2181915"/>
            <a:ext cx="4862513" cy="706438"/>
            <a:chOff x="1488" y="1243"/>
            <a:chExt cx="3063" cy="445"/>
          </a:xfrm>
        </p:grpSpPr>
        <p:sp>
          <p:nvSpPr>
            <p:cNvPr id="137" name="Line 5"/>
            <p:cNvSpPr>
              <a:spLocks noChangeShapeType="1"/>
            </p:cNvSpPr>
            <p:nvPr/>
          </p:nvSpPr>
          <p:spPr bwMode="auto">
            <a:xfrm flipH="1">
              <a:off x="1488" y="1248"/>
              <a:ext cx="1165" cy="432"/>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8" name="Line 7"/>
            <p:cNvSpPr>
              <a:spLocks noChangeShapeType="1"/>
            </p:cNvSpPr>
            <p:nvPr/>
          </p:nvSpPr>
          <p:spPr bwMode="auto">
            <a:xfrm>
              <a:off x="3425" y="1243"/>
              <a:ext cx="1126" cy="445"/>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9" name="Line 82"/>
            <p:cNvSpPr>
              <a:spLocks noChangeShapeType="1"/>
            </p:cNvSpPr>
            <p:nvPr/>
          </p:nvSpPr>
          <p:spPr bwMode="auto">
            <a:xfrm>
              <a:off x="2744" y="1298"/>
              <a:ext cx="0" cy="384"/>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40" name="Group 85"/>
          <p:cNvGrpSpPr>
            <a:grpSpLocks/>
          </p:cNvGrpSpPr>
          <p:nvPr/>
        </p:nvGrpSpPr>
        <p:grpSpPr bwMode="auto">
          <a:xfrm>
            <a:off x="6845530" y="2858870"/>
            <a:ext cx="1371600" cy="2320925"/>
            <a:chOff x="4656" y="1706"/>
            <a:chExt cx="864" cy="1462"/>
          </a:xfrm>
        </p:grpSpPr>
        <p:grpSp>
          <p:nvGrpSpPr>
            <p:cNvPr id="141" name="Group 39"/>
            <p:cNvGrpSpPr>
              <a:grpSpLocks/>
            </p:cNvGrpSpPr>
            <p:nvPr/>
          </p:nvGrpSpPr>
          <p:grpSpPr bwMode="auto">
            <a:xfrm>
              <a:off x="4656" y="2880"/>
              <a:ext cx="864" cy="288"/>
              <a:chOff x="4176" y="3168"/>
              <a:chExt cx="864" cy="288"/>
            </a:xfrm>
          </p:grpSpPr>
          <p:sp>
            <p:nvSpPr>
              <p:cNvPr id="144" name="Rectangle 27"/>
              <p:cNvSpPr>
                <a:spLocks noChangeArrowheads="1"/>
              </p:cNvSpPr>
              <p:nvPr/>
            </p:nvSpPr>
            <p:spPr bwMode="auto">
              <a:xfrm>
                <a:off x="4176" y="3168"/>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id</a:t>
                </a:r>
              </a:p>
            </p:txBody>
          </p:sp>
          <p:sp>
            <p:nvSpPr>
              <p:cNvPr id="145" name="Rectangle 28"/>
              <p:cNvSpPr>
                <a:spLocks noChangeArrowheads="1"/>
              </p:cNvSpPr>
              <p:nvPr/>
            </p:nvSpPr>
            <p:spPr bwMode="auto">
              <a:xfrm>
                <a:off x="4608" y="3168"/>
                <a:ext cx="432" cy="288"/>
              </a:xfrm>
              <a:prstGeom prst="rect">
                <a:avLst/>
              </a:prstGeom>
              <a:solidFill>
                <a:srgbClr val="FFCC99"/>
              </a:solidFill>
              <a:ln w="28575">
                <a:solidFill>
                  <a:srgbClr val="FF3300"/>
                </a:solidFill>
                <a:miter lim="800000"/>
                <a:headEnd/>
                <a:tailEnd type="none" w="lg" len="lg"/>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42" name="Line 59"/>
            <p:cNvSpPr>
              <a:spLocks noChangeShapeType="1"/>
            </p:cNvSpPr>
            <p:nvPr/>
          </p:nvSpPr>
          <p:spPr bwMode="auto">
            <a:xfrm>
              <a:off x="5088" y="1968"/>
              <a:ext cx="0" cy="864"/>
            </a:xfrm>
            <a:prstGeom prst="line">
              <a:avLst/>
            </a:prstGeom>
            <a:noFill/>
            <a:ln w="38100">
              <a:solidFill>
                <a:srgbClr val="339933"/>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3" name="Rectangle 84"/>
            <p:cNvSpPr>
              <a:spLocks noChangeArrowheads="1"/>
            </p:cNvSpPr>
            <p:nvPr/>
          </p:nvSpPr>
          <p:spPr bwMode="auto">
            <a:xfrm>
              <a:off x="4785" y="1706"/>
              <a:ext cx="4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cs typeface="+mn-cs"/>
                </a:rPr>
                <a:t>.nptr</a:t>
              </a:r>
            </a:p>
          </p:txBody>
        </p:sp>
      </p:grpSp>
      <p:grpSp>
        <p:nvGrpSpPr>
          <p:cNvPr id="146" name="Group 86"/>
          <p:cNvGrpSpPr>
            <a:grpSpLocks/>
          </p:cNvGrpSpPr>
          <p:nvPr/>
        </p:nvGrpSpPr>
        <p:grpSpPr bwMode="auto">
          <a:xfrm>
            <a:off x="6540730" y="4951194"/>
            <a:ext cx="1905000" cy="1066800"/>
            <a:chOff x="4464" y="3024"/>
            <a:chExt cx="1200" cy="672"/>
          </a:xfrm>
        </p:grpSpPr>
        <p:sp>
          <p:nvSpPr>
            <p:cNvPr id="147" name="Rectangle 58"/>
            <p:cNvSpPr>
              <a:spLocks noChangeArrowheads="1"/>
            </p:cNvSpPr>
            <p:nvPr/>
          </p:nvSpPr>
          <p:spPr bwMode="auto">
            <a:xfrm>
              <a:off x="4464" y="3360"/>
              <a:ext cx="120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To entry for c</a:t>
              </a:r>
              <a:endParaRPr kumimoji="0" lang="en-US" altLang="zh-CN" sz="2200" b="0" i="0" u="none" strike="noStrike" kern="1200" cap="none" spc="0" normalizeH="0" baseline="-3000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8" name="Line 57"/>
            <p:cNvSpPr>
              <a:spLocks noChangeShapeType="1"/>
            </p:cNvSpPr>
            <p:nvPr/>
          </p:nvSpPr>
          <p:spPr bwMode="auto">
            <a:xfrm>
              <a:off x="5280" y="3024"/>
              <a:ext cx="0" cy="336"/>
            </a:xfrm>
            <a:prstGeom prst="line">
              <a:avLst/>
            </a:prstGeom>
            <a:noFill/>
            <a:ln w="38100">
              <a:solidFill>
                <a:srgbClr val="0000FF"/>
              </a:solidFill>
              <a:round/>
              <a:headEnd type="oval" w="med" len="me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49" name="Group 89"/>
          <p:cNvGrpSpPr>
            <a:grpSpLocks/>
          </p:cNvGrpSpPr>
          <p:nvPr/>
        </p:nvGrpSpPr>
        <p:grpSpPr bwMode="auto">
          <a:xfrm>
            <a:off x="3035530" y="3884394"/>
            <a:ext cx="4343400" cy="838200"/>
            <a:chOff x="2256" y="2352"/>
            <a:chExt cx="2736" cy="528"/>
          </a:xfrm>
        </p:grpSpPr>
        <p:sp>
          <p:nvSpPr>
            <p:cNvPr id="150" name="Line 54"/>
            <p:cNvSpPr>
              <a:spLocks noChangeShapeType="1"/>
            </p:cNvSpPr>
            <p:nvPr/>
          </p:nvSpPr>
          <p:spPr bwMode="auto">
            <a:xfrm flipH="1">
              <a:off x="2256" y="2352"/>
              <a:ext cx="1584" cy="480"/>
            </a:xfrm>
            <a:prstGeom prst="line">
              <a:avLst/>
            </a:prstGeom>
            <a:noFill/>
            <a:ln w="38100">
              <a:solidFill>
                <a:srgbClr val="0000FF"/>
              </a:solidFill>
              <a:round/>
              <a:headEnd type="oval" w="med" len="me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1" name="Line 55"/>
            <p:cNvSpPr>
              <a:spLocks noChangeShapeType="1"/>
            </p:cNvSpPr>
            <p:nvPr/>
          </p:nvSpPr>
          <p:spPr bwMode="auto">
            <a:xfrm>
              <a:off x="4224" y="2352"/>
              <a:ext cx="768" cy="528"/>
            </a:xfrm>
            <a:prstGeom prst="line">
              <a:avLst/>
            </a:prstGeom>
            <a:noFill/>
            <a:ln w="38100">
              <a:solidFill>
                <a:srgbClr val="0000FF"/>
              </a:solidFill>
              <a:round/>
              <a:headEnd type="oval" w="med" len="me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15359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up)">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wipe(down)">
                                      <p:cBhvr>
                                        <p:cTn id="17" dur="5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up)">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wipe(right)">
                                      <p:cBhvr>
                                        <p:cTn id="35" dur="500"/>
                                        <p:tgtEl>
                                          <p:spTgt spid="11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18"/>
                                        </p:tgtEl>
                                        <p:attrNameLst>
                                          <p:attrName>style.visibility</p:attrName>
                                        </p:attrNameLst>
                                      </p:cBhvr>
                                      <p:to>
                                        <p:strVal val="visible"/>
                                      </p:to>
                                    </p:set>
                                    <p:animEffect transition="in" filter="wipe(up)">
                                      <p:cBhvr>
                                        <p:cTn id="44" dur="500"/>
                                        <p:tgtEl>
                                          <p:spTgt spid="1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wipe(down)">
                                      <p:cBhvr>
                                        <p:cTn id="49" dur="500"/>
                                        <p:tgtEl>
                                          <p:spTgt spid="8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25"/>
                                        </p:tgtEl>
                                        <p:attrNameLst>
                                          <p:attrName>style.visibility</p:attrName>
                                        </p:attrNameLst>
                                      </p:cBhvr>
                                      <p:to>
                                        <p:strVal val="visible"/>
                                      </p:to>
                                    </p:set>
                                    <p:animEffect transition="in" filter="wipe(up)">
                                      <p:cBhvr>
                                        <p:cTn id="54" dur="500"/>
                                        <p:tgtEl>
                                          <p:spTgt spid="1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2"/>
                                        </p:tgtEl>
                                        <p:attrNameLst>
                                          <p:attrName>style.visibility</p:attrName>
                                        </p:attrNameLst>
                                      </p:cBhvr>
                                      <p:to>
                                        <p:strVal val="visible"/>
                                      </p:to>
                                    </p:set>
                                    <p:animEffect transition="in" filter="wipe(up)">
                                      <p:cBhvr>
                                        <p:cTn id="59" dur="500"/>
                                        <p:tgtEl>
                                          <p:spTgt spid="13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3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wipe(down)">
                                      <p:cBhvr>
                                        <p:cTn id="68" dur="500"/>
                                        <p:tgtEl>
                                          <p:spTgt spid="9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95"/>
                                        </p:tgtEl>
                                        <p:attrNameLst>
                                          <p:attrName>style.visibility</p:attrName>
                                        </p:attrNameLst>
                                      </p:cBhvr>
                                      <p:to>
                                        <p:strVal val="visible"/>
                                      </p:to>
                                    </p:set>
                                    <p:animEffect transition="in" filter="wipe(down)">
                                      <p:cBhvr>
                                        <p:cTn id="73" dur="500"/>
                                        <p:tgtEl>
                                          <p:spTgt spid="9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wipe(down)">
                                      <p:cBhvr>
                                        <p:cTn id="78" dur="500"/>
                                        <p:tgtEl>
                                          <p:spTgt spid="9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140"/>
                                        </p:tgtEl>
                                        <p:attrNameLst>
                                          <p:attrName>style.visibility</p:attrName>
                                        </p:attrNameLst>
                                      </p:cBhvr>
                                      <p:to>
                                        <p:strVal val="visible"/>
                                      </p:to>
                                    </p:set>
                                    <p:animEffect transition="in" filter="wipe(up)">
                                      <p:cBhvr>
                                        <p:cTn id="83" dur="500"/>
                                        <p:tgtEl>
                                          <p:spTgt spid="14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46"/>
                                        </p:tgtEl>
                                        <p:attrNameLst>
                                          <p:attrName>style.visibility</p:attrName>
                                        </p:attrNameLst>
                                      </p:cBhvr>
                                      <p:to>
                                        <p:strVal val="visible"/>
                                      </p:to>
                                    </p:set>
                                    <p:animEffect transition="in" filter="wipe(up)">
                                      <p:cBhvr>
                                        <p:cTn id="88" dur="500"/>
                                        <p:tgtEl>
                                          <p:spTgt spid="14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36"/>
                                        </p:tgtEl>
                                        <p:attrNameLst>
                                          <p:attrName>style.visibility</p:attrName>
                                        </p:attrNameLst>
                                      </p:cBhvr>
                                      <p:to>
                                        <p:strVal val="visible"/>
                                      </p:to>
                                    </p:set>
                                    <p:animEffect transition="in" filter="wipe(down)">
                                      <p:cBhvr>
                                        <p:cTn id="93" dur="500"/>
                                        <p:tgtEl>
                                          <p:spTgt spid="136"/>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8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105"/>
                                        </p:tgtEl>
                                        <p:attrNameLst>
                                          <p:attrName>style.visibility</p:attrName>
                                        </p:attrNameLst>
                                      </p:cBhvr>
                                      <p:to>
                                        <p:strVal val="visible"/>
                                      </p:to>
                                    </p:set>
                                    <p:animEffect transition="in" filter="wipe(up)">
                                      <p:cBhvr>
                                        <p:cTn id="102" dur="500"/>
                                        <p:tgtEl>
                                          <p:spTgt spid="10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149"/>
                                        </p:tgtEl>
                                        <p:attrNameLst>
                                          <p:attrName>style.visibility</p:attrName>
                                        </p:attrNameLst>
                                      </p:cBhvr>
                                      <p:to>
                                        <p:strVal val="visible"/>
                                      </p:to>
                                    </p:set>
                                    <p:animEffect transition="in" filter="wipe(up)">
                                      <p:cBhvr>
                                        <p:cTn id="10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93" grpId="0"/>
      <p:bldP spid="94" grpId="0"/>
      <p:bldP spid="95" grpId="0" animBg="1"/>
      <p:bldP spid="115" grpId="0"/>
      <p:bldP spid="116" grpId="0"/>
      <p:bldP spid="117" grpId="0" animBg="1"/>
      <p:bldP spid="1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a:t>小结</a:t>
            </a:r>
            <a:endParaRPr lang="zh-CN" altLang="en-GB"/>
          </a:p>
        </p:txBody>
      </p:sp>
      <p:sp>
        <p:nvSpPr>
          <p:cNvPr id="25604" name="Rectangle 3"/>
          <p:cNvSpPr>
            <a:spLocks noGrp="1" noChangeArrowheads="1"/>
          </p:cNvSpPr>
          <p:nvPr>
            <p:ph idx="1"/>
          </p:nvPr>
        </p:nvSpPr>
        <p:spPr/>
        <p:txBody>
          <a:bodyPr>
            <a:normAutofit/>
          </a:bodyPr>
          <a:lstStyle/>
          <a:p>
            <a:r>
              <a:rPr lang="zh-CN" altLang="en-US" dirty="0"/>
              <a:t>基于属性文法的处理方法</a:t>
            </a:r>
            <a:endParaRPr lang="en-US" altLang="zh-CN" dirty="0"/>
          </a:p>
          <a:p>
            <a:pPr lvl="1"/>
            <a:r>
              <a:rPr lang="zh-CN" altLang="en-US" dirty="0"/>
              <a:t>依赖图</a:t>
            </a:r>
          </a:p>
          <a:p>
            <a:pPr lvl="1"/>
            <a:r>
              <a:rPr lang="zh-CN" altLang="en-US" dirty="0"/>
              <a:t>树遍历</a:t>
            </a:r>
          </a:p>
          <a:p>
            <a:pPr lvl="1"/>
            <a:r>
              <a:rPr lang="zh-CN" altLang="en-US" dirty="0"/>
              <a:t>一遍扫描</a:t>
            </a:r>
          </a:p>
        </p:txBody>
      </p:sp>
    </p:spTree>
    <p:extLst>
      <p:ext uri="{BB962C8B-B14F-4D97-AF65-F5344CB8AC3E}">
        <p14:creationId xmlns:p14="http://schemas.microsoft.com/office/powerpoint/2010/main" val="821352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9"/>
          <p:cNvSpPr>
            <a:spLocks noChangeArrowheads="1"/>
          </p:cNvSpPr>
          <p:nvPr/>
        </p:nvSpPr>
        <p:spPr bwMode="auto">
          <a:xfrm>
            <a:off x="685800" y="5181600"/>
            <a:ext cx="1524000" cy="1066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6388" name="Text Box 1028"/>
          <p:cNvSpPr txBox="1">
            <a:spLocks noChangeArrowheads="1"/>
          </p:cNvSpPr>
          <p:nvPr/>
        </p:nvSpPr>
        <p:spPr bwMode="auto">
          <a:xfrm>
            <a:off x="304800" y="926842"/>
            <a:ext cx="8229600" cy="3867405"/>
          </a:xfrm>
          <a:prstGeom prst="rect">
            <a:avLst/>
          </a:prstGeom>
          <a:noFill/>
          <a:ln w="9525">
            <a:noFill/>
            <a:miter lim="800000"/>
            <a:headEnd/>
            <a:tailEnd/>
          </a:ln>
        </p:spPr>
        <p:txBody>
          <a:bodyPr>
            <a:spAutoFit/>
          </a:bodyPr>
          <a:lstStyle/>
          <a:p>
            <a:pPr indent="514350" algn="l">
              <a:lnSpc>
                <a:spcPct val="150000"/>
              </a:lnSpc>
              <a:spcBef>
                <a:spcPct val="50000"/>
              </a:spcBef>
            </a:pPr>
            <a:r>
              <a:rPr lang="en-US" altLang="zh-CN" sz="2000" b="1" dirty="0">
                <a:solidFill>
                  <a:srgbClr val="CC6600"/>
                </a:solidFill>
                <a:latin typeface="+mn-ea"/>
                <a:ea typeface="+mn-ea"/>
              </a:rPr>
              <a:t>S-</a:t>
            </a:r>
            <a:r>
              <a:rPr lang="zh-CN" altLang="en-US" sz="2000" b="1" dirty="0">
                <a:solidFill>
                  <a:srgbClr val="CC6600"/>
                </a:solidFill>
                <a:latin typeface="+mn-ea"/>
                <a:ea typeface="+mn-ea"/>
              </a:rPr>
              <a:t>属性文法</a:t>
            </a:r>
            <a:r>
              <a:rPr lang="zh-CN" altLang="en-US" sz="2000" b="1" dirty="0">
                <a:latin typeface="+mn-ea"/>
                <a:ea typeface="+mn-ea"/>
              </a:rPr>
              <a:t>：只含有综合属性的属性文法。</a:t>
            </a:r>
            <a:endParaRPr lang="en-US" altLang="zh-CN" sz="2000" b="1" dirty="0">
              <a:latin typeface="+mn-ea"/>
              <a:ea typeface="+mn-ea"/>
            </a:endParaRPr>
          </a:p>
          <a:p>
            <a:pPr indent="514350" algn="l">
              <a:lnSpc>
                <a:spcPct val="150000"/>
              </a:lnSpc>
              <a:spcBef>
                <a:spcPct val="50000"/>
              </a:spcBef>
            </a:pPr>
            <a:r>
              <a:rPr lang="en-US" altLang="zh-CN" sz="2000" b="1" dirty="0">
                <a:solidFill>
                  <a:srgbClr val="CC6600"/>
                </a:solidFill>
                <a:latin typeface="+mn-ea"/>
                <a:ea typeface="+mn-ea"/>
              </a:rPr>
              <a:t>L-</a:t>
            </a:r>
            <a:r>
              <a:rPr lang="zh-CN" altLang="en-US" sz="2000" b="1" dirty="0">
                <a:solidFill>
                  <a:srgbClr val="CC6600"/>
                </a:solidFill>
                <a:latin typeface="+mn-ea"/>
                <a:ea typeface="+mn-ea"/>
              </a:rPr>
              <a:t>属性文法</a:t>
            </a:r>
            <a:r>
              <a:rPr lang="zh-CN" altLang="en-US" sz="2000" b="1" dirty="0">
                <a:latin typeface="+mn-ea"/>
                <a:ea typeface="+mn-ea"/>
              </a:rPr>
              <a:t>：如果对每个产生式  </a:t>
            </a:r>
            <a:r>
              <a:rPr lang="en-US" altLang="zh-CN" sz="2000" b="1" dirty="0">
                <a:latin typeface="+mn-ea"/>
                <a:ea typeface="+mn-ea"/>
              </a:rPr>
              <a:t>A→X</a:t>
            </a:r>
            <a:r>
              <a:rPr lang="en-US" altLang="zh-CN" sz="2000" b="1" baseline="-25000" dirty="0">
                <a:latin typeface="+mn-ea"/>
                <a:ea typeface="+mn-ea"/>
              </a:rPr>
              <a:t>1</a:t>
            </a:r>
            <a:r>
              <a:rPr lang="en-US" altLang="zh-CN" sz="2000" b="1" dirty="0">
                <a:latin typeface="+mn-ea"/>
                <a:ea typeface="+mn-ea"/>
              </a:rPr>
              <a:t>X</a:t>
            </a:r>
            <a:r>
              <a:rPr lang="en-US" altLang="zh-CN" sz="2000" b="1" baseline="-25000" dirty="0">
                <a:latin typeface="+mn-ea"/>
                <a:ea typeface="+mn-ea"/>
              </a:rPr>
              <a:t>2</a:t>
            </a:r>
            <a:r>
              <a:rPr lang="en-US" altLang="zh-CN" sz="2000" b="1" dirty="0">
                <a:latin typeface="+mn-ea"/>
                <a:ea typeface="+mn-ea"/>
              </a:rPr>
              <a:t>…</a:t>
            </a:r>
            <a:r>
              <a:rPr lang="en-US" altLang="zh-CN" sz="2000" b="1" dirty="0" err="1">
                <a:latin typeface="+mn-ea"/>
                <a:ea typeface="+mn-ea"/>
              </a:rPr>
              <a:t>X</a:t>
            </a:r>
            <a:r>
              <a:rPr lang="en-US" altLang="zh-CN" sz="2000" b="1" baseline="-25000" dirty="0" err="1">
                <a:latin typeface="+mn-ea"/>
                <a:ea typeface="+mn-ea"/>
              </a:rPr>
              <a:t>n</a:t>
            </a:r>
            <a:r>
              <a:rPr lang="en-US" altLang="zh-CN" sz="2000" b="1" baseline="-25000" dirty="0">
                <a:latin typeface="+mn-ea"/>
                <a:ea typeface="+mn-ea"/>
              </a:rPr>
              <a:t>,</a:t>
            </a:r>
            <a:r>
              <a:rPr lang="zh-CN" altLang="en-US" sz="2000" b="1" dirty="0">
                <a:latin typeface="+mn-ea"/>
                <a:ea typeface="+mn-ea"/>
              </a:rPr>
              <a:t>其</a:t>
            </a:r>
            <a:r>
              <a:rPr lang="en-US" altLang="zh-CN" sz="2000" b="1" dirty="0">
                <a:latin typeface="+mn-ea"/>
                <a:ea typeface="+mn-ea"/>
              </a:rPr>
              <a:t> </a:t>
            </a:r>
            <a:r>
              <a:rPr lang="zh-CN" altLang="en-US" sz="2000" b="1" dirty="0">
                <a:latin typeface="+mn-ea"/>
                <a:ea typeface="+mn-ea"/>
              </a:rPr>
              <a:t>每个语义规则中的每个属性或者为综合属性，或者是</a:t>
            </a:r>
            <a:r>
              <a:rPr lang="en-US" altLang="zh-CN" sz="2000" b="1" dirty="0" err="1">
                <a:latin typeface="+mn-ea"/>
                <a:ea typeface="+mn-ea"/>
              </a:rPr>
              <a:t>X</a:t>
            </a:r>
            <a:r>
              <a:rPr lang="en-US" altLang="zh-CN" sz="2000" b="1" baseline="-25000" dirty="0" err="1">
                <a:latin typeface="+mn-ea"/>
                <a:ea typeface="+mn-ea"/>
              </a:rPr>
              <a:t>j</a:t>
            </a:r>
            <a:r>
              <a:rPr lang="en-US" altLang="zh-CN" sz="2000" b="1" dirty="0">
                <a:latin typeface="+mn-ea"/>
                <a:ea typeface="+mn-ea"/>
              </a:rPr>
              <a:t>(1 ≤ j ≤ n)</a:t>
            </a:r>
            <a:r>
              <a:rPr lang="zh-CN" altLang="en-US" sz="2000" b="1" dirty="0">
                <a:latin typeface="+mn-ea"/>
                <a:ea typeface="+mn-ea"/>
              </a:rPr>
              <a:t>的一个继承属性且这个继承属性仅依赖于：</a:t>
            </a:r>
            <a:endParaRPr lang="en-US" altLang="zh-CN" sz="2000" b="1" dirty="0">
              <a:latin typeface="+mn-ea"/>
              <a:ea typeface="+mn-ea"/>
            </a:endParaRP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）产生式</a:t>
            </a:r>
            <a:r>
              <a:rPr lang="en-US" altLang="zh-CN" sz="2000" b="1" dirty="0" err="1">
                <a:latin typeface="+mn-ea"/>
                <a:ea typeface="+mn-ea"/>
              </a:rPr>
              <a:t>X</a:t>
            </a:r>
            <a:r>
              <a:rPr lang="en-US" altLang="zh-CN" sz="2000" b="1" baseline="-25000" dirty="0" err="1">
                <a:latin typeface="+mn-ea"/>
                <a:ea typeface="+mn-ea"/>
              </a:rPr>
              <a:t>j</a:t>
            </a:r>
            <a:r>
              <a:rPr lang="zh-CN" altLang="en-US" sz="2000" b="1" dirty="0">
                <a:latin typeface="+mn-ea"/>
                <a:ea typeface="+mn-ea"/>
              </a:rPr>
              <a:t>的左边的</a:t>
            </a:r>
            <a:r>
              <a:rPr lang="en-US" altLang="zh-CN" sz="2000" b="1" dirty="0">
                <a:latin typeface="+mn-ea"/>
                <a:ea typeface="+mn-ea"/>
              </a:rPr>
              <a:t>X</a:t>
            </a:r>
            <a:r>
              <a:rPr lang="en-US" altLang="zh-CN" sz="2000" b="1" baseline="-25000" dirty="0">
                <a:latin typeface="+mn-ea"/>
                <a:ea typeface="+mn-ea"/>
              </a:rPr>
              <a:t>1</a:t>
            </a:r>
            <a:r>
              <a:rPr lang="en-US" altLang="zh-CN" sz="2000" b="1" dirty="0">
                <a:latin typeface="+mn-ea"/>
                <a:ea typeface="+mn-ea"/>
              </a:rPr>
              <a:t>X</a:t>
            </a:r>
            <a:r>
              <a:rPr lang="en-US" altLang="zh-CN" sz="2000" b="1" baseline="-25000" dirty="0">
                <a:latin typeface="+mn-ea"/>
                <a:ea typeface="+mn-ea"/>
              </a:rPr>
              <a:t>2</a:t>
            </a:r>
            <a:r>
              <a:rPr lang="en-US" altLang="zh-CN" sz="2000" b="1" dirty="0">
                <a:latin typeface="+mn-ea"/>
                <a:ea typeface="+mn-ea"/>
              </a:rPr>
              <a:t>…X</a:t>
            </a:r>
            <a:r>
              <a:rPr lang="en-US" altLang="zh-CN" sz="2000" b="1" baseline="-25000" dirty="0">
                <a:latin typeface="+mn-ea"/>
                <a:ea typeface="+mn-ea"/>
              </a:rPr>
              <a:t>j-1</a:t>
            </a:r>
            <a:r>
              <a:rPr lang="zh-CN" altLang="en-US" sz="2000" b="1" dirty="0">
                <a:latin typeface="+mn-ea"/>
              </a:rPr>
              <a:t>的属性</a:t>
            </a:r>
            <a:endParaRPr lang="en-US" altLang="zh-CN" sz="2000" b="1" baseline="-25000" dirty="0">
              <a:latin typeface="+mn-ea"/>
              <a:ea typeface="+mn-ea"/>
            </a:endParaRP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的继承属性</a:t>
            </a:r>
            <a:endParaRPr lang="en-US" altLang="zh-CN" sz="2000" b="1" dirty="0">
              <a:latin typeface="+mn-ea"/>
              <a:ea typeface="+mn-ea"/>
            </a:endParaRPr>
          </a:p>
          <a:p>
            <a:pPr indent="514350" algn="l">
              <a:lnSpc>
                <a:spcPct val="150000"/>
              </a:lnSpc>
              <a:spcBef>
                <a:spcPct val="50000"/>
              </a:spcBef>
            </a:pPr>
            <a:r>
              <a:rPr lang="en-US" altLang="zh-CN" sz="2000" b="1" dirty="0">
                <a:latin typeface="+mn-ea"/>
                <a:ea typeface="+mn-ea"/>
              </a:rPr>
              <a:t>S-</a:t>
            </a:r>
            <a:r>
              <a:rPr lang="zh-CN" altLang="en-US" sz="2000" b="1" dirty="0">
                <a:latin typeface="+mn-ea"/>
                <a:ea typeface="+mn-ea"/>
              </a:rPr>
              <a:t>属性文法是</a:t>
            </a:r>
            <a:r>
              <a:rPr lang="en-US" altLang="zh-CN" sz="2000" b="1" dirty="0">
                <a:latin typeface="+mn-ea"/>
                <a:ea typeface="+mn-ea"/>
              </a:rPr>
              <a:t>L-</a:t>
            </a:r>
            <a:r>
              <a:rPr lang="zh-CN" altLang="en-US" sz="2000" b="1" dirty="0">
                <a:latin typeface="+mn-ea"/>
                <a:ea typeface="+mn-ea"/>
              </a:rPr>
              <a:t>属性文法的一个特例。</a:t>
            </a:r>
            <a:endParaRPr lang="en-US" altLang="zh-CN" sz="2000" b="1" dirty="0">
              <a:latin typeface="+mn-ea"/>
              <a:ea typeface="+mn-ea"/>
            </a:endParaRPr>
          </a:p>
        </p:txBody>
      </p:sp>
      <p:sp>
        <p:nvSpPr>
          <p:cNvPr id="5"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44</a:t>
            </a:fld>
            <a:endParaRPr lang="en-US" altLang="zh-CN" dirty="0"/>
          </a:p>
        </p:txBody>
      </p:sp>
      <p:sp>
        <p:nvSpPr>
          <p:cNvPr id="6"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a:solidFill>
                  <a:srgbClr val="CC0099"/>
                </a:solidFill>
                <a:latin typeface="Times New Roman" pitchFamily="18" charset="0"/>
                <a:ea typeface="黑体" pitchFamily="2" charset="-122"/>
              </a:rPr>
              <a:t>S-</a:t>
            </a:r>
            <a:r>
              <a:rPr lang="zh-CN" altLang="en-US" sz="2800" b="1" dirty="0">
                <a:solidFill>
                  <a:srgbClr val="CC0099"/>
                </a:solidFill>
                <a:latin typeface="Times New Roman" pitchFamily="18" charset="0"/>
                <a:ea typeface="黑体" pitchFamily="2" charset="-122"/>
              </a:rPr>
              <a:t>属性文法与</a:t>
            </a:r>
            <a:r>
              <a:rPr lang="en-US" altLang="zh-CN" sz="2800" b="1" dirty="0">
                <a:solidFill>
                  <a:srgbClr val="CC0099"/>
                </a:solidFill>
                <a:latin typeface="Times New Roman" pitchFamily="18" charset="0"/>
                <a:ea typeface="黑体" pitchFamily="2" charset="-122"/>
              </a:rPr>
              <a:t>L-</a:t>
            </a:r>
            <a:r>
              <a:rPr lang="zh-CN" altLang="en-US" sz="2800" b="1" dirty="0">
                <a:solidFill>
                  <a:srgbClr val="CC0099"/>
                </a:solidFill>
                <a:latin typeface="Times New Roman" pitchFamily="18" charset="0"/>
                <a:ea typeface="黑体" pitchFamily="2" charset="-122"/>
              </a:rPr>
              <a:t>属性文法概念</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编译原理</a:t>
            </a:r>
            <a:endParaRPr lang="en-GB" altLang="zh-CN" dirty="0"/>
          </a:p>
        </p:txBody>
      </p:sp>
      <p:sp>
        <p:nvSpPr>
          <p:cNvPr id="4099" name="Rectangle 3"/>
          <p:cNvSpPr>
            <a:spLocks noGrp="1" noChangeArrowheads="1"/>
          </p:cNvSpPr>
          <p:nvPr>
            <p:ph type="subTitle" idx="1"/>
          </p:nvPr>
        </p:nvSpPr>
        <p:spPr/>
        <p:txBody>
          <a:bodyPr/>
          <a:lstStyle/>
          <a:p>
            <a:r>
              <a:rPr lang="en-GB" altLang="zh-CN" dirty="0"/>
              <a:t>S-</a:t>
            </a:r>
            <a:r>
              <a:rPr lang="zh-CN" altLang="en-US" dirty="0"/>
              <a:t>属性文法</a:t>
            </a:r>
          </a:p>
        </p:txBody>
      </p:sp>
    </p:spTree>
    <p:extLst>
      <p:ext uri="{BB962C8B-B14F-4D97-AF65-F5344CB8AC3E}">
        <p14:creationId xmlns:p14="http://schemas.microsoft.com/office/powerpoint/2010/main" val="1038899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altLang="zh-CN" sz="3000" dirty="0"/>
              <a:t>S-</a:t>
            </a:r>
            <a:r>
              <a:rPr lang="zh-CN" altLang="en-US" sz="3000" dirty="0"/>
              <a:t>属性文法的自下而上计算 </a:t>
            </a:r>
          </a:p>
        </p:txBody>
      </p:sp>
      <p:sp>
        <p:nvSpPr>
          <p:cNvPr id="128003" name="Rectangle 3"/>
          <p:cNvSpPr>
            <a:spLocks noGrp="1" noChangeArrowheads="1"/>
          </p:cNvSpPr>
          <p:nvPr>
            <p:ph idx="1"/>
          </p:nvPr>
        </p:nvSpPr>
        <p:spPr/>
        <p:txBody>
          <a:bodyPr/>
          <a:lstStyle/>
          <a:p>
            <a:pPr eaLnBrk="1" hangingPunct="1"/>
            <a:r>
              <a:rPr lang="en-US" altLang="zh-CN" dirty="0">
                <a:solidFill>
                  <a:srgbClr val="CC0000"/>
                </a:solidFill>
              </a:rPr>
              <a:t>S-</a:t>
            </a:r>
            <a:r>
              <a:rPr lang="zh-CN" altLang="en-US" dirty="0">
                <a:solidFill>
                  <a:srgbClr val="CC0000"/>
                </a:solidFill>
              </a:rPr>
              <a:t>属性文法</a:t>
            </a:r>
            <a:r>
              <a:rPr lang="zh-CN" altLang="en-US" dirty="0"/>
              <a:t>：只含有综合属性</a:t>
            </a:r>
          </a:p>
          <a:p>
            <a:r>
              <a:rPr lang="zh-CN" altLang="en-US" dirty="0"/>
              <a:t>在自下而上的分析器分析输入符号串的同时计算</a:t>
            </a:r>
            <a:r>
              <a:rPr lang="zh-CN" altLang="en-US" dirty="0">
                <a:solidFill>
                  <a:srgbClr val="CC0000"/>
                </a:solidFill>
              </a:rPr>
              <a:t>综合属性</a:t>
            </a:r>
            <a:endParaRPr lang="zh-CN" altLang="en-US" dirty="0"/>
          </a:p>
          <a:p>
            <a:pPr lvl="1"/>
            <a:r>
              <a:rPr lang="zh-CN" altLang="en-US" dirty="0"/>
              <a:t>分析栈中保存语法符号和有关的</a:t>
            </a:r>
            <a:r>
              <a:rPr lang="zh-CN" altLang="en-US" dirty="0">
                <a:solidFill>
                  <a:srgbClr val="CC0000"/>
                </a:solidFill>
              </a:rPr>
              <a:t>综合属性</a:t>
            </a:r>
            <a:r>
              <a:rPr lang="zh-CN" altLang="en-US" dirty="0"/>
              <a:t>值</a:t>
            </a:r>
            <a:endParaRPr lang="en-US" altLang="zh-CN" dirty="0"/>
          </a:p>
          <a:p>
            <a:pPr lvl="1"/>
            <a:r>
              <a:rPr lang="zh-CN" altLang="en-US" dirty="0"/>
              <a:t>每当进行归约时，新的语法符号的属性值就由栈中正在归约的产生式右边符号的属性值来计算</a:t>
            </a:r>
          </a:p>
        </p:txBody>
      </p:sp>
    </p:spTree>
    <p:extLst>
      <p:ext uri="{BB962C8B-B14F-4D97-AF65-F5344CB8AC3E}">
        <p14:creationId xmlns:p14="http://schemas.microsoft.com/office/powerpoint/2010/main" val="655286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left)">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wipe(left)">
                                      <p:cBhvr>
                                        <p:cTn id="12" dur="500"/>
                                        <p:tgtEl>
                                          <p:spTgt spid="12800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animEffect transition="in" filter="wipe(left)">
                                      <p:cBhvr>
                                        <p:cTn id="15" dur="500"/>
                                        <p:tgtEl>
                                          <p:spTgt spid="12800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8003">
                                            <p:txEl>
                                              <p:pRg st="3" end="3"/>
                                            </p:txEl>
                                          </p:spTgt>
                                        </p:tgtEl>
                                        <p:attrNameLst>
                                          <p:attrName>style.visibility</p:attrName>
                                        </p:attrNameLst>
                                      </p:cBhvr>
                                      <p:to>
                                        <p:strVal val="visible"/>
                                      </p:to>
                                    </p:set>
                                    <p:animEffect transition="in" filter="wipe(left)">
                                      <p:cBhvr>
                                        <p:cTn id="18"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sz="3000" dirty="0"/>
              <a:t>S-</a:t>
            </a:r>
            <a:r>
              <a:rPr lang="zh-CN" altLang="en-US" sz="3000" dirty="0"/>
              <a:t>属性文法的自下而上计算</a:t>
            </a:r>
            <a:endParaRPr lang="en-US" altLang="zh-CN" sz="3000" dirty="0"/>
          </a:p>
        </p:txBody>
      </p:sp>
      <p:sp>
        <p:nvSpPr>
          <p:cNvPr id="129027" name="Rectangle 3"/>
          <p:cNvSpPr>
            <a:spLocks noGrp="1" noChangeArrowheads="1"/>
          </p:cNvSpPr>
          <p:nvPr>
            <p:ph idx="1"/>
          </p:nvPr>
        </p:nvSpPr>
        <p:spPr/>
        <p:txBody>
          <a:bodyPr/>
          <a:lstStyle/>
          <a:p>
            <a:pPr eaLnBrk="1" hangingPunct="1">
              <a:lnSpc>
                <a:spcPct val="90000"/>
              </a:lnSpc>
            </a:pPr>
            <a:r>
              <a:rPr lang="zh-CN" altLang="en-US" dirty="0"/>
              <a:t>在分析栈中增加附加域存放综合属性值 </a:t>
            </a:r>
          </a:p>
          <a:p>
            <a:pPr>
              <a:lnSpc>
                <a:spcPct val="90000"/>
              </a:lnSpc>
            </a:pPr>
            <a:r>
              <a:rPr lang="zh-CN" altLang="en-US" dirty="0"/>
              <a:t>假设产生式</a:t>
            </a:r>
            <a:r>
              <a:rPr lang="en-US" altLang="zh-CN" dirty="0">
                <a:solidFill>
                  <a:srgbClr val="CC0000"/>
                </a:solidFill>
              </a:rPr>
              <a:t>A→XYZ</a:t>
            </a:r>
            <a:r>
              <a:rPr lang="zh-CN" altLang="en-US" dirty="0"/>
              <a:t>对应的语义规则为</a:t>
            </a:r>
            <a:r>
              <a:rPr lang="en-US" altLang="zh-CN" dirty="0">
                <a:solidFill>
                  <a:srgbClr val="0070C0"/>
                </a:solidFill>
              </a:rPr>
              <a:t>a:=f(X.x,Y.y,Z.z)</a:t>
            </a:r>
            <a:endParaRPr lang="zh-CN" altLang="en-US" dirty="0">
              <a:solidFill>
                <a:srgbClr val="0070C0"/>
              </a:solidFill>
            </a:endParaRPr>
          </a:p>
        </p:txBody>
      </p:sp>
      <p:graphicFrame>
        <p:nvGraphicFramePr>
          <p:cNvPr id="20" name="表格 19"/>
          <p:cNvGraphicFramePr>
            <a:graphicFrameLocks noGrp="1"/>
          </p:cNvGraphicFramePr>
          <p:nvPr/>
        </p:nvGraphicFramePr>
        <p:xfrm>
          <a:off x="2774264" y="3910436"/>
          <a:ext cx="2915136" cy="2225040"/>
        </p:xfrm>
        <a:graphic>
          <a:graphicData uri="http://schemas.openxmlformats.org/drawingml/2006/table">
            <a:tbl>
              <a:tblPr bandRow="1">
                <a:tableStyleId>{5C22544A-7EE6-4342-B048-85BDC9FD1C3A}</a:tableStyleId>
              </a:tblPr>
              <a:tblGrid>
                <a:gridCol w="971712">
                  <a:extLst>
                    <a:ext uri="{9D8B030D-6E8A-4147-A177-3AD203B41FA5}">
                      <a16:colId xmlns:a16="http://schemas.microsoft.com/office/drawing/2014/main" val="20000"/>
                    </a:ext>
                  </a:extLst>
                </a:gridCol>
                <a:gridCol w="971712">
                  <a:extLst>
                    <a:ext uri="{9D8B030D-6E8A-4147-A177-3AD203B41FA5}">
                      <a16:colId xmlns:a16="http://schemas.microsoft.com/office/drawing/2014/main" val="20001"/>
                    </a:ext>
                  </a:extLst>
                </a:gridCol>
                <a:gridCol w="971712">
                  <a:extLst>
                    <a:ext uri="{9D8B030D-6E8A-4147-A177-3AD203B41FA5}">
                      <a16:colId xmlns:a16="http://schemas.microsoft.com/office/drawing/2014/main" val="20002"/>
                    </a:ext>
                  </a:extLst>
                </a:gridCol>
              </a:tblGrid>
              <a:tr h="370840">
                <a:tc>
                  <a:txBody>
                    <a:bodyPr/>
                    <a:lstStyle/>
                    <a:p>
                      <a:endParaRPr lang="zh-CN" altLang="en-US" dirty="0"/>
                    </a:p>
                  </a:txBody>
                  <a:tcPr marL="68580" marR="68580" marT="0" marB="0"/>
                </a:tc>
                <a:tc>
                  <a:txBody>
                    <a:bodyPr/>
                    <a:lstStyle/>
                    <a:p>
                      <a:endParaRPr lang="zh-CN" altLang="en-US"/>
                    </a:p>
                  </a:txBody>
                  <a:tcPr marL="68580" marR="68580" marT="0" marB="0"/>
                </a:tc>
                <a:tc>
                  <a:txBody>
                    <a:bodyPr/>
                    <a:lstStyle/>
                    <a:p>
                      <a:endParaRPr lang="zh-CN" altLang="en-US" dirty="0"/>
                    </a:p>
                  </a:txBody>
                  <a:tcPr marL="68580" marR="68580" marT="0" marB="0"/>
                </a:tc>
                <a:extLst>
                  <a:ext uri="{0D108BD9-81ED-4DB2-BD59-A6C34878D82A}">
                    <a16:rowId xmlns:a16="http://schemas.microsoft.com/office/drawing/2014/main" val="10000"/>
                  </a:ext>
                </a:extLst>
              </a:tr>
              <a:tr h="370840">
                <a:tc>
                  <a:txBody>
                    <a:bodyPr/>
                    <a:lstStyle/>
                    <a:p>
                      <a:pPr algn="ctr">
                        <a:lnSpc>
                          <a:spcPct val="100000"/>
                        </a:lnSpc>
                        <a:spcAft>
                          <a:spcPts val="0"/>
                        </a:spcAft>
                      </a:pPr>
                      <a:endParaRPr lang="zh-CN" sz="1100" b="0" dirty="0">
                        <a:effectLst/>
                        <a:latin typeface="+mj-ea"/>
                        <a:ea typeface="+mj-ea"/>
                      </a:endParaRPr>
                    </a:p>
                  </a:txBody>
                  <a:tcPr marL="68580" marR="68580" marT="0" marB="0"/>
                </a:tc>
                <a:tc>
                  <a:txBody>
                    <a:bodyPr/>
                    <a:lstStyle/>
                    <a:p>
                      <a:pPr algn="ctr">
                        <a:lnSpc>
                          <a:spcPct val="100000"/>
                        </a:lnSpc>
                        <a:spcAft>
                          <a:spcPts val="0"/>
                        </a:spcAft>
                      </a:pPr>
                      <a:endParaRPr lang="zh-CN" sz="1100" b="0" dirty="0">
                        <a:effectLst/>
                        <a:latin typeface="+mj-ea"/>
                        <a:ea typeface="+mj-ea"/>
                      </a:endParaRPr>
                    </a:p>
                  </a:txBody>
                  <a:tcPr marL="68580" marR="68580" marT="0" marB="0"/>
                </a:tc>
                <a:tc>
                  <a:txBody>
                    <a:bodyPr/>
                    <a:lstStyle/>
                    <a:p>
                      <a:pPr algn="ctr">
                        <a:lnSpc>
                          <a:spcPct val="100000"/>
                        </a:lnSpc>
                        <a:spcAft>
                          <a:spcPts val="0"/>
                        </a:spcAft>
                      </a:pPr>
                      <a:endParaRPr lang="zh-CN" sz="1100" b="0" dirty="0">
                        <a:effectLst/>
                        <a:latin typeface="+mj-ea"/>
                        <a:ea typeface="+mj-ea"/>
                      </a:endParaRPr>
                    </a:p>
                  </a:txBody>
                  <a:tcPr marL="68580" marR="68580" marT="0" marB="0"/>
                </a:tc>
                <a:extLst>
                  <a:ext uri="{0D108BD9-81ED-4DB2-BD59-A6C34878D82A}">
                    <a16:rowId xmlns:a16="http://schemas.microsoft.com/office/drawing/2014/main" val="10001"/>
                  </a:ext>
                </a:extLst>
              </a:tr>
              <a:tr h="370840">
                <a:tc>
                  <a:txBody>
                    <a:bodyPr/>
                    <a:lstStyle/>
                    <a:p>
                      <a:pPr algn="ctr">
                        <a:lnSpc>
                          <a:spcPct val="100000"/>
                        </a:lnSpc>
                        <a:spcAft>
                          <a:spcPts val="0"/>
                        </a:spcAft>
                      </a:pPr>
                      <a:endParaRPr lang="zh-CN" sz="1100" b="0" dirty="0">
                        <a:effectLst/>
                        <a:latin typeface="+mj-ea"/>
                        <a:ea typeface="+mj-ea"/>
                      </a:endParaRPr>
                    </a:p>
                  </a:txBody>
                  <a:tcPr marL="68580" marR="68580" marT="0" marB="0"/>
                </a:tc>
                <a:tc>
                  <a:txBody>
                    <a:bodyPr/>
                    <a:lstStyle/>
                    <a:p>
                      <a:pPr algn="ctr">
                        <a:lnSpc>
                          <a:spcPct val="100000"/>
                        </a:lnSpc>
                        <a:spcAft>
                          <a:spcPts val="0"/>
                        </a:spcAft>
                      </a:pPr>
                      <a:endParaRPr lang="zh-CN" sz="1100" b="0" dirty="0">
                        <a:effectLst/>
                        <a:latin typeface="+mj-ea"/>
                        <a:ea typeface="+mj-ea"/>
                      </a:endParaRPr>
                    </a:p>
                  </a:txBody>
                  <a:tcPr marL="68580" marR="68580" marT="0" marB="0"/>
                </a:tc>
                <a:tc>
                  <a:txBody>
                    <a:bodyPr/>
                    <a:lstStyle/>
                    <a:p>
                      <a:pPr algn="ctr">
                        <a:lnSpc>
                          <a:spcPct val="100000"/>
                        </a:lnSpc>
                        <a:spcAft>
                          <a:spcPts val="0"/>
                        </a:spcAft>
                      </a:pPr>
                      <a:endParaRPr lang="zh-CN" sz="1100" b="0" dirty="0">
                        <a:effectLst/>
                        <a:latin typeface="+mj-ea"/>
                        <a:ea typeface="+mj-ea"/>
                      </a:endParaRPr>
                    </a:p>
                  </a:txBody>
                  <a:tcPr marL="68580" marR="68580" marT="0" marB="0"/>
                </a:tc>
                <a:extLst>
                  <a:ext uri="{0D108BD9-81ED-4DB2-BD59-A6C34878D82A}">
                    <a16:rowId xmlns:a16="http://schemas.microsoft.com/office/drawing/2014/main" val="10002"/>
                  </a:ext>
                </a:extLst>
              </a:tr>
              <a:tr h="370840">
                <a:tc>
                  <a:txBody>
                    <a:bodyPr/>
                    <a:lstStyle/>
                    <a:p>
                      <a:pPr algn="ctr">
                        <a:lnSpc>
                          <a:spcPct val="100000"/>
                        </a:lnSpc>
                        <a:spcAft>
                          <a:spcPts val="0"/>
                        </a:spcAft>
                      </a:pPr>
                      <a:endParaRPr lang="zh-CN" sz="1100" b="0" dirty="0">
                        <a:effectLst/>
                        <a:latin typeface="+mj-ea"/>
                        <a:ea typeface="+mj-ea"/>
                      </a:endParaRPr>
                    </a:p>
                  </a:txBody>
                  <a:tcPr marL="68580" marR="68580" marT="0" marB="0"/>
                </a:tc>
                <a:tc>
                  <a:txBody>
                    <a:bodyPr/>
                    <a:lstStyle/>
                    <a:p>
                      <a:pPr algn="ctr">
                        <a:lnSpc>
                          <a:spcPct val="100000"/>
                        </a:lnSpc>
                        <a:spcAft>
                          <a:spcPts val="0"/>
                        </a:spcAft>
                      </a:pPr>
                      <a:endParaRPr lang="zh-CN" sz="1100" b="0" dirty="0">
                        <a:effectLst/>
                        <a:latin typeface="+mj-ea"/>
                        <a:ea typeface="+mj-ea"/>
                      </a:endParaRPr>
                    </a:p>
                  </a:txBody>
                  <a:tcPr marL="68580" marR="68580" marT="0" marB="0"/>
                </a:tc>
                <a:tc>
                  <a:txBody>
                    <a:bodyPr/>
                    <a:lstStyle/>
                    <a:p>
                      <a:pPr algn="ctr">
                        <a:lnSpc>
                          <a:spcPct val="100000"/>
                        </a:lnSpc>
                        <a:spcAft>
                          <a:spcPts val="0"/>
                        </a:spcAft>
                      </a:pPr>
                      <a:endParaRPr lang="zh-CN" sz="1100" b="0" dirty="0">
                        <a:effectLst/>
                        <a:latin typeface="+mj-ea"/>
                        <a:ea typeface="+mj-ea"/>
                      </a:endParaRPr>
                    </a:p>
                  </a:txBody>
                  <a:tcPr marL="68580" marR="68580" marT="0" marB="0"/>
                </a:tc>
                <a:extLst>
                  <a:ext uri="{0D108BD9-81ED-4DB2-BD59-A6C34878D82A}">
                    <a16:rowId xmlns:a16="http://schemas.microsoft.com/office/drawing/2014/main" val="10003"/>
                  </a:ext>
                </a:extLst>
              </a:tr>
              <a:tr h="370840">
                <a:tc>
                  <a:txBody>
                    <a:bodyPr/>
                    <a:lstStyle/>
                    <a:p>
                      <a:pPr algn="ctr">
                        <a:lnSpc>
                          <a:spcPct val="100000"/>
                        </a:lnSpc>
                        <a:spcAft>
                          <a:spcPts val="0"/>
                        </a:spcAft>
                      </a:pPr>
                      <a:r>
                        <a:rPr lang="en-US" sz="2400" b="0">
                          <a:effectLst/>
                          <a:latin typeface="+mj-ea"/>
                          <a:ea typeface="+mj-ea"/>
                          <a:sym typeface="MT Extra" panose="05050102010205020202" pitchFamily="18" charset="2"/>
                        </a:rPr>
                        <a:t></a:t>
                      </a:r>
                      <a:endParaRPr lang="zh-CN" sz="1100" b="0">
                        <a:effectLst/>
                        <a:latin typeface="+mj-ea"/>
                        <a:ea typeface="+mj-ea"/>
                      </a:endParaRPr>
                    </a:p>
                  </a:txBody>
                  <a:tcPr marL="68580" marR="68580" marT="0" marB="0"/>
                </a:tc>
                <a:tc>
                  <a:txBody>
                    <a:bodyPr/>
                    <a:lstStyle/>
                    <a:p>
                      <a:pPr algn="ctr">
                        <a:lnSpc>
                          <a:spcPct val="100000"/>
                        </a:lnSpc>
                        <a:spcAft>
                          <a:spcPts val="0"/>
                        </a:spcAft>
                      </a:pPr>
                      <a:r>
                        <a:rPr lang="en-US" sz="2400" b="0" dirty="0">
                          <a:effectLst/>
                          <a:latin typeface="+mj-ea"/>
                          <a:ea typeface="+mj-ea"/>
                          <a:sym typeface="MT Extra" panose="05050102010205020202" pitchFamily="18" charset="2"/>
                        </a:rPr>
                        <a:t></a:t>
                      </a:r>
                      <a:endParaRPr lang="zh-CN" sz="1100" b="0" dirty="0">
                        <a:effectLst/>
                        <a:latin typeface="+mj-ea"/>
                        <a:ea typeface="+mj-ea"/>
                      </a:endParaRPr>
                    </a:p>
                  </a:txBody>
                  <a:tcPr marL="68580" marR="68580" marT="0" marB="0"/>
                </a:tc>
                <a:tc>
                  <a:txBody>
                    <a:bodyPr/>
                    <a:lstStyle/>
                    <a:p>
                      <a:pPr algn="ctr">
                        <a:lnSpc>
                          <a:spcPct val="100000"/>
                        </a:lnSpc>
                        <a:spcAft>
                          <a:spcPts val="0"/>
                        </a:spcAft>
                      </a:pPr>
                      <a:r>
                        <a:rPr lang="en-US" sz="2400" b="0" dirty="0">
                          <a:effectLst/>
                          <a:latin typeface="+mj-ea"/>
                          <a:ea typeface="+mj-ea"/>
                          <a:sym typeface="MT Extra" panose="05050102010205020202" pitchFamily="18" charset="2"/>
                        </a:rPr>
                        <a:t></a:t>
                      </a:r>
                      <a:endParaRPr lang="zh-CN" sz="1100" b="0" dirty="0">
                        <a:effectLst/>
                        <a:latin typeface="+mj-ea"/>
                        <a:ea typeface="+mj-ea"/>
                      </a:endParaRPr>
                    </a:p>
                  </a:txBody>
                  <a:tcPr marL="68580" marR="68580" marT="0" marB="0"/>
                </a:tc>
                <a:extLst>
                  <a:ext uri="{0D108BD9-81ED-4DB2-BD59-A6C34878D82A}">
                    <a16:rowId xmlns:a16="http://schemas.microsoft.com/office/drawing/2014/main" val="10004"/>
                  </a:ext>
                </a:extLst>
              </a:tr>
              <a:tr h="370840">
                <a:tc>
                  <a:txBody>
                    <a:bodyPr/>
                    <a:lstStyle/>
                    <a:p>
                      <a:pPr algn="ctr">
                        <a:lnSpc>
                          <a:spcPct val="100000"/>
                        </a:lnSpc>
                        <a:spcAft>
                          <a:spcPts val="0"/>
                        </a:spcAft>
                      </a:pPr>
                      <a:r>
                        <a:rPr lang="en-US" sz="2400" b="0">
                          <a:effectLst/>
                          <a:latin typeface="+mj-ea"/>
                          <a:ea typeface="+mj-ea"/>
                        </a:rPr>
                        <a:t>S</a:t>
                      </a:r>
                      <a:r>
                        <a:rPr lang="en-US" sz="2400" b="0" baseline="-25000">
                          <a:effectLst/>
                          <a:latin typeface="+mj-ea"/>
                          <a:ea typeface="+mj-ea"/>
                        </a:rPr>
                        <a:t>0</a:t>
                      </a:r>
                      <a:endParaRPr lang="zh-CN" sz="1100" b="0">
                        <a:effectLst/>
                        <a:latin typeface="+mj-ea"/>
                        <a:ea typeface="+mj-ea"/>
                      </a:endParaRPr>
                    </a:p>
                  </a:txBody>
                  <a:tcPr marL="68580" marR="68580" marT="0" marB="0"/>
                </a:tc>
                <a:tc>
                  <a:txBody>
                    <a:bodyPr/>
                    <a:lstStyle/>
                    <a:p>
                      <a:pPr algn="ctr">
                        <a:lnSpc>
                          <a:spcPct val="100000"/>
                        </a:lnSpc>
                        <a:spcAft>
                          <a:spcPts val="0"/>
                        </a:spcAft>
                      </a:pPr>
                      <a:r>
                        <a:rPr lang="zh-CN" sz="2400" b="0" dirty="0">
                          <a:effectLst/>
                          <a:latin typeface="+mj-ea"/>
                          <a:ea typeface="+mj-ea"/>
                        </a:rPr>
                        <a:t>—</a:t>
                      </a:r>
                      <a:endParaRPr lang="zh-CN" sz="1100" b="0" dirty="0">
                        <a:effectLst/>
                        <a:latin typeface="+mj-ea"/>
                        <a:ea typeface="+mj-ea"/>
                      </a:endParaRPr>
                    </a:p>
                  </a:txBody>
                  <a:tcPr marL="68580" marR="68580" marT="0" marB="0"/>
                </a:tc>
                <a:tc>
                  <a:txBody>
                    <a:bodyPr/>
                    <a:lstStyle/>
                    <a:p>
                      <a:pPr algn="ctr">
                        <a:lnSpc>
                          <a:spcPct val="100000"/>
                        </a:lnSpc>
                        <a:spcAft>
                          <a:spcPts val="0"/>
                        </a:spcAft>
                      </a:pPr>
                      <a:r>
                        <a:rPr lang="en-US" sz="2400" b="0" dirty="0">
                          <a:effectLst/>
                          <a:latin typeface="+mj-ea"/>
                          <a:ea typeface="+mj-ea"/>
                        </a:rPr>
                        <a:t>#</a:t>
                      </a:r>
                      <a:endParaRPr lang="zh-CN" sz="1100" b="0" dirty="0">
                        <a:effectLst/>
                        <a:latin typeface="+mj-ea"/>
                        <a:ea typeface="+mj-ea"/>
                      </a:endParaRPr>
                    </a:p>
                  </a:txBody>
                  <a:tcPr marL="68580" marR="68580" marT="0" marB="0"/>
                </a:tc>
                <a:extLst>
                  <a:ext uri="{0D108BD9-81ED-4DB2-BD59-A6C34878D82A}">
                    <a16:rowId xmlns:a16="http://schemas.microsoft.com/office/drawing/2014/main" val="10005"/>
                  </a:ext>
                </a:extLst>
              </a:tr>
            </a:tbl>
          </a:graphicData>
        </a:graphic>
      </p:graphicFrame>
      <p:sp>
        <p:nvSpPr>
          <p:cNvPr id="21" name="任意多边形 20"/>
          <p:cNvSpPr/>
          <p:nvPr/>
        </p:nvSpPr>
        <p:spPr>
          <a:xfrm>
            <a:off x="2774264" y="3430376"/>
            <a:ext cx="2921000" cy="2705100"/>
          </a:xfrm>
          <a:custGeom>
            <a:avLst/>
            <a:gdLst>
              <a:gd name="connsiteX0" fmla="*/ 12700 w 2921000"/>
              <a:gd name="connsiteY0" fmla="*/ 0 h 2705100"/>
              <a:gd name="connsiteX1" fmla="*/ 0 w 2921000"/>
              <a:gd name="connsiteY1" fmla="*/ 2705100 h 2705100"/>
              <a:gd name="connsiteX2" fmla="*/ 2921000 w 2921000"/>
              <a:gd name="connsiteY2" fmla="*/ 2705100 h 2705100"/>
              <a:gd name="connsiteX3" fmla="*/ 2908300 w 2921000"/>
              <a:gd name="connsiteY3" fmla="*/ 12700 h 2705100"/>
            </a:gdLst>
            <a:ahLst/>
            <a:cxnLst>
              <a:cxn ang="0">
                <a:pos x="connsiteX0" y="connsiteY0"/>
              </a:cxn>
              <a:cxn ang="0">
                <a:pos x="connsiteX1" y="connsiteY1"/>
              </a:cxn>
              <a:cxn ang="0">
                <a:pos x="connsiteX2" y="connsiteY2"/>
              </a:cxn>
              <a:cxn ang="0">
                <a:pos x="connsiteX3" y="connsiteY3"/>
              </a:cxn>
            </a:cxnLst>
            <a:rect l="l" t="t" r="r" b="b"/>
            <a:pathLst>
              <a:path w="2921000" h="2705100">
                <a:moveTo>
                  <a:pt x="12700" y="0"/>
                </a:moveTo>
                <a:cubicBezTo>
                  <a:pt x="8467" y="901700"/>
                  <a:pt x="4233" y="1803400"/>
                  <a:pt x="0" y="2705100"/>
                </a:cubicBezTo>
                <a:lnTo>
                  <a:pt x="2921000" y="2705100"/>
                </a:lnTo>
                <a:cubicBezTo>
                  <a:pt x="2916767" y="1807633"/>
                  <a:pt x="2912533" y="910167"/>
                  <a:pt x="2908300" y="12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grpSp>
        <p:nvGrpSpPr>
          <p:cNvPr id="22" name="组合 21"/>
          <p:cNvGrpSpPr/>
          <p:nvPr/>
        </p:nvGrpSpPr>
        <p:grpSpPr>
          <a:xfrm>
            <a:off x="1504264" y="4170978"/>
            <a:ext cx="1270000" cy="461665"/>
            <a:chOff x="122477" y="4705520"/>
            <a:chExt cx="1270000" cy="461665"/>
          </a:xfrm>
        </p:grpSpPr>
        <p:sp>
          <p:nvSpPr>
            <p:cNvPr id="26" name="文本框 25"/>
            <p:cNvSpPr txBox="1"/>
            <p:nvPr/>
          </p:nvSpPr>
          <p:spPr>
            <a:xfrm>
              <a:off x="122477" y="4705520"/>
              <a:ext cx="81067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rPr>
                <a:t>TOP</a:t>
              </a:r>
              <a:endParaRPr kumimoji="0" lang="zh-CN" altLang="en-US" sz="24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cxnSp>
          <p:nvCxnSpPr>
            <p:cNvPr id="31" name="直接箭头连接符 30"/>
            <p:cNvCxnSpPr>
              <a:stCxn id="26" idx="3"/>
            </p:cNvCxnSpPr>
            <p:nvPr/>
          </p:nvCxnSpPr>
          <p:spPr>
            <a:xfrm flipV="1">
              <a:off x="933148" y="4936352"/>
              <a:ext cx="459329" cy="1"/>
            </a:xfrm>
            <a:prstGeom prst="straightConnector1">
              <a:avLst/>
            </a:prstGeom>
            <a:ln w="38100" cmpd="sng">
              <a:tailEnd type="stealth" w="lg" len="lg"/>
            </a:ln>
          </p:spPr>
          <p:style>
            <a:lnRef idx="1">
              <a:schemeClr val="accent1"/>
            </a:lnRef>
            <a:fillRef idx="0">
              <a:schemeClr val="accent1"/>
            </a:fillRef>
            <a:effectRef idx="0">
              <a:schemeClr val="accent1"/>
            </a:effectRef>
            <a:fontRef idx="minor">
              <a:schemeClr val="tx1"/>
            </a:fontRef>
          </p:style>
        </p:cxnSp>
      </p:grpSp>
      <p:cxnSp>
        <p:nvCxnSpPr>
          <p:cNvPr id="32" name="直接箭头连接符 31"/>
          <p:cNvCxnSpPr/>
          <p:nvPr/>
        </p:nvCxnSpPr>
        <p:spPr>
          <a:xfrm flipV="1">
            <a:off x="5972636" y="3639234"/>
            <a:ext cx="0" cy="2496242"/>
          </a:xfrm>
          <a:prstGeom prst="straightConnector1">
            <a:avLst/>
          </a:prstGeom>
          <a:ln w="38100" cmpd="sng">
            <a:tailEnd type="stealth" w="lg" len="lg"/>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807397" y="4225943"/>
            <a:ext cx="2854734" cy="461665"/>
          </a:xfrm>
          <a:prstGeom prst="rect">
            <a:avLst/>
          </a:prstGeom>
          <a:noFill/>
        </p:spPr>
        <p:txBody>
          <a:bodyPr wrap="square" rtlCol="0"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黑体" panose="02010609060101010101" pitchFamily="49" charset="-122"/>
                <a:cs typeface="+mn-cs"/>
              </a:rPr>
              <a:t>S</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黑体" panose="02010609060101010101" pitchFamily="49" charset="-122"/>
                <a:cs typeface="+mn-cs"/>
              </a:rPr>
              <a:t>Z		 </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黑体" panose="02010609060101010101" pitchFamily="49" charset="-122"/>
                <a:cs typeface="+mn-cs"/>
              </a:rPr>
              <a:t>Z.z</a:t>
            </a:r>
            <a:endParaRPr kumimoji="0" lang="zh-CN" altLang="en-US" sz="24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sp>
        <p:nvSpPr>
          <p:cNvPr id="34" name="文本框 33"/>
          <p:cNvSpPr txBox="1"/>
          <p:nvPr/>
        </p:nvSpPr>
        <p:spPr>
          <a:xfrm>
            <a:off x="2764368" y="4600641"/>
            <a:ext cx="2930896"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黑体" panose="02010609060101010101" pitchFamily="49" charset="-122"/>
                <a:cs typeface="+mn-cs"/>
              </a:rPr>
              <a:t>S</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m-1</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黑体" panose="02010609060101010101" pitchFamily="49" charset="-122"/>
                <a:cs typeface="+mn-cs"/>
              </a:rPr>
              <a:t>Y		</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黑体" panose="02010609060101010101" pitchFamily="49" charset="-122"/>
                <a:cs typeface="+mn-cs"/>
              </a:rPr>
              <a:t>Y.y</a:t>
            </a:r>
            <a:endParaRPr kumimoji="0" lang="zh-CN" altLang="en-US" sz="24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sp>
        <p:nvSpPr>
          <p:cNvPr id="35" name="文本框 34"/>
          <p:cNvSpPr txBox="1"/>
          <p:nvPr/>
        </p:nvSpPr>
        <p:spPr>
          <a:xfrm>
            <a:off x="2774264" y="4979503"/>
            <a:ext cx="2930896"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黑体" panose="02010609060101010101" pitchFamily="49" charset="-122"/>
                <a:cs typeface="+mn-cs"/>
              </a:rPr>
              <a:t>S</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m-2</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黑体" panose="02010609060101010101" pitchFamily="49" charset="-122"/>
                <a:cs typeface="+mn-cs"/>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黑体" panose="02010609060101010101" pitchFamily="49" charset="-122"/>
                <a:cs typeface="+mn-cs"/>
              </a:rPr>
              <a:t>X		</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黑体" panose="02010609060101010101" pitchFamily="49" charset="-122"/>
                <a:cs typeface="+mn-cs"/>
              </a:rPr>
              <a:t>X.x</a:t>
            </a:r>
            <a:endParaRPr kumimoji="0" lang="zh-CN" altLang="en-US" sz="24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sp>
        <p:nvSpPr>
          <p:cNvPr id="36" name="文本框 35"/>
          <p:cNvSpPr txBox="1"/>
          <p:nvPr/>
        </p:nvSpPr>
        <p:spPr>
          <a:xfrm>
            <a:off x="2760859" y="4999412"/>
            <a:ext cx="2930896" cy="461665"/>
          </a:xfrm>
          <a:prstGeom prst="rect">
            <a:avLst/>
          </a:prstGeom>
          <a:noFill/>
        </p:spPr>
        <p:txBody>
          <a:bodyPr wrap="square" rtlCol="0">
            <a:spAutoFit/>
          </a:bodyPr>
          <a:lstStyle/>
          <a:p>
            <a:pPr marL="0" marR="0" lvl="0" indent="0" algn="ctr" defTabSz="457200" rtl="0" eaLnBrk="1" fontAlgn="t"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S’</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		</a:t>
            </a:r>
            <a:r>
              <a:rPr kumimoji="0" lang="en-US" altLang="zh-CN" sz="24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A.a</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7" name="组合 36"/>
          <p:cNvGrpSpPr/>
          <p:nvPr/>
        </p:nvGrpSpPr>
        <p:grpSpPr>
          <a:xfrm>
            <a:off x="1490859" y="4969915"/>
            <a:ext cx="1270000" cy="461665"/>
            <a:chOff x="122477" y="4705520"/>
            <a:chExt cx="1270000" cy="461665"/>
          </a:xfrm>
        </p:grpSpPr>
        <p:sp>
          <p:nvSpPr>
            <p:cNvPr id="38" name="文本框 37"/>
            <p:cNvSpPr txBox="1"/>
            <p:nvPr/>
          </p:nvSpPr>
          <p:spPr>
            <a:xfrm>
              <a:off x="122477" y="4705520"/>
              <a:ext cx="810671"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rPr>
                <a:t>TOP</a:t>
              </a:r>
              <a:endParaRPr kumimoji="0" lang="zh-CN" altLang="en-US" sz="24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cxnSp>
          <p:nvCxnSpPr>
            <p:cNvPr id="39" name="直接箭头连接符 38"/>
            <p:cNvCxnSpPr>
              <a:stCxn id="38" idx="3"/>
            </p:cNvCxnSpPr>
            <p:nvPr/>
          </p:nvCxnSpPr>
          <p:spPr>
            <a:xfrm flipV="1">
              <a:off x="933148" y="4936352"/>
              <a:ext cx="459329" cy="1"/>
            </a:xfrm>
            <a:prstGeom prst="straightConnector1">
              <a:avLst/>
            </a:prstGeom>
            <a:ln w="38100" cmpd="sng">
              <a:tailEnd type="stealth" w="lg" len="lg"/>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2777955" y="6135476"/>
            <a:ext cx="2930896" cy="461665"/>
          </a:xfrm>
          <a:prstGeom prst="rect">
            <a:avLst/>
          </a:prstGeom>
          <a:noFill/>
        </p:spPr>
        <p:txBody>
          <a:bodyPr wrap="square" rtlCol="0">
            <a:spAutoFit/>
          </a:bodyPr>
          <a:lstStyle/>
          <a:p>
            <a:pPr marL="0" marR="0" lvl="0" indent="0" algn="ctr" defTabSz="457200" rtl="0" eaLnBrk="1" fontAlgn="t"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状态</a:t>
            </a:r>
            <a:r>
              <a:rPr kumimoji="0" lang="en-US" altLang="zh-CN" sz="2400" b="0"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符号</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属性</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28113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wipe(left)">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wipe(left)">
                                      <p:cBhvr>
                                        <p:cTn id="12" dur="500"/>
                                        <p:tgtEl>
                                          <p:spTgt spid="129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2" presetClass="entr" presetSubtype="4" fill="hold" grpId="1"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down)">
                                      <p:cBhvr>
                                        <p:cTn id="20" dur="500"/>
                                        <p:tgtEl>
                                          <p:spTgt spid="33"/>
                                        </p:tgtEl>
                                      </p:cBhvr>
                                    </p:animEffect>
                                  </p:childTnLst>
                                </p:cTn>
                              </p:par>
                              <p:par>
                                <p:cTn id="21" presetID="22" presetClass="entr" presetSubtype="4" fill="hold" grpId="1"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00"/>
                                        <p:tgtEl>
                                          <p:spTgt spid="34"/>
                                        </p:tgtEl>
                                      </p:cBhvr>
                                    </p:animEffect>
                                  </p:childTnLst>
                                </p:cTn>
                              </p:par>
                              <p:par>
                                <p:cTn id="24" presetID="22" presetClass="entr" presetSubtype="4" fill="hold" grpId="1"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up)">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down)">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1" fill="hold" grpId="0" nodeType="clickEffect">
                                  <p:stCondLst>
                                    <p:cond delay="0"/>
                                  </p:stCondLst>
                                  <p:childTnLst>
                                    <p:animEffect transition="out" filter="wipe(up)">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1" fill="hold" grpId="0" nodeType="clickEffect">
                                  <p:stCondLst>
                                    <p:cond delay="0"/>
                                  </p:stCondLst>
                                  <p:childTnLst>
                                    <p:animEffect transition="out" filter="wipe(up)">
                                      <p:cBhvr>
                                        <p:cTn id="56" dur="500"/>
                                        <p:tgtEl>
                                          <p:spTgt spid="34"/>
                                        </p:tgtEl>
                                      </p:cBhvr>
                                    </p:animEffect>
                                    <p:set>
                                      <p:cBhvr>
                                        <p:cTn id="57" dur="1" fill="hold">
                                          <p:stCondLst>
                                            <p:cond delay="499"/>
                                          </p:stCondLst>
                                        </p:cTn>
                                        <p:tgtEl>
                                          <p:spTgt spid="3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1" fill="hold" grpId="0" nodeType="clickEffect">
                                  <p:stCondLst>
                                    <p:cond delay="0"/>
                                  </p:stCondLst>
                                  <p:childTnLst>
                                    <p:animEffect transition="out" filter="wipe(up)">
                                      <p:cBhvr>
                                        <p:cTn id="61" dur="500"/>
                                        <p:tgtEl>
                                          <p:spTgt spid="35"/>
                                        </p:tgtEl>
                                      </p:cBhvr>
                                    </p:animEffect>
                                    <p:set>
                                      <p:cBhvr>
                                        <p:cTn id="62" dur="1" fill="hold">
                                          <p:stCondLst>
                                            <p:cond delay="499"/>
                                          </p:stCondLst>
                                        </p:cTn>
                                        <p:tgtEl>
                                          <p:spTgt spid="3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P spid="21" grpId="0" animBg="1"/>
      <p:bldP spid="33" grpId="0"/>
      <p:bldP spid="33" grpId="1"/>
      <p:bldP spid="34" grpId="0"/>
      <p:bldP spid="34" grpId="1"/>
      <p:bldP spid="35" grpId="0"/>
      <p:bldP spid="35" grpId="1"/>
      <p:bldP spid="36" grpId="0"/>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属性文法的自下而上计算</a:t>
            </a:r>
          </a:p>
        </p:txBody>
      </p:sp>
      <p:grpSp>
        <p:nvGrpSpPr>
          <p:cNvPr id="11" name="组合 10"/>
          <p:cNvGrpSpPr/>
          <p:nvPr/>
        </p:nvGrpSpPr>
        <p:grpSpPr>
          <a:xfrm>
            <a:off x="4476830" y="313214"/>
            <a:ext cx="4667170" cy="3063657"/>
            <a:chOff x="7520591" y="2816196"/>
            <a:chExt cx="4671409" cy="3025447"/>
          </a:xfrm>
        </p:grpSpPr>
        <p:sp>
          <p:nvSpPr>
            <p:cNvPr id="12" name="Rectangle 3"/>
            <p:cNvSpPr txBox="1">
              <a:spLocks noChangeArrowheads="1"/>
            </p:cNvSpPr>
            <p:nvPr/>
          </p:nvSpPr>
          <p:spPr>
            <a:xfrm>
              <a:off x="7520591" y="2816196"/>
              <a:ext cx="1952499"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产生式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L→E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E→E</a:t>
              </a:r>
              <a:r>
                <a:rPr kumimoji="0" lang="en-US" altLang="zh-CN" sz="24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E→T</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T→T</a:t>
              </a:r>
              <a:r>
                <a:rPr kumimoji="0" lang="en-US" altLang="zh-CN" sz="24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 (E)</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F→digit</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3" charset="2"/>
                <a:buNone/>
                <a:tabLst/>
                <a:defRPr/>
              </a:pP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Rectangle 14"/>
            <p:cNvSpPr>
              <a:spLocks noChangeArrowheads="1"/>
            </p:cNvSpPr>
            <p:nvPr/>
          </p:nvSpPr>
          <p:spPr bwMode="auto">
            <a:xfrm>
              <a:off x="9032940" y="2816196"/>
              <a:ext cx="3159060"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zh-CN" altLang="en-US"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语  义  规  则</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print(</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E</a:t>
              </a:r>
              <a:r>
                <a:rPr kumimoji="0" lang="en-US" altLang="zh-CN" sz="24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.val+T.val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a:t>
              </a:r>
              <a:r>
                <a:rPr kumimoji="0" lang="en-US" altLang="zh-CN" sz="24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digit.lexval</a:t>
              </a:r>
              <a:endPar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grpSp>
      <p:sp>
        <p:nvSpPr>
          <p:cNvPr id="22" name="Rectangle 3"/>
          <p:cNvSpPr>
            <a:spLocks noGrp="1" noChangeArrowheads="1"/>
          </p:cNvSpPr>
          <p:nvPr>
            <p:ph idx="1"/>
          </p:nvPr>
        </p:nvSpPr>
        <p:spPr>
          <a:xfrm>
            <a:off x="2754544" y="3419606"/>
            <a:ext cx="6389456" cy="3383082"/>
          </a:xfrm>
          <a:ln>
            <a:headEnd/>
            <a:tailEnd/>
          </a:ln>
        </p:spPr>
        <p:style>
          <a:lnRef idx="1">
            <a:schemeClr val="accent5"/>
          </a:lnRef>
          <a:fillRef idx="2">
            <a:schemeClr val="accent5"/>
          </a:fillRef>
          <a:effectRef idx="1">
            <a:schemeClr val="accent5"/>
          </a:effectRef>
          <a:fontRef idx="minor">
            <a:schemeClr val="dk1"/>
          </a:fontRef>
        </p:style>
        <p:txBody>
          <a:bodyPr vert="horz" lIns="36000" tIns="0" rIns="36000" bIns="0" rtlCol="0">
            <a:normAutofit/>
          </a:bodyPr>
          <a:lstStyle/>
          <a:p>
            <a:pPr eaLnBrk="1" hangingPunct="1">
              <a:buFont typeface="Wingdings" panose="05000000000000000000" pitchFamily="2" charset="2"/>
              <a:buNone/>
            </a:pPr>
            <a:r>
              <a:rPr lang="zh-CN" altLang="en-US" sz="2400" dirty="0">
                <a:latin typeface="宋体" panose="02010600030101010101" pitchFamily="2" charset="-122"/>
              </a:rPr>
              <a:t>产生式 	</a:t>
            </a:r>
            <a:r>
              <a:rPr lang="en-US" altLang="zh-CN" sz="2400" dirty="0">
                <a:latin typeface="宋体" panose="02010600030101010101" pitchFamily="2" charset="-122"/>
              </a:rPr>
              <a:t>	</a:t>
            </a:r>
            <a:r>
              <a:rPr lang="zh-CN" altLang="en-US" sz="2400" dirty="0">
                <a:latin typeface="宋体" panose="02010600030101010101" pitchFamily="2" charset="-122"/>
              </a:rPr>
              <a:t>代 码 段</a:t>
            </a:r>
            <a:r>
              <a:rPr lang="zh-CN" altLang="en-US" sz="2400" dirty="0"/>
              <a:t> </a:t>
            </a:r>
          </a:p>
          <a:p>
            <a:pPr eaLnBrk="1" hangingPunct="1">
              <a:lnSpc>
                <a:spcPct val="80000"/>
              </a:lnSpc>
              <a:buFont typeface="Wingdings" panose="05000000000000000000" pitchFamily="2" charset="2"/>
              <a:buNone/>
            </a:pPr>
            <a:r>
              <a:rPr lang="en-US" altLang="zh-CN" sz="2400" dirty="0"/>
              <a:t>L→E		    	print(</a:t>
            </a:r>
            <a:r>
              <a:rPr lang="en-US" altLang="zh-CN" sz="2400" dirty="0" err="1"/>
              <a:t>val</a:t>
            </a:r>
            <a:r>
              <a:rPr lang="en-US" altLang="zh-CN" sz="2400" dirty="0"/>
              <a:t>[top]) </a:t>
            </a:r>
          </a:p>
          <a:p>
            <a:pPr eaLnBrk="1" hangingPunct="1">
              <a:lnSpc>
                <a:spcPct val="80000"/>
              </a:lnSpc>
              <a:buFont typeface="Wingdings" panose="05000000000000000000" pitchFamily="2" charset="2"/>
              <a:buNone/>
            </a:pPr>
            <a:r>
              <a:rPr lang="en-US" altLang="zh-CN" sz="2400" dirty="0"/>
              <a:t>E→E</a:t>
            </a:r>
            <a:r>
              <a:rPr lang="en-US" altLang="zh-CN" sz="2400" baseline="-30000" dirty="0"/>
              <a:t>1</a:t>
            </a:r>
            <a:r>
              <a:rPr lang="en-US" altLang="zh-CN" sz="2400" dirty="0"/>
              <a:t>+T		</a:t>
            </a:r>
            <a:r>
              <a:rPr lang="en-US" altLang="zh-CN" sz="2400" dirty="0" err="1"/>
              <a:t>val</a:t>
            </a:r>
            <a:r>
              <a:rPr lang="en-US" altLang="zh-CN" sz="2400" dirty="0"/>
              <a:t>[</a:t>
            </a:r>
            <a:r>
              <a:rPr lang="en-US" altLang="zh-CN" sz="2400" dirty="0" err="1">
                <a:solidFill>
                  <a:srgbClr val="FF3300"/>
                </a:solidFill>
              </a:rPr>
              <a:t>ntop</a:t>
            </a:r>
            <a:r>
              <a:rPr lang="en-US" altLang="zh-CN" sz="2400" dirty="0"/>
              <a:t>] := </a:t>
            </a:r>
            <a:r>
              <a:rPr lang="en-US" altLang="zh-CN" sz="2400" dirty="0" err="1"/>
              <a:t>val</a:t>
            </a:r>
            <a:r>
              <a:rPr lang="en-US" altLang="zh-CN" sz="2400" dirty="0"/>
              <a:t>[top-2]+</a:t>
            </a:r>
            <a:r>
              <a:rPr lang="en-US" altLang="zh-CN" sz="2400" dirty="0" err="1"/>
              <a:t>val</a:t>
            </a:r>
            <a:r>
              <a:rPr lang="en-US" altLang="zh-CN" sz="2400" dirty="0"/>
              <a:t>[top] </a:t>
            </a:r>
          </a:p>
          <a:p>
            <a:pPr eaLnBrk="1" hangingPunct="1">
              <a:lnSpc>
                <a:spcPct val="80000"/>
              </a:lnSpc>
              <a:buFont typeface="Wingdings" panose="05000000000000000000" pitchFamily="2" charset="2"/>
              <a:buNone/>
            </a:pPr>
            <a:r>
              <a:rPr lang="en-US" altLang="zh-CN" sz="2400" dirty="0"/>
              <a:t>E→T			</a:t>
            </a:r>
          </a:p>
          <a:p>
            <a:pPr eaLnBrk="1" hangingPunct="1">
              <a:lnSpc>
                <a:spcPct val="80000"/>
              </a:lnSpc>
              <a:buFont typeface="Wingdings" panose="05000000000000000000" pitchFamily="2" charset="2"/>
              <a:buNone/>
            </a:pPr>
            <a:r>
              <a:rPr lang="en-US" altLang="zh-CN" sz="2400" dirty="0"/>
              <a:t>T→T</a:t>
            </a:r>
            <a:r>
              <a:rPr lang="en-US" altLang="zh-CN" sz="2400" baseline="-30000" dirty="0"/>
              <a:t>1</a:t>
            </a:r>
            <a:r>
              <a:rPr lang="en-US" altLang="zh-CN" sz="2400" dirty="0"/>
              <a:t>*F		</a:t>
            </a:r>
            <a:r>
              <a:rPr lang="en-US" altLang="zh-CN" sz="2400" dirty="0" err="1"/>
              <a:t>val</a:t>
            </a:r>
            <a:r>
              <a:rPr lang="en-US" altLang="zh-CN" sz="2400" dirty="0"/>
              <a:t>[</a:t>
            </a:r>
            <a:r>
              <a:rPr lang="en-US" altLang="zh-CN" sz="2400" dirty="0" err="1">
                <a:solidFill>
                  <a:srgbClr val="FF3300"/>
                </a:solidFill>
              </a:rPr>
              <a:t>ntop</a:t>
            </a:r>
            <a:r>
              <a:rPr lang="en-US" altLang="zh-CN" sz="2400" dirty="0"/>
              <a:t>] := </a:t>
            </a:r>
            <a:r>
              <a:rPr lang="en-US" altLang="zh-CN" sz="2400" dirty="0" err="1"/>
              <a:t>val</a:t>
            </a:r>
            <a:r>
              <a:rPr lang="en-US" altLang="zh-CN" sz="2400" dirty="0"/>
              <a:t>[top-2]*</a:t>
            </a:r>
            <a:r>
              <a:rPr lang="en-US" altLang="zh-CN" sz="2400" dirty="0" err="1"/>
              <a:t>val</a:t>
            </a:r>
            <a:r>
              <a:rPr lang="en-US" altLang="zh-CN" sz="2400" dirty="0"/>
              <a:t>[top] </a:t>
            </a:r>
          </a:p>
          <a:p>
            <a:pPr eaLnBrk="1" hangingPunct="1">
              <a:lnSpc>
                <a:spcPct val="80000"/>
              </a:lnSpc>
              <a:buFont typeface="Wingdings" panose="05000000000000000000" pitchFamily="2" charset="2"/>
              <a:buNone/>
            </a:pPr>
            <a:r>
              <a:rPr lang="en-US" altLang="zh-CN" sz="2400" dirty="0"/>
              <a:t>T→F			</a:t>
            </a:r>
          </a:p>
          <a:p>
            <a:pPr eaLnBrk="1" hangingPunct="1">
              <a:lnSpc>
                <a:spcPct val="80000"/>
              </a:lnSpc>
              <a:buFont typeface="Wingdings" panose="05000000000000000000" pitchFamily="2" charset="2"/>
              <a:buNone/>
            </a:pPr>
            <a:r>
              <a:rPr lang="en-US" altLang="zh-CN" sz="2400" dirty="0"/>
              <a:t>F→ (E)		</a:t>
            </a:r>
            <a:r>
              <a:rPr lang="en-US" altLang="zh-CN" sz="2400" dirty="0" err="1"/>
              <a:t>val</a:t>
            </a:r>
            <a:r>
              <a:rPr lang="en-US" altLang="zh-CN" sz="2400" dirty="0"/>
              <a:t>[</a:t>
            </a:r>
            <a:r>
              <a:rPr lang="en-US" altLang="zh-CN" sz="2400" dirty="0" err="1">
                <a:solidFill>
                  <a:srgbClr val="FF3300"/>
                </a:solidFill>
              </a:rPr>
              <a:t>ntop</a:t>
            </a:r>
            <a:r>
              <a:rPr lang="en-US" altLang="zh-CN" sz="2400" dirty="0"/>
              <a:t>] :=</a:t>
            </a:r>
            <a:r>
              <a:rPr lang="en-US" altLang="zh-CN" sz="2400" dirty="0" err="1"/>
              <a:t>val</a:t>
            </a:r>
            <a:r>
              <a:rPr lang="en-US" altLang="zh-CN" sz="2400" dirty="0"/>
              <a:t>[top-1]</a:t>
            </a:r>
          </a:p>
          <a:p>
            <a:pPr eaLnBrk="1" hangingPunct="1">
              <a:lnSpc>
                <a:spcPct val="80000"/>
              </a:lnSpc>
              <a:buFont typeface="Wingdings" panose="05000000000000000000" pitchFamily="2" charset="2"/>
              <a:buNone/>
            </a:pPr>
            <a:r>
              <a:rPr lang="en-US" altLang="zh-CN" sz="2400" dirty="0" err="1"/>
              <a:t>F→digit</a:t>
            </a:r>
            <a:r>
              <a:rPr lang="en-US" altLang="zh-CN" sz="2400" dirty="0"/>
              <a:t> 		</a:t>
            </a:r>
            <a:endParaRPr lang="zh-CN" altLang="en-US" sz="2400" dirty="0"/>
          </a:p>
        </p:txBody>
      </p:sp>
      <p:graphicFrame>
        <p:nvGraphicFramePr>
          <p:cNvPr id="28" name="表格 27"/>
          <p:cNvGraphicFramePr>
            <a:graphicFrameLocks noGrp="1"/>
          </p:cNvGraphicFramePr>
          <p:nvPr/>
        </p:nvGraphicFramePr>
        <p:xfrm>
          <a:off x="162422" y="2048445"/>
          <a:ext cx="2186352" cy="1668780"/>
        </p:xfrm>
        <a:graphic>
          <a:graphicData uri="http://schemas.openxmlformats.org/drawingml/2006/table">
            <a:tbl>
              <a:tblPr bandRow="1">
                <a:tableStyleId>{5C22544A-7EE6-4342-B048-85BDC9FD1C3A}</a:tableStyleId>
              </a:tblPr>
              <a:tblGrid>
                <a:gridCol w="728784">
                  <a:extLst>
                    <a:ext uri="{9D8B030D-6E8A-4147-A177-3AD203B41FA5}">
                      <a16:colId xmlns:a16="http://schemas.microsoft.com/office/drawing/2014/main" val="20000"/>
                    </a:ext>
                  </a:extLst>
                </a:gridCol>
                <a:gridCol w="728784">
                  <a:extLst>
                    <a:ext uri="{9D8B030D-6E8A-4147-A177-3AD203B41FA5}">
                      <a16:colId xmlns:a16="http://schemas.microsoft.com/office/drawing/2014/main" val="20001"/>
                    </a:ext>
                  </a:extLst>
                </a:gridCol>
                <a:gridCol w="728784">
                  <a:extLst>
                    <a:ext uri="{9D8B030D-6E8A-4147-A177-3AD203B41FA5}">
                      <a16:colId xmlns:a16="http://schemas.microsoft.com/office/drawing/2014/main" val="20002"/>
                    </a:ext>
                  </a:extLst>
                </a:gridCol>
              </a:tblGrid>
              <a:tr h="278130">
                <a:tc>
                  <a:txBody>
                    <a:bodyPr/>
                    <a:lstStyle/>
                    <a:p>
                      <a:endParaRPr lang="zh-CN" altLang="en-US" sz="1400" dirty="0"/>
                    </a:p>
                  </a:txBody>
                  <a:tcPr marL="51435" marR="51435" marT="0" marB="0"/>
                </a:tc>
                <a:tc>
                  <a:txBody>
                    <a:bodyPr/>
                    <a:lstStyle/>
                    <a:p>
                      <a:endParaRPr lang="zh-CN" altLang="en-US" sz="1400"/>
                    </a:p>
                  </a:txBody>
                  <a:tcPr marL="51435" marR="51435" marT="0" marB="0"/>
                </a:tc>
                <a:tc>
                  <a:txBody>
                    <a:bodyPr/>
                    <a:lstStyle/>
                    <a:p>
                      <a:endParaRPr lang="zh-CN" altLang="en-US" sz="1400" dirty="0"/>
                    </a:p>
                  </a:txBody>
                  <a:tcPr marL="51435" marR="51435" marT="0" marB="0"/>
                </a:tc>
                <a:extLst>
                  <a:ext uri="{0D108BD9-81ED-4DB2-BD59-A6C34878D82A}">
                    <a16:rowId xmlns:a16="http://schemas.microsoft.com/office/drawing/2014/main" val="10000"/>
                  </a:ext>
                </a:extLst>
              </a:tr>
              <a:tr h="278130">
                <a:tc>
                  <a:txBody>
                    <a:bodyPr/>
                    <a:lstStyle/>
                    <a:p>
                      <a:pPr algn="ctr">
                        <a:lnSpc>
                          <a:spcPct val="100000"/>
                        </a:lnSpc>
                        <a:spcAft>
                          <a:spcPts val="0"/>
                        </a:spcAft>
                      </a:pPr>
                      <a:endParaRPr lang="zh-CN" sz="800" b="0" dirty="0">
                        <a:effectLst/>
                        <a:latin typeface="+mj-ea"/>
                        <a:ea typeface="+mj-ea"/>
                      </a:endParaRPr>
                    </a:p>
                  </a:txBody>
                  <a:tcPr marL="51435" marR="51435" marT="0" marB="0"/>
                </a:tc>
                <a:tc>
                  <a:txBody>
                    <a:bodyPr/>
                    <a:lstStyle/>
                    <a:p>
                      <a:pPr algn="ctr">
                        <a:lnSpc>
                          <a:spcPct val="100000"/>
                        </a:lnSpc>
                        <a:spcAft>
                          <a:spcPts val="0"/>
                        </a:spcAft>
                      </a:pPr>
                      <a:endParaRPr lang="zh-CN" sz="800" b="0" dirty="0">
                        <a:effectLst/>
                        <a:latin typeface="+mj-ea"/>
                        <a:ea typeface="+mj-ea"/>
                      </a:endParaRPr>
                    </a:p>
                  </a:txBody>
                  <a:tcPr marL="51435" marR="51435" marT="0" marB="0"/>
                </a:tc>
                <a:tc>
                  <a:txBody>
                    <a:bodyPr/>
                    <a:lstStyle/>
                    <a:p>
                      <a:pPr algn="ctr">
                        <a:lnSpc>
                          <a:spcPct val="100000"/>
                        </a:lnSpc>
                        <a:spcAft>
                          <a:spcPts val="0"/>
                        </a:spcAft>
                      </a:pPr>
                      <a:endParaRPr lang="zh-CN" sz="800" b="0" dirty="0">
                        <a:effectLst/>
                        <a:latin typeface="+mj-ea"/>
                        <a:ea typeface="+mj-ea"/>
                      </a:endParaRPr>
                    </a:p>
                  </a:txBody>
                  <a:tcPr marL="51435" marR="51435" marT="0" marB="0"/>
                </a:tc>
                <a:extLst>
                  <a:ext uri="{0D108BD9-81ED-4DB2-BD59-A6C34878D82A}">
                    <a16:rowId xmlns:a16="http://schemas.microsoft.com/office/drawing/2014/main" val="10001"/>
                  </a:ext>
                </a:extLst>
              </a:tr>
              <a:tr h="278130">
                <a:tc>
                  <a:txBody>
                    <a:bodyPr/>
                    <a:lstStyle/>
                    <a:p>
                      <a:pPr algn="ctr">
                        <a:lnSpc>
                          <a:spcPct val="100000"/>
                        </a:lnSpc>
                        <a:spcAft>
                          <a:spcPts val="0"/>
                        </a:spcAft>
                      </a:pPr>
                      <a:endParaRPr lang="zh-CN" sz="800" b="0" dirty="0">
                        <a:effectLst/>
                        <a:latin typeface="+mj-ea"/>
                        <a:ea typeface="+mj-ea"/>
                      </a:endParaRPr>
                    </a:p>
                  </a:txBody>
                  <a:tcPr marL="51435" marR="51435" marT="0" marB="0"/>
                </a:tc>
                <a:tc>
                  <a:txBody>
                    <a:bodyPr/>
                    <a:lstStyle/>
                    <a:p>
                      <a:pPr algn="ctr">
                        <a:lnSpc>
                          <a:spcPct val="100000"/>
                        </a:lnSpc>
                        <a:spcAft>
                          <a:spcPts val="0"/>
                        </a:spcAft>
                      </a:pPr>
                      <a:endParaRPr lang="zh-CN" sz="800" b="0" dirty="0">
                        <a:effectLst/>
                        <a:latin typeface="+mj-ea"/>
                        <a:ea typeface="+mj-ea"/>
                      </a:endParaRPr>
                    </a:p>
                  </a:txBody>
                  <a:tcPr marL="51435" marR="51435" marT="0" marB="0"/>
                </a:tc>
                <a:tc>
                  <a:txBody>
                    <a:bodyPr/>
                    <a:lstStyle/>
                    <a:p>
                      <a:pPr algn="ctr">
                        <a:lnSpc>
                          <a:spcPct val="100000"/>
                        </a:lnSpc>
                        <a:spcAft>
                          <a:spcPts val="0"/>
                        </a:spcAft>
                      </a:pPr>
                      <a:endParaRPr lang="zh-CN" sz="800" b="0" dirty="0">
                        <a:effectLst/>
                        <a:latin typeface="+mj-ea"/>
                        <a:ea typeface="+mj-ea"/>
                      </a:endParaRPr>
                    </a:p>
                  </a:txBody>
                  <a:tcPr marL="51435" marR="51435" marT="0" marB="0"/>
                </a:tc>
                <a:extLst>
                  <a:ext uri="{0D108BD9-81ED-4DB2-BD59-A6C34878D82A}">
                    <a16:rowId xmlns:a16="http://schemas.microsoft.com/office/drawing/2014/main" val="10002"/>
                  </a:ext>
                </a:extLst>
              </a:tr>
              <a:tr h="278130">
                <a:tc>
                  <a:txBody>
                    <a:bodyPr/>
                    <a:lstStyle/>
                    <a:p>
                      <a:pPr algn="ctr">
                        <a:lnSpc>
                          <a:spcPct val="100000"/>
                        </a:lnSpc>
                        <a:spcAft>
                          <a:spcPts val="0"/>
                        </a:spcAft>
                      </a:pPr>
                      <a:endParaRPr lang="zh-CN" sz="800" b="0" dirty="0">
                        <a:effectLst/>
                        <a:latin typeface="+mj-ea"/>
                        <a:ea typeface="+mj-ea"/>
                      </a:endParaRPr>
                    </a:p>
                  </a:txBody>
                  <a:tcPr marL="51435" marR="51435" marT="0" marB="0"/>
                </a:tc>
                <a:tc>
                  <a:txBody>
                    <a:bodyPr/>
                    <a:lstStyle/>
                    <a:p>
                      <a:pPr algn="ctr">
                        <a:lnSpc>
                          <a:spcPct val="100000"/>
                        </a:lnSpc>
                        <a:spcAft>
                          <a:spcPts val="0"/>
                        </a:spcAft>
                      </a:pPr>
                      <a:endParaRPr lang="zh-CN" sz="800" b="0" dirty="0">
                        <a:effectLst/>
                        <a:latin typeface="+mj-ea"/>
                        <a:ea typeface="+mj-ea"/>
                      </a:endParaRPr>
                    </a:p>
                  </a:txBody>
                  <a:tcPr marL="51435" marR="51435" marT="0" marB="0"/>
                </a:tc>
                <a:tc>
                  <a:txBody>
                    <a:bodyPr/>
                    <a:lstStyle/>
                    <a:p>
                      <a:pPr algn="ctr">
                        <a:lnSpc>
                          <a:spcPct val="100000"/>
                        </a:lnSpc>
                        <a:spcAft>
                          <a:spcPts val="0"/>
                        </a:spcAft>
                      </a:pPr>
                      <a:endParaRPr lang="zh-CN" sz="800" b="0" dirty="0">
                        <a:effectLst/>
                        <a:latin typeface="+mj-ea"/>
                        <a:ea typeface="+mj-ea"/>
                      </a:endParaRPr>
                    </a:p>
                  </a:txBody>
                  <a:tcPr marL="51435" marR="51435" marT="0" marB="0"/>
                </a:tc>
                <a:extLst>
                  <a:ext uri="{0D108BD9-81ED-4DB2-BD59-A6C34878D82A}">
                    <a16:rowId xmlns:a16="http://schemas.microsoft.com/office/drawing/2014/main" val="10003"/>
                  </a:ext>
                </a:extLst>
              </a:tr>
              <a:tr h="278130">
                <a:tc>
                  <a:txBody>
                    <a:bodyPr/>
                    <a:lstStyle/>
                    <a:p>
                      <a:pPr algn="ctr">
                        <a:lnSpc>
                          <a:spcPct val="100000"/>
                        </a:lnSpc>
                        <a:spcAft>
                          <a:spcPts val="0"/>
                        </a:spcAft>
                      </a:pPr>
                      <a:r>
                        <a:rPr lang="en-US" sz="1800" b="0">
                          <a:effectLst/>
                          <a:latin typeface="+mj-ea"/>
                          <a:ea typeface="+mj-ea"/>
                          <a:sym typeface="MT Extra" panose="05050102010205020202" pitchFamily="18" charset="2"/>
                        </a:rPr>
                        <a:t></a:t>
                      </a:r>
                      <a:endParaRPr lang="zh-CN" sz="800" b="0">
                        <a:effectLst/>
                        <a:latin typeface="+mj-ea"/>
                        <a:ea typeface="+mj-ea"/>
                      </a:endParaRPr>
                    </a:p>
                  </a:txBody>
                  <a:tcPr marL="51435" marR="51435" marT="0" marB="0"/>
                </a:tc>
                <a:tc>
                  <a:txBody>
                    <a:bodyPr/>
                    <a:lstStyle/>
                    <a:p>
                      <a:pPr algn="ctr">
                        <a:lnSpc>
                          <a:spcPct val="100000"/>
                        </a:lnSpc>
                        <a:spcAft>
                          <a:spcPts val="0"/>
                        </a:spcAft>
                      </a:pPr>
                      <a:r>
                        <a:rPr lang="en-US" sz="1800" b="0" dirty="0">
                          <a:effectLst/>
                          <a:latin typeface="+mj-ea"/>
                          <a:ea typeface="+mj-ea"/>
                          <a:sym typeface="MT Extra" panose="05050102010205020202" pitchFamily="18" charset="2"/>
                        </a:rPr>
                        <a:t></a:t>
                      </a:r>
                      <a:endParaRPr lang="zh-CN" sz="800" b="0" dirty="0">
                        <a:effectLst/>
                        <a:latin typeface="+mj-ea"/>
                        <a:ea typeface="+mj-ea"/>
                      </a:endParaRPr>
                    </a:p>
                  </a:txBody>
                  <a:tcPr marL="51435" marR="51435" marT="0" marB="0"/>
                </a:tc>
                <a:tc>
                  <a:txBody>
                    <a:bodyPr/>
                    <a:lstStyle/>
                    <a:p>
                      <a:pPr algn="ctr">
                        <a:lnSpc>
                          <a:spcPct val="100000"/>
                        </a:lnSpc>
                        <a:spcAft>
                          <a:spcPts val="0"/>
                        </a:spcAft>
                      </a:pPr>
                      <a:r>
                        <a:rPr lang="en-US" sz="1800" b="0" dirty="0">
                          <a:effectLst/>
                          <a:latin typeface="+mj-ea"/>
                          <a:ea typeface="+mj-ea"/>
                          <a:sym typeface="MT Extra" panose="05050102010205020202" pitchFamily="18" charset="2"/>
                        </a:rPr>
                        <a:t></a:t>
                      </a:r>
                      <a:endParaRPr lang="zh-CN" sz="800" b="0" dirty="0">
                        <a:effectLst/>
                        <a:latin typeface="+mj-ea"/>
                        <a:ea typeface="+mj-ea"/>
                      </a:endParaRPr>
                    </a:p>
                  </a:txBody>
                  <a:tcPr marL="51435" marR="51435" marT="0" marB="0"/>
                </a:tc>
                <a:extLst>
                  <a:ext uri="{0D108BD9-81ED-4DB2-BD59-A6C34878D82A}">
                    <a16:rowId xmlns:a16="http://schemas.microsoft.com/office/drawing/2014/main" val="10004"/>
                  </a:ext>
                </a:extLst>
              </a:tr>
              <a:tr h="278130">
                <a:tc>
                  <a:txBody>
                    <a:bodyPr/>
                    <a:lstStyle/>
                    <a:p>
                      <a:pPr algn="ctr">
                        <a:lnSpc>
                          <a:spcPct val="100000"/>
                        </a:lnSpc>
                        <a:spcAft>
                          <a:spcPts val="0"/>
                        </a:spcAft>
                      </a:pPr>
                      <a:r>
                        <a:rPr lang="en-US" sz="1800" b="0">
                          <a:effectLst/>
                          <a:latin typeface="+mj-ea"/>
                          <a:ea typeface="+mj-ea"/>
                        </a:rPr>
                        <a:t>S</a:t>
                      </a:r>
                      <a:r>
                        <a:rPr lang="en-US" sz="1800" b="0" baseline="-25000">
                          <a:effectLst/>
                          <a:latin typeface="+mj-ea"/>
                          <a:ea typeface="+mj-ea"/>
                        </a:rPr>
                        <a:t>0</a:t>
                      </a:r>
                      <a:endParaRPr lang="zh-CN" sz="800" b="0">
                        <a:effectLst/>
                        <a:latin typeface="+mj-ea"/>
                        <a:ea typeface="+mj-ea"/>
                      </a:endParaRPr>
                    </a:p>
                  </a:txBody>
                  <a:tcPr marL="51435" marR="51435" marT="0" marB="0"/>
                </a:tc>
                <a:tc>
                  <a:txBody>
                    <a:bodyPr/>
                    <a:lstStyle/>
                    <a:p>
                      <a:pPr algn="ctr">
                        <a:lnSpc>
                          <a:spcPct val="100000"/>
                        </a:lnSpc>
                        <a:spcAft>
                          <a:spcPts val="0"/>
                        </a:spcAft>
                      </a:pPr>
                      <a:r>
                        <a:rPr lang="zh-CN" sz="1800" b="0">
                          <a:effectLst/>
                          <a:latin typeface="+mj-ea"/>
                          <a:ea typeface="+mj-ea"/>
                        </a:rPr>
                        <a:t>—</a:t>
                      </a:r>
                      <a:endParaRPr lang="zh-CN" sz="800" b="0">
                        <a:effectLst/>
                        <a:latin typeface="+mj-ea"/>
                        <a:ea typeface="+mj-ea"/>
                      </a:endParaRPr>
                    </a:p>
                  </a:txBody>
                  <a:tcPr marL="51435" marR="51435" marT="0" marB="0"/>
                </a:tc>
                <a:tc>
                  <a:txBody>
                    <a:bodyPr/>
                    <a:lstStyle/>
                    <a:p>
                      <a:pPr algn="ctr">
                        <a:lnSpc>
                          <a:spcPct val="100000"/>
                        </a:lnSpc>
                        <a:spcAft>
                          <a:spcPts val="0"/>
                        </a:spcAft>
                      </a:pPr>
                      <a:r>
                        <a:rPr lang="en-US" sz="1800" b="0" dirty="0">
                          <a:effectLst/>
                          <a:latin typeface="+mj-ea"/>
                          <a:ea typeface="+mj-ea"/>
                        </a:rPr>
                        <a:t>#</a:t>
                      </a:r>
                      <a:endParaRPr lang="zh-CN" sz="800" b="0" dirty="0">
                        <a:effectLst/>
                        <a:latin typeface="+mj-ea"/>
                        <a:ea typeface="+mj-ea"/>
                      </a:endParaRPr>
                    </a:p>
                  </a:txBody>
                  <a:tcPr marL="51435" marR="51435" marT="0" marB="0"/>
                </a:tc>
                <a:extLst>
                  <a:ext uri="{0D108BD9-81ED-4DB2-BD59-A6C34878D82A}">
                    <a16:rowId xmlns:a16="http://schemas.microsoft.com/office/drawing/2014/main" val="10005"/>
                  </a:ext>
                </a:extLst>
              </a:tr>
            </a:tbl>
          </a:graphicData>
        </a:graphic>
      </p:graphicFrame>
      <p:sp>
        <p:nvSpPr>
          <p:cNvPr id="29" name="任意多边形 28"/>
          <p:cNvSpPr/>
          <p:nvPr/>
        </p:nvSpPr>
        <p:spPr>
          <a:xfrm>
            <a:off x="162422" y="1688400"/>
            <a:ext cx="2190750" cy="2028825"/>
          </a:xfrm>
          <a:custGeom>
            <a:avLst/>
            <a:gdLst>
              <a:gd name="connsiteX0" fmla="*/ 12700 w 2921000"/>
              <a:gd name="connsiteY0" fmla="*/ 0 h 2705100"/>
              <a:gd name="connsiteX1" fmla="*/ 0 w 2921000"/>
              <a:gd name="connsiteY1" fmla="*/ 2705100 h 2705100"/>
              <a:gd name="connsiteX2" fmla="*/ 2921000 w 2921000"/>
              <a:gd name="connsiteY2" fmla="*/ 2705100 h 2705100"/>
              <a:gd name="connsiteX3" fmla="*/ 2908300 w 2921000"/>
              <a:gd name="connsiteY3" fmla="*/ 12700 h 2705100"/>
            </a:gdLst>
            <a:ahLst/>
            <a:cxnLst>
              <a:cxn ang="0">
                <a:pos x="connsiteX0" y="connsiteY0"/>
              </a:cxn>
              <a:cxn ang="0">
                <a:pos x="connsiteX1" y="connsiteY1"/>
              </a:cxn>
              <a:cxn ang="0">
                <a:pos x="connsiteX2" y="connsiteY2"/>
              </a:cxn>
              <a:cxn ang="0">
                <a:pos x="connsiteX3" y="connsiteY3"/>
              </a:cxn>
            </a:cxnLst>
            <a:rect l="l" t="t" r="r" b="b"/>
            <a:pathLst>
              <a:path w="2921000" h="2705100">
                <a:moveTo>
                  <a:pt x="12700" y="0"/>
                </a:moveTo>
                <a:cubicBezTo>
                  <a:pt x="8467" y="901700"/>
                  <a:pt x="4233" y="1803400"/>
                  <a:pt x="0" y="2705100"/>
                </a:cubicBezTo>
                <a:lnTo>
                  <a:pt x="2921000" y="2705100"/>
                </a:lnTo>
                <a:cubicBezTo>
                  <a:pt x="2916767" y="1807633"/>
                  <a:pt x="2912533" y="910167"/>
                  <a:pt x="2908300" y="12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cxnSp>
        <p:nvCxnSpPr>
          <p:cNvPr id="30" name="直接箭头连接符 29"/>
          <p:cNvCxnSpPr/>
          <p:nvPr/>
        </p:nvCxnSpPr>
        <p:spPr>
          <a:xfrm flipV="1">
            <a:off x="2561201" y="1845043"/>
            <a:ext cx="0" cy="1872182"/>
          </a:xfrm>
          <a:prstGeom prst="straightConnector1">
            <a:avLst/>
          </a:prstGeom>
          <a:ln w="38100" cmpd="sng">
            <a:tailEnd type="stealth" w="lg" len="lg"/>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69687" y="3717225"/>
            <a:ext cx="2198172" cy="369332"/>
          </a:xfrm>
          <a:prstGeom prst="rect">
            <a:avLst/>
          </a:prstGeom>
          <a:noFill/>
        </p:spPr>
        <p:txBody>
          <a:bodyPr wrap="square" rtlCol="0">
            <a:spAutoFit/>
          </a:bodyPr>
          <a:lstStyle/>
          <a:p>
            <a:pPr marL="0" marR="0" lvl="0" indent="0" algn="ctr" defTabSz="457200" rtl="0" eaLnBrk="1" fontAlgn="t"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状态    符号</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属性</a:t>
            </a:r>
            <a:endPar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5A0A73AF-CAF0-44CC-A817-87C7C736AF68}"/>
              </a:ext>
            </a:extLst>
          </p:cNvPr>
          <p:cNvSpPr txBox="1"/>
          <p:nvPr/>
        </p:nvSpPr>
        <p:spPr>
          <a:xfrm>
            <a:off x="1705346" y="4024262"/>
            <a:ext cx="479619" cy="369332"/>
          </a:xfrm>
          <a:prstGeom prst="rect">
            <a:avLst/>
          </a:prstGeom>
          <a:noFill/>
        </p:spPr>
        <p:txBody>
          <a:bodyPr wrap="square" rtlCol="0">
            <a:spAutoFit/>
          </a:bodyPr>
          <a:lstStyle/>
          <a:p>
            <a:r>
              <a:rPr lang="en-US" altLang="zh-CN" dirty="0" err="1"/>
              <a:t>val</a:t>
            </a:r>
            <a:endParaRPr lang="zh-CN" altLang="en-US" dirty="0"/>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EE2AE5B7-2584-4F4C-926B-0742B617BCC3}"/>
                  </a:ext>
                </a:extLst>
              </p14:cNvPr>
              <p14:cNvContentPartPr/>
              <p14:nvPr/>
            </p14:nvContentPartPr>
            <p14:xfrm>
              <a:off x="1098720" y="2409480"/>
              <a:ext cx="2981520" cy="2352960"/>
            </p14:xfrm>
          </p:contentPart>
        </mc:Choice>
        <mc:Fallback xmlns="">
          <p:pic>
            <p:nvPicPr>
              <p:cNvPr id="4" name="墨迹 3">
                <a:extLst>
                  <a:ext uri="{FF2B5EF4-FFF2-40B4-BE49-F238E27FC236}">
                    <a16:creationId xmlns:a16="http://schemas.microsoft.com/office/drawing/2014/main" id="{EE2AE5B7-2584-4F4C-926B-0742B617BCC3}"/>
                  </a:ext>
                </a:extLst>
              </p:cNvPr>
              <p:cNvPicPr/>
              <p:nvPr/>
            </p:nvPicPr>
            <p:blipFill>
              <a:blip r:embed="rId4"/>
              <a:stretch>
                <a:fillRect/>
              </a:stretch>
            </p:blipFill>
            <p:spPr>
              <a:xfrm>
                <a:off x="1089360" y="2400120"/>
                <a:ext cx="3000240" cy="2371680"/>
              </a:xfrm>
              <a:prstGeom prst="rect">
                <a:avLst/>
              </a:prstGeom>
            </p:spPr>
          </p:pic>
        </mc:Fallback>
      </mc:AlternateContent>
    </p:spTree>
    <p:extLst>
      <p:ext uri="{BB962C8B-B14F-4D97-AF65-F5344CB8AC3E}">
        <p14:creationId xmlns:p14="http://schemas.microsoft.com/office/powerpoint/2010/main" val="26364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
                                            <p:bg/>
                                          </p:spTgt>
                                        </p:tgtEl>
                                        <p:attrNameLst>
                                          <p:attrName>style.visibility</p:attrName>
                                        </p:attrNameLst>
                                      </p:cBhvr>
                                      <p:to>
                                        <p:strVal val="visible"/>
                                      </p:to>
                                    </p:set>
                                    <p:animEffect transition="in" filter="wipe(left)">
                                      <p:cBhvr>
                                        <p:cTn id="21" dur="500"/>
                                        <p:tgtEl>
                                          <p:spTgt spid="22">
                                            <p:bg/>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wipe(left)">
                                      <p:cBhvr>
                                        <p:cTn id="26" dur="500"/>
                                        <p:tgtEl>
                                          <p:spTgt spid="2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xEl>
                                              <p:pRg st="1" end="1"/>
                                            </p:txEl>
                                          </p:spTgt>
                                        </p:tgtEl>
                                        <p:attrNameLst>
                                          <p:attrName>style.visibility</p:attrName>
                                        </p:attrNameLst>
                                      </p:cBhvr>
                                      <p:to>
                                        <p:strVal val="visible"/>
                                      </p:to>
                                    </p:set>
                                    <p:animEffect transition="in" filter="wipe(left)">
                                      <p:cBhvr>
                                        <p:cTn id="31" dur="500"/>
                                        <p:tgtEl>
                                          <p:spTgt spid="22">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
                                            <p:txEl>
                                              <p:pRg st="2" end="2"/>
                                            </p:txEl>
                                          </p:spTgt>
                                        </p:tgtEl>
                                        <p:attrNameLst>
                                          <p:attrName>style.visibility</p:attrName>
                                        </p:attrNameLst>
                                      </p:cBhvr>
                                      <p:to>
                                        <p:strVal val="visible"/>
                                      </p:to>
                                    </p:set>
                                    <p:animEffect transition="in" filter="wipe(left)">
                                      <p:cBhvr>
                                        <p:cTn id="36" dur="500"/>
                                        <p:tgtEl>
                                          <p:spTgt spid="22">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xEl>
                                              <p:pRg st="3" end="3"/>
                                            </p:txEl>
                                          </p:spTgt>
                                        </p:tgtEl>
                                        <p:attrNameLst>
                                          <p:attrName>style.visibility</p:attrName>
                                        </p:attrNameLst>
                                      </p:cBhvr>
                                      <p:to>
                                        <p:strVal val="visible"/>
                                      </p:to>
                                    </p:set>
                                    <p:animEffect transition="in" filter="wipe(left)">
                                      <p:cBhvr>
                                        <p:cTn id="41" dur="500"/>
                                        <p:tgtEl>
                                          <p:spTgt spid="22">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
                                            <p:txEl>
                                              <p:pRg st="4" end="4"/>
                                            </p:txEl>
                                          </p:spTgt>
                                        </p:tgtEl>
                                        <p:attrNameLst>
                                          <p:attrName>style.visibility</p:attrName>
                                        </p:attrNameLst>
                                      </p:cBhvr>
                                      <p:to>
                                        <p:strVal val="visible"/>
                                      </p:to>
                                    </p:set>
                                    <p:animEffect transition="in" filter="wipe(left)">
                                      <p:cBhvr>
                                        <p:cTn id="46" dur="500"/>
                                        <p:tgtEl>
                                          <p:spTgt spid="22">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2">
                                            <p:txEl>
                                              <p:pRg st="5" end="5"/>
                                            </p:txEl>
                                          </p:spTgt>
                                        </p:tgtEl>
                                        <p:attrNameLst>
                                          <p:attrName>style.visibility</p:attrName>
                                        </p:attrNameLst>
                                      </p:cBhvr>
                                      <p:to>
                                        <p:strVal val="visible"/>
                                      </p:to>
                                    </p:set>
                                    <p:animEffect transition="in" filter="wipe(left)">
                                      <p:cBhvr>
                                        <p:cTn id="51" dur="500"/>
                                        <p:tgtEl>
                                          <p:spTgt spid="22">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2">
                                            <p:txEl>
                                              <p:pRg st="6" end="6"/>
                                            </p:txEl>
                                          </p:spTgt>
                                        </p:tgtEl>
                                        <p:attrNameLst>
                                          <p:attrName>style.visibility</p:attrName>
                                        </p:attrNameLst>
                                      </p:cBhvr>
                                      <p:to>
                                        <p:strVal val="visible"/>
                                      </p:to>
                                    </p:set>
                                    <p:animEffect transition="in" filter="wipe(left)">
                                      <p:cBhvr>
                                        <p:cTn id="56" dur="500"/>
                                        <p:tgtEl>
                                          <p:spTgt spid="2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2">
                                            <p:txEl>
                                              <p:pRg st="7" end="7"/>
                                            </p:txEl>
                                          </p:spTgt>
                                        </p:tgtEl>
                                        <p:attrNameLst>
                                          <p:attrName>style.visibility</p:attrName>
                                        </p:attrNameLst>
                                      </p:cBhvr>
                                      <p:to>
                                        <p:strVal val="visible"/>
                                      </p:to>
                                    </p:set>
                                    <p:animEffect transition="in" filter="wipe(left)">
                                      <p:cBhvr>
                                        <p:cTn id="61"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nimBg="1"/>
      <p:bldP spid="29" grpId="0" animBg="1"/>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p:cNvGraphicFramePr>
            <a:graphicFrameLocks noGrp="1"/>
          </p:cNvGraphicFramePr>
          <p:nvPr>
            <p:extLst>
              <p:ext uri="{D42A27DB-BD31-4B8C-83A1-F6EECF244321}">
                <p14:modId xmlns:p14="http://schemas.microsoft.com/office/powerpoint/2010/main" val="93742378"/>
              </p:ext>
            </p:extLst>
          </p:nvPr>
        </p:nvGraphicFramePr>
        <p:xfrm>
          <a:off x="4707264" y="1688400"/>
          <a:ext cx="4369045" cy="4503245"/>
        </p:xfrm>
        <a:graphic>
          <a:graphicData uri="http://schemas.openxmlformats.org/drawingml/2006/table">
            <a:tbl>
              <a:tblPr firstRow="1" firstCol="1">
                <a:tableStyleId>{5C22544A-7EE6-4342-B048-85BDC9FD1C3A}</a:tableStyleId>
              </a:tblPr>
              <a:tblGrid>
                <a:gridCol w="571500">
                  <a:extLst>
                    <a:ext uri="{9D8B030D-6E8A-4147-A177-3AD203B41FA5}">
                      <a16:colId xmlns:a16="http://schemas.microsoft.com/office/drawing/2014/main" val="20000"/>
                    </a:ext>
                  </a:extLst>
                </a:gridCol>
                <a:gridCol w="826477">
                  <a:extLst>
                    <a:ext uri="{9D8B030D-6E8A-4147-A177-3AD203B41FA5}">
                      <a16:colId xmlns:a16="http://schemas.microsoft.com/office/drawing/2014/main" val="20001"/>
                    </a:ext>
                  </a:extLst>
                </a:gridCol>
                <a:gridCol w="949569">
                  <a:extLst>
                    <a:ext uri="{9D8B030D-6E8A-4147-A177-3AD203B41FA5}">
                      <a16:colId xmlns:a16="http://schemas.microsoft.com/office/drawing/2014/main" val="20002"/>
                    </a:ext>
                  </a:extLst>
                </a:gridCol>
                <a:gridCol w="1008535">
                  <a:extLst>
                    <a:ext uri="{9D8B030D-6E8A-4147-A177-3AD203B41FA5}">
                      <a16:colId xmlns:a16="http://schemas.microsoft.com/office/drawing/2014/main" val="20003"/>
                    </a:ext>
                  </a:extLst>
                </a:gridCol>
                <a:gridCol w="1012964">
                  <a:extLst>
                    <a:ext uri="{9D8B030D-6E8A-4147-A177-3AD203B41FA5}">
                      <a16:colId xmlns:a16="http://schemas.microsoft.com/office/drawing/2014/main" val="20004"/>
                    </a:ext>
                  </a:extLst>
                </a:gridCol>
              </a:tblGrid>
              <a:tr h="281285">
                <a:tc>
                  <a:txBody>
                    <a:bodyPr/>
                    <a:lstStyle/>
                    <a:p>
                      <a:pPr algn="ctr" rtl="0" fontAlgn="ctr"/>
                      <a:r>
                        <a:rPr lang="zh-CN" altLang="en-US" sz="1800" b="0" u="none" strike="noStrike" dirty="0">
                          <a:effectLst/>
                          <a:latin typeface="+mj-ea"/>
                          <a:ea typeface="+mj-ea"/>
                        </a:rPr>
                        <a:t>步骤</a:t>
                      </a:r>
                      <a:endParaRPr lang="zh-CN" altLang="en-US" sz="1800" b="0" i="0" u="none" strike="noStrike" dirty="0">
                        <a:solidFill>
                          <a:schemeClr val="bg1"/>
                        </a:solidFill>
                        <a:effectLst/>
                        <a:latin typeface="+mj-ea"/>
                        <a:ea typeface="+mj-ea"/>
                      </a:endParaRPr>
                    </a:p>
                  </a:txBody>
                  <a:tcPr marL="6965" marR="6965" marT="6965" marB="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CN" altLang="en-US" sz="1800" b="0" u="none" strike="noStrike" kern="1200" dirty="0">
                          <a:solidFill>
                            <a:schemeClr val="lt1"/>
                          </a:solidFill>
                          <a:effectLst/>
                          <a:latin typeface="+mj-ea"/>
                          <a:ea typeface="+mn-ea"/>
                          <a:cs typeface="+mn-cs"/>
                        </a:rPr>
                        <a:t>状态栈</a:t>
                      </a:r>
                    </a:p>
                  </a:txBody>
                  <a:tcPr marL="6965" marR="6965" marT="696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zh-CN" altLang="en-US" sz="1800" b="0" u="none" strike="noStrike" kern="1200" dirty="0">
                          <a:solidFill>
                            <a:schemeClr val="lt1"/>
                          </a:solidFill>
                          <a:effectLst/>
                          <a:latin typeface="+mj-ea"/>
                          <a:ea typeface="+mn-ea"/>
                          <a:cs typeface="+mn-cs"/>
                        </a:rPr>
                        <a:t>符号栈</a:t>
                      </a:r>
                      <a:endParaRPr lang="zh-CN" altLang="en-US" sz="1800" b="0" i="0" u="none" strike="noStrike" kern="1200" dirty="0">
                        <a:solidFill>
                          <a:srgbClr val="000000"/>
                        </a:solidFill>
                        <a:effectLst/>
                        <a:latin typeface="+mj-ea"/>
                        <a:ea typeface="+mn-ea"/>
                        <a:cs typeface="+mn-cs"/>
                      </a:endParaRPr>
                    </a:p>
                  </a:txBody>
                  <a:tcPr marL="6965" marR="6965" marT="6965" marB="0" anchor="ctr"/>
                </a:tc>
                <a:tc>
                  <a:txBody>
                    <a:bodyPr/>
                    <a:lstStyle/>
                    <a:p>
                      <a:pPr algn="ctr" rtl="0" fontAlgn="ctr"/>
                      <a:r>
                        <a:rPr lang="zh-CN" altLang="en-US" sz="1800" b="0" u="none" strike="noStrike" kern="1200" dirty="0">
                          <a:solidFill>
                            <a:schemeClr val="lt1"/>
                          </a:solidFill>
                          <a:effectLst/>
                          <a:latin typeface="+mj-ea"/>
                          <a:ea typeface="+mn-ea"/>
                          <a:cs typeface="+mn-cs"/>
                        </a:rPr>
                        <a:t>属性</a:t>
                      </a:r>
                      <a:r>
                        <a:rPr lang="en-US" altLang="zh-CN" sz="1800" b="0" u="none" strike="noStrike" kern="1200" dirty="0">
                          <a:solidFill>
                            <a:schemeClr val="lt1"/>
                          </a:solidFill>
                          <a:effectLst/>
                          <a:latin typeface="+mj-ea"/>
                          <a:ea typeface="+mn-ea"/>
                          <a:cs typeface="+mn-cs"/>
                        </a:rPr>
                        <a:t>(</a:t>
                      </a:r>
                      <a:r>
                        <a:rPr lang="en-US" altLang="zh-CN" sz="1800" b="0" u="none" strike="noStrike" kern="1200" dirty="0" err="1">
                          <a:solidFill>
                            <a:schemeClr val="lt1"/>
                          </a:solidFill>
                          <a:effectLst/>
                          <a:latin typeface="+mj-ea"/>
                          <a:ea typeface="+mn-ea"/>
                          <a:cs typeface="+mn-cs"/>
                        </a:rPr>
                        <a:t>val</a:t>
                      </a:r>
                      <a:r>
                        <a:rPr lang="en-US" altLang="zh-CN" sz="1800" b="0" u="none" strike="noStrike" kern="1200" dirty="0">
                          <a:solidFill>
                            <a:schemeClr val="lt1"/>
                          </a:solidFill>
                          <a:effectLst/>
                          <a:latin typeface="+mj-ea"/>
                          <a:ea typeface="+mn-ea"/>
                          <a:cs typeface="+mn-cs"/>
                        </a:rPr>
                        <a:t>)</a:t>
                      </a:r>
                      <a:endParaRPr lang="zh-CN" altLang="en-US" sz="1800" b="0" i="0" u="none" strike="noStrike" dirty="0">
                        <a:solidFill>
                          <a:srgbClr val="000000"/>
                        </a:solidFill>
                        <a:effectLst/>
                        <a:latin typeface="+mj-ea"/>
                        <a:ea typeface="+mj-ea"/>
                      </a:endParaRPr>
                    </a:p>
                  </a:txBody>
                  <a:tcPr marL="6965" marR="6965" marT="6965" marB="0" anchor="ctr"/>
                </a:tc>
                <a:tc>
                  <a:txBody>
                    <a:bodyPr/>
                    <a:lstStyle/>
                    <a:p>
                      <a:pPr algn="ctr" rtl="0" fontAlgn="ctr"/>
                      <a:r>
                        <a:rPr lang="zh-CN" altLang="en-US" sz="1800" b="0" u="none" strike="noStrike" kern="1200" dirty="0">
                          <a:solidFill>
                            <a:schemeClr val="lt1"/>
                          </a:solidFill>
                          <a:effectLst/>
                          <a:latin typeface="+mj-ea"/>
                          <a:ea typeface="+mn-ea"/>
                          <a:cs typeface="+mn-cs"/>
                        </a:rPr>
                        <a:t>输入串</a:t>
                      </a:r>
                      <a:endParaRPr lang="zh-CN" altLang="en-US" sz="1800" b="0" i="0" u="none" strike="noStrike" kern="1200" dirty="0">
                        <a:solidFill>
                          <a:srgbClr val="000000"/>
                        </a:solidFill>
                        <a:effectLst/>
                        <a:latin typeface="+mj-ea"/>
                        <a:ea typeface="+mn-ea"/>
                        <a:cs typeface="+mn-cs"/>
                      </a:endParaRPr>
                    </a:p>
                  </a:txBody>
                  <a:tcPr marL="6965" marR="6965" marT="6965" marB="0" anchor="ctr"/>
                </a:tc>
                <a:extLst>
                  <a:ext uri="{0D108BD9-81ED-4DB2-BD59-A6C34878D82A}">
                    <a16:rowId xmlns:a16="http://schemas.microsoft.com/office/drawing/2014/main" val="10000"/>
                  </a:ext>
                </a:extLst>
              </a:tr>
              <a:tr h="281464">
                <a:tc>
                  <a:txBody>
                    <a:bodyPr/>
                    <a:lstStyle/>
                    <a:p>
                      <a:pPr algn="ctr" rtl="0" fontAlgn="ctr"/>
                      <a:r>
                        <a:rPr lang="en-US" altLang="zh-CN" sz="1800" u="none" strike="noStrike" dirty="0">
                          <a:effectLst/>
                          <a:latin typeface="+mj-ea"/>
                          <a:ea typeface="+mj-ea"/>
                        </a:rPr>
                        <a:t>0</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dirty="0">
                          <a:solidFill>
                            <a:srgbClr val="000000"/>
                          </a:solidFill>
                          <a:effectLst/>
                          <a:latin typeface="+mj-ea"/>
                          <a:ea typeface="+mj-ea"/>
                        </a:rPr>
                        <a:t>0</a:t>
                      </a:r>
                    </a:p>
                  </a:txBody>
                  <a:tcPr marL="7144" marR="7144" marT="7144" marB="0" anchor="ctr"/>
                </a:tc>
                <a:tc>
                  <a:txBody>
                    <a:bodyPr/>
                    <a:lstStyle/>
                    <a:p>
                      <a:pPr algn="l" fontAlgn="ctr"/>
                      <a:r>
                        <a:rPr lang="en-US" altLang="zh-CN" sz="1800" b="0" i="0" u="none" strike="noStrike">
                          <a:solidFill>
                            <a:srgbClr val="000000"/>
                          </a:solidFill>
                          <a:effectLst/>
                          <a:latin typeface="+mj-ea"/>
                          <a:ea typeface="+mj-ea"/>
                        </a:rPr>
                        <a:t>#</a:t>
                      </a:r>
                    </a:p>
                  </a:txBody>
                  <a:tcPr marL="7144" marR="7144" marT="7144" marB="0" anchor="ctr"/>
                </a:tc>
                <a:tc>
                  <a:txBody>
                    <a:bodyPr/>
                    <a:lstStyle/>
                    <a:p>
                      <a:pPr algn="l" fontAlgn="ctr"/>
                      <a:r>
                        <a:rPr lang="en-US" altLang="zh-CN" sz="1800" b="0" i="0" u="none" strike="noStrike">
                          <a:solidFill>
                            <a:srgbClr val="000000"/>
                          </a:solidFill>
                          <a:effectLst/>
                          <a:latin typeface="+mj-ea"/>
                          <a:ea typeface="+mj-ea"/>
                        </a:rPr>
                        <a:t>-</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3*5+4#</a:t>
                      </a:r>
                    </a:p>
                  </a:txBody>
                  <a:tcPr marL="7144" marR="7144" marT="7144" marB="0" anchor="ctr"/>
                </a:tc>
                <a:extLst>
                  <a:ext uri="{0D108BD9-81ED-4DB2-BD59-A6C34878D82A}">
                    <a16:rowId xmlns:a16="http://schemas.microsoft.com/office/drawing/2014/main" val="10001"/>
                  </a:ext>
                </a:extLst>
              </a:tr>
              <a:tr h="281464">
                <a:tc>
                  <a:txBody>
                    <a:bodyPr/>
                    <a:lstStyle/>
                    <a:p>
                      <a:pPr algn="ctr" rtl="0" fontAlgn="ctr"/>
                      <a:r>
                        <a:rPr lang="en-US" altLang="zh-CN" sz="1800" u="none" strike="noStrike" dirty="0">
                          <a:effectLst/>
                          <a:latin typeface="+mj-ea"/>
                          <a:ea typeface="+mj-ea"/>
                        </a:rPr>
                        <a:t>1</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dirty="0">
                          <a:solidFill>
                            <a:srgbClr val="000000"/>
                          </a:solidFill>
                          <a:effectLst/>
                          <a:latin typeface="+mj-ea"/>
                          <a:ea typeface="+mj-ea"/>
                        </a:rPr>
                        <a:t>5</a:t>
                      </a:r>
                    </a:p>
                  </a:txBody>
                  <a:tcPr marL="7144" marR="7144" marT="7144" marB="0" anchor="ctr"/>
                </a:tc>
                <a:tc>
                  <a:txBody>
                    <a:bodyPr/>
                    <a:lstStyle/>
                    <a:p>
                      <a:pPr algn="l" fontAlgn="ctr"/>
                      <a:r>
                        <a:rPr lang="en-US" altLang="zh-CN" sz="1800" b="0" i="0" u="none" strike="noStrike">
                          <a:solidFill>
                            <a:srgbClr val="000000"/>
                          </a:solidFill>
                          <a:effectLst/>
                          <a:latin typeface="+mj-ea"/>
                          <a:ea typeface="+mj-ea"/>
                        </a:rPr>
                        <a:t>#3</a:t>
                      </a:r>
                    </a:p>
                  </a:txBody>
                  <a:tcPr marL="7144" marR="7144" marT="7144" marB="0" anchor="ctr"/>
                </a:tc>
                <a:tc>
                  <a:txBody>
                    <a:bodyPr/>
                    <a:lstStyle/>
                    <a:p>
                      <a:pPr algn="l" fontAlgn="ctr"/>
                      <a:r>
                        <a:rPr lang="en-US" altLang="zh-CN" sz="1800" b="0" i="0" u="none" strike="noStrike">
                          <a:solidFill>
                            <a:srgbClr val="000000"/>
                          </a:solidFill>
                          <a:effectLst/>
                          <a:latin typeface="+mj-ea"/>
                          <a:ea typeface="+mj-ea"/>
                        </a:rPr>
                        <a:t>-3</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*5+4#</a:t>
                      </a:r>
                    </a:p>
                  </a:txBody>
                  <a:tcPr marL="7144" marR="7144" marT="7144" marB="0" anchor="ctr"/>
                </a:tc>
                <a:extLst>
                  <a:ext uri="{0D108BD9-81ED-4DB2-BD59-A6C34878D82A}">
                    <a16:rowId xmlns:a16="http://schemas.microsoft.com/office/drawing/2014/main" val="10002"/>
                  </a:ext>
                </a:extLst>
              </a:tr>
              <a:tr h="281464">
                <a:tc>
                  <a:txBody>
                    <a:bodyPr/>
                    <a:lstStyle/>
                    <a:p>
                      <a:pPr algn="ctr" rtl="0" fontAlgn="ctr"/>
                      <a:r>
                        <a:rPr lang="en-US" altLang="zh-CN" sz="1800" u="none" strike="noStrike" dirty="0">
                          <a:effectLst/>
                          <a:latin typeface="+mj-ea"/>
                          <a:ea typeface="+mj-ea"/>
                        </a:rPr>
                        <a:t>2</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dirty="0">
                          <a:solidFill>
                            <a:srgbClr val="000000"/>
                          </a:solidFill>
                          <a:effectLst/>
                          <a:latin typeface="+mj-ea"/>
                          <a:ea typeface="+mj-ea"/>
                        </a:rPr>
                        <a:t>3</a:t>
                      </a:r>
                    </a:p>
                  </a:txBody>
                  <a:tcPr marL="7144" marR="7144" marT="7144" marB="0" anchor="ctr"/>
                </a:tc>
                <a:tc>
                  <a:txBody>
                    <a:bodyPr/>
                    <a:lstStyle/>
                    <a:p>
                      <a:pPr algn="l" fontAlgn="ctr"/>
                      <a:r>
                        <a:rPr lang="en-US" sz="1800" b="0" i="0" u="none" strike="noStrike">
                          <a:solidFill>
                            <a:srgbClr val="000000"/>
                          </a:solidFill>
                          <a:effectLst/>
                          <a:latin typeface="+mj-ea"/>
                          <a:ea typeface="+mj-ea"/>
                        </a:rPr>
                        <a:t>#F</a:t>
                      </a:r>
                    </a:p>
                  </a:txBody>
                  <a:tcPr marL="7144" marR="7144" marT="7144" marB="0" anchor="ctr"/>
                </a:tc>
                <a:tc>
                  <a:txBody>
                    <a:bodyPr/>
                    <a:lstStyle/>
                    <a:p>
                      <a:pPr algn="l" fontAlgn="ctr"/>
                      <a:r>
                        <a:rPr lang="en-US" altLang="zh-CN" sz="1800" b="0" i="0" u="none" strike="noStrike">
                          <a:solidFill>
                            <a:srgbClr val="000000"/>
                          </a:solidFill>
                          <a:effectLst/>
                          <a:latin typeface="+mj-ea"/>
                          <a:ea typeface="+mj-ea"/>
                        </a:rPr>
                        <a:t>-3</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*5+4#</a:t>
                      </a:r>
                    </a:p>
                  </a:txBody>
                  <a:tcPr marL="7144" marR="7144" marT="7144" marB="0" anchor="ctr"/>
                </a:tc>
                <a:extLst>
                  <a:ext uri="{0D108BD9-81ED-4DB2-BD59-A6C34878D82A}">
                    <a16:rowId xmlns:a16="http://schemas.microsoft.com/office/drawing/2014/main" val="10003"/>
                  </a:ext>
                </a:extLst>
              </a:tr>
              <a:tr h="281464">
                <a:tc>
                  <a:txBody>
                    <a:bodyPr/>
                    <a:lstStyle/>
                    <a:p>
                      <a:pPr algn="ctr" rtl="0" fontAlgn="ctr"/>
                      <a:r>
                        <a:rPr lang="en-US" altLang="zh-CN" sz="1800" u="none" strike="noStrike" dirty="0">
                          <a:effectLst/>
                          <a:latin typeface="+mj-ea"/>
                          <a:ea typeface="+mj-ea"/>
                        </a:rPr>
                        <a:t>3</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dirty="0">
                          <a:solidFill>
                            <a:srgbClr val="000000"/>
                          </a:solidFill>
                          <a:effectLst/>
                          <a:latin typeface="+mj-ea"/>
                          <a:ea typeface="+mj-ea"/>
                        </a:rPr>
                        <a:t>2</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#T</a:t>
                      </a:r>
                    </a:p>
                  </a:txBody>
                  <a:tcPr marL="7144" marR="7144" marT="7144" marB="0" anchor="ctr"/>
                </a:tc>
                <a:tc>
                  <a:txBody>
                    <a:bodyPr/>
                    <a:lstStyle/>
                    <a:p>
                      <a:pPr algn="l" fontAlgn="ctr"/>
                      <a:r>
                        <a:rPr lang="en-US" altLang="zh-CN" sz="1800" b="0" i="0" u="none" strike="noStrike">
                          <a:solidFill>
                            <a:srgbClr val="000000"/>
                          </a:solidFill>
                          <a:effectLst/>
                          <a:latin typeface="+mj-ea"/>
                          <a:ea typeface="+mj-ea"/>
                        </a:rPr>
                        <a:t>-3</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*5+4#</a:t>
                      </a:r>
                    </a:p>
                  </a:txBody>
                  <a:tcPr marL="7144" marR="7144" marT="7144" marB="0" anchor="ctr"/>
                </a:tc>
                <a:extLst>
                  <a:ext uri="{0D108BD9-81ED-4DB2-BD59-A6C34878D82A}">
                    <a16:rowId xmlns:a16="http://schemas.microsoft.com/office/drawing/2014/main" val="10004"/>
                  </a:ext>
                </a:extLst>
              </a:tr>
              <a:tr h="281464">
                <a:tc>
                  <a:txBody>
                    <a:bodyPr/>
                    <a:lstStyle/>
                    <a:p>
                      <a:pPr algn="ctr" rtl="0" fontAlgn="ctr"/>
                      <a:r>
                        <a:rPr lang="en-US" altLang="zh-CN" sz="1800" u="none" strike="noStrike" dirty="0">
                          <a:effectLst/>
                          <a:latin typeface="+mj-ea"/>
                          <a:ea typeface="+mj-ea"/>
                        </a:rPr>
                        <a:t>4</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a:solidFill>
                            <a:srgbClr val="000000"/>
                          </a:solidFill>
                          <a:effectLst/>
                          <a:latin typeface="+mj-ea"/>
                          <a:ea typeface="+mj-ea"/>
                        </a:rPr>
                        <a:t>27</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#T*</a:t>
                      </a:r>
                    </a:p>
                  </a:txBody>
                  <a:tcPr marL="7144" marR="7144" marT="7144" marB="0" anchor="ctr"/>
                </a:tc>
                <a:tc>
                  <a:txBody>
                    <a:bodyPr/>
                    <a:lstStyle/>
                    <a:p>
                      <a:pPr algn="l" fontAlgn="ctr"/>
                      <a:r>
                        <a:rPr lang="en-US" altLang="zh-CN" sz="1800" b="0" i="0" u="none" strike="noStrike">
                          <a:solidFill>
                            <a:srgbClr val="000000"/>
                          </a:solidFill>
                          <a:effectLst/>
                          <a:latin typeface="+mj-ea"/>
                          <a:ea typeface="+mj-ea"/>
                        </a:rPr>
                        <a:t>-3-</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5+4#</a:t>
                      </a:r>
                    </a:p>
                  </a:txBody>
                  <a:tcPr marL="7144" marR="7144" marT="7144" marB="0" anchor="ctr"/>
                </a:tc>
                <a:extLst>
                  <a:ext uri="{0D108BD9-81ED-4DB2-BD59-A6C34878D82A}">
                    <a16:rowId xmlns:a16="http://schemas.microsoft.com/office/drawing/2014/main" val="10005"/>
                  </a:ext>
                </a:extLst>
              </a:tr>
              <a:tr h="281464">
                <a:tc>
                  <a:txBody>
                    <a:bodyPr/>
                    <a:lstStyle/>
                    <a:p>
                      <a:pPr algn="ctr" rtl="0" fontAlgn="ctr"/>
                      <a:r>
                        <a:rPr lang="en-US" altLang="zh-CN" sz="1800" u="none" strike="noStrike" dirty="0">
                          <a:effectLst/>
                          <a:latin typeface="+mj-ea"/>
                          <a:ea typeface="+mj-ea"/>
                        </a:rPr>
                        <a:t>5</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a:solidFill>
                            <a:srgbClr val="000000"/>
                          </a:solidFill>
                          <a:effectLst/>
                          <a:latin typeface="+mj-ea"/>
                          <a:ea typeface="+mj-ea"/>
                        </a:rPr>
                        <a:t>275</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#T*5</a:t>
                      </a:r>
                    </a:p>
                  </a:txBody>
                  <a:tcPr marL="7144" marR="7144" marT="7144" marB="0" anchor="ctr"/>
                </a:tc>
                <a:tc>
                  <a:txBody>
                    <a:bodyPr/>
                    <a:lstStyle/>
                    <a:p>
                      <a:pPr algn="l" fontAlgn="ctr"/>
                      <a:r>
                        <a:rPr lang="en-US" altLang="zh-CN" sz="1800" b="0" i="0" u="none" strike="noStrike">
                          <a:solidFill>
                            <a:srgbClr val="000000"/>
                          </a:solidFill>
                          <a:effectLst/>
                          <a:latin typeface="+mj-ea"/>
                          <a:ea typeface="+mj-ea"/>
                        </a:rPr>
                        <a:t>-3-5</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+4#</a:t>
                      </a:r>
                    </a:p>
                  </a:txBody>
                  <a:tcPr marL="7144" marR="7144" marT="7144" marB="0" anchor="ctr"/>
                </a:tc>
                <a:extLst>
                  <a:ext uri="{0D108BD9-81ED-4DB2-BD59-A6C34878D82A}">
                    <a16:rowId xmlns:a16="http://schemas.microsoft.com/office/drawing/2014/main" val="10006"/>
                  </a:ext>
                </a:extLst>
              </a:tr>
              <a:tr h="281464">
                <a:tc>
                  <a:txBody>
                    <a:bodyPr/>
                    <a:lstStyle/>
                    <a:p>
                      <a:pPr algn="ctr" rtl="0" fontAlgn="ctr"/>
                      <a:r>
                        <a:rPr lang="en-US" altLang="zh-CN" sz="1800" u="none" strike="noStrike" dirty="0">
                          <a:effectLst/>
                          <a:latin typeface="+mj-ea"/>
                          <a:ea typeface="+mj-ea"/>
                        </a:rPr>
                        <a:t>6</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dirty="0">
                          <a:solidFill>
                            <a:srgbClr val="000000"/>
                          </a:solidFill>
                          <a:effectLst/>
                          <a:latin typeface="+mj-ea"/>
                          <a:ea typeface="+mj-ea"/>
                        </a:rPr>
                        <a:t>27</a:t>
                      </a:r>
                      <a:r>
                        <a:rPr lang="en-US" altLang="zh-CN" sz="1800" b="0" i="0" u="sng" strike="noStrike" dirty="0">
                          <a:solidFill>
                            <a:srgbClr val="000000"/>
                          </a:solidFill>
                          <a:effectLst/>
                          <a:latin typeface="+mj-ea"/>
                          <a:ea typeface="+mj-ea"/>
                        </a:rPr>
                        <a:t>10</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#T*F</a:t>
                      </a:r>
                    </a:p>
                  </a:txBody>
                  <a:tcPr marL="7144" marR="7144" marT="7144" marB="0" anchor="ctr"/>
                </a:tc>
                <a:tc>
                  <a:txBody>
                    <a:bodyPr/>
                    <a:lstStyle/>
                    <a:p>
                      <a:pPr algn="l" fontAlgn="ctr"/>
                      <a:r>
                        <a:rPr lang="en-US" altLang="zh-CN" sz="1800" b="0" i="0" u="none" strike="noStrike">
                          <a:solidFill>
                            <a:srgbClr val="000000"/>
                          </a:solidFill>
                          <a:effectLst/>
                          <a:latin typeface="+mj-ea"/>
                          <a:ea typeface="+mj-ea"/>
                        </a:rPr>
                        <a:t>-3-5</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+4#</a:t>
                      </a:r>
                    </a:p>
                  </a:txBody>
                  <a:tcPr marL="7144" marR="7144" marT="7144" marB="0" anchor="ctr"/>
                </a:tc>
                <a:extLst>
                  <a:ext uri="{0D108BD9-81ED-4DB2-BD59-A6C34878D82A}">
                    <a16:rowId xmlns:a16="http://schemas.microsoft.com/office/drawing/2014/main" val="10007"/>
                  </a:ext>
                </a:extLst>
              </a:tr>
              <a:tr h="281464">
                <a:tc>
                  <a:txBody>
                    <a:bodyPr/>
                    <a:lstStyle/>
                    <a:p>
                      <a:pPr algn="ctr" rtl="0" fontAlgn="ctr"/>
                      <a:r>
                        <a:rPr lang="en-US" altLang="zh-CN" sz="1800" u="none" strike="noStrike" dirty="0">
                          <a:effectLst/>
                          <a:latin typeface="+mj-ea"/>
                          <a:ea typeface="+mj-ea"/>
                        </a:rPr>
                        <a:t>7</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a:solidFill>
                            <a:srgbClr val="000000"/>
                          </a:solidFill>
                          <a:effectLst/>
                          <a:latin typeface="+mj-ea"/>
                          <a:ea typeface="+mj-ea"/>
                        </a:rPr>
                        <a:t>2</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#T</a:t>
                      </a:r>
                    </a:p>
                  </a:txBody>
                  <a:tcPr marL="7144" marR="7144" marT="7144" marB="0" anchor="ctr"/>
                </a:tc>
                <a:tc>
                  <a:txBody>
                    <a:bodyPr/>
                    <a:lstStyle/>
                    <a:p>
                      <a:pPr algn="l" fontAlgn="ctr"/>
                      <a:r>
                        <a:rPr lang="en-US" altLang="zh-CN" sz="1800" b="0" i="0" u="none" strike="noStrike" dirty="0">
                          <a:solidFill>
                            <a:srgbClr val="000000"/>
                          </a:solidFill>
                          <a:effectLst/>
                          <a:latin typeface="+mj-ea"/>
                          <a:ea typeface="+mj-ea"/>
                        </a:rPr>
                        <a:t>-15</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+4#</a:t>
                      </a:r>
                    </a:p>
                  </a:txBody>
                  <a:tcPr marL="7144" marR="7144" marT="7144" marB="0" anchor="ctr"/>
                </a:tc>
                <a:extLst>
                  <a:ext uri="{0D108BD9-81ED-4DB2-BD59-A6C34878D82A}">
                    <a16:rowId xmlns:a16="http://schemas.microsoft.com/office/drawing/2014/main" val="10008"/>
                  </a:ext>
                </a:extLst>
              </a:tr>
              <a:tr h="281464">
                <a:tc>
                  <a:txBody>
                    <a:bodyPr/>
                    <a:lstStyle/>
                    <a:p>
                      <a:pPr algn="ctr" rtl="0" fontAlgn="ctr"/>
                      <a:r>
                        <a:rPr lang="en-US" altLang="zh-CN" sz="1800" u="none" strike="noStrike" dirty="0">
                          <a:effectLst/>
                          <a:latin typeface="+mj-ea"/>
                          <a:ea typeface="+mj-ea"/>
                        </a:rPr>
                        <a:t>8</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a:solidFill>
                            <a:srgbClr val="000000"/>
                          </a:solidFill>
                          <a:effectLst/>
                          <a:latin typeface="+mj-ea"/>
                          <a:ea typeface="+mj-ea"/>
                        </a:rPr>
                        <a:t>1</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#E</a:t>
                      </a:r>
                    </a:p>
                  </a:txBody>
                  <a:tcPr marL="7144" marR="7144" marT="7144" marB="0" anchor="ctr"/>
                </a:tc>
                <a:tc>
                  <a:txBody>
                    <a:bodyPr/>
                    <a:lstStyle/>
                    <a:p>
                      <a:pPr algn="l" fontAlgn="ctr"/>
                      <a:r>
                        <a:rPr lang="en-US" altLang="zh-CN" sz="1800" b="0" i="0" u="none" strike="noStrike" dirty="0">
                          <a:solidFill>
                            <a:srgbClr val="000000"/>
                          </a:solidFill>
                          <a:effectLst/>
                          <a:latin typeface="+mj-ea"/>
                          <a:ea typeface="+mj-ea"/>
                        </a:rPr>
                        <a:t>-15</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+4#</a:t>
                      </a:r>
                    </a:p>
                  </a:txBody>
                  <a:tcPr marL="7144" marR="7144" marT="7144" marB="0" anchor="ctr"/>
                </a:tc>
                <a:extLst>
                  <a:ext uri="{0D108BD9-81ED-4DB2-BD59-A6C34878D82A}">
                    <a16:rowId xmlns:a16="http://schemas.microsoft.com/office/drawing/2014/main" val="10009"/>
                  </a:ext>
                </a:extLst>
              </a:tr>
              <a:tr h="281464">
                <a:tc>
                  <a:txBody>
                    <a:bodyPr/>
                    <a:lstStyle/>
                    <a:p>
                      <a:pPr algn="ctr" rtl="0" fontAlgn="ctr"/>
                      <a:r>
                        <a:rPr lang="en-US" altLang="zh-CN" sz="1800" u="none" strike="noStrike" dirty="0">
                          <a:effectLst/>
                          <a:latin typeface="+mj-ea"/>
                          <a:ea typeface="+mj-ea"/>
                        </a:rPr>
                        <a:t>9</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a:solidFill>
                            <a:srgbClr val="000000"/>
                          </a:solidFill>
                          <a:effectLst/>
                          <a:latin typeface="+mj-ea"/>
                          <a:ea typeface="+mj-ea"/>
                        </a:rPr>
                        <a:t>16</a:t>
                      </a:r>
                    </a:p>
                  </a:txBody>
                  <a:tcPr marL="7144" marR="7144" marT="7144" marB="0" anchor="ctr"/>
                </a:tc>
                <a:tc>
                  <a:txBody>
                    <a:bodyPr/>
                    <a:lstStyle/>
                    <a:p>
                      <a:pPr algn="l" fontAlgn="ctr"/>
                      <a:r>
                        <a:rPr lang="en-US" sz="1800" b="0" i="0" u="none" strike="noStrike">
                          <a:solidFill>
                            <a:srgbClr val="000000"/>
                          </a:solidFill>
                          <a:effectLst/>
                          <a:latin typeface="+mj-ea"/>
                          <a:ea typeface="+mj-ea"/>
                        </a:rPr>
                        <a:t>#E+</a:t>
                      </a:r>
                    </a:p>
                  </a:txBody>
                  <a:tcPr marL="7144" marR="7144" marT="7144" marB="0" anchor="ctr"/>
                </a:tc>
                <a:tc>
                  <a:txBody>
                    <a:bodyPr/>
                    <a:lstStyle/>
                    <a:p>
                      <a:pPr algn="l" fontAlgn="ctr"/>
                      <a:r>
                        <a:rPr lang="en-US" altLang="zh-CN" sz="1800" b="0" i="0" u="none" strike="noStrike" dirty="0">
                          <a:solidFill>
                            <a:srgbClr val="000000"/>
                          </a:solidFill>
                          <a:effectLst/>
                          <a:latin typeface="+mj-ea"/>
                          <a:ea typeface="+mj-ea"/>
                        </a:rPr>
                        <a:t>-15-</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4#</a:t>
                      </a:r>
                    </a:p>
                  </a:txBody>
                  <a:tcPr marL="7144" marR="7144" marT="7144" marB="0" anchor="ctr"/>
                </a:tc>
                <a:extLst>
                  <a:ext uri="{0D108BD9-81ED-4DB2-BD59-A6C34878D82A}">
                    <a16:rowId xmlns:a16="http://schemas.microsoft.com/office/drawing/2014/main" val="10010"/>
                  </a:ext>
                </a:extLst>
              </a:tr>
              <a:tr h="281464">
                <a:tc>
                  <a:txBody>
                    <a:bodyPr/>
                    <a:lstStyle/>
                    <a:p>
                      <a:pPr algn="ctr" rtl="0" fontAlgn="ctr"/>
                      <a:r>
                        <a:rPr lang="en-US" altLang="zh-CN" sz="1800" u="none" strike="noStrike" dirty="0">
                          <a:effectLst/>
                          <a:latin typeface="+mj-ea"/>
                          <a:ea typeface="+mj-ea"/>
                        </a:rPr>
                        <a:t>10</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a:solidFill>
                            <a:srgbClr val="000000"/>
                          </a:solidFill>
                          <a:effectLst/>
                          <a:latin typeface="+mj-ea"/>
                          <a:ea typeface="+mj-ea"/>
                        </a:rPr>
                        <a:t>165</a:t>
                      </a:r>
                    </a:p>
                  </a:txBody>
                  <a:tcPr marL="7144" marR="7144" marT="7144" marB="0" anchor="ctr"/>
                </a:tc>
                <a:tc>
                  <a:txBody>
                    <a:bodyPr/>
                    <a:lstStyle/>
                    <a:p>
                      <a:pPr algn="l" fontAlgn="ctr"/>
                      <a:r>
                        <a:rPr lang="en-US" sz="1800" b="0" i="0" u="none" strike="noStrike">
                          <a:solidFill>
                            <a:srgbClr val="000000"/>
                          </a:solidFill>
                          <a:effectLst/>
                          <a:latin typeface="+mj-ea"/>
                          <a:ea typeface="+mj-ea"/>
                        </a:rPr>
                        <a:t>#E+4</a:t>
                      </a:r>
                    </a:p>
                  </a:txBody>
                  <a:tcPr marL="7144" marR="7144" marT="7144" marB="0" anchor="ctr"/>
                </a:tc>
                <a:tc>
                  <a:txBody>
                    <a:bodyPr/>
                    <a:lstStyle/>
                    <a:p>
                      <a:pPr algn="l" fontAlgn="ctr"/>
                      <a:r>
                        <a:rPr lang="en-US" altLang="zh-CN" sz="1800" b="0" i="0" u="none" strike="noStrike" dirty="0">
                          <a:solidFill>
                            <a:srgbClr val="000000"/>
                          </a:solidFill>
                          <a:effectLst/>
                          <a:latin typeface="+mj-ea"/>
                          <a:ea typeface="+mj-ea"/>
                        </a:rPr>
                        <a:t>-15-4</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a:t>
                      </a:r>
                    </a:p>
                  </a:txBody>
                  <a:tcPr marL="7144" marR="7144" marT="7144" marB="0" anchor="ctr"/>
                </a:tc>
                <a:extLst>
                  <a:ext uri="{0D108BD9-81ED-4DB2-BD59-A6C34878D82A}">
                    <a16:rowId xmlns:a16="http://schemas.microsoft.com/office/drawing/2014/main" val="10011"/>
                  </a:ext>
                </a:extLst>
              </a:tr>
              <a:tr h="281464">
                <a:tc>
                  <a:txBody>
                    <a:bodyPr/>
                    <a:lstStyle/>
                    <a:p>
                      <a:pPr algn="ctr" rtl="0" fontAlgn="ctr"/>
                      <a:r>
                        <a:rPr lang="en-US" altLang="zh-CN" sz="1800" u="none" strike="noStrike" dirty="0">
                          <a:effectLst/>
                          <a:latin typeface="+mj-ea"/>
                          <a:ea typeface="+mj-ea"/>
                        </a:rPr>
                        <a:t>11</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a:solidFill>
                            <a:srgbClr val="000000"/>
                          </a:solidFill>
                          <a:effectLst/>
                          <a:latin typeface="+mj-ea"/>
                          <a:ea typeface="+mj-ea"/>
                        </a:rPr>
                        <a:t>163</a:t>
                      </a:r>
                    </a:p>
                  </a:txBody>
                  <a:tcPr marL="7144" marR="7144" marT="7144" marB="0" anchor="ctr"/>
                </a:tc>
                <a:tc>
                  <a:txBody>
                    <a:bodyPr/>
                    <a:lstStyle/>
                    <a:p>
                      <a:pPr algn="l" fontAlgn="ctr"/>
                      <a:r>
                        <a:rPr lang="en-US" sz="1800" b="0" i="0" u="none" strike="noStrike">
                          <a:solidFill>
                            <a:srgbClr val="000000"/>
                          </a:solidFill>
                          <a:effectLst/>
                          <a:latin typeface="+mj-ea"/>
                          <a:ea typeface="+mj-ea"/>
                        </a:rPr>
                        <a:t>#E+F</a:t>
                      </a:r>
                    </a:p>
                  </a:txBody>
                  <a:tcPr marL="7144" marR="7144" marT="7144" marB="0" anchor="ctr"/>
                </a:tc>
                <a:tc>
                  <a:txBody>
                    <a:bodyPr/>
                    <a:lstStyle/>
                    <a:p>
                      <a:pPr algn="l" fontAlgn="ctr"/>
                      <a:r>
                        <a:rPr lang="en-US" altLang="zh-CN" sz="1800" b="0" i="0" u="none" strike="noStrike" dirty="0">
                          <a:solidFill>
                            <a:srgbClr val="000000"/>
                          </a:solidFill>
                          <a:effectLst/>
                          <a:latin typeface="+mj-ea"/>
                          <a:ea typeface="+mj-ea"/>
                        </a:rPr>
                        <a:t>-15-4</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a:t>
                      </a:r>
                    </a:p>
                  </a:txBody>
                  <a:tcPr marL="7144" marR="7144" marT="7144" marB="0" anchor="ctr"/>
                </a:tc>
                <a:extLst>
                  <a:ext uri="{0D108BD9-81ED-4DB2-BD59-A6C34878D82A}">
                    <a16:rowId xmlns:a16="http://schemas.microsoft.com/office/drawing/2014/main" val="10012"/>
                  </a:ext>
                </a:extLst>
              </a:tr>
              <a:tr h="281464">
                <a:tc>
                  <a:txBody>
                    <a:bodyPr/>
                    <a:lstStyle/>
                    <a:p>
                      <a:pPr algn="ctr" rtl="0" fontAlgn="ctr"/>
                      <a:r>
                        <a:rPr lang="en-US" altLang="zh-CN" sz="1800" u="none" strike="noStrike" dirty="0">
                          <a:effectLst/>
                          <a:latin typeface="+mj-ea"/>
                          <a:ea typeface="+mj-ea"/>
                        </a:rPr>
                        <a:t>11</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a:solidFill>
                            <a:srgbClr val="000000"/>
                          </a:solidFill>
                          <a:effectLst/>
                          <a:latin typeface="+mj-ea"/>
                          <a:ea typeface="+mj-ea"/>
                        </a:rPr>
                        <a:t>169</a:t>
                      </a:r>
                    </a:p>
                  </a:txBody>
                  <a:tcPr marL="7144" marR="7144" marT="7144" marB="0" anchor="ctr"/>
                </a:tc>
                <a:tc>
                  <a:txBody>
                    <a:bodyPr/>
                    <a:lstStyle/>
                    <a:p>
                      <a:pPr algn="l" fontAlgn="ctr"/>
                      <a:r>
                        <a:rPr lang="en-US" sz="1800" b="0" i="0" u="none" strike="noStrike">
                          <a:solidFill>
                            <a:srgbClr val="000000"/>
                          </a:solidFill>
                          <a:effectLst/>
                          <a:latin typeface="+mj-ea"/>
                          <a:ea typeface="+mj-ea"/>
                        </a:rPr>
                        <a:t>#E+T</a:t>
                      </a:r>
                    </a:p>
                  </a:txBody>
                  <a:tcPr marL="7144" marR="7144" marT="7144" marB="0" anchor="ctr"/>
                </a:tc>
                <a:tc>
                  <a:txBody>
                    <a:bodyPr/>
                    <a:lstStyle/>
                    <a:p>
                      <a:pPr algn="l" fontAlgn="ctr"/>
                      <a:r>
                        <a:rPr lang="en-US" altLang="zh-CN" sz="1800" b="0" i="0" u="none" strike="noStrike" dirty="0">
                          <a:solidFill>
                            <a:srgbClr val="000000"/>
                          </a:solidFill>
                          <a:effectLst/>
                          <a:latin typeface="+mj-ea"/>
                          <a:ea typeface="+mj-ea"/>
                        </a:rPr>
                        <a:t>-15-4</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a:t>
                      </a:r>
                    </a:p>
                  </a:txBody>
                  <a:tcPr marL="7144" marR="7144" marT="7144" marB="0" anchor="ctr"/>
                </a:tc>
                <a:extLst>
                  <a:ext uri="{0D108BD9-81ED-4DB2-BD59-A6C34878D82A}">
                    <a16:rowId xmlns:a16="http://schemas.microsoft.com/office/drawing/2014/main" val="10013"/>
                  </a:ext>
                </a:extLst>
              </a:tr>
              <a:tr h="281464">
                <a:tc>
                  <a:txBody>
                    <a:bodyPr/>
                    <a:lstStyle/>
                    <a:p>
                      <a:pPr algn="ctr" rtl="0" fontAlgn="ctr"/>
                      <a:r>
                        <a:rPr lang="en-US" altLang="zh-CN" sz="1800" u="none" strike="noStrike" dirty="0">
                          <a:effectLst/>
                          <a:latin typeface="+mj-ea"/>
                          <a:ea typeface="+mj-ea"/>
                        </a:rPr>
                        <a:t>12</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none" strike="noStrike">
                          <a:solidFill>
                            <a:srgbClr val="000000"/>
                          </a:solidFill>
                          <a:effectLst/>
                          <a:latin typeface="+mj-ea"/>
                          <a:ea typeface="+mj-ea"/>
                        </a:rPr>
                        <a:t>1</a:t>
                      </a:r>
                    </a:p>
                  </a:txBody>
                  <a:tcPr marL="7144" marR="7144" marT="7144" marB="0" anchor="ctr"/>
                </a:tc>
                <a:tc>
                  <a:txBody>
                    <a:bodyPr/>
                    <a:lstStyle/>
                    <a:p>
                      <a:pPr algn="l" fontAlgn="ctr"/>
                      <a:r>
                        <a:rPr lang="en-US" sz="1800" b="0" i="0" u="none" strike="noStrike">
                          <a:solidFill>
                            <a:srgbClr val="000000"/>
                          </a:solidFill>
                          <a:effectLst/>
                          <a:latin typeface="+mj-ea"/>
                          <a:ea typeface="+mj-ea"/>
                        </a:rPr>
                        <a:t>#E</a:t>
                      </a:r>
                    </a:p>
                  </a:txBody>
                  <a:tcPr marL="7144" marR="7144" marT="7144" marB="0" anchor="ctr"/>
                </a:tc>
                <a:tc>
                  <a:txBody>
                    <a:bodyPr/>
                    <a:lstStyle/>
                    <a:p>
                      <a:pPr algn="l" fontAlgn="ctr"/>
                      <a:r>
                        <a:rPr lang="en-US" altLang="zh-CN" sz="1800" b="0" i="0" u="none" strike="noStrike" dirty="0">
                          <a:solidFill>
                            <a:srgbClr val="000000"/>
                          </a:solidFill>
                          <a:effectLst/>
                          <a:latin typeface="+mj-ea"/>
                          <a:ea typeface="+mj-ea"/>
                        </a:rPr>
                        <a:t>-19</a:t>
                      </a:r>
                    </a:p>
                  </a:txBody>
                  <a:tcPr marL="7144" marR="7144" marT="7144" marB="0" anchor="ctr"/>
                </a:tc>
                <a:tc>
                  <a:txBody>
                    <a:bodyPr/>
                    <a:lstStyle/>
                    <a:p>
                      <a:pPr algn="l" fontAlgn="ctr"/>
                      <a:r>
                        <a:rPr lang="en-US" sz="1800" b="0" i="0" u="none" strike="noStrike" dirty="0">
                          <a:solidFill>
                            <a:srgbClr val="000000"/>
                          </a:solidFill>
                          <a:effectLst/>
                          <a:latin typeface="+mj-ea"/>
                          <a:ea typeface="+mj-ea"/>
                        </a:rPr>
                        <a:t>#</a:t>
                      </a:r>
                    </a:p>
                  </a:txBody>
                  <a:tcPr marL="7144" marR="7144" marT="7144" marB="0" anchor="ctr"/>
                </a:tc>
                <a:extLst>
                  <a:ext uri="{0D108BD9-81ED-4DB2-BD59-A6C34878D82A}">
                    <a16:rowId xmlns:a16="http://schemas.microsoft.com/office/drawing/2014/main" val="10014"/>
                  </a:ext>
                </a:extLst>
              </a:tr>
              <a:tr h="281464">
                <a:tc>
                  <a:txBody>
                    <a:bodyPr/>
                    <a:lstStyle/>
                    <a:p>
                      <a:pPr algn="ctr" rtl="0" fontAlgn="ctr"/>
                      <a:r>
                        <a:rPr lang="en-US" altLang="zh-CN" sz="1800" u="none" strike="noStrike" dirty="0">
                          <a:effectLst/>
                          <a:latin typeface="+mj-ea"/>
                          <a:ea typeface="+mj-ea"/>
                        </a:rPr>
                        <a:t>13</a:t>
                      </a:r>
                      <a:endParaRPr lang="en-US" altLang="zh-CN" sz="1800" b="0" i="0" u="none" strike="noStrike" dirty="0">
                        <a:solidFill>
                          <a:schemeClr val="bg1"/>
                        </a:solidFill>
                        <a:effectLst/>
                        <a:latin typeface="+mj-ea"/>
                        <a:ea typeface="+mj-ea"/>
                      </a:endParaRPr>
                    </a:p>
                  </a:txBody>
                  <a:tcPr marL="6965" marR="6965" marT="6965" marB="0" anchor="ctr"/>
                </a:tc>
                <a:tc>
                  <a:txBody>
                    <a:bodyPr/>
                    <a:lstStyle/>
                    <a:p>
                      <a:pPr algn="l" fontAlgn="ctr"/>
                      <a:r>
                        <a:rPr lang="en-US" altLang="zh-CN" sz="1800" b="0" i="0" u="sng" strike="noStrike" dirty="0">
                          <a:solidFill>
                            <a:srgbClr val="000000"/>
                          </a:solidFill>
                          <a:effectLst/>
                          <a:latin typeface="+mj-ea"/>
                          <a:ea typeface="+mj-ea"/>
                        </a:rPr>
                        <a:t>11</a:t>
                      </a:r>
                      <a:endParaRPr lang="zh-CN" altLang="en-US" sz="1800" b="0" i="0" u="sng" strike="noStrike" dirty="0">
                        <a:solidFill>
                          <a:srgbClr val="000000"/>
                        </a:solidFill>
                        <a:effectLst/>
                        <a:latin typeface="+mj-ea"/>
                        <a:ea typeface="+mj-ea"/>
                      </a:endParaRPr>
                    </a:p>
                  </a:txBody>
                  <a:tcPr marL="7144" marR="7144" marT="7144" marB="0" anchor="ctr"/>
                </a:tc>
                <a:tc>
                  <a:txBody>
                    <a:bodyPr/>
                    <a:lstStyle/>
                    <a:p>
                      <a:pPr algn="l" fontAlgn="ctr"/>
                      <a:r>
                        <a:rPr lang="en-US" sz="1800" b="0" i="0" u="none" strike="noStrike" dirty="0">
                          <a:solidFill>
                            <a:srgbClr val="000000"/>
                          </a:solidFill>
                          <a:effectLst/>
                          <a:latin typeface="+mj-ea"/>
                          <a:ea typeface="+mj-ea"/>
                        </a:rPr>
                        <a:t>#L</a:t>
                      </a:r>
                    </a:p>
                  </a:txBody>
                  <a:tcPr marL="7144" marR="7144" marT="7144" marB="0" anchor="ctr"/>
                </a:tc>
                <a:tc>
                  <a:txBody>
                    <a:bodyPr/>
                    <a:lstStyle/>
                    <a:p>
                      <a:pPr algn="l" fontAlgn="ctr"/>
                      <a:r>
                        <a:rPr lang="en-US" altLang="zh-CN" sz="1800" b="0" i="0" u="none" strike="noStrike" dirty="0">
                          <a:solidFill>
                            <a:srgbClr val="000000"/>
                          </a:solidFill>
                          <a:effectLst/>
                          <a:latin typeface="+mj-ea"/>
                          <a:ea typeface="+mj-ea"/>
                        </a:rPr>
                        <a:t>-19</a:t>
                      </a:r>
                    </a:p>
                  </a:txBody>
                  <a:tcPr marL="7144" marR="7144" marT="7144" marB="0" anchor="ctr"/>
                </a:tc>
                <a:tc>
                  <a:txBody>
                    <a:bodyPr/>
                    <a:lstStyle/>
                    <a:p>
                      <a:pPr algn="l" fontAlgn="ctr"/>
                      <a:endParaRPr lang="zh-CN" altLang="en-US" sz="1800" b="0" i="0" u="none" strike="noStrike" dirty="0">
                        <a:solidFill>
                          <a:srgbClr val="000000"/>
                        </a:solidFill>
                        <a:effectLst/>
                        <a:latin typeface="+mj-ea"/>
                        <a:ea typeface="+mj-ea"/>
                      </a:endParaRPr>
                    </a:p>
                  </a:txBody>
                  <a:tcPr marL="7144" marR="7144" marT="7144" marB="0" anchor="ctr"/>
                </a:tc>
                <a:extLst>
                  <a:ext uri="{0D108BD9-81ED-4DB2-BD59-A6C34878D82A}">
                    <a16:rowId xmlns:a16="http://schemas.microsoft.com/office/drawing/2014/main" val="10015"/>
                  </a:ext>
                </a:extLst>
              </a:tr>
            </a:tbl>
          </a:graphicData>
        </a:graphic>
      </p:graphicFrame>
      <p:sp>
        <p:nvSpPr>
          <p:cNvPr id="2" name="标题 1"/>
          <p:cNvSpPr>
            <a:spLocks noGrp="1"/>
          </p:cNvSpPr>
          <p:nvPr>
            <p:ph type="title"/>
          </p:nvPr>
        </p:nvSpPr>
        <p:spPr/>
        <p:txBody>
          <a:bodyPr/>
          <a:lstStyle/>
          <a:p>
            <a:r>
              <a:rPr lang="en-US" altLang="zh-CN"/>
              <a:t>S-</a:t>
            </a:r>
            <a:r>
              <a:rPr lang="zh-CN" altLang="en-US"/>
              <a:t>属性文法的分析过程</a:t>
            </a:r>
            <a:endParaRPr lang="zh-CN" altLang="en-US" dirty="0"/>
          </a:p>
        </p:txBody>
      </p:sp>
      <p:sp>
        <p:nvSpPr>
          <p:cNvPr id="3" name="内容占位符 2"/>
          <p:cNvSpPr>
            <a:spLocks noGrp="1"/>
          </p:cNvSpPr>
          <p:nvPr>
            <p:ph idx="1"/>
          </p:nvPr>
        </p:nvSpPr>
        <p:spPr/>
        <p:txBody>
          <a:bodyPr/>
          <a:lstStyle/>
          <a:p>
            <a:r>
              <a:rPr lang="zh-CN" altLang="en-US" dirty="0"/>
              <a:t>句子</a:t>
            </a:r>
            <a:r>
              <a:rPr lang="en-US" altLang="zh-CN" dirty="0"/>
              <a:t>3*5+4#</a:t>
            </a:r>
            <a:endParaRPr lang="zh-CN" altLang="en-US" dirty="0"/>
          </a:p>
        </p:txBody>
      </p:sp>
      <p:sp>
        <p:nvSpPr>
          <p:cNvPr id="22" name="矩形 21"/>
          <p:cNvSpPr/>
          <p:nvPr/>
        </p:nvSpPr>
        <p:spPr>
          <a:xfrm>
            <a:off x="4648200" y="1976257"/>
            <a:ext cx="4398906" cy="29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矩形 38"/>
          <p:cNvSpPr/>
          <p:nvPr/>
        </p:nvSpPr>
        <p:spPr>
          <a:xfrm>
            <a:off x="4648200" y="2252252"/>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矩形 39"/>
          <p:cNvSpPr/>
          <p:nvPr/>
        </p:nvSpPr>
        <p:spPr>
          <a:xfrm>
            <a:off x="4648200" y="2535752"/>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矩形 40"/>
          <p:cNvSpPr/>
          <p:nvPr/>
        </p:nvSpPr>
        <p:spPr>
          <a:xfrm>
            <a:off x="4648200" y="2811883"/>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矩形 41"/>
          <p:cNvSpPr/>
          <p:nvPr/>
        </p:nvSpPr>
        <p:spPr>
          <a:xfrm>
            <a:off x="4648200" y="3095383"/>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矩形 42"/>
          <p:cNvSpPr/>
          <p:nvPr/>
        </p:nvSpPr>
        <p:spPr>
          <a:xfrm>
            <a:off x="4648200" y="3378883"/>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矩形 43"/>
          <p:cNvSpPr/>
          <p:nvPr/>
        </p:nvSpPr>
        <p:spPr>
          <a:xfrm>
            <a:off x="4648200" y="3662383"/>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矩形 44"/>
          <p:cNvSpPr/>
          <p:nvPr/>
        </p:nvSpPr>
        <p:spPr>
          <a:xfrm>
            <a:off x="4648200" y="3937782"/>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矩形 45"/>
          <p:cNvSpPr/>
          <p:nvPr/>
        </p:nvSpPr>
        <p:spPr>
          <a:xfrm>
            <a:off x="4648200" y="4221282"/>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4648200" y="4504782"/>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4648200" y="4778757"/>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矩形 48"/>
          <p:cNvSpPr/>
          <p:nvPr/>
        </p:nvSpPr>
        <p:spPr>
          <a:xfrm>
            <a:off x="4648200" y="5059953"/>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4648200" y="5347180"/>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矩形 50"/>
          <p:cNvSpPr/>
          <p:nvPr/>
        </p:nvSpPr>
        <p:spPr>
          <a:xfrm>
            <a:off x="4648200" y="5625480"/>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矩形 51"/>
          <p:cNvSpPr/>
          <p:nvPr/>
        </p:nvSpPr>
        <p:spPr>
          <a:xfrm>
            <a:off x="4648200" y="5907156"/>
            <a:ext cx="4398906" cy="28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Rectangle 4">
            <a:extLst>
              <a:ext uri="{FF2B5EF4-FFF2-40B4-BE49-F238E27FC236}">
                <a16:creationId xmlns:a16="http://schemas.microsoft.com/office/drawing/2014/main" id="{2A692D65-0A00-42EB-9464-CDE3643A4EBE}"/>
              </a:ext>
            </a:extLst>
          </p:cNvPr>
          <p:cNvSpPr>
            <a:spLocks noChangeArrowheads="1"/>
          </p:cNvSpPr>
          <p:nvPr/>
        </p:nvSpPr>
        <p:spPr bwMode="auto">
          <a:xfrm>
            <a:off x="3022" y="2759500"/>
            <a:ext cx="4568978" cy="23565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342900" marR="0" lvl="0" indent="-342900" algn="l" defTabSz="457200" rtl="0" eaLnBrk="1" fontAlgn="auto" latinLnBrk="0" hangingPunct="1">
              <a:lnSpc>
                <a:spcPct val="100000"/>
              </a:lnSpc>
              <a:spcBef>
                <a:spcPct val="0"/>
              </a:spcBef>
              <a:spcAft>
                <a:spcPts val="0"/>
              </a:spcAft>
              <a:buClr>
                <a:srgbClr val="EEECE1"/>
              </a:buClr>
              <a:buSzPct val="75000"/>
              <a:buFont typeface="Wingdings" panose="05000000000000000000" pitchFamily="2" charset="2"/>
              <a:buNone/>
              <a:tabLst/>
              <a:defRPr/>
            </a:pPr>
            <a:r>
              <a:rPr kumimoji="0" lang="zh-CN" altLang="en-US" sz="1800" b="0" i="0" u="none" strike="noStrike" kern="1200" cap="none" spc="0" normalizeH="0" baseline="0" noProof="0" dirty="0">
                <a:ln>
                  <a:noFill/>
                </a:ln>
                <a:solidFill>
                  <a:prstClr val="white"/>
                </a:solidFill>
                <a:effectLst/>
                <a:uLnTx/>
                <a:uFillTx/>
                <a:latin typeface="宋体" panose="02010600030101010101" pitchFamily="2" charset="-122"/>
                <a:ea typeface="微软雅黑" panose="020B0503020204020204" pitchFamily="34" charset="-122"/>
                <a:cs typeface="+mn-cs"/>
              </a:rPr>
              <a:t>产生式 		代 码 段</a:t>
            </a: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ct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L→E		print(</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[top]) </a:t>
            </a:r>
          </a:p>
          <a:p>
            <a:pPr marL="342900" marR="0" lvl="0" indent="-342900" algn="l" defTabSz="457200" rtl="0" eaLnBrk="1" fontAlgn="auto" latinLnBrk="0" hangingPunct="1">
              <a:lnSpc>
                <a:spcPct val="100000"/>
              </a:lnSpc>
              <a:spcBef>
                <a:spcPct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E→E</a:t>
            </a:r>
            <a:r>
              <a:rPr kumimoji="0" lang="en-US" altLang="zh-CN" sz="1800" b="0" i="0" u="none" strike="noStrike" kern="1200" cap="none" spc="0" normalizeH="0" baseline="-30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ntop</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[top-2]+</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[top] </a:t>
            </a:r>
          </a:p>
          <a:p>
            <a:pPr marL="342900" marR="0" lvl="0" indent="-342900" algn="l" defTabSz="457200" rtl="0" eaLnBrk="1" fontAlgn="auto" latinLnBrk="0" hangingPunct="1">
              <a:lnSpc>
                <a:spcPct val="100000"/>
              </a:lnSpc>
              <a:spcBef>
                <a:spcPct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E→T			</a:t>
            </a:r>
          </a:p>
          <a:p>
            <a:pPr marL="342900" marR="0" lvl="0" indent="-342900" algn="l" defTabSz="457200" rtl="0" eaLnBrk="1" fontAlgn="auto" latinLnBrk="0" hangingPunct="1">
              <a:lnSpc>
                <a:spcPct val="100000"/>
              </a:lnSpc>
              <a:spcBef>
                <a:spcPct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T→T</a:t>
            </a:r>
            <a:r>
              <a:rPr kumimoji="0" lang="en-US" altLang="zh-CN" sz="1800" b="0" i="0" u="none" strike="noStrike" kern="1200" cap="none" spc="0" normalizeH="0" baseline="-30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*F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ntop</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[top-2]*</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[top] </a:t>
            </a:r>
          </a:p>
          <a:p>
            <a:pPr marL="342900" marR="0" lvl="0" indent="-342900" algn="l" defTabSz="457200" rtl="0" eaLnBrk="1" fontAlgn="auto" latinLnBrk="0" hangingPunct="1">
              <a:lnSpc>
                <a:spcPct val="100000"/>
              </a:lnSpc>
              <a:spcBef>
                <a:spcPct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T→F			</a:t>
            </a:r>
          </a:p>
          <a:p>
            <a:pPr marL="342900" marR="0" lvl="0" indent="-342900" algn="l" defTabSz="457200" rtl="0" eaLnBrk="1" fontAlgn="auto" latinLnBrk="0" hangingPunct="1">
              <a:lnSpc>
                <a:spcPct val="100000"/>
              </a:lnSpc>
              <a:spcBef>
                <a:spcPct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F→ (E)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ntop</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val</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[top-1]</a:t>
            </a:r>
          </a:p>
          <a:p>
            <a:pPr marL="342900" marR="0" lvl="0" indent="-342900" algn="l" defTabSz="457200" rtl="0" eaLnBrk="1" fontAlgn="auto" latinLnBrk="0" hangingPunct="1">
              <a:lnSpc>
                <a:spcPct val="100000"/>
              </a:lnSpc>
              <a:spcBef>
                <a:spcPct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F→digit</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9104240-03E5-4B47-AC4C-0F4CA5FCB343}"/>
              </a:ext>
            </a:extLst>
          </p:cNvPr>
          <p:cNvSpPr txBox="1"/>
          <p:nvPr/>
        </p:nvSpPr>
        <p:spPr>
          <a:xfrm>
            <a:off x="6344199" y="6244312"/>
            <a:ext cx="527709" cy="461665"/>
          </a:xfrm>
          <a:prstGeom prst="rect">
            <a:avLst/>
          </a:prstGeom>
          <a:noFill/>
        </p:spPr>
        <p:txBody>
          <a:bodyPr wrap="none" rtlCol="0">
            <a:spAutoFit/>
          </a:bodyPr>
          <a:lstStyle/>
          <a:p>
            <a:r>
              <a:rPr lang="en-US" altLang="zh-CN" sz="2400" dirty="0"/>
              <a:t>19</a:t>
            </a:r>
            <a:endParaRPr lang="zh-CN" altLang="en-US" sz="2400" dirty="0"/>
          </a:p>
        </p:txBody>
      </p:sp>
    </p:spTree>
    <p:extLst>
      <p:ext uri="{BB962C8B-B14F-4D97-AF65-F5344CB8AC3E}">
        <p14:creationId xmlns:p14="http://schemas.microsoft.com/office/powerpoint/2010/main" val="93075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grpId="0" nodeType="clickEffect">
                                  <p:stCondLst>
                                    <p:cond delay="0"/>
                                  </p:stCondLst>
                                  <p:childTnLst>
                                    <p:animEffect transition="out" filter="wipe(left)">
                                      <p:cBhvr>
                                        <p:cTn id="10" dur="500"/>
                                        <p:tgtEl>
                                          <p:spTgt spid="22"/>
                                        </p:tgtEl>
                                      </p:cBhvr>
                                    </p:animEffect>
                                    <p:set>
                                      <p:cBhvr>
                                        <p:cTn id="11" dur="1" fill="hold">
                                          <p:stCondLst>
                                            <p:cond delay="499"/>
                                          </p:stCondLst>
                                        </p:cTn>
                                        <p:tgtEl>
                                          <p:spTgt spid="2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500"/>
                                        <p:tgtEl>
                                          <p:spTgt spid="39"/>
                                        </p:tgtEl>
                                      </p:cBhvr>
                                    </p:animEffect>
                                    <p:set>
                                      <p:cBhvr>
                                        <p:cTn id="16" dur="1" fill="hold">
                                          <p:stCondLst>
                                            <p:cond delay="499"/>
                                          </p:stCondLst>
                                        </p:cTn>
                                        <p:tgtEl>
                                          <p:spTgt spid="3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500"/>
                                        <p:tgtEl>
                                          <p:spTgt spid="40"/>
                                        </p:tgtEl>
                                      </p:cBhvr>
                                    </p:animEffect>
                                    <p:set>
                                      <p:cBhvr>
                                        <p:cTn id="21" dur="1" fill="hold">
                                          <p:stCondLst>
                                            <p:cond delay="499"/>
                                          </p:stCondLst>
                                        </p:cTn>
                                        <p:tgtEl>
                                          <p:spTgt spid="4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0" nodeType="clickEffect">
                                  <p:stCondLst>
                                    <p:cond delay="0"/>
                                  </p:stCondLst>
                                  <p:childTnLst>
                                    <p:animEffect transition="out" filter="wipe(left)">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500"/>
                                        <p:tgtEl>
                                          <p:spTgt spid="42"/>
                                        </p:tgtEl>
                                      </p:cBhvr>
                                    </p:animEffect>
                                    <p:set>
                                      <p:cBhvr>
                                        <p:cTn id="31" dur="1" fill="hold">
                                          <p:stCondLst>
                                            <p:cond delay="499"/>
                                          </p:stCondLst>
                                        </p:cTn>
                                        <p:tgtEl>
                                          <p:spTgt spid="4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500"/>
                                        <p:tgtEl>
                                          <p:spTgt spid="43"/>
                                        </p:tgtEl>
                                      </p:cBhvr>
                                    </p:animEffect>
                                    <p:set>
                                      <p:cBhvr>
                                        <p:cTn id="36" dur="1" fill="hold">
                                          <p:stCondLst>
                                            <p:cond delay="499"/>
                                          </p:stCondLst>
                                        </p:cTn>
                                        <p:tgtEl>
                                          <p:spTgt spid="4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500"/>
                                        <p:tgtEl>
                                          <p:spTgt spid="44"/>
                                        </p:tgtEl>
                                      </p:cBhvr>
                                    </p:animEffect>
                                    <p:set>
                                      <p:cBhvr>
                                        <p:cTn id="41" dur="1" fill="hold">
                                          <p:stCondLst>
                                            <p:cond delay="499"/>
                                          </p:stCondLst>
                                        </p:cTn>
                                        <p:tgtEl>
                                          <p:spTgt spid="4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0" nodeType="clickEffect">
                                  <p:stCondLst>
                                    <p:cond delay="0"/>
                                  </p:stCondLst>
                                  <p:childTnLst>
                                    <p:animEffect transition="out" filter="wipe(left)">
                                      <p:cBhvr>
                                        <p:cTn id="45" dur="500"/>
                                        <p:tgtEl>
                                          <p:spTgt spid="45"/>
                                        </p:tgtEl>
                                      </p:cBhvr>
                                    </p:animEffect>
                                    <p:set>
                                      <p:cBhvr>
                                        <p:cTn id="46" dur="1" fill="hold">
                                          <p:stCondLst>
                                            <p:cond delay="499"/>
                                          </p:stCondLst>
                                        </p:cTn>
                                        <p:tgtEl>
                                          <p:spTgt spid="4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500"/>
                                        <p:tgtEl>
                                          <p:spTgt spid="46"/>
                                        </p:tgtEl>
                                      </p:cBhvr>
                                    </p:animEffect>
                                    <p:set>
                                      <p:cBhvr>
                                        <p:cTn id="51" dur="1" fill="hold">
                                          <p:stCondLst>
                                            <p:cond delay="499"/>
                                          </p:stCondLst>
                                        </p:cTn>
                                        <p:tgtEl>
                                          <p:spTgt spid="4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0" nodeType="clickEffect">
                                  <p:stCondLst>
                                    <p:cond delay="0"/>
                                  </p:stCondLst>
                                  <p:childTnLst>
                                    <p:animEffect transition="out" filter="wipe(left)">
                                      <p:cBhvr>
                                        <p:cTn id="55" dur="500"/>
                                        <p:tgtEl>
                                          <p:spTgt spid="47"/>
                                        </p:tgtEl>
                                      </p:cBhvr>
                                    </p:animEffect>
                                    <p:set>
                                      <p:cBhvr>
                                        <p:cTn id="56" dur="1" fill="hold">
                                          <p:stCondLst>
                                            <p:cond delay="499"/>
                                          </p:stCondLst>
                                        </p:cTn>
                                        <p:tgtEl>
                                          <p:spTgt spid="4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8" fill="hold" grpId="0" nodeType="clickEffect">
                                  <p:stCondLst>
                                    <p:cond delay="0"/>
                                  </p:stCondLst>
                                  <p:childTnLst>
                                    <p:animEffect transition="out" filter="wipe(left)">
                                      <p:cBhvr>
                                        <p:cTn id="60" dur="500"/>
                                        <p:tgtEl>
                                          <p:spTgt spid="48"/>
                                        </p:tgtEl>
                                      </p:cBhvr>
                                    </p:animEffect>
                                    <p:set>
                                      <p:cBhvr>
                                        <p:cTn id="61" dur="1" fill="hold">
                                          <p:stCondLst>
                                            <p:cond delay="499"/>
                                          </p:stCondLst>
                                        </p:cTn>
                                        <p:tgtEl>
                                          <p:spTgt spid="4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8" fill="hold" grpId="0" nodeType="clickEffect">
                                  <p:stCondLst>
                                    <p:cond delay="0"/>
                                  </p:stCondLst>
                                  <p:childTnLst>
                                    <p:animEffect transition="out" filter="wipe(left)">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0" nodeType="clickEffect">
                                  <p:stCondLst>
                                    <p:cond delay="0"/>
                                  </p:stCondLst>
                                  <p:childTnLst>
                                    <p:animEffect transition="out" filter="wipe(left)">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8" fill="hold" grpId="0" nodeType="clickEffect">
                                  <p:stCondLst>
                                    <p:cond delay="0"/>
                                  </p:stCondLst>
                                  <p:childTnLst>
                                    <p:animEffect transition="out" filter="wipe(left)">
                                      <p:cBhvr>
                                        <p:cTn id="75" dur="500"/>
                                        <p:tgtEl>
                                          <p:spTgt spid="51"/>
                                        </p:tgtEl>
                                      </p:cBhvr>
                                    </p:animEffect>
                                    <p:set>
                                      <p:cBhvr>
                                        <p:cTn id="76" dur="1" fill="hold">
                                          <p:stCondLst>
                                            <p:cond delay="499"/>
                                          </p:stCondLst>
                                        </p:cTn>
                                        <p:tgtEl>
                                          <p:spTgt spid="5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xit" presetSubtype="8" fill="hold" grpId="0" nodeType="clickEffect">
                                  <p:stCondLst>
                                    <p:cond delay="0"/>
                                  </p:stCondLst>
                                  <p:childTnLst>
                                    <p:animEffect transition="out" filter="wipe(left)">
                                      <p:cBhvr>
                                        <p:cTn id="80" dur="500"/>
                                        <p:tgtEl>
                                          <p:spTgt spid="52"/>
                                        </p:tgtEl>
                                      </p:cBhvr>
                                    </p:animEffect>
                                    <p:set>
                                      <p:cBhvr>
                                        <p:cTn id="81" dur="1" fill="hold">
                                          <p:stCondLst>
                                            <p:cond delay="499"/>
                                          </p:stCondLst>
                                        </p:cTn>
                                        <p:tgtEl>
                                          <p:spTgt spid="52"/>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综合属性</a:t>
            </a:r>
            <a:endParaRPr lang="en-US" altLang="zh-CN" dirty="0"/>
          </a:p>
        </p:txBody>
      </p:sp>
      <p:sp>
        <p:nvSpPr>
          <p:cNvPr id="3" name="内容占位符 2"/>
          <p:cNvSpPr>
            <a:spLocks noGrp="1"/>
          </p:cNvSpPr>
          <p:nvPr>
            <p:ph idx="1"/>
          </p:nvPr>
        </p:nvSpPr>
        <p:spPr>
          <a:xfrm>
            <a:off x="630000" y="1823259"/>
            <a:ext cx="3427546" cy="4352400"/>
          </a:xfrm>
        </p:spPr>
        <p:txBody>
          <a:bodyPr>
            <a:normAutofit lnSpcReduction="10000"/>
          </a:bodyPr>
          <a:lstStyle/>
          <a:p>
            <a:r>
              <a:rPr lang="zh-CN" altLang="en-US" dirty="0"/>
              <a:t>自下而上传递信息</a:t>
            </a:r>
          </a:p>
          <a:p>
            <a:r>
              <a:rPr lang="zh-CN" altLang="en-US" dirty="0"/>
              <a:t>语法规则：根据右部候选式中的符号的属性计算左部被定义符号的</a:t>
            </a:r>
            <a:r>
              <a:rPr lang="zh-CN" altLang="en-US" dirty="0">
                <a:solidFill>
                  <a:srgbClr val="C00000"/>
                </a:solidFill>
              </a:rPr>
              <a:t>综合属性</a:t>
            </a:r>
            <a:endParaRPr lang="en-US" altLang="zh-CN" dirty="0">
              <a:solidFill>
                <a:srgbClr val="C00000"/>
              </a:solidFill>
            </a:endParaRPr>
          </a:p>
          <a:p>
            <a:r>
              <a:rPr lang="zh-CN" altLang="en-US" dirty="0"/>
              <a:t>语法树：根据子结点的属性和父结点自身的属性计算父节点的</a:t>
            </a:r>
            <a:r>
              <a:rPr lang="zh-CN" altLang="en-US" dirty="0">
                <a:solidFill>
                  <a:srgbClr val="C00000"/>
                </a:solidFill>
              </a:rPr>
              <a:t>综合属性</a:t>
            </a:r>
            <a:endParaRPr lang="en-US" altLang="zh-CN" dirty="0">
              <a:solidFill>
                <a:srgbClr val="C00000"/>
              </a:solidFill>
            </a:endParaRPr>
          </a:p>
        </p:txBody>
      </p:sp>
      <p:grpSp>
        <p:nvGrpSpPr>
          <p:cNvPr id="38" name="组合 37"/>
          <p:cNvGrpSpPr/>
          <p:nvPr/>
        </p:nvGrpSpPr>
        <p:grpSpPr>
          <a:xfrm>
            <a:off x="4357503" y="3825462"/>
            <a:ext cx="4671409" cy="3025447"/>
            <a:chOff x="7520591" y="2816196"/>
            <a:chExt cx="4671409" cy="3025447"/>
          </a:xfrm>
        </p:grpSpPr>
        <p:sp>
          <p:nvSpPr>
            <p:cNvPr id="39" name="Rectangle 3"/>
            <p:cNvSpPr txBox="1">
              <a:spLocks noChangeArrowheads="1"/>
            </p:cNvSpPr>
            <p:nvPr/>
          </p:nvSpPr>
          <p:spPr>
            <a:xfrm>
              <a:off x="7520591" y="2816196"/>
              <a:ext cx="1952499"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产生式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L→E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E→E</a:t>
              </a:r>
              <a:r>
                <a:rPr kumimoji="0" lang="en-US" altLang="zh-CN" sz="24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  </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E→T</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T→T</a:t>
              </a:r>
              <a:r>
                <a:rPr kumimoji="0" lang="en-US" altLang="zh-CN" sz="2400" b="0" i="0" u="none" strike="noStrike" kern="1200" cap="none" spc="0" normalizeH="0" baseline="-25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T→F</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F→ (E)</a:t>
              </a: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F→digit</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457200" rtl="0" eaLnBrk="1" fontAlgn="auto" latinLnBrk="0" hangingPunct="1">
                <a:lnSpc>
                  <a:spcPct val="100000"/>
                </a:lnSpc>
                <a:spcBef>
                  <a:spcPts val="0"/>
                </a:spcBef>
                <a:spcAft>
                  <a:spcPts val="0"/>
                </a:spcAft>
                <a:buClr>
                  <a:srgbClr val="4F81BD"/>
                </a:buClr>
                <a:buSzPct val="80000"/>
                <a:buFont typeface="Wingdings" panose="05000000000000000000" pitchFamily="2" charset="2"/>
                <a:buNone/>
                <a:tabLst/>
                <a:defRPr/>
              </a:pP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Rectangle 14"/>
            <p:cNvSpPr>
              <a:spLocks noChangeArrowheads="1"/>
            </p:cNvSpPr>
            <p:nvPr/>
          </p:nvSpPr>
          <p:spPr bwMode="auto">
            <a:xfrm>
              <a:off x="9032940" y="2816196"/>
              <a:ext cx="3159060"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zh-CN" altLang="en-US"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语  义  规  则</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print(</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E</a:t>
              </a:r>
              <a:r>
                <a:rPr kumimoji="0" lang="en-US" altLang="zh-CN" sz="24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.val+T.val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a:t>
              </a:r>
              <a:r>
                <a:rPr kumimoji="0" lang="en-US" altLang="zh-CN" sz="2400" b="0" i="0" u="none" strike="noStrike" kern="1200" cap="none" spc="0" normalizeH="0" baseline="-25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.val*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T.val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E.val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100000"/>
                </a:lnSpc>
                <a:spcBef>
                  <a:spcPts val="0"/>
                </a:spcBef>
                <a:spcAft>
                  <a:spcPts val="0"/>
                </a:spcAft>
                <a:buClr>
                  <a:srgbClr val="EEECE1"/>
                </a:buClr>
                <a:buSzPct val="75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F.val</a:t>
              </a:r>
              <a:r>
                <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digit.lexval</a:t>
              </a:r>
              <a:endParaRPr kumimoji="0" lang="en-US" altLang="zh-CN" sz="24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grpSp>
      <p:grpSp>
        <p:nvGrpSpPr>
          <p:cNvPr id="41" name="组合 40"/>
          <p:cNvGrpSpPr>
            <a:grpSpLocks noChangeAspect="1"/>
          </p:cNvGrpSpPr>
          <p:nvPr/>
        </p:nvGrpSpPr>
        <p:grpSpPr>
          <a:xfrm>
            <a:off x="4315894" y="286094"/>
            <a:ext cx="4805271" cy="3539368"/>
            <a:chOff x="7703474" y="291623"/>
            <a:chExt cx="4069770" cy="2997628"/>
          </a:xfrm>
        </p:grpSpPr>
        <p:sp>
          <p:nvSpPr>
            <p:cNvPr id="42" name="Rectangle 4"/>
            <p:cNvSpPr>
              <a:spLocks noChangeArrowheads="1"/>
            </p:cNvSpPr>
            <p:nvPr/>
          </p:nvSpPr>
          <p:spPr bwMode="auto">
            <a:xfrm>
              <a:off x="7703474" y="2982924"/>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digit.lexval=3</a:t>
              </a:r>
            </a:p>
          </p:txBody>
        </p:sp>
        <p:sp>
          <p:nvSpPr>
            <p:cNvPr id="43" name="Line 5"/>
            <p:cNvSpPr>
              <a:spLocks noChangeShapeType="1"/>
            </p:cNvSpPr>
            <p:nvPr/>
          </p:nvSpPr>
          <p:spPr bwMode="auto">
            <a:xfrm>
              <a:off x="8316128" y="2851641"/>
              <a:ext cx="0" cy="175044"/>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Rectangle 6"/>
            <p:cNvSpPr>
              <a:spLocks noChangeArrowheads="1"/>
            </p:cNvSpPr>
            <p:nvPr/>
          </p:nvSpPr>
          <p:spPr bwMode="auto">
            <a:xfrm>
              <a:off x="7747235" y="2589075"/>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F.val=3</a:t>
              </a:r>
            </a:p>
          </p:txBody>
        </p:sp>
        <p:sp>
          <p:nvSpPr>
            <p:cNvPr id="45" name="Line 7"/>
            <p:cNvSpPr>
              <a:spLocks noChangeShapeType="1"/>
            </p:cNvSpPr>
            <p:nvPr/>
          </p:nvSpPr>
          <p:spPr bwMode="auto">
            <a:xfrm>
              <a:off x="8316128" y="2457793"/>
              <a:ext cx="0" cy="175044"/>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6" name="Rectangle 8"/>
            <p:cNvSpPr>
              <a:spLocks noChangeArrowheads="1"/>
            </p:cNvSpPr>
            <p:nvPr/>
          </p:nvSpPr>
          <p:spPr bwMode="auto">
            <a:xfrm>
              <a:off x="7747235" y="2151466"/>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T.val=3</a:t>
              </a:r>
            </a:p>
          </p:txBody>
        </p:sp>
        <p:sp>
          <p:nvSpPr>
            <p:cNvPr id="47" name="Rectangle 9"/>
            <p:cNvSpPr>
              <a:spLocks noChangeArrowheads="1"/>
            </p:cNvSpPr>
            <p:nvPr/>
          </p:nvSpPr>
          <p:spPr bwMode="auto">
            <a:xfrm>
              <a:off x="8885020" y="2195227"/>
              <a:ext cx="525132"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48" name="Rectangle 12"/>
            <p:cNvSpPr>
              <a:spLocks noChangeArrowheads="1"/>
            </p:cNvSpPr>
            <p:nvPr/>
          </p:nvSpPr>
          <p:spPr bwMode="auto">
            <a:xfrm>
              <a:off x="9278869" y="2589075"/>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digit.lexval=5</a:t>
              </a:r>
            </a:p>
          </p:txBody>
        </p:sp>
        <p:sp>
          <p:nvSpPr>
            <p:cNvPr id="49" name="Line 13"/>
            <p:cNvSpPr>
              <a:spLocks noChangeShapeType="1"/>
            </p:cNvSpPr>
            <p:nvPr/>
          </p:nvSpPr>
          <p:spPr bwMode="auto">
            <a:xfrm flipV="1">
              <a:off x="9847761" y="2414032"/>
              <a:ext cx="0" cy="175044"/>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0" name="Rectangle 14"/>
            <p:cNvSpPr>
              <a:spLocks noChangeArrowheads="1"/>
            </p:cNvSpPr>
            <p:nvPr/>
          </p:nvSpPr>
          <p:spPr bwMode="auto">
            <a:xfrm>
              <a:off x="9278869" y="2151466"/>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F.val=5</a:t>
              </a:r>
            </a:p>
          </p:txBody>
        </p:sp>
        <p:sp>
          <p:nvSpPr>
            <p:cNvPr id="51" name="Line 15"/>
            <p:cNvSpPr>
              <a:spLocks noChangeShapeType="1"/>
            </p:cNvSpPr>
            <p:nvPr/>
          </p:nvSpPr>
          <p:spPr bwMode="auto">
            <a:xfrm flipV="1">
              <a:off x="8359889" y="2020183"/>
              <a:ext cx="437610" cy="218805"/>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Line 16"/>
            <p:cNvSpPr>
              <a:spLocks noChangeShapeType="1"/>
            </p:cNvSpPr>
            <p:nvPr/>
          </p:nvSpPr>
          <p:spPr bwMode="auto">
            <a:xfrm flipV="1">
              <a:off x="9147586" y="2020183"/>
              <a:ext cx="0" cy="218805"/>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3" name="Line 17"/>
            <p:cNvSpPr>
              <a:spLocks noChangeShapeType="1"/>
            </p:cNvSpPr>
            <p:nvPr/>
          </p:nvSpPr>
          <p:spPr bwMode="auto">
            <a:xfrm>
              <a:off x="9410152" y="2020183"/>
              <a:ext cx="525132" cy="175044"/>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4" name="Rectangle 18"/>
            <p:cNvSpPr>
              <a:spLocks noChangeArrowheads="1"/>
            </p:cNvSpPr>
            <p:nvPr/>
          </p:nvSpPr>
          <p:spPr bwMode="auto">
            <a:xfrm>
              <a:off x="8447410" y="1713856"/>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T.val=15</a:t>
              </a:r>
            </a:p>
          </p:txBody>
        </p:sp>
        <p:sp>
          <p:nvSpPr>
            <p:cNvPr id="55" name="Line 19"/>
            <p:cNvSpPr>
              <a:spLocks noChangeShapeType="1"/>
            </p:cNvSpPr>
            <p:nvPr/>
          </p:nvSpPr>
          <p:spPr bwMode="auto">
            <a:xfrm>
              <a:off x="9103825" y="1582573"/>
              <a:ext cx="0" cy="175044"/>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6" name="Rectangle 20"/>
            <p:cNvSpPr>
              <a:spLocks noChangeArrowheads="1"/>
            </p:cNvSpPr>
            <p:nvPr/>
          </p:nvSpPr>
          <p:spPr bwMode="auto">
            <a:xfrm>
              <a:off x="8447410" y="1276246"/>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E.val</a:t>
              </a:r>
              <a:r>
                <a:rPr kumimoji="1"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p>
          </p:txBody>
        </p:sp>
        <p:sp>
          <p:nvSpPr>
            <p:cNvPr id="57" name="Rectangle 21"/>
            <p:cNvSpPr>
              <a:spLocks noChangeArrowheads="1"/>
            </p:cNvSpPr>
            <p:nvPr/>
          </p:nvSpPr>
          <p:spPr bwMode="auto">
            <a:xfrm>
              <a:off x="9672718" y="1276246"/>
              <a:ext cx="525132"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58" name="Rectangle 22"/>
            <p:cNvSpPr>
              <a:spLocks noChangeArrowheads="1"/>
            </p:cNvSpPr>
            <p:nvPr/>
          </p:nvSpPr>
          <p:spPr bwMode="auto">
            <a:xfrm>
              <a:off x="10416654" y="2151466"/>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digit.lexval=4</a:t>
              </a:r>
            </a:p>
          </p:txBody>
        </p:sp>
        <p:sp>
          <p:nvSpPr>
            <p:cNvPr id="59" name="Line 23"/>
            <p:cNvSpPr>
              <a:spLocks noChangeShapeType="1"/>
            </p:cNvSpPr>
            <p:nvPr/>
          </p:nvSpPr>
          <p:spPr bwMode="auto">
            <a:xfrm>
              <a:off x="11029308" y="2020183"/>
              <a:ext cx="0" cy="175044"/>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0" name="Rectangle 24"/>
            <p:cNvSpPr>
              <a:spLocks noChangeArrowheads="1"/>
            </p:cNvSpPr>
            <p:nvPr/>
          </p:nvSpPr>
          <p:spPr bwMode="auto">
            <a:xfrm>
              <a:off x="10460415" y="1757617"/>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F.val=4</a:t>
              </a:r>
            </a:p>
          </p:txBody>
        </p:sp>
        <p:sp>
          <p:nvSpPr>
            <p:cNvPr id="61" name="Line 25"/>
            <p:cNvSpPr>
              <a:spLocks noChangeShapeType="1"/>
            </p:cNvSpPr>
            <p:nvPr/>
          </p:nvSpPr>
          <p:spPr bwMode="auto">
            <a:xfrm>
              <a:off x="11029308" y="1626334"/>
              <a:ext cx="0" cy="175044"/>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2" name="Rectangle 26"/>
            <p:cNvSpPr>
              <a:spLocks noChangeArrowheads="1"/>
            </p:cNvSpPr>
            <p:nvPr/>
          </p:nvSpPr>
          <p:spPr bwMode="auto">
            <a:xfrm>
              <a:off x="10460415" y="1320007"/>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T.val</a:t>
              </a:r>
              <a:r>
                <a:rPr kumimoji="1"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p>
          </p:txBody>
        </p:sp>
        <p:sp>
          <p:nvSpPr>
            <p:cNvPr id="63" name="Line 27"/>
            <p:cNvSpPr>
              <a:spLocks noChangeShapeType="1"/>
            </p:cNvSpPr>
            <p:nvPr/>
          </p:nvSpPr>
          <p:spPr bwMode="auto">
            <a:xfrm flipH="1">
              <a:off x="9016303" y="1144963"/>
              <a:ext cx="743936" cy="218805"/>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4" name="Line 28"/>
            <p:cNvSpPr>
              <a:spLocks noChangeShapeType="1"/>
            </p:cNvSpPr>
            <p:nvPr/>
          </p:nvSpPr>
          <p:spPr bwMode="auto">
            <a:xfrm flipV="1">
              <a:off x="9935283" y="1144963"/>
              <a:ext cx="0" cy="175044"/>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5" name="Line 29"/>
            <p:cNvSpPr>
              <a:spLocks noChangeShapeType="1"/>
            </p:cNvSpPr>
            <p:nvPr/>
          </p:nvSpPr>
          <p:spPr bwMode="auto">
            <a:xfrm>
              <a:off x="10066566" y="1144963"/>
              <a:ext cx="918980" cy="218805"/>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6" name="Rectangle 30"/>
            <p:cNvSpPr>
              <a:spLocks noChangeArrowheads="1"/>
            </p:cNvSpPr>
            <p:nvPr/>
          </p:nvSpPr>
          <p:spPr bwMode="auto">
            <a:xfrm>
              <a:off x="9191347" y="794876"/>
              <a:ext cx="1312829"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E.val</a:t>
              </a:r>
              <a:r>
                <a:rPr kumimoji="1"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=19</a:t>
              </a:r>
            </a:p>
          </p:txBody>
        </p:sp>
        <p:sp>
          <p:nvSpPr>
            <p:cNvPr id="68" name="Line 32"/>
            <p:cNvSpPr>
              <a:spLocks noChangeShapeType="1"/>
            </p:cNvSpPr>
            <p:nvPr/>
          </p:nvSpPr>
          <p:spPr bwMode="auto">
            <a:xfrm flipV="1">
              <a:off x="9847762" y="619831"/>
              <a:ext cx="0" cy="218805"/>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0" name="Rectangle 34"/>
            <p:cNvSpPr>
              <a:spLocks noChangeArrowheads="1"/>
            </p:cNvSpPr>
            <p:nvPr/>
          </p:nvSpPr>
          <p:spPr bwMode="auto">
            <a:xfrm>
              <a:off x="9541434" y="291623"/>
              <a:ext cx="525132" cy="30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a:t>
              </a:r>
            </a:p>
          </p:txBody>
        </p:sp>
      </p:grpSp>
      <p:sp>
        <p:nvSpPr>
          <p:cNvPr id="71" name="文本框 70"/>
          <p:cNvSpPr txBox="1"/>
          <p:nvPr/>
        </p:nvSpPr>
        <p:spPr>
          <a:xfrm>
            <a:off x="4649355" y="330644"/>
            <a:ext cx="1268296"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70C0"/>
                </a:solidFill>
                <a:effectLst/>
                <a:uLnTx/>
                <a:uFillTx/>
                <a:latin typeface="Arial" panose="020B0604020202020204"/>
                <a:ea typeface="黑体" panose="02010609060101010101" pitchFamily="49" charset="-122"/>
                <a:cs typeface="+mn-cs"/>
              </a:rPr>
              <a:t>3</a:t>
            </a:r>
            <a:r>
              <a:rPr kumimoji="0" lang="zh-CN" altLang="en-US" sz="3200" b="0" i="0" u="none" strike="noStrike" kern="1200" cap="none" spc="0" normalizeH="0" baseline="0" noProof="0" dirty="0">
                <a:ln>
                  <a:noFill/>
                </a:ln>
                <a:solidFill>
                  <a:srgbClr val="0070C0"/>
                </a:solidFill>
                <a:effectLst/>
                <a:uLnTx/>
                <a:uFillTx/>
                <a:latin typeface="Arial" panose="020B0604020202020204"/>
                <a:ea typeface="黑体" panose="02010609060101010101" pitchFamily="49" charset="-122"/>
                <a:cs typeface="+mn-cs"/>
              </a:rPr>
              <a:t>*</a:t>
            </a:r>
            <a:r>
              <a:rPr kumimoji="0" lang="en-US" altLang="zh-CN" sz="3200" b="0" i="0" u="none" strike="noStrike" kern="1200" cap="none" spc="0" normalizeH="0" baseline="0" noProof="0" dirty="0">
                <a:ln>
                  <a:noFill/>
                </a:ln>
                <a:solidFill>
                  <a:srgbClr val="0070C0"/>
                </a:solidFill>
                <a:effectLst/>
                <a:uLnTx/>
                <a:uFillTx/>
                <a:latin typeface="Arial" panose="020B0604020202020204"/>
                <a:ea typeface="黑体" panose="02010609060101010101" pitchFamily="49" charset="-122"/>
                <a:cs typeface="+mn-cs"/>
              </a:rPr>
              <a:t>5+4</a:t>
            </a:r>
            <a:endParaRPr kumimoji="0" lang="zh-CN" altLang="en-US" sz="3200" b="0" i="0" u="none" strike="noStrike" kern="1200" cap="none" spc="0" normalizeH="0" baseline="0" noProof="0" dirty="0">
              <a:ln>
                <a:noFill/>
              </a:ln>
              <a:solidFill>
                <a:srgbClr val="0070C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1100287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8"/>
          <p:cNvSpPr>
            <a:spLocks noChangeArrowheads="1"/>
          </p:cNvSpPr>
          <p:nvPr/>
        </p:nvSpPr>
        <p:spPr bwMode="auto">
          <a:xfrm>
            <a:off x="609600" y="2819400"/>
            <a:ext cx="7924800" cy="3233738"/>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7412" name="Text Box 1026"/>
          <p:cNvSpPr txBox="1">
            <a:spLocks noChangeArrowheads="1"/>
          </p:cNvSpPr>
          <p:nvPr/>
        </p:nvSpPr>
        <p:spPr bwMode="auto">
          <a:xfrm>
            <a:off x="381000" y="976312"/>
            <a:ext cx="8153400" cy="1766888"/>
          </a:xfrm>
          <a:prstGeom prst="rect">
            <a:avLst/>
          </a:prstGeom>
          <a:noFill/>
          <a:ln w="9525">
            <a:noFill/>
            <a:miter lim="800000"/>
            <a:headEnd/>
            <a:tailEnd/>
          </a:ln>
        </p:spPr>
        <p:txBody>
          <a:bodyPr>
            <a:spAutoFit/>
          </a:bodyPr>
          <a:lstStyle/>
          <a:p>
            <a:pPr indent="504825" algn="l">
              <a:lnSpc>
                <a:spcPct val="110000"/>
              </a:lnSpc>
              <a:spcBef>
                <a:spcPct val="10000"/>
              </a:spcBef>
            </a:pPr>
            <a:r>
              <a:rPr lang="zh-CN" altLang="en-US" sz="2000" b="1" dirty="0">
                <a:solidFill>
                  <a:srgbClr val="800000"/>
                </a:solidFill>
                <a:latin typeface="宋体" pitchFamily="2" charset="-122"/>
                <a:ea typeface="宋体" pitchFamily="2" charset="-122"/>
              </a:rPr>
              <a:t>自底向上语法制导翻译</a:t>
            </a:r>
            <a:r>
              <a:rPr lang="zh-CN" altLang="en-US" sz="2000" b="1" dirty="0">
                <a:latin typeface="宋体" pitchFamily="2" charset="-122"/>
                <a:ea typeface="宋体" pitchFamily="2" charset="-122"/>
              </a:rPr>
              <a:t>的实现总体框架是基于自底向上语法分析程序总体框架基础上，⑴增加一个与语法分析栈同步的语义栈，存放与分析栈中文法符对应属性值，⑵依据每个语法规则的语义规则、语义信息处理和代码生成处理，编写成独立的语义处理子程序，待语法规则用于归约时刻调用。自底向上语法制导翻译程序总体框架如下图所示。 </a:t>
            </a:r>
          </a:p>
        </p:txBody>
      </p:sp>
      <p:pic>
        <p:nvPicPr>
          <p:cNvPr id="17413" name="Picture 1027" descr="图8_1自底向上语法制导翻译程序总体框架示意图"/>
          <p:cNvPicPr>
            <a:picLocks noChangeAspect="1" noChangeArrowheads="1"/>
          </p:cNvPicPr>
          <p:nvPr/>
        </p:nvPicPr>
        <p:blipFill>
          <a:blip r:embed="rId3" cstate="print"/>
          <a:srcRect/>
          <a:stretch>
            <a:fillRect/>
          </a:stretch>
        </p:blipFill>
        <p:spPr bwMode="auto">
          <a:xfrm>
            <a:off x="655320" y="2886710"/>
            <a:ext cx="7772400" cy="3117850"/>
          </a:xfrm>
          <a:prstGeom prst="rect">
            <a:avLst/>
          </a:prstGeom>
          <a:noFill/>
          <a:ln w="9525">
            <a:noFill/>
            <a:miter lim="800000"/>
            <a:headEnd/>
            <a:tailEnd/>
          </a:ln>
        </p:spPr>
      </p:pic>
      <p:sp>
        <p:nvSpPr>
          <p:cNvPr id="17414" name="Text Box 6"/>
          <p:cNvSpPr txBox="1">
            <a:spLocks noChangeArrowheads="1"/>
          </p:cNvSpPr>
          <p:nvPr/>
        </p:nvSpPr>
        <p:spPr bwMode="auto">
          <a:xfrm>
            <a:off x="533400" y="303213"/>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a:solidFill>
                  <a:srgbClr val="CC0099"/>
                </a:solidFill>
                <a:latin typeface="黑体" pitchFamily="49" charset="-122"/>
                <a:ea typeface="黑体" pitchFamily="49" charset="-122"/>
              </a:rPr>
              <a:t>基于</a:t>
            </a:r>
            <a:r>
              <a:rPr lang="en-US" altLang="zh-CN" sz="2800" b="1" dirty="0">
                <a:solidFill>
                  <a:srgbClr val="CC0099"/>
                </a:solidFill>
                <a:latin typeface="黑体" pitchFamily="49" charset="-122"/>
                <a:ea typeface="黑体" pitchFamily="49" charset="-122"/>
              </a:rPr>
              <a:t>S-</a:t>
            </a:r>
            <a:r>
              <a:rPr lang="zh-CN" altLang="en-US" sz="2800" b="1" dirty="0">
                <a:solidFill>
                  <a:srgbClr val="CC0099"/>
                </a:solidFill>
                <a:latin typeface="黑体" pitchFamily="49" charset="-122"/>
                <a:ea typeface="黑体" pitchFamily="49" charset="-122"/>
              </a:rPr>
              <a:t>属性文法的语义计算 </a:t>
            </a: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50</a:t>
            </a:fld>
            <a:endParaRPr lang="en-US" altLang="zh-CN"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ChangeArrowheads="1"/>
          </p:cNvSpPr>
          <p:nvPr/>
        </p:nvSpPr>
        <p:spPr bwMode="auto">
          <a:xfrm>
            <a:off x="609600" y="3276600"/>
            <a:ext cx="7772400" cy="27432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8436" name="Text Box 2"/>
          <p:cNvSpPr txBox="1">
            <a:spLocks noChangeArrowheads="1"/>
          </p:cNvSpPr>
          <p:nvPr/>
        </p:nvSpPr>
        <p:spPr bwMode="auto">
          <a:xfrm>
            <a:off x="457200" y="850900"/>
            <a:ext cx="8001000" cy="1282700"/>
          </a:xfrm>
          <a:prstGeom prst="rect">
            <a:avLst/>
          </a:prstGeom>
          <a:noFill/>
          <a:ln w="9525">
            <a:noFill/>
            <a:miter lim="800000"/>
            <a:headEnd/>
            <a:tailEnd/>
          </a:ln>
        </p:spPr>
        <p:txBody>
          <a:bodyPr>
            <a:spAutoFit/>
          </a:bodyPr>
          <a:lstStyle/>
          <a:p>
            <a:pPr marL="876300" indent="-876300" algn="l">
              <a:lnSpc>
                <a:spcPct val="130000"/>
              </a:lnSpc>
              <a:spcBef>
                <a:spcPct val="50000"/>
              </a:spcBef>
            </a:pPr>
            <a:r>
              <a:rPr lang="zh-CN" altLang="en-US" sz="2000" b="1" dirty="0">
                <a:latin typeface="+mn-ea"/>
                <a:ea typeface="+mn-ea"/>
              </a:rPr>
              <a:t>例</a:t>
            </a:r>
            <a:r>
              <a:rPr lang="en-US" altLang="zh-CN" sz="2000" b="1" dirty="0">
                <a:latin typeface="+mn-ea"/>
                <a:ea typeface="+mn-ea"/>
              </a:rPr>
              <a:t>7.3</a:t>
            </a:r>
            <a:r>
              <a:rPr lang="zh-CN" altLang="en-US" sz="2000" b="1" dirty="0">
                <a:latin typeface="+mn-ea"/>
                <a:ea typeface="+mn-ea"/>
              </a:rPr>
              <a:t>设文法</a:t>
            </a:r>
            <a:r>
              <a:rPr lang="en-US" altLang="zh-CN" sz="2000" b="1" dirty="0">
                <a:latin typeface="+mn-ea"/>
                <a:ea typeface="+mn-ea"/>
              </a:rPr>
              <a:t>G[E]</a:t>
            </a:r>
            <a:r>
              <a:rPr lang="zh-CN" altLang="en-US" sz="2000" b="1" dirty="0">
                <a:latin typeface="+mn-ea"/>
                <a:ea typeface="+mn-ea"/>
              </a:rPr>
              <a:t>定义如下，仅仅文法考虑数据值</a:t>
            </a:r>
            <a:r>
              <a:rPr lang="en-US" altLang="zh-CN" sz="2000" b="1" dirty="0">
                <a:latin typeface="+mn-ea"/>
                <a:ea typeface="+mn-ea"/>
              </a:rPr>
              <a:t>value</a:t>
            </a:r>
            <a:r>
              <a:rPr lang="zh-CN" altLang="en-US" sz="2000" b="1" dirty="0">
                <a:latin typeface="+mn-ea"/>
                <a:ea typeface="+mn-ea"/>
              </a:rPr>
              <a:t>属性，试设计属性文法，并基于特殊二义性文法的</a:t>
            </a:r>
            <a:r>
              <a:rPr lang="en-US" altLang="zh-CN" sz="2000" b="1" dirty="0">
                <a:latin typeface="+mn-ea"/>
                <a:ea typeface="+mn-ea"/>
              </a:rPr>
              <a:t>LR</a:t>
            </a:r>
            <a:r>
              <a:rPr lang="zh-CN" altLang="en-US" sz="2000" b="1" dirty="0">
                <a:latin typeface="+mn-ea"/>
                <a:ea typeface="+mn-ea"/>
              </a:rPr>
              <a:t>分析法，给出输入串</a:t>
            </a:r>
            <a:r>
              <a:rPr lang="en-US" altLang="zh-CN" sz="2000" b="1" dirty="0">
                <a:latin typeface="+mn-ea"/>
                <a:ea typeface="+mn-ea"/>
              </a:rPr>
              <a:t>7+8*5</a:t>
            </a:r>
            <a:r>
              <a:rPr lang="zh-CN" altLang="en-US" sz="2000" b="1" dirty="0">
                <a:latin typeface="+mn-ea"/>
                <a:ea typeface="+mn-ea"/>
              </a:rPr>
              <a:t>的语法制导翻译过程。 </a:t>
            </a:r>
          </a:p>
        </p:txBody>
      </p:sp>
      <p:sp>
        <p:nvSpPr>
          <p:cNvPr id="18437" name="Text Box 3"/>
          <p:cNvSpPr txBox="1">
            <a:spLocks noChangeArrowheads="1"/>
          </p:cNvSpPr>
          <p:nvPr/>
        </p:nvSpPr>
        <p:spPr bwMode="auto">
          <a:xfrm>
            <a:off x="1295400" y="2029760"/>
            <a:ext cx="5257800" cy="789640"/>
          </a:xfrm>
          <a:prstGeom prst="rect">
            <a:avLst/>
          </a:prstGeom>
          <a:noFill/>
          <a:ln w="9525">
            <a:noFill/>
            <a:miter lim="800000"/>
            <a:headEnd/>
            <a:tailEnd/>
          </a:ln>
        </p:spPr>
        <p:txBody>
          <a:bodyPr>
            <a:spAutoFit/>
          </a:bodyPr>
          <a:lstStyle/>
          <a:p>
            <a:pPr algn="l">
              <a:lnSpc>
                <a:spcPct val="110000"/>
              </a:lnSpc>
              <a:spcBef>
                <a:spcPct val="20000"/>
              </a:spcBef>
            </a:pPr>
            <a:r>
              <a:rPr lang="en-US" altLang="zh-CN" sz="2000" b="1" dirty="0">
                <a:latin typeface="+mn-ea"/>
                <a:ea typeface="+mn-ea"/>
              </a:rPr>
              <a:t>G[E]</a:t>
            </a:r>
            <a:r>
              <a:rPr lang="zh-CN" altLang="en-US" sz="2000" b="1" dirty="0">
                <a:latin typeface="+mn-ea"/>
                <a:ea typeface="+mn-ea"/>
              </a:rPr>
              <a:t>： ⑴ </a:t>
            </a:r>
            <a:r>
              <a:rPr lang="en-US" altLang="zh-CN" sz="2000" b="1" dirty="0">
                <a:latin typeface="+mn-ea"/>
                <a:ea typeface="+mn-ea"/>
              </a:rPr>
              <a:t>E→E</a:t>
            </a:r>
            <a:r>
              <a:rPr lang="en-US" altLang="zh-CN" sz="2000" b="1" baseline="30000" dirty="0">
                <a:latin typeface="+mn-ea"/>
                <a:ea typeface="+mn-ea"/>
              </a:rPr>
              <a:t>1 </a:t>
            </a:r>
            <a:r>
              <a:rPr lang="en-US" altLang="zh-CN" sz="2000" b="1" dirty="0">
                <a:latin typeface="+mn-ea"/>
                <a:ea typeface="+mn-ea"/>
              </a:rPr>
              <a:t>+ E</a:t>
            </a:r>
            <a:r>
              <a:rPr lang="en-US" altLang="zh-CN" sz="2000" b="1" baseline="30000" dirty="0">
                <a:latin typeface="+mn-ea"/>
                <a:ea typeface="+mn-ea"/>
              </a:rPr>
              <a:t>2      </a:t>
            </a:r>
            <a:r>
              <a:rPr lang="en-US" altLang="zh-CN" sz="2000" b="1" dirty="0">
                <a:latin typeface="+mn-ea"/>
                <a:ea typeface="+mn-ea"/>
              </a:rPr>
              <a:t>⑵ E→E</a:t>
            </a:r>
            <a:r>
              <a:rPr lang="en-US" altLang="zh-CN" sz="2000" b="1" baseline="30000" dirty="0">
                <a:latin typeface="+mn-ea"/>
                <a:ea typeface="+mn-ea"/>
              </a:rPr>
              <a:t>1</a:t>
            </a:r>
            <a:r>
              <a:rPr lang="en-US" altLang="zh-CN" sz="2000" b="1" dirty="0">
                <a:latin typeface="+mn-ea"/>
                <a:ea typeface="+mn-ea"/>
              </a:rPr>
              <a:t> * E</a:t>
            </a:r>
            <a:r>
              <a:rPr lang="en-US" altLang="zh-CN" sz="2000" b="1" baseline="30000" dirty="0">
                <a:latin typeface="+mn-ea"/>
                <a:ea typeface="+mn-ea"/>
              </a:rPr>
              <a:t>2</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⑶ E→(E</a:t>
            </a:r>
            <a:r>
              <a:rPr lang="en-US" altLang="zh-CN" sz="2000" b="1" baseline="30000" dirty="0">
                <a:latin typeface="+mn-ea"/>
                <a:ea typeface="+mn-ea"/>
              </a:rPr>
              <a:t>1</a:t>
            </a:r>
            <a:r>
              <a:rPr lang="en-US" altLang="zh-CN" sz="2000" b="1" dirty="0">
                <a:latin typeface="+mn-ea"/>
                <a:ea typeface="+mn-ea"/>
              </a:rPr>
              <a:t>)      ⑷ </a:t>
            </a:r>
            <a:r>
              <a:rPr lang="en-US" altLang="zh-CN" sz="2000" b="1" dirty="0" err="1">
                <a:latin typeface="+mn-ea"/>
                <a:ea typeface="+mn-ea"/>
              </a:rPr>
              <a:t>E→d</a:t>
            </a:r>
            <a:r>
              <a:rPr lang="en-US" altLang="zh-CN" sz="2000" b="1" dirty="0">
                <a:latin typeface="+mn-ea"/>
                <a:ea typeface="+mn-ea"/>
              </a:rPr>
              <a:t> </a:t>
            </a:r>
          </a:p>
        </p:txBody>
      </p:sp>
      <p:sp>
        <p:nvSpPr>
          <p:cNvPr id="18438" name="Text Box 4"/>
          <p:cNvSpPr txBox="1">
            <a:spLocks noChangeArrowheads="1"/>
          </p:cNvSpPr>
          <p:nvPr/>
        </p:nvSpPr>
        <p:spPr bwMode="auto">
          <a:xfrm>
            <a:off x="533400" y="2743200"/>
            <a:ext cx="8001000" cy="396875"/>
          </a:xfrm>
          <a:prstGeom prst="rect">
            <a:avLst/>
          </a:prstGeom>
          <a:noFill/>
          <a:ln w="9525">
            <a:noFill/>
            <a:miter lim="800000"/>
            <a:headEnd/>
            <a:tailEnd/>
          </a:ln>
        </p:spPr>
        <p:txBody>
          <a:bodyPr>
            <a:spAutoFit/>
          </a:bodyPr>
          <a:lstStyle/>
          <a:p>
            <a:pPr marL="519113" indent="-519113" algn="l">
              <a:spcBef>
                <a:spcPct val="50000"/>
              </a:spcBef>
            </a:pPr>
            <a:r>
              <a:rPr lang="en-US" altLang="zh-CN" sz="2000" b="1" dirty="0">
                <a:latin typeface="+mn-ea"/>
                <a:ea typeface="+mn-ea"/>
              </a:rPr>
              <a:t>ⅰ) </a:t>
            </a:r>
            <a:r>
              <a:rPr lang="zh-CN" altLang="en-US" sz="2000" b="1" dirty="0">
                <a:latin typeface="+mn-ea"/>
                <a:ea typeface="+mn-ea"/>
              </a:rPr>
              <a:t>设计属性文法如下，其中</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18439" name="Picture 5" descr="例8_3[1]"/>
          <p:cNvPicPr>
            <a:picLocks noChangeAspect="1" noChangeArrowheads="1"/>
          </p:cNvPicPr>
          <p:nvPr/>
        </p:nvPicPr>
        <p:blipFill>
          <a:blip r:embed="rId3" cstate="print"/>
          <a:srcRect/>
          <a:stretch>
            <a:fillRect/>
          </a:stretch>
        </p:blipFill>
        <p:spPr bwMode="auto">
          <a:xfrm>
            <a:off x="655320" y="3341687"/>
            <a:ext cx="7600950" cy="2590800"/>
          </a:xfrm>
          <a:prstGeom prst="rect">
            <a:avLst/>
          </a:prstGeom>
          <a:noFill/>
          <a:ln w="9525">
            <a:noFill/>
            <a:miter lim="800000"/>
            <a:headEnd/>
            <a:tailEnd/>
          </a:ln>
        </p:spPr>
      </p:pic>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51</a:t>
            </a:fld>
            <a:endParaRPr lang="en-US" altLang="zh-CN"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3"/>
          <p:cNvSpPr>
            <a:spLocks noChangeArrowheads="1"/>
          </p:cNvSpPr>
          <p:nvPr/>
        </p:nvSpPr>
        <p:spPr bwMode="auto">
          <a:xfrm>
            <a:off x="914400" y="1295400"/>
            <a:ext cx="7010400" cy="37338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9460" name="Text Box 19"/>
          <p:cNvSpPr txBox="1">
            <a:spLocks noChangeArrowheads="1"/>
          </p:cNvSpPr>
          <p:nvPr/>
        </p:nvSpPr>
        <p:spPr bwMode="auto">
          <a:xfrm>
            <a:off x="609600" y="898525"/>
            <a:ext cx="4267200" cy="396875"/>
          </a:xfrm>
          <a:prstGeom prst="rect">
            <a:avLst/>
          </a:prstGeom>
          <a:noFill/>
          <a:ln w="9525">
            <a:noFill/>
            <a:miter lim="800000"/>
            <a:headEnd/>
            <a:tailEnd/>
          </a:ln>
        </p:spPr>
        <p:txBody>
          <a:bodyPr>
            <a:spAutoFit/>
          </a:bodyPr>
          <a:lstStyle/>
          <a:p>
            <a:pPr>
              <a:spcBef>
                <a:spcPct val="50000"/>
              </a:spcBef>
            </a:pPr>
            <a:r>
              <a:rPr lang="en-US" altLang="zh-CN" sz="2000" b="1" dirty="0">
                <a:latin typeface="+mn-ea"/>
                <a:ea typeface="+mn-ea"/>
              </a:rPr>
              <a:t>ⅱ</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的</a:t>
            </a:r>
            <a:r>
              <a:rPr lang="en-US" altLang="zh-CN" sz="2000" b="1" dirty="0">
                <a:latin typeface="+mn-ea"/>
                <a:ea typeface="+mn-ea"/>
              </a:rPr>
              <a:t>LR</a:t>
            </a:r>
            <a:r>
              <a:rPr lang="zh-CN" altLang="en-US" sz="2000" b="1" dirty="0">
                <a:latin typeface="+mn-ea"/>
                <a:ea typeface="+mn-ea"/>
              </a:rPr>
              <a:t>分析表</a:t>
            </a:r>
            <a:r>
              <a:rPr lang="en-US" altLang="zh-CN" sz="2000" b="1" dirty="0">
                <a:latin typeface="+mn-ea"/>
                <a:ea typeface="+mn-ea"/>
              </a:rPr>
              <a:t>M</a:t>
            </a:r>
            <a:r>
              <a:rPr lang="zh-CN" altLang="en-US" sz="2000" b="1" dirty="0">
                <a:latin typeface="+mn-ea"/>
                <a:ea typeface="+mn-ea"/>
              </a:rPr>
              <a:t>如下。 </a:t>
            </a:r>
          </a:p>
        </p:txBody>
      </p:sp>
      <p:pic>
        <p:nvPicPr>
          <p:cNvPr id="19461" name="Picture 20" descr="例8_3[2]"/>
          <p:cNvPicPr>
            <a:picLocks noChangeAspect="1" noChangeArrowheads="1"/>
          </p:cNvPicPr>
          <p:nvPr/>
        </p:nvPicPr>
        <p:blipFill>
          <a:blip r:embed="rId3" cstate="print"/>
          <a:srcRect/>
          <a:stretch>
            <a:fillRect/>
          </a:stretch>
        </p:blipFill>
        <p:spPr bwMode="auto">
          <a:xfrm>
            <a:off x="975361" y="1341120"/>
            <a:ext cx="6851712" cy="3640016"/>
          </a:xfrm>
          <a:prstGeom prst="rect">
            <a:avLst/>
          </a:prstGeom>
          <a:noFill/>
          <a:ln w="9525">
            <a:noFill/>
            <a:miter lim="800000"/>
            <a:headEnd/>
            <a:tailEnd/>
          </a:ln>
        </p:spPr>
      </p:pic>
      <p:sp>
        <p:nvSpPr>
          <p:cNvPr id="19462" name="Text Box 21"/>
          <p:cNvSpPr txBox="1">
            <a:spLocks noChangeArrowheads="1"/>
          </p:cNvSpPr>
          <p:nvPr/>
        </p:nvSpPr>
        <p:spPr bwMode="auto">
          <a:xfrm>
            <a:off x="762000" y="5188803"/>
            <a:ext cx="7162800" cy="830997"/>
          </a:xfrm>
          <a:prstGeom prst="rect">
            <a:avLst/>
          </a:prstGeom>
          <a:noFill/>
          <a:ln w="9525">
            <a:noFill/>
            <a:miter lim="800000"/>
            <a:headEnd/>
            <a:tailEnd/>
          </a:ln>
        </p:spPr>
        <p:txBody>
          <a:bodyPr wrap="square">
            <a:spAutoFit/>
          </a:bodyPr>
          <a:lstStyle/>
          <a:p>
            <a:pPr marL="584200" indent="-584200" algn="l">
              <a:lnSpc>
                <a:spcPct val="120000"/>
              </a:lnSpc>
              <a:spcBef>
                <a:spcPct val="50000"/>
              </a:spcBef>
            </a:pPr>
            <a:r>
              <a:rPr lang="en-US" altLang="zh-CN" sz="2000" b="1" dirty="0">
                <a:latin typeface="+mn-ea"/>
                <a:ea typeface="+mn-ea"/>
              </a:rPr>
              <a:t>ⅲ</a:t>
            </a:r>
            <a:r>
              <a:rPr lang="zh-CN" altLang="en-US" sz="2000" b="1" dirty="0">
                <a:latin typeface="+mn-ea"/>
                <a:ea typeface="+mn-ea"/>
              </a:rPr>
              <a:t>）输入串</a:t>
            </a:r>
            <a:r>
              <a:rPr lang="en-US" altLang="zh-CN" sz="2000" b="1" dirty="0">
                <a:latin typeface="+mn-ea"/>
                <a:ea typeface="+mn-ea"/>
              </a:rPr>
              <a:t>7+8*5</a:t>
            </a:r>
            <a:r>
              <a:rPr lang="zh-CN" altLang="en-US" sz="2000" b="1" dirty="0">
                <a:latin typeface="+mn-ea"/>
                <a:ea typeface="+mn-ea"/>
              </a:rPr>
              <a:t>的</a:t>
            </a:r>
            <a:r>
              <a:rPr lang="zh-CN" altLang="en-US" sz="2000" b="1" dirty="0">
                <a:latin typeface="+mn-ea"/>
                <a:ea typeface="+mn-ea"/>
                <a:hlinkClick r:id="rId4"/>
              </a:rPr>
              <a:t>语法制导翻译过程演示</a:t>
            </a:r>
            <a:r>
              <a:rPr lang="zh-CN" altLang="en-US" sz="2000" b="1" dirty="0">
                <a:latin typeface="+mn-ea"/>
                <a:ea typeface="+mn-ea"/>
              </a:rPr>
              <a:t>，其中符号“－”表示空属性值。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52</a:t>
            </a:fld>
            <a:endParaRPr lang="en-US" altLang="zh-CN"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EE38B1-1F70-4AD0-88C9-2EAC3B079C20}"/>
              </a:ext>
            </a:extLst>
          </p:cNvPr>
          <p:cNvSpPr>
            <a:spLocks noGrp="1"/>
          </p:cNvSpPr>
          <p:nvPr>
            <p:ph type="sldNum" sz="quarter" idx="12"/>
          </p:nvPr>
        </p:nvSpPr>
        <p:spPr/>
        <p:txBody>
          <a:bodyPr/>
          <a:lstStyle/>
          <a:p>
            <a:fld id="{8D611F3A-53DE-4E73-A372-B7C8602DC65D}" type="slidenum">
              <a:rPr lang="en-US" altLang="zh-CN" smtClean="0"/>
              <a:pPr/>
              <a:t>53</a:t>
            </a:fld>
            <a:endParaRPr lang="en-US" altLang="zh-CN"/>
          </a:p>
          <a:p>
            <a:endParaRPr lang="en-US" altLang="zh-CN"/>
          </a:p>
        </p:txBody>
      </p:sp>
      <p:pic>
        <p:nvPicPr>
          <p:cNvPr id="4" name="图片 3" descr="图片包含 表格&#10;&#10;描述已自动生成">
            <a:extLst>
              <a:ext uri="{FF2B5EF4-FFF2-40B4-BE49-F238E27FC236}">
                <a16:creationId xmlns:a16="http://schemas.microsoft.com/office/drawing/2014/main" id="{C65BB4AB-C464-4A0E-BB33-4FD176D7F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876300"/>
            <a:ext cx="4648200" cy="5105400"/>
          </a:xfrm>
          <a:prstGeom prst="rect">
            <a:avLst/>
          </a:prstGeom>
        </p:spPr>
      </p:pic>
    </p:spTree>
    <p:extLst>
      <p:ext uri="{BB962C8B-B14F-4D97-AF65-F5344CB8AC3E}">
        <p14:creationId xmlns:p14="http://schemas.microsoft.com/office/powerpoint/2010/main" val="3285188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8FDF64-50D5-47DD-BCE2-35BA3E7EF3DE}"/>
              </a:ext>
            </a:extLst>
          </p:cNvPr>
          <p:cNvSpPr>
            <a:spLocks noGrp="1"/>
          </p:cNvSpPr>
          <p:nvPr>
            <p:ph type="sldNum" sz="quarter" idx="12"/>
          </p:nvPr>
        </p:nvSpPr>
        <p:spPr/>
        <p:txBody>
          <a:bodyPr/>
          <a:lstStyle/>
          <a:p>
            <a:fld id="{8D611F3A-53DE-4E73-A372-B7C8602DC65D}" type="slidenum">
              <a:rPr lang="en-US" altLang="zh-CN" smtClean="0"/>
              <a:pPr/>
              <a:t>54</a:t>
            </a:fld>
            <a:endParaRPr lang="en-US" altLang="zh-CN"/>
          </a:p>
          <a:p>
            <a:endParaRPr lang="en-US" altLang="zh-CN"/>
          </a:p>
        </p:txBody>
      </p:sp>
      <p:pic>
        <p:nvPicPr>
          <p:cNvPr id="4" name="图片 3" descr="图示&#10;&#10;低可信度描述已自动生成">
            <a:extLst>
              <a:ext uri="{FF2B5EF4-FFF2-40B4-BE49-F238E27FC236}">
                <a16:creationId xmlns:a16="http://schemas.microsoft.com/office/drawing/2014/main" id="{7F856975-6E82-4B52-ACA8-11A73DB83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087" y="842962"/>
            <a:ext cx="4695825" cy="5172075"/>
          </a:xfrm>
          <a:prstGeom prst="rect">
            <a:avLst/>
          </a:prstGeom>
        </p:spPr>
      </p:pic>
    </p:spTree>
    <p:extLst>
      <p:ext uri="{BB962C8B-B14F-4D97-AF65-F5344CB8AC3E}">
        <p14:creationId xmlns:p14="http://schemas.microsoft.com/office/powerpoint/2010/main" val="1547827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EE38B1-1F70-4AD0-88C9-2EAC3B079C20}"/>
              </a:ext>
            </a:extLst>
          </p:cNvPr>
          <p:cNvSpPr>
            <a:spLocks noGrp="1"/>
          </p:cNvSpPr>
          <p:nvPr>
            <p:ph type="sldNum" sz="quarter" idx="12"/>
          </p:nvPr>
        </p:nvSpPr>
        <p:spPr/>
        <p:txBody>
          <a:bodyPr/>
          <a:lstStyle/>
          <a:p>
            <a:fld id="{8D611F3A-53DE-4E73-A372-B7C8602DC65D}" type="slidenum">
              <a:rPr lang="en-US" altLang="zh-CN" smtClean="0"/>
              <a:pPr/>
              <a:t>55</a:t>
            </a:fld>
            <a:endParaRPr lang="en-US" altLang="zh-CN"/>
          </a:p>
          <a:p>
            <a:endParaRPr lang="en-US" altLang="zh-CN"/>
          </a:p>
        </p:txBody>
      </p:sp>
      <p:pic>
        <p:nvPicPr>
          <p:cNvPr id="4" name="图片 3" descr="图片包含 图示&#10;&#10;描述已自动生成">
            <a:extLst>
              <a:ext uri="{FF2B5EF4-FFF2-40B4-BE49-F238E27FC236}">
                <a16:creationId xmlns:a16="http://schemas.microsoft.com/office/drawing/2014/main" id="{1925552C-67AB-4053-B013-7B3FCE2F2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50" y="866775"/>
            <a:ext cx="4686300" cy="5124450"/>
          </a:xfrm>
          <a:prstGeom prst="rect">
            <a:avLst/>
          </a:prstGeom>
        </p:spPr>
      </p:pic>
    </p:spTree>
    <p:extLst>
      <p:ext uri="{BB962C8B-B14F-4D97-AF65-F5344CB8AC3E}">
        <p14:creationId xmlns:p14="http://schemas.microsoft.com/office/powerpoint/2010/main" val="3062090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8FDF64-50D5-47DD-BCE2-35BA3E7EF3DE}"/>
              </a:ext>
            </a:extLst>
          </p:cNvPr>
          <p:cNvSpPr>
            <a:spLocks noGrp="1"/>
          </p:cNvSpPr>
          <p:nvPr>
            <p:ph type="sldNum" sz="quarter" idx="12"/>
          </p:nvPr>
        </p:nvSpPr>
        <p:spPr/>
        <p:txBody>
          <a:bodyPr/>
          <a:lstStyle/>
          <a:p>
            <a:fld id="{8D611F3A-53DE-4E73-A372-B7C8602DC65D}" type="slidenum">
              <a:rPr lang="en-US" altLang="zh-CN" smtClean="0"/>
              <a:pPr/>
              <a:t>56</a:t>
            </a:fld>
            <a:endParaRPr lang="en-US" altLang="zh-CN"/>
          </a:p>
          <a:p>
            <a:endParaRPr lang="en-US" altLang="zh-CN"/>
          </a:p>
        </p:txBody>
      </p:sp>
      <p:pic>
        <p:nvPicPr>
          <p:cNvPr id="4" name="图片 3" descr="图片包含 图示&#10;&#10;描述已自动生成">
            <a:extLst>
              <a:ext uri="{FF2B5EF4-FFF2-40B4-BE49-F238E27FC236}">
                <a16:creationId xmlns:a16="http://schemas.microsoft.com/office/drawing/2014/main" id="{F0F8ED6F-9841-4AC3-92F7-BF1C8CD63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50" y="866775"/>
            <a:ext cx="4686300" cy="5124450"/>
          </a:xfrm>
          <a:prstGeom prst="rect">
            <a:avLst/>
          </a:prstGeom>
        </p:spPr>
      </p:pic>
    </p:spTree>
    <p:extLst>
      <p:ext uri="{BB962C8B-B14F-4D97-AF65-F5344CB8AC3E}">
        <p14:creationId xmlns:p14="http://schemas.microsoft.com/office/powerpoint/2010/main" val="13230320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EE38B1-1F70-4AD0-88C9-2EAC3B079C20}"/>
              </a:ext>
            </a:extLst>
          </p:cNvPr>
          <p:cNvSpPr>
            <a:spLocks noGrp="1"/>
          </p:cNvSpPr>
          <p:nvPr>
            <p:ph type="sldNum" sz="quarter" idx="12"/>
          </p:nvPr>
        </p:nvSpPr>
        <p:spPr/>
        <p:txBody>
          <a:bodyPr/>
          <a:lstStyle/>
          <a:p>
            <a:fld id="{8D611F3A-53DE-4E73-A372-B7C8602DC65D}" type="slidenum">
              <a:rPr lang="en-US" altLang="zh-CN" smtClean="0"/>
              <a:pPr/>
              <a:t>57</a:t>
            </a:fld>
            <a:endParaRPr lang="en-US" altLang="zh-CN"/>
          </a:p>
          <a:p>
            <a:endParaRPr lang="en-US" altLang="zh-CN"/>
          </a:p>
        </p:txBody>
      </p:sp>
      <p:pic>
        <p:nvPicPr>
          <p:cNvPr id="4" name="图片 3" descr="图示&#10;&#10;低可信度描述已自动生成">
            <a:extLst>
              <a:ext uri="{FF2B5EF4-FFF2-40B4-BE49-F238E27FC236}">
                <a16:creationId xmlns:a16="http://schemas.microsoft.com/office/drawing/2014/main" id="{6E226A10-6CE2-4918-8661-8316E49EB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871537"/>
            <a:ext cx="4648200" cy="5114925"/>
          </a:xfrm>
          <a:prstGeom prst="rect">
            <a:avLst/>
          </a:prstGeom>
        </p:spPr>
      </p:pic>
    </p:spTree>
    <p:extLst>
      <p:ext uri="{BB962C8B-B14F-4D97-AF65-F5344CB8AC3E}">
        <p14:creationId xmlns:p14="http://schemas.microsoft.com/office/powerpoint/2010/main" val="3665800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8FDF64-50D5-47DD-BCE2-35BA3E7EF3DE}"/>
              </a:ext>
            </a:extLst>
          </p:cNvPr>
          <p:cNvSpPr>
            <a:spLocks noGrp="1"/>
          </p:cNvSpPr>
          <p:nvPr>
            <p:ph type="sldNum" sz="quarter" idx="12"/>
          </p:nvPr>
        </p:nvSpPr>
        <p:spPr/>
        <p:txBody>
          <a:bodyPr/>
          <a:lstStyle/>
          <a:p>
            <a:fld id="{8D611F3A-53DE-4E73-A372-B7C8602DC65D}" type="slidenum">
              <a:rPr lang="en-US" altLang="zh-CN" smtClean="0"/>
              <a:pPr/>
              <a:t>58</a:t>
            </a:fld>
            <a:endParaRPr lang="en-US" altLang="zh-CN"/>
          </a:p>
          <a:p>
            <a:endParaRPr lang="en-US" altLang="zh-CN"/>
          </a:p>
        </p:txBody>
      </p:sp>
      <p:pic>
        <p:nvPicPr>
          <p:cNvPr id="4" name="图片 3" descr="图示&#10;&#10;描述已自动生成">
            <a:extLst>
              <a:ext uri="{FF2B5EF4-FFF2-40B4-BE49-F238E27FC236}">
                <a16:creationId xmlns:a16="http://schemas.microsoft.com/office/drawing/2014/main" id="{0A9A16E3-6FD7-4E7E-A68E-947D595D6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037" y="871537"/>
            <a:ext cx="4733925" cy="5114925"/>
          </a:xfrm>
          <a:prstGeom prst="rect">
            <a:avLst/>
          </a:prstGeom>
        </p:spPr>
      </p:pic>
    </p:spTree>
    <p:extLst>
      <p:ext uri="{BB962C8B-B14F-4D97-AF65-F5344CB8AC3E}">
        <p14:creationId xmlns:p14="http://schemas.microsoft.com/office/powerpoint/2010/main" val="2577178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EE38B1-1F70-4AD0-88C9-2EAC3B079C20}"/>
              </a:ext>
            </a:extLst>
          </p:cNvPr>
          <p:cNvSpPr>
            <a:spLocks noGrp="1"/>
          </p:cNvSpPr>
          <p:nvPr>
            <p:ph type="sldNum" sz="quarter" idx="12"/>
          </p:nvPr>
        </p:nvSpPr>
        <p:spPr/>
        <p:txBody>
          <a:bodyPr/>
          <a:lstStyle/>
          <a:p>
            <a:fld id="{8D611F3A-53DE-4E73-A372-B7C8602DC65D}" type="slidenum">
              <a:rPr lang="en-US" altLang="zh-CN" smtClean="0"/>
              <a:pPr/>
              <a:t>59</a:t>
            </a:fld>
            <a:endParaRPr lang="en-US" altLang="zh-CN"/>
          </a:p>
          <a:p>
            <a:endParaRPr lang="en-US" altLang="zh-CN"/>
          </a:p>
        </p:txBody>
      </p:sp>
      <p:pic>
        <p:nvPicPr>
          <p:cNvPr id="4" name="图片 3" descr="表格&#10;&#10;中度可信度描述已自动生成">
            <a:extLst>
              <a:ext uri="{FF2B5EF4-FFF2-40B4-BE49-F238E27FC236}">
                <a16:creationId xmlns:a16="http://schemas.microsoft.com/office/drawing/2014/main" id="{FA3FBE09-2309-47BC-B90B-999758772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325" y="871537"/>
            <a:ext cx="4705350" cy="5114925"/>
          </a:xfrm>
          <a:prstGeom prst="rect">
            <a:avLst/>
          </a:prstGeom>
        </p:spPr>
      </p:pic>
    </p:spTree>
    <p:extLst>
      <p:ext uri="{BB962C8B-B14F-4D97-AF65-F5344CB8AC3E}">
        <p14:creationId xmlns:p14="http://schemas.microsoft.com/office/powerpoint/2010/main" val="190166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继承属性</a:t>
            </a:r>
            <a:endParaRPr lang="en-US" altLang="zh-CN" dirty="0"/>
          </a:p>
        </p:txBody>
      </p:sp>
      <p:sp>
        <p:nvSpPr>
          <p:cNvPr id="3" name="内容占位符 2"/>
          <p:cNvSpPr>
            <a:spLocks noGrp="1"/>
          </p:cNvSpPr>
          <p:nvPr>
            <p:ph idx="1"/>
          </p:nvPr>
        </p:nvSpPr>
        <p:spPr>
          <a:xfrm>
            <a:off x="70073" y="1791937"/>
            <a:ext cx="3749039" cy="4644000"/>
          </a:xfrm>
        </p:spPr>
        <p:txBody>
          <a:bodyPr>
            <a:noAutofit/>
          </a:bodyPr>
          <a:lstStyle/>
          <a:p>
            <a:r>
              <a:rPr lang="zh-CN" altLang="en-US" dirty="0"/>
              <a:t>自上而下传递信息</a:t>
            </a:r>
          </a:p>
          <a:p>
            <a:r>
              <a:rPr lang="zh-CN" altLang="en-US" dirty="0"/>
              <a:t>语法规则：根据右部候选式中的符号的属性和左部被定义符号的属性计算右部候选式中的符号的</a:t>
            </a:r>
            <a:r>
              <a:rPr lang="zh-CN" altLang="en-US" dirty="0">
                <a:solidFill>
                  <a:srgbClr val="C00000"/>
                </a:solidFill>
              </a:rPr>
              <a:t>继承属性</a:t>
            </a:r>
            <a:endParaRPr lang="en-US" altLang="zh-CN" dirty="0">
              <a:solidFill>
                <a:srgbClr val="C00000"/>
              </a:solidFill>
            </a:endParaRPr>
          </a:p>
          <a:p>
            <a:r>
              <a:rPr lang="zh-CN" altLang="en-US" dirty="0"/>
              <a:t>语法树：根据父结点和兄弟节点的属性计算子结点的</a:t>
            </a:r>
            <a:r>
              <a:rPr lang="zh-CN" altLang="en-US" dirty="0">
                <a:solidFill>
                  <a:srgbClr val="C00000"/>
                </a:solidFill>
              </a:rPr>
              <a:t>继承属性</a:t>
            </a:r>
            <a:endParaRPr lang="en-US" altLang="zh-CN" dirty="0">
              <a:solidFill>
                <a:srgbClr val="C00000"/>
              </a:solidFill>
            </a:endParaRPr>
          </a:p>
        </p:txBody>
      </p:sp>
      <p:sp>
        <p:nvSpPr>
          <p:cNvPr id="28" name="Rectangle 41"/>
          <p:cNvSpPr txBox="1">
            <a:spLocks noChangeArrowheads="1"/>
          </p:cNvSpPr>
          <p:nvPr/>
        </p:nvSpPr>
        <p:spPr>
          <a:xfrm>
            <a:off x="4033651" y="3712066"/>
            <a:ext cx="5046141" cy="2980941"/>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lIns="144000" tIns="144000" rIns="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产 生 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语 义 规 则</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endParaRP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D→TL       L.in :=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T→int</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integer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T→real</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T.type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 real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L→L</a:t>
            </a:r>
            <a:r>
              <a:rPr kumimoji="0" lang="en-US" altLang="zh-CN" sz="24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id    L</a:t>
            </a:r>
            <a:r>
              <a:rPr kumimoji="0" lang="en-US" altLang="zh-CN" sz="2400" b="0" i="0" u="none" strike="noStrike" kern="1200" cap="none" spc="0" normalizeH="0" baseline="-3000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p>
          <a:p>
            <a:pPr marL="342900" marR="0" lvl="0" indent="-342900" algn="just" defTabSz="457200" rtl="0" eaLnBrk="1" fontAlgn="auto" latinLnBrk="0" hangingPunct="1">
              <a:lnSpc>
                <a:spcPct val="80000"/>
              </a:lnSpc>
              <a:spcBef>
                <a:spcPts val="1000"/>
              </a:spcBef>
              <a:spcAft>
                <a:spcPts val="0"/>
              </a:spcAft>
              <a:buClr>
                <a:srgbClr val="4F81BD"/>
              </a:buClr>
              <a:buSzPct val="80000"/>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L→id</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addtype</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id.entry</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L.in) </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29" name="组合 28"/>
          <p:cNvGrpSpPr>
            <a:grpSpLocks noChangeAspect="1"/>
          </p:cNvGrpSpPr>
          <p:nvPr/>
        </p:nvGrpSpPr>
        <p:grpSpPr>
          <a:xfrm>
            <a:off x="3438380" y="62310"/>
            <a:ext cx="5498195" cy="3525780"/>
            <a:chOff x="5825958" y="-163045"/>
            <a:chExt cx="6059567" cy="3885763"/>
          </a:xfrm>
        </p:grpSpPr>
        <p:sp>
          <p:nvSpPr>
            <p:cNvPr id="30" name="Rectangle 32"/>
            <p:cNvSpPr>
              <a:spLocks noChangeArrowheads="1"/>
            </p:cNvSpPr>
            <p:nvPr/>
          </p:nvSpPr>
          <p:spPr bwMode="auto">
            <a:xfrm>
              <a:off x="5825958" y="1582807"/>
              <a:ext cx="1287208"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real</a:t>
              </a:r>
            </a:p>
          </p:txBody>
        </p:sp>
        <p:sp>
          <p:nvSpPr>
            <p:cNvPr id="31" name="Rectangle 5"/>
            <p:cNvSpPr>
              <a:spLocks noChangeArrowheads="1"/>
            </p:cNvSpPr>
            <p:nvPr/>
          </p:nvSpPr>
          <p:spPr bwMode="auto">
            <a:xfrm>
              <a:off x="6819900" y="3209504"/>
              <a:ext cx="393700"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4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32" name="Line 6"/>
            <p:cNvSpPr>
              <a:spLocks noChangeShapeType="1"/>
            </p:cNvSpPr>
            <p:nvPr/>
          </p:nvSpPr>
          <p:spPr bwMode="auto">
            <a:xfrm>
              <a:off x="6926561" y="2989555"/>
              <a:ext cx="0" cy="293265"/>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Rectangle 8"/>
            <p:cNvSpPr>
              <a:spLocks noChangeArrowheads="1"/>
            </p:cNvSpPr>
            <p:nvPr/>
          </p:nvSpPr>
          <p:spPr bwMode="auto">
            <a:xfrm>
              <a:off x="7879673" y="2549657"/>
              <a:ext cx="879796"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4" name="Rectangle 11"/>
            <p:cNvSpPr>
              <a:spLocks noChangeArrowheads="1"/>
            </p:cNvSpPr>
            <p:nvPr/>
          </p:nvSpPr>
          <p:spPr bwMode="auto">
            <a:xfrm>
              <a:off x="9199366" y="2476341"/>
              <a:ext cx="513214"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4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Line 12"/>
            <p:cNvSpPr>
              <a:spLocks noChangeShapeType="1"/>
            </p:cNvSpPr>
            <p:nvPr/>
          </p:nvSpPr>
          <p:spPr bwMode="auto">
            <a:xfrm flipV="1">
              <a:off x="6999877" y="2256392"/>
              <a:ext cx="733163" cy="366581"/>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6" name="Line 13"/>
            <p:cNvSpPr>
              <a:spLocks noChangeShapeType="1"/>
            </p:cNvSpPr>
            <p:nvPr/>
          </p:nvSpPr>
          <p:spPr bwMode="auto">
            <a:xfrm flipV="1">
              <a:off x="8319570" y="2256392"/>
              <a:ext cx="0" cy="366581"/>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7" name="Line 14"/>
            <p:cNvSpPr>
              <a:spLocks noChangeShapeType="1"/>
            </p:cNvSpPr>
            <p:nvPr/>
          </p:nvSpPr>
          <p:spPr bwMode="auto">
            <a:xfrm>
              <a:off x="8759468" y="2256392"/>
              <a:ext cx="879796" cy="293265"/>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 name="Rectangle 18"/>
            <p:cNvSpPr>
              <a:spLocks noChangeArrowheads="1"/>
            </p:cNvSpPr>
            <p:nvPr/>
          </p:nvSpPr>
          <p:spPr bwMode="auto">
            <a:xfrm>
              <a:off x="9199366" y="1669862"/>
              <a:ext cx="879796"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40" name="Rectangle 23"/>
            <p:cNvSpPr>
              <a:spLocks noChangeArrowheads="1"/>
            </p:cNvSpPr>
            <p:nvPr/>
          </p:nvSpPr>
          <p:spPr bwMode="auto">
            <a:xfrm>
              <a:off x="11152363" y="1743178"/>
              <a:ext cx="733162"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id</a:t>
              </a:r>
              <a:r>
                <a:rPr kumimoji="0" lang="en-US" altLang="zh-CN" sz="24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1" name="Line 24"/>
            <p:cNvSpPr>
              <a:spLocks noChangeShapeType="1"/>
            </p:cNvSpPr>
            <p:nvPr/>
          </p:nvSpPr>
          <p:spPr bwMode="auto">
            <a:xfrm flipH="1">
              <a:off x="8099621" y="1449913"/>
              <a:ext cx="1246377" cy="366581"/>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2" name="Line 25"/>
            <p:cNvSpPr>
              <a:spLocks noChangeShapeType="1"/>
            </p:cNvSpPr>
            <p:nvPr/>
          </p:nvSpPr>
          <p:spPr bwMode="auto">
            <a:xfrm flipV="1">
              <a:off x="9639264" y="1449913"/>
              <a:ext cx="0" cy="293265"/>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3" name="Line 26"/>
            <p:cNvSpPr>
              <a:spLocks noChangeShapeType="1"/>
            </p:cNvSpPr>
            <p:nvPr/>
          </p:nvSpPr>
          <p:spPr bwMode="auto">
            <a:xfrm>
              <a:off x="9859213" y="1449913"/>
              <a:ext cx="1539643" cy="366581"/>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Line 29"/>
            <p:cNvSpPr>
              <a:spLocks noChangeShapeType="1"/>
            </p:cNvSpPr>
            <p:nvPr/>
          </p:nvSpPr>
          <p:spPr bwMode="auto">
            <a:xfrm flipV="1">
              <a:off x="6486663" y="350169"/>
              <a:ext cx="1466326" cy="58653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Line 30"/>
            <p:cNvSpPr>
              <a:spLocks noChangeShapeType="1"/>
            </p:cNvSpPr>
            <p:nvPr/>
          </p:nvSpPr>
          <p:spPr bwMode="auto">
            <a:xfrm>
              <a:off x="8319570" y="350169"/>
              <a:ext cx="1246377" cy="586530"/>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6" name="Line 33"/>
            <p:cNvSpPr>
              <a:spLocks noChangeShapeType="1"/>
            </p:cNvSpPr>
            <p:nvPr/>
          </p:nvSpPr>
          <p:spPr bwMode="auto">
            <a:xfrm>
              <a:off x="6413346" y="1376597"/>
              <a:ext cx="0" cy="293265"/>
            </a:xfrm>
            <a:prstGeom prst="line">
              <a:avLst/>
            </a:prstGeom>
            <a:noFill/>
            <a:ln w="1905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7" name="Rectangle 35"/>
            <p:cNvSpPr>
              <a:spLocks noChangeArrowheads="1"/>
            </p:cNvSpPr>
            <p:nvPr/>
          </p:nvSpPr>
          <p:spPr bwMode="auto">
            <a:xfrm>
              <a:off x="7733040" y="-163045"/>
              <a:ext cx="879796"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a:t>
              </a:r>
            </a:p>
          </p:txBody>
        </p:sp>
        <p:sp>
          <p:nvSpPr>
            <p:cNvPr id="48" name="Rectangle 36"/>
            <p:cNvSpPr>
              <a:spLocks noChangeArrowheads="1"/>
            </p:cNvSpPr>
            <p:nvPr/>
          </p:nvSpPr>
          <p:spPr bwMode="auto">
            <a:xfrm>
              <a:off x="6191362" y="863383"/>
              <a:ext cx="1688312"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T.type</a:t>
              </a:r>
              <a:r>
                <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=real</a:t>
              </a:r>
            </a:p>
          </p:txBody>
        </p:sp>
        <p:sp>
          <p:nvSpPr>
            <p:cNvPr id="49" name="Rectangle 37"/>
            <p:cNvSpPr>
              <a:spLocks noChangeArrowheads="1"/>
            </p:cNvSpPr>
            <p:nvPr/>
          </p:nvSpPr>
          <p:spPr bwMode="auto">
            <a:xfrm>
              <a:off x="8931186" y="863383"/>
              <a:ext cx="1339915"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L.in=real</a:t>
              </a:r>
            </a:p>
          </p:txBody>
        </p:sp>
        <p:sp>
          <p:nvSpPr>
            <p:cNvPr id="50" name="Rectangle 38"/>
            <p:cNvSpPr>
              <a:spLocks noChangeArrowheads="1"/>
            </p:cNvSpPr>
            <p:nvPr/>
          </p:nvSpPr>
          <p:spPr bwMode="auto">
            <a:xfrm>
              <a:off x="7500873" y="1816495"/>
              <a:ext cx="1698494"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L.in=real</a:t>
              </a:r>
            </a:p>
          </p:txBody>
        </p:sp>
        <p:sp>
          <p:nvSpPr>
            <p:cNvPr id="51" name="Rectangle 39"/>
            <p:cNvSpPr>
              <a:spLocks noChangeArrowheads="1"/>
            </p:cNvSpPr>
            <p:nvPr/>
          </p:nvSpPr>
          <p:spPr bwMode="auto">
            <a:xfrm>
              <a:off x="6731000" y="2559656"/>
              <a:ext cx="1368621" cy="51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L.in=real</a:t>
              </a:r>
            </a:p>
          </p:txBody>
        </p:sp>
      </p:grpSp>
      <p:sp>
        <p:nvSpPr>
          <p:cNvPr id="52" name="文本框 51"/>
          <p:cNvSpPr txBox="1"/>
          <p:nvPr/>
        </p:nvSpPr>
        <p:spPr>
          <a:xfrm>
            <a:off x="6416798" y="98750"/>
            <a:ext cx="272720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70C0"/>
                </a:solidFill>
                <a:effectLst/>
                <a:uLnTx/>
                <a:uFillTx/>
                <a:latin typeface="Arial" panose="020B0604020202020204"/>
                <a:ea typeface="黑体" panose="02010609060101010101" pitchFamily="49" charset="-122"/>
                <a:cs typeface="+mn-cs"/>
              </a:rPr>
              <a:t>real </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黑体" panose="02010609060101010101" pitchFamily="49" charset="-122"/>
                <a:cs typeface="+mn-cs"/>
              </a:rPr>
              <a:t>id</a:t>
            </a:r>
            <a:r>
              <a:rPr kumimoji="0" lang="en-US" altLang="zh-CN" sz="2800" b="0" i="0" u="none" strike="noStrike" kern="1200" cap="none" spc="0" normalizeH="0" baseline="-25000" noProof="0" dirty="0">
                <a:ln>
                  <a:noFill/>
                </a:ln>
                <a:solidFill>
                  <a:srgbClr val="0070C0"/>
                </a:solidFill>
                <a:effectLst/>
                <a:uLnTx/>
                <a:uFillTx/>
                <a:latin typeface="微软雅黑" panose="020B0503020204020204" pitchFamily="34" charset="-122"/>
                <a:ea typeface="黑体" panose="02010609060101010101" pitchFamily="49" charset="-122"/>
                <a:cs typeface="+mn-cs"/>
              </a:rPr>
              <a:t>1</a:t>
            </a:r>
            <a:r>
              <a:rPr kumimoji="0" lang="en-US" altLang="zh-CN" sz="2800" b="0" i="0" u="none" strike="noStrike" kern="1200" cap="none" spc="0" normalizeH="0" baseline="0" noProof="0" dirty="0">
                <a:ln>
                  <a:noFill/>
                </a:ln>
                <a:solidFill>
                  <a:srgbClr val="0070C0"/>
                </a:solidFill>
                <a:effectLst/>
                <a:uLnTx/>
                <a:uFillTx/>
                <a:latin typeface="Arial" panose="020B0604020202020204"/>
                <a:ea typeface="黑体" panose="02010609060101010101" pitchFamily="49" charset="-122"/>
                <a:cs typeface="+mn-cs"/>
              </a:rPr>
              <a:t>, </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黑体" panose="02010609060101010101" pitchFamily="49" charset="-122"/>
                <a:cs typeface="+mn-cs"/>
              </a:rPr>
              <a:t>id</a:t>
            </a:r>
            <a:r>
              <a:rPr kumimoji="0" lang="en-US" altLang="zh-CN" sz="2800" b="0" i="0" u="none" strike="noStrike" kern="1200" cap="none" spc="0" normalizeH="0" baseline="-25000" noProof="0" dirty="0">
                <a:ln>
                  <a:noFill/>
                </a:ln>
                <a:solidFill>
                  <a:srgbClr val="0070C0"/>
                </a:solidFill>
                <a:effectLst/>
                <a:uLnTx/>
                <a:uFillTx/>
                <a:latin typeface="微软雅黑" panose="020B0503020204020204" pitchFamily="34" charset="-122"/>
                <a:ea typeface="黑体" panose="02010609060101010101" pitchFamily="49" charset="-122"/>
                <a:cs typeface="+mn-cs"/>
              </a:rPr>
              <a:t>2</a:t>
            </a:r>
            <a:r>
              <a:rPr kumimoji="0" lang="en-US" altLang="zh-CN" sz="2800" b="0" i="0" u="none" strike="noStrike" kern="1200" cap="none" spc="0" normalizeH="0" baseline="0" noProof="0" dirty="0">
                <a:ln>
                  <a:noFill/>
                </a:ln>
                <a:solidFill>
                  <a:srgbClr val="0070C0"/>
                </a:solidFill>
                <a:effectLst/>
                <a:uLnTx/>
                <a:uFillTx/>
                <a:latin typeface="Arial" panose="020B0604020202020204"/>
                <a:ea typeface="黑体" panose="02010609060101010101" pitchFamily="49" charset="-122"/>
                <a:cs typeface="+mn-cs"/>
              </a:rPr>
              <a:t>, </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黑体" panose="02010609060101010101" pitchFamily="49" charset="-122"/>
                <a:cs typeface="+mn-cs"/>
              </a:rPr>
              <a:t>id</a:t>
            </a:r>
            <a:r>
              <a:rPr kumimoji="0" lang="en-US" altLang="zh-CN" sz="2800" b="0" i="0" u="none" strike="noStrike" kern="1200" cap="none" spc="0" normalizeH="0" baseline="-25000" noProof="0" dirty="0">
                <a:ln>
                  <a:noFill/>
                </a:ln>
                <a:solidFill>
                  <a:srgbClr val="0070C0"/>
                </a:solidFill>
                <a:effectLst/>
                <a:uLnTx/>
                <a:uFillTx/>
                <a:latin typeface="微软雅黑" panose="020B0503020204020204" pitchFamily="34" charset="-122"/>
                <a:ea typeface="黑体" panose="02010609060101010101" pitchFamily="49" charset="-122"/>
                <a:cs typeface="+mn-cs"/>
              </a:rPr>
              <a:t>3</a:t>
            </a:r>
          </a:p>
        </p:txBody>
      </p:sp>
    </p:spTree>
    <p:extLst>
      <p:ext uri="{BB962C8B-B14F-4D97-AF65-F5344CB8AC3E}">
        <p14:creationId xmlns:p14="http://schemas.microsoft.com/office/powerpoint/2010/main" val="758073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8FDF64-50D5-47DD-BCE2-35BA3E7EF3DE}"/>
              </a:ext>
            </a:extLst>
          </p:cNvPr>
          <p:cNvSpPr>
            <a:spLocks noGrp="1"/>
          </p:cNvSpPr>
          <p:nvPr>
            <p:ph type="sldNum" sz="quarter" idx="12"/>
          </p:nvPr>
        </p:nvSpPr>
        <p:spPr/>
        <p:txBody>
          <a:bodyPr/>
          <a:lstStyle/>
          <a:p>
            <a:fld id="{8D611F3A-53DE-4E73-A372-B7C8602DC65D}" type="slidenum">
              <a:rPr lang="en-US" altLang="zh-CN" smtClean="0"/>
              <a:pPr/>
              <a:t>60</a:t>
            </a:fld>
            <a:endParaRPr lang="en-US" altLang="zh-CN"/>
          </a:p>
          <a:p>
            <a:endParaRPr lang="en-US" altLang="zh-CN"/>
          </a:p>
        </p:txBody>
      </p:sp>
      <p:pic>
        <p:nvPicPr>
          <p:cNvPr id="4" name="图片 3" descr="图示&#10;&#10;描述已自动生成">
            <a:extLst>
              <a:ext uri="{FF2B5EF4-FFF2-40B4-BE49-F238E27FC236}">
                <a16:creationId xmlns:a16="http://schemas.microsoft.com/office/drawing/2014/main" id="{6B509B0C-08FB-41BB-B7AC-AC48194D8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5" y="842962"/>
            <a:ext cx="4667250" cy="5172075"/>
          </a:xfrm>
          <a:prstGeom prst="rect">
            <a:avLst/>
          </a:prstGeom>
        </p:spPr>
      </p:pic>
    </p:spTree>
    <p:extLst>
      <p:ext uri="{BB962C8B-B14F-4D97-AF65-F5344CB8AC3E}">
        <p14:creationId xmlns:p14="http://schemas.microsoft.com/office/powerpoint/2010/main" val="14713084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EE38B1-1F70-4AD0-88C9-2EAC3B079C20}"/>
              </a:ext>
            </a:extLst>
          </p:cNvPr>
          <p:cNvSpPr>
            <a:spLocks noGrp="1"/>
          </p:cNvSpPr>
          <p:nvPr>
            <p:ph type="sldNum" sz="quarter" idx="12"/>
          </p:nvPr>
        </p:nvSpPr>
        <p:spPr/>
        <p:txBody>
          <a:bodyPr/>
          <a:lstStyle/>
          <a:p>
            <a:fld id="{8D611F3A-53DE-4E73-A372-B7C8602DC65D}" type="slidenum">
              <a:rPr lang="en-US" altLang="zh-CN" smtClean="0"/>
              <a:pPr/>
              <a:t>61</a:t>
            </a:fld>
            <a:endParaRPr lang="en-US" altLang="zh-CN"/>
          </a:p>
          <a:p>
            <a:endParaRPr lang="en-US" altLang="zh-CN"/>
          </a:p>
        </p:txBody>
      </p:sp>
      <p:pic>
        <p:nvPicPr>
          <p:cNvPr id="4" name="图片 3" descr="表格&#10;&#10;描述已自动生成">
            <a:extLst>
              <a:ext uri="{FF2B5EF4-FFF2-40B4-BE49-F238E27FC236}">
                <a16:creationId xmlns:a16="http://schemas.microsoft.com/office/drawing/2014/main" id="{14DFD809-0108-49AD-9901-EF4D63E4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562" y="852487"/>
            <a:ext cx="4714875" cy="5153025"/>
          </a:xfrm>
          <a:prstGeom prst="rect">
            <a:avLst/>
          </a:prstGeom>
        </p:spPr>
      </p:pic>
    </p:spTree>
    <p:extLst>
      <p:ext uri="{BB962C8B-B14F-4D97-AF65-F5344CB8AC3E}">
        <p14:creationId xmlns:p14="http://schemas.microsoft.com/office/powerpoint/2010/main" val="3755505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8FDF64-50D5-47DD-BCE2-35BA3E7EF3DE}"/>
              </a:ext>
            </a:extLst>
          </p:cNvPr>
          <p:cNvSpPr>
            <a:spLocks noGrp="1"/>
          </p:cNvSpPr>
          <p:nvPr>
            <p:ph type="sldNum" sz="quarter" idx="12"/>
          </p:nvPr>
        </p:nvSpPr>
        <p:spPr/>
        <p:txBody>
          <a:bodyPr/>
          <a:lstStyle/>
          <a:p>
            <a:fld id="{8D611F3A-53DE-4E73-A372-B7C8602DC65D}" type="slidenum">
              <a:rPr lang="en-US" altLang="zh-CN" smtClean="0"/>
              <a:pPr/>
              <a:t>62</a:t>
            </a:fld>
            <a:endParaRPr lang="en-US" altLang="zh-CN"/>
          </a:p>
          <a:p>
            <a:endParaRPr lang="en-US" altLang="zh-CN"/>
          </a:p>
        </p:txBody>
      </p:sp>
      <p:pic>
        <p:nvPicPr>
          <p:cNvPr id="4" name="图片 3" descr="图示&#10;&#10;描述已自动生成">
            <a:extLst>
              <a:ext uri="{FF2B5EF4-FFF2-40B4-BE49-F238E27FC236}">
                <a16:creationId xmlns:a16="http://schemas.microsoft.com/office/drawing/2014/main" id="{31076F16-5271-4D3A-9E06-AF404D150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087" y="852487"/>
            <a:ext cx="4695825" cy="5153025"/>
          </a:xfrm>
          <a:prstGeom prst="rect">
            <a:avLst/>
          </a:prstGeom>
        </p:spPr>
      </p:pic>
    </p:spTree>
    <p:extLst>
      <p:ext uri="{BB962C8B-B14F-4D97-AF65-F5344CB8AC3E}">
        <p14:creationId xmlns:p14="http://schemas.microsoft.com/office/powerpoint/2010/main" val="24721156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EE38B1-1F70-4AD0-88C9-2EAC3B079C20}"/>
              </a:ext>
            </a:extLst>
          </p:cNvPr>
          <p:cNvSpPr>
            <a:spLocks noGrp="1"/>
          </p:cNvSpPr>
          <p:nvPr>
            <p:ph type="sldNum" sz="quarter" idx="12"/>
          </p:nvPr>
        </p:nvSpPr>
        <p:spPr/>
        <p:txBody>
          <a:bodyPr/>
          <a:lstStyle/>
          <a:p>
            <a:fld id="{8D611F3A-53DE-4E73-A372-B7C8602DC65D}" type="slidenum">
              <a:rPr lang="en-US" altLang="zh-CN" smtClean="0"/>
              <a:pPr/>
              <a:t>63</a:t>
            </a:fld>
            <a:endParaRPr lang="en-US" altLang="zh-CN"/>
          </a:p>
          <a:p>
            <a:endParaRPr lang="en-US" altLang="zh-CN"/>
          </a:p>
        </p:txBody>
      </p:sp>
      <p:pic>
        <p:nvPicPr>
          <p:cNvPr id="4" name="图片 3" descr="图片包含 图示&#10;&#10;描述已自动生成">
            <a:extLst>
              <a:ext uri="{FF2B5EF4-FFF2-40B4-BE49-F238E27FC236}">
                <a16:creationId xmlns:a16="http://schemas.microsoft.com/office/drawing/2014/main" id="{EEDA5906-31FE-447A-A680-64AF6ADFC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75" y="866775"/>
            <a:ext cx="4667250" cy="5124450"/>
          </a:xfrm>
          <a:prstGeom prst="rect">
            <a:avLst/>
          </a:prstGeom>
        </p:spPr>
      </p:pic>
    </p:spTree>
    <p:extLst>
      <p:ext uri="{BB962C8B-B14F-4D97-AF65-F5344CB8AC3E}">
        <p14:creationId xmlns:p14="http://schemas.microsoft.com/office/powerpoint/2010/main" val="193952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zh-CN" altLang="en-US" dirty="0"/>
              <a:t>一遍扫描的处理方法 </a:t>
            </a:r>
          </a:p>
        </p:txBody>
      </p:sp>
      <p:sp>
        <p:nvSpPr>
          <p:cNvPr id="76804" name="Rectangle 3"/>
          <p:cNvSpPr>
            <a:spLocks noGrp="1" noChangeArrowheads="1"/>
          </p:cNvSpPr>
          <p:nvPr>
            <p:ph idx="1"/>
          </p:nvPr>
        </p:nvSpPr>
        <p:spPr/>
        <p:txBody>
          <a:bodyPr/>
          <a:lstStyle/>
          <a:p>
            <a:pPr>
              <a:lnSpc>
                <a:spcPct val="110000"/>
              </a:lnSpc>
            </a:pPr>
            <a:r>
              <a:rPr lang="zh-CN" altLang="en-US" dirty="0"/>
              <a:t>在语法分析的同时计算属性值 </a:t>
            </a:r>
          </a:p>
          <a:p>
            <a:pPr lvl="1">
              <a:lnSpc>
                <a:spcPct val="110000"/>
              </a:lnSpc>
            </a:pPr>
            <a:r>
              <a:rPr lang="zh-CN" altLang="en-US" dirty="0"/>
              <a:t>所采用的语法分析方法</a:t>
            </a:r>
          </a:p>
          <a:p>
            <a:pPr lvl="1">
              <a:lnSpc>
                <a:spcPct val="110000"/>
              </a:lnSpc>
            </a:pPr>
            <a:r>
              <a:rPr lang="zh-CN" altLang="en-US" dirty="0"/>
              <a:t>属性的计算次序</a:t>
            </a:r>
          </a:p>
          <a:p>
            <a:r>
              <a:rPr lang="en-US" altLang="zh-CN" dirty="0"/>
              <a:t>S－</a:t>
            </a:r>
            <a:r>
              <a:rPr lang="zh-CN" altLang="en-US" dirty="0"/>
              <a:t>属性文法适合一遍扫描的自下而上分析 </a:t>
            </a:r>
          </a:p>
          <a:p>
            <a:pPr eaLnBrk="1" hangingPunct="1"/>
            <a:r>
              <a:rPr lang="en-US" altLang="zh-CN" dirty="0">
                <a:solidFill>
                  <a:srgbClr val="CC0000"/>
                </a:solidFill>
              </a:rPr>
              <a:t>L－</a:t>
            </a:r>
            <a:r>
              <a:rPr lang="zh-CN" altLang="en-US" dirty="0">
                <a:solidFill>
                  <a:srgbClr val="CC0000"/>
                </a:solidFill>
              </a:rPr>
              <a:t>属性文法</a:t>
            </a:r>
            <a:r>
              <a:rPr lang="zh-CN" altLang="en-US" dirty="0"/>
              <a:t>适合一遍扫描的自上而下分析</a:t>
            </a:r>
          </a:p>
        </p:txBody>
      </p:sp>
    </p:spTree>
    <p:extLst>
      <p:ext uri="{BB962C8B-B14F-4D97-AF65-F5344CB8AC3E}">
        <p14:creationId xmlns:p14="http://schemas.microsoft.com/office/powerpoint/2010/main" val="328129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4">
                                            <p:txEl>
                                              <p:pRg st="0" end="0"/>
                                            </p:txEl>
                                          </p:spTgt>
                                        </p:tgtEl>
                                        <p:attrNameLst>
                                          <p:attrName>style.visibility</p:attrName>
                                        </p:attrNameLst>
                                      </p:cBhvr>
                                      <p:to>
                                        <p:strVal val="visible"/>
                                      </p:to>
                                    </p:set>
                                    <p:animEffect transition="in" filter="wipe(left)">
                                      <p:cBhvr>
                                        <p:cTn id="7" dur="500"/>
                                        <p:tgtEl>
                                          <p:spTgt spid="7680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6804">
                                            <p:txEl>
                                              <p:pRg st="1" end="1"/>
                                            </p:txEl>
                                          </p:spTgt>
                                        </p:tgtEl>
                                        <p:attrNameLst>
                                          <p:attrName>style.visibility</p:attrName>
                                        </p:attrNameLst>
                                      </p:cBhvr>
                                      <p:to>
                                        <p:strVal val="visible"/>
                                      </p:to>
                                    </p:set>
                                    <p:animEffect transition="in" filter="wipe(left)">
                                      <p:cBhvr>
                                        <p:cTn id="10" dur="500"/>
                                        <p:tgtEl>
                                          <p:spTgt spid="7680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6804">
                                            <p:txEl>
                                              <p:pRg st="2" end="2"/>
                                            </p:txEl>
                                          </p:spTgt>
                                        </p:tgtEl>
                                        <p:attrNameLst>
                                          <p:attrName>style.visibility</p:attrName>
                                        </p:attrNameLst>
                                      </p:cBhvr>
                                      <p:to>
                                        <p:strVal val="visible"/>
                                      </p:to>
                                    </p:set>
                                    <p:animEffect transition="in" filter="wipe(left)">
                                      <p:cBhvr>
                                        <p:cTn id="13" dur="500"/>
                                        <p:tgtEl>
                                          <p:spTgt spid="7680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6804">
                                            <p:txEl>
                                              <p:pRg st="3" end="3"/>
                                            </p:txEl>
                                          </p:spTgt>
                                        </p:tgtEl>
                                        <p:attrNameLst>
                                          <p:attrName>style.visibility</p:attrName>
                                        </p:attrNameLst>
                                      </p:cBhvr>
                                      <p:to>
                                        <p:strVal val="visible"/>
                                      </p:to>
                                    </p:set>
                                    <p:animEffect transition="in" filter="wipe(left)">
                                      <p:cBhvr>
                                        <p:cTn id="18" dur="500"/>
                                        <p:tgtEl>
                                          <p:spTgt spid="7680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6804">
                                            <p:txEl>
                                              <p:pRg st="4" end="4"/>
                                            </p:txEl>
                                          </p:spTgt>
                                        </p:tgtEl>
                                        <p:attrNameLst>
                                          <p:attrName>style.visibility</p:attrName>
                                        </p:attrNameLst>
                                      </p:cBhvr>
                                      <p:to>
                                        <p:strVal val="visible"/>
                                      </p:to>
                                    </p:set>
                                    <p:animEffect transition="in" filter="wipe(left)">
                                      <p:cBhvr>
                                        <p:cTn id="23" dur="500"/>
                                        <p:tgtEl>
                                          <p:spTgt spid="768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pPr eaLnBrk="1" hangingPunct="1"/>
            <a:r>
              <a:rPr lang="en-US" altLang="zh-CN" dirty="0"/>
              <a:t>L-</a:t>
            </a:r>
            <a:r>
              <a:rPr lang="zh-CN" altLang="en-US" dirty="0"/>
              <a:t>属性文法和自顶向下翻译 </a:t>
            </a:r>
          </a:p>
        </p:txBody>
      </p:sp>
      <p:sp>
        <p:nvSpPr>
          <p:cNvPr id="133123" name="Rectangle 3"/>
          <p:cNvSpPr>
            <a:spLocks noGrp="1" noChangeArrowheads="1"/>
          </p:cNvSpPr>
          <p:nvPr>
            <p:ph idx="1"/>
          </p:nvPr>
        </p:nvSpPr>
        <p:spPr/>
        <p:txBody>
          <a:bodyPr/>
          <a:lstStyle/>
          <a:p>
            <a:pPr eaLnBrk="1" hangingPunct="1"/>
            <a:r>
              <a:rPr lang="zh-CN" altLang="en-US" dirty="0"/>
              <a:t>按照深度优先遍历语法树，计算所有属性值</a:t>
            </a:r>
          </a:p>
          <a:p>
            <a:pPr eaLnBrk="1" hangingPunct="1"/>
            <a:r>
              <a:rPr lang="zh-CN" altLang="en-US" dirty="0"/>
              <a:t>与</a:t>
            </a:r>
            <a:r>
              <a:rPr lang="en-US" altLang="zh-CN" dirty="0"/>
              <a:t>LL(1) </a:t>
            </a:r>
            <a:r>
              <a:rPr lang="zh-CN" altLang="en-US" dirty="0"/>
              <a:t>自上而下分析方法结合</a:t>
            </a:r>
            <a:endParaRPr lang="en-US" altLang="zh-CN" dirty="0"/>
          </a:p>
          <a:p>
            <a:pPr lvl="1"/>
            <a:r>
              <a:rPr lang="zh-CN" altLang="en-US" dirty="0"/>
              <a:t>深度优先建立语法树</a:t>
            </a:r>
            <a:endParaRPr lang="en-US" altLang="zh-CN" dirty="0"/>
          </a:p>
          <a:p>
            <a:pPr lvl="1"/>
            <a:r>
              <a:rPr lang="zh-CN" altLang="en-US" dirty="0"/>
              <a:t>按照语义规则计算属性</a:t>
            </a:r>
          </a:p>
        </p:txBody>
      </p:sp>
    </p:spTree>
    <p:extLst>
      <p:ext uri="{BB962C8B-B14F-4D97-AF65-F5344CB8AC3E}">
        <p14:creationId xmlns:p14="http://schemas.microsoft.com/office/powerpoint/2010/main" val="2200624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3123">
                                            <p:txEl>
                                              <p:pRg st="2" end="2"/>
                                            </p:txEl>
                                          </p:spTgt>
                                        </p:tgtEl>
                                        <p:attrNameLst>
                                          <p:attrName>style.visibility</p:attrName>
                                        </p:attrNameLst>
                                      </p:cBhvr>
                                      <p:to>
                                        <p:strVal val="visible"/>
                                      </p:to>
                                    </p:set>
                                    <p:animEffect transition="in" filter="wipe(left)">
                                      <p:cBhvr>
                                        <p:cTn id="15" dur="500"/>
                                        <p:tgtEl>
                                          <p:spTgt spid="1331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3123">
                                            <p:txEl>
                                              <p:pRg st="3" end="3"/>
                                            </p:txEl>
                                          </p:spTgt>
                                        </p:tgtEl>
                                        <p:attrNameLst>
                                          <p:attrName>style.visibility</p:attrName>
                                        </p:attrNameLst>
                                      </p:cBhvr>
                                      <p:to>
                                        <p:strVal val="visible"/>
                                      </p:to>
                                    </p:set>
                                    <p:animEffect transition="in" filter="wipe(left)">
                                      <p:cBhvr>
                                        <p:cTn id="18"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1026"/>
          <p:cNvSpPr>
            <a:spLocks noGrp="1" noChangeArrowheads="1"/>
          </p:cNvSpPr>
          <p:nvPr>
            <p:ph type="title"/>
          </p:nvPr>
        </p:nvSpPr>
        <p:spPr/>
        <p:txBody>
          <a:bodyPr/>
          <a:lstStyle/>
          <a:p>
            <a:pPr eaLnBrk="1" hangingPunct="1"/>
            <a:r>
              <a:rPr lang="en-US" altLang="zh-CN" dirty="0"/>
              <a:t>L-</a:t>
            </a:r>
            <a:r>
              <a:rPr lang="zh-CN" altLang="en-US" dirty="0"/>
              <a:t>属性文法</a:t>
            </a:r>
          </a:p>
        </p:txBody>
      </p:sp>
      <p:sp>
        <p:nvSpPr>
          <p:cNvPr id="136195" name="Rectangle 1027"/>
          <p:cNvSpPr>
            <a:spLocks noGrp="1" noChangeArrowheads="1"/>
          </p:cNvSpPr>
          <p:nvPr>
            <p:ph idx="1"/>
          </p:nvPr>
        </p:nvSpPr>
        <p:spPr/>
        <p:txBody>
          <a:bodyPr/>
          <a:lstStyle/>
          <a:p>
            <a:pPr eaLnBrk="1" hangingPunct="1"/>
            <a:r>
              <a:rPr lang="zh-CN" altLang="en-US" dirty="0"/>
              <a:t>一个属性文法称为</a:t>
            </a:r>
            <a:r>
              <a:rPr lang="en-US" altLang="zh-CN" dirty="0">
                <a:solidFill>
                  <a:srgbClr val="CC0000"/>
                </a:solidFill>
              </a:rPr>
              <a:t>L-</a:t>
            </a:r>
            <a:r>
              <a:rPr lang="zh-CN" altLang="en-US" dirty="0">
                <a:solidFill>
                  <a:srgbClr val="CC0000"/>
                </a:solidFill>
              </a:rPr>
              <a:t>属性文法</a:t>
            </a:r>
            <a:r>
              <a:rPr lang="zh-CN" altLang="en-US" dirty="0"/>
              <a:t>，如果对于每个产生式</a:t>
            </a:r>
            <a:r>
              <a:rPr lang="en-US" altLang="zh-CN" dirty="0">
                <a:solidFill>
                  <a:srgbClr val="0070C0"/>
                </a:solidFill>
              </a:rPr>
              <a:t>A→X</a:t>
            </a:r>
            <a:r>
              <a:rPr lang="en-US" altLang="zh-CN" baseline="-30000" dirty="0">
                <a:solidFill>
                  <a:srgbClr val="0070C0"/>
                </a:solidFill>
              </a:rPr>
              <a:t>1</a:t>
            </a:r>
            <a:r>
              <a:rPr lang="en-US" altLang="zh-CN" dirty="0">
                <a:solidFill>
                  <a:srgbClr val="0070C0"/>
                </a:solidFill>
              </a:rPr>
              <a:t>X</a:t>
            </a:r>
            <a:r>
              <a:rPr lang="en-US" altLang="zh-CN" baseline="-30000" dirty="0">
                <a:solidFill>
                  <a:srgbClr val="0070C0"/>
                </a:solidFill>
              </a:rPr>
              <a:t>2</a:t>
            </a:r>
            <a:r>
              <a:rPr lang="en-US" altLang="zh-CN" dirty="0">
                <a:solidFill>
                  <a:srgbClr val="0070C0"/>
                </a:solidFill>
                <a:latin typeface="微软雅黑" panose="020B0503020204020204" pitchFamily="34" charset="-122"/>
              </a:rPr>
              <a:t>…</a:t>
            </a:r>
            <a:r>
              <a:rPr lang="en-US" altLang="zh-CN" dirty="0" err="1">
                <a:solidFill>
                  <a:srgbClr val="0070C0"/>
                </a:solidFill>
              </a:rPr>
              <a:t>X</a:t>
            </a:r>
            <a:r>
              <a:rPr lang="en-US" altLang="zh-CN" baseline="-30000" dirty="0" err="1">
                <a:solidFill>
                  <a:srgbClr val="0070C0"/>
                </a:solidFill>
              </a:rPr>
              <a:t>n</a:t>
            </a:r>
            <a:r>
              <a:rPr lang="en-US" altLang="zh-CN" dirty="0"/>
              <a:t>，</a:t>
            </a:r>
            <a:r>
              <a:rPr lang="zh-CN" altLang="en-US" dirty="0"/>
              <a:t>其每个语义规则中的每个属性或者是</a:t>
            </a:r>
            <a:r>
              <a:rPr lang="zh-CN" altLang="en-US" dirty="0">
                <a:solidFill>
                  <a:srgbClr val="0070C0"/>
                </a:solidFill>
              </a:rPr>
              <a:t>综合属性</a:t>
            </a:r>
            <a:r>
              <a:rPr lang="zh-CN" altLang="en-US" dirty="0"/>
              <a:t>，或者是</a:t>
            </a:r>
            <a:r>
              <a:rPr lang="en-US" altLang="zh-CN" dirty="0"/>
              <a:t>X</a:t>
            </a:r>
            <a:r>
              <a:rPr lang="en-US" altLang="zh-CN" baseline="-30000" dirty="0"/>
              <a:t>i</a:t>
            </a:r>
            <a:r>
              <a:rPr lang="en-US" altLang="zh-CN" dirty="0"/>
              <a:t>(1</a:t>
            </a:r>
            <a:r>
              <a:rPr lang="en-US" altLang="zh-CN" dirty="0">
                <a:sym typeface="Symbol" panose="05050102010706020507" pitchFamily="18" charset="2"/>
              </a:rPr>
              <a:t></a:t>
            </a:r>
            <a:r>
              <a:rPr lang="en-US" altLang="zh-CN" dirty="0"/>
              <a:t>i</a:t>
            </a:r>
            <a:r>
              <a:rPr lang="en-US" altLang="zh-CN" dirty="0">
                <a:sym typeface="Symbol" panose="05050102010706020507" pitchFamily="18" charset="2"/>
              </a:rPr>
              <a:t></a:t>
            </a:r>
            <a:r>
              <a:rPr lang="en-US" altLang="zh-CN" dirty="0"/>
              <a:t>n)</a:t>
            </a:r>
            <a:r>
              <a:rPr lang="zh-CN" altLang="en-US" dirty="0"/>
              <a:t>的一个</a:t>
            </a:r>
            <a:r>
              <a:rPr lang="zh-CN" altLang="en-US" dirty="0">
                <a:solidFill>
                  <a:srgbClr val="0070C0"/>
                </a:solidFill>
              </a:rPr>
              <a:t>继承属性</a:t>
            </a:r>
            <a:r>
              <a:rPr lang="zh-CN" altLang="en-US" dirty="0"/>
              <a:t>且这个继承属性仅依赖于：</a:t>
            </a:r>
          </a:p>
          <a:p>
            <a:pPr lvl="1" eaLnBrk="1" hangingPunct="1">
              <a:buFont typeface="Wingdings" panose="05000000000000000000" pitchFamily="2" charset="2"/>
              <a:buNone/>
            </a:pPr>
            <a:r>
              <a:rPr lang="zh-CN" altLang="en-US" dirty="0"/>
              <a:t>(1) 产生式中</a:t>
            </a:r>
            <a:r>
              <a:rPr lang="en-US" altLang="zh-CN" dirty="0"/>
              <a:t>X</a:t>
            </a:r>
            <a:r>
              <a:rPr lang="en-US" altLang="zh-CN" baseline="-30000" dirty="0"/>
              <a:t>i</a:t>
            </a:r>
            <a:r>
              <a:rPr lang="zh-CN" altLang="en-US" dirty="0"/>
              <a:t>左边符号</a:t>
            </a:r>
            <a:r>
              <a:rPr lang="en-US" altLang="zh-CN" dirty="0"/>
              <a:t>X</a:t>
            </a:r>
            <a:r>
              <a:rPr lang="en-US" altLang="zh-CN" baseline="-30000" dirty="0"/>
              <a:t>1</a:t>
            </a:r>
            <a:r>
              <a:rPr lang="en-US" altLang="zh-CN" dirty="0"/>
              <a:t>，X</a:t>
            </a:r>
            <a:r>
              <a:rPr lang="en-US" altLang="zh-CN" baseline="-30000" dirty="0"/>
              <a:t>2</a:t>
            </a:r>
            <a:r>
              <a:rPr lang="en-US" altLang="zh-CN" dirty="0"/>
              <a:t>，</a:t>
            </a:r>
            <a:r>
              <a:rPr lang="en-US" altLang="zh-CN" dirty="0">
                <a:latin typeface="微软雅黑" panose="020B0503020204020204" pitchFamily="34" charset="-122"/>
              </a:rPr>
              <a:t>…</a:t>
            </a:r>
            <a:r>
              <a:rPr lang="en-US" altLang="zh-CN" dirty="0"/>
              <a:t>，X</a:t>
            </a:r>
            <a:r>
              <a:rPr lang="en-US" altLang="zh-CN" baseline="-30000" dirty="0"/>
              <a:t>i-1</a:t>
            </a:r>
            <a:r>
              <a:rPr lang="zh-CN" altLang="en-US" dirty="0"/>
              <a:t>的属性</a:t>
            </a:r>
          </a:p>
          <a:p>
            <a:pPr lvl="1" eaLnBrk="1" hangingPunct="1">
              <a:buFont typeface="Wingdings" panose="05000000000000000000" pitchFamily="2" charset="2"/>
              <a:buNone/>
            </a:pPr>
            <a:r>
              <a:rPr lang="zh-CN" altLang="en-US" dirty="0"/>
              <a:t>(2) </a:t>
            </a:r>
            <a:r>
              <a:rPr lang="en-US" altLang="zh-CN" dirty="0"/>
              <a:t>A</a:t>
            </a:r>
            <a:r>
              <a:rPr lang="zh-CN" altLang="en-US" dirty="0"/>
              <a:t>的继承属性</a:t>
            </a:r>
          </a:p>
          <a:p>
            <a:pPr eaLnBrk="1" hangingPunct="1"/>
            <a:r>
              <a:rPr lang="en-US" altLang="zh-CN" dirty="0">
                <a:solidFill>
                  <a:srgbClr val="0070C0"/>
                </a:solidFill>
              </a:rPr>
              <a:t>S-</a:t>
            </a:r>
            <a:r>
              <a:rPr lang="zh-CN" altLang="en-US" dirty="0">
                <a:solidFill>
                  <a:srgbClr val="0070C0"/>
                </a:solidFill>
              </a:rPr>
              <a:t>属性文法</a:t>
            </a:r>
            <a:r>
              <a:rPr lang="zh-CN" altLang="en-US" dirty="0"/>
              <a:t>一定是</a:t>
            </a:r>
            <a:r>
              <a:rPr lang="en-US" altLang="zh-CN" dirty="0">
                <a:solidFill>
                  <a:srgbClr val="CC0000"/>
                </a:solidFill>
              </a:rPr>
              <a:t>L-</a:t>
            </a:r>
            <a:r>
              <a:rPr lang="zh-CN" altLang="en-US" dirty="0">
                <a:solidFill>
                  <a:srgbClr val="CC0000"/>
                </a:solidFill>
              </a:rPr>
              <a:t>属性文法</a:t>
            </a:r>
          </a:p>
        </p:txBody>
      </p:sp>
    </p:spTree>
    <p:extLst>
      <p:ext uri="{BB962C8B-B14F-4D97-AF65-F5344CB8AC3E}">
        <p14:creationId xmlns:p14="http://schemas.microsoft.com/office/powerpoint/2010/main" val="2497469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fade">
                                      <p:cBhvr>
                                        <p:cTn id="7" dur="2000"/>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5">
                                            <p:txEl>
                                              <p:pRg st="0" end="0"/>
                                            </p:txEl>
                                          </p:spTgt>
                                        </p:tgtEl>
                                        <p:attrNameLst>
                                          <p:attrName>style.visibility</p:attrName>
                                        </p:attrNameLst>
                                      </p:cBhvr>
                                      <p:to>
                                        <p:strVal val="visible"/>
                                      </p:to>
                                    </p:set>
                                    <p:animEffect transition="in" filter="wipe(left)">
                                      <p:cBhvr>
                                        <p:cTn id="12" dur="500"/>
                                        <p:tgtEl>
                                          <p:spTgt spid="136195">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6195">
                                            <p:txEl>
                                              <p:pRg st="1" end="1"/>
                                            </p:txEl>
                                          </p:spTgt>
                                        </p:tgtEl>
                                        <p:attrNameLst>
                                          <p:attrName>style.visibility</p:attrName>
                                        </p:attrNameLst>
                                      </p:cBhvr>
                                      <p:to>
                                        <p:strVal val="visible"/>
                                      </p:to>
                                    </p:set>
                                    <p:animEffect transition="in" filter="wipe(left)">
                                      <p:cBhvr>
                                        <p:cTn id="15" dur="500"/>
                                        <p:tgtEl>
                                          <p:spTgt spid="136195">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6195">
                                            <p:txEl>
                                              <p:pRg st="2" end="2"/>
                                            </p:txEl>
                                          </p:spTgt>
                                        </p:tgtEl>
                                        <p:attrNameLst>
                                          <p:attrName>style.visibility</p:attrName>
                                        </p:attrNameLst>
                                      </p:cBhvr>
                                      <p:to>
                                        <p:strVal val="visible"/>
                                      </p:to>
                                    </p:set>
                                    <p:animEffect transition="in" filter="wipe(left)">
                                      <p:cBhvr>
                                        <p:cTn id="18" dur="500"/>
                                        <p:tgtEl>
                                          <p:spTgt spid="13619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6195">
                                            <p:txEl>
                                              <p:pRg st="3" end="3"/>
                                            </p:txEl>
                                          </p:spTgt>
                                        </p:tgtEl>
                                        <p:attrNameLst>
                                          <p:attrName>style.visibility</p:attrName>
                                        </p:attrNameLst>
                                      </p:cBhvr>
                                      <p:to>
                                        <p:strVal val="visible"/>
                                      </p:to>
                                    </p:set>
                                    <p:animEffect transition="in" filter="wipe(left)">
                                      <p:cBhvr>
                                        <p:cTn id="23" dur="500"/>
                                        <p:tgtEl>
                                          <p:spTgt spid="136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5"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r>
              <a:rPr lang="en-US" altLang="zh-CN" dirty="0"/>
              <a:t>L-</a:t>
            </a:r>
            <a:r>
              <a:rPr lang="zh-CN" altLang="en-US" dirty="0"/>
              <a:t>属性文法</a:t>
            </a:r>
          </a:p>
        </p:txBody>
      </p:sp>
      <p:sp>
        <p:nvSpPr>
          <p:cNvPr id="137219" name="Rectangle 3"/>
          <p:cNvSpPr>
            <a:spLocks noGrp="1" noChangeArrowheads="1"/>
          </p:cNvSpPr>
          <p:nvPr>
            <p:ph idx="1"/>
          </p:nvPr>
        </p:nvSpPr>
        <p:spPr/>
        <p:txBody>
          <a:bodyPr/>
          <a:lstStyle/>
          <a:p>
            <a:pPr algn="just"/>
            <a:r>
              <a:rPr lang="zh-CN" altLang="en-US" dirty="0"/>
              <a:t>某属性文法包含下面的定义，该文法是</a:t>
            </a:r>
            <a:r>
              <a:rPr lang="en-US" altLang="zh-CN" dirty="0"/>
              <a:t>L-</a:t>
            </a:r>
            <a:r>
              <a:rPr lang="zh-CN" altLang="en-US" dirty="0"/>
              <a:t>属性文法吗</a:t>
            </a:r>
            <a:endParaRPr lang="en-US" altLang="zh-CN" dirty="0"/>
          </a:p>
          <a:p>
            <a:pPr marL="0" indent="0" algn="just">
              <a:buNone/>
            </a:pPr>
            <a:r>
              <a:rPr lang="en-US" altLang="zh-CN" dirty="0"/>
              <a:t>A.  </a:t>
            </a:r>
            <a:r>
              <a:rPr lang="zh-CN" altLang="en-US" dirty="0"/>
              <a:t>是</a:t>
            </a:r>
            <a:endParaRPr lang="en-US" altLang="zh-CN" dirty="0"/>
          </a:p>
          <a:p>
            <a:pPr marL="0" indent="0" algn="just">
              <a:buNone/>
            </a:pPr>
            <a:r>
              <a:rPr lang="en-US" altLang="zh-CN" dirty="0"/>
              <a:t>B.  </a:t>
            </a:r>
            <a:r>
              <a:rPr lang="zh-CN" altLang="en-US" dirty="0"/>
              <a:t>否</a:t>
            </a:r>
          </a:p>
        </p:txBody>
      </p:sp>
      <p:sp>
        <p:nvSpPr>
          <p:cNvPr id="3" name="文本框 2"/>
          <p:cNvSpPr txBox="1"/>
          <p:nvPr/>
        </p:nvSpPr>
        <p:spPr>
          <a:xfrm>
            <a:off x="3504545" y="3550324"/>
            <a:ext cx="3875969" cy="230832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产 生 式 		语 义 规 则 </a:t>
            </a:r>
            <a:endPar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A→LM 		</a:t>
            </a:r>
            <a:r>
              <a:rPr kumimoji="0" lang="en-US" altLang="zh-CN" sz="2400" b="0" i="0" u="none" strike="noStrike" kern="1200" cap="none" spc="0" normalizeH="0" baseline="0" noProof="0" dirty="0" err="1">
                <a:ln>
                  <a:noFill/>
                </a:ln>
                <a:solidFill>
                  <a:prstClr val="white"/>
                </a:solidFill>
                <a:effectLst/>
                <a:uLnTx/>
                <a:uFillTx/>
                <a:latin typeface="Arial" panose="020B0604020202020204"/>
                <a:ea typeface="黑体" panose="02010609060101010101" pitchFamily="49" charset="-122"/>
                <a:cs typeface="+mn-cs"/>
              </a:rPr>
              <a:t>L.i</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 g(</a:t>
            </a:r>
            <a:r>
              <a:rPr kumimoji="0" lang="en-US" altLang="zh-CN" sz="2400" b="0" i="0" u="none" strike="noStrike" kern="1200" cap="none" spc="0" normalizeH="0" baseline="0" noProof="0" dirty="0" err="1">
                <a:ln>
                  <a:noFill/>
                </a:ln>
                <a:solidFill>
                  <a:prstClr val="white"/>
                </a:solidFill>
                <a:effectLst/>
                <a:uLnTx/>
                <a:uFillTx/>
                <a:latin typeface="Arial" panose="020B0604020202020204"/>
                <a:ea typeface="黑体" panose="02010609060101010101" pitchFamily="49" charset="-122"/>
                <a:cs typeface="+mn-cs"/>
              </a:rPr>
              <a:t>A.i</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a:ea typeface="黑体" panose="02010609060101010101" pitchFamily="49" charset="-122"/>
                <a:cs typeface="+mn-cs"/>
              </a:rPr>
              <a:t>M.i</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:=m(L.s)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A→QR 		</a:t>
            </a:r>
            <a:r>
              <a:rPr kumimoji="0" lang="en-US" altLang="zh-CN" sz="2400" b="0" i="0" u="none" strike="noStrike" kern="1200" cap="none" spc="0" normalizeH="0" baseline="0" noProof="0" dirty="0" err="1">
                <a:ln>
                  <a:noFill/>
                </a:ln>
                <a:solidFill>
                  <a:prstClr val="white"/>
                </a:solidFill>
                <a:effectLst/>
                <a:uLnTx/>
                <a:uFillTx/>
                <a:latin typeface="Arial" panose="020B0604020202020204"/>
                <a:ea typeface="黑体" panose="02010609060101010101" pitchFamily="49" charset="-122"/>
                <a:cs typeface="+mn-cs"/>
              </a:rPr>
              <a:t>R.i</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 r(</a:t>
            </a:r>
            <a:r>
              <a:rPr kumimoji="0" lang="en-US" altLang="zh-CN" sz="2400" b="0" i="0" u="none" strike="noStrike" kern="1200" cap="none" spc="0" normalizeH="0" baseline="0" noProof="0" dirty="0" err="1">
                <a:ln>
                  <a:noFill/>
                </a:ln>
                <a:solidFill>
                  <a:prstClr val="white"/>
                </a:solidFill>
                <a:effectLst/>
                <a:uLnTx/>
                <a:uFillTx/>
                <a:latin typeface="Arial" panose="020B0604020202020204"/>
                <a:ea typeface="黑体" panose="02010609060101010101" pitchFamily="49" charset="-122"/>
                <a:cs typeface="+mn-cs"/>
              </a:rPr>
              <a:t>A.i</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a:t>
            </a:r>
            <a:r>
              <a:rPr kumimoji="0" lang="en-US" altLang="zh-CN" sz="2400" b="0" i="0" u="none" strike="noStrike" kern="1200" cap="none" spc="0" normalizeH="0" baseline="0" noProof="0" dirty="0" err="1">
                <a:ln>
                  <a:noFill/>
                </a:ln>
                <a:solidFill>
                  <a:prstClr val="white"/>
                </a:solidFill>
                <a:effectLst/>
                <a:uLnTx/>
                <a:uFillTx/>
                <a:latin typeface="Arial" panose="020B0604020202020204"/>
                <a:ea typeface="黑体" panose="02010609060101010101" pitchFamily="49" charset="-122"/>
                <a:cs typeface="+mn-cs"/>
              </a:rPr>
              <a:t>Q.i</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:=q(R.s)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黑体" panose="02010609060101010101" pitchFamily="49" charset="-122"/>
                <a:cs typeface="+mn-cs"/>
              </a:rPr>
              <a:t> </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A.s :=f(Q.s) </a:t>
            </a:r>
            <a:endParaRPr kumimoji="0" lang="zh-CN" altLang="en-US"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26041856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pPr eaLnBrk="1" hangingPunct="1"/>
            <a:r>
              <a:rPr lang="en-US" altLang="zh-CN" dirty="0"/>
              <a:t>L-</a:t>
            </a:r>
            <a:r>
              <a:rPr lang="zh-CN" altLang="en-US" dirty="0"/>
              <a:t>属性文法和自顶向下翻译 </a:t>
            </a:r>
          </a:p>
        </p:txBody>
      </p:sp>
      <p:sp>
        <p:nvSpPr>
          <p:cNvPr id="133123" name="Rectangle 3"/>
          <p:cNvSpPr>
            <a:spLocks noGrp="1" noChangeArrowheads="1"/>
          </p:cNvSpPr>
          <p:nvPr>
            <p:ph idx="1"/>
          </p:nvPr>
        </p:nvSpPr>
        <p:spPr/>
        <p:txBody>
          <a:bodyPr/>
          <a:lstStyle/>
          <a:p>
            <a:pPr eaLnBrk="1" hangingPunct="1"/>
            <a:r>
              <a:rPr lang="zh-CN" altLang="en-US" dirty="0"/>
              <a:t>按照深度优先遍历语法树，计算所有属性值</a:t>
            </a:r>
          </a:p>
          <a:p>
            <a:pPr eaLnBrk="1" hangingPunct="1"/>
            <a:r>
              <a:rPr lang="zh-CN" altLang="en-US" dirty="0"/>
              <a:t>与</a:t>
            </a:r>
            <a:r>
              <a:rPr lang="en-US" altLang="zh-CN" dirty="0"/>
              <a:t>LL(1) </a:t>
            </a:r>
            <a:r>
              <a:rPr lang="zh-CN" altLang="en-US" dirty="0"/>
              <a:t>自上而下分析方法结合</a:t>
            </a:r>
            <a:endParaRPr lang="en-US" altLang="zh-CN" dirty="0"/>
          </a:p>
          <a:p>
            <a:pPr lvl="1"/>
            <a:r>
              <a:rPr lang="zh-CN" altLang="en-US" dirty="0"/>
              <a:t>深度优先建立语法树</a:t>
            </a:r>
            <a:endParaRPr lang="en-US" altLang="zh-CN" dirty="0"/>
          </a:p>
          <a:p>
            <a:pPr lvl="1"/>
            <a:r>
              <a:rPr lang="zh-CN" altLang="en-US" dirty="0"/>
              <a:t>按照语义规则计算属性</a:t>
            </a:r>
          </a:p>
        </p:txBody>
      </p:sp>
    </p:spTree>
    <p:extLst>
      <p:ext uri="{BB962C8B-B14F-4D97-AF65-F5344CB8AC3E}">
        <p14:creationId xmlns:p14="http://schemas.microsoft.com/office/powerpoint/2010/main" val="2301777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3123">
                                            <p:txEl>
                                              <p:pRg st="2" end="2"/>
                                            </p:txEl>
                                          </p:spTgt>
                                        </p:tgtEl>
                                        <p:attrNameLst>
                                          <p:attrName>style.visibility</p:attrName>
                                        </p:attrNameLst>
                                      </p:cBhvr>
                                      <p:to>
                                        <p:strVal val="visible"/>
                                      </p:to>
                                    </p:set>
                                    <p:animEffect transition="in" filter="wipe(left)">
                                      <p:cBhvr>
                                        <p:cTn id="15" dur="500"/>
                                        <p:tgtEl>
                                          <p:spTgt spid="1331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3123">
                                            <p:txEl>
                                              <p:pRg st="3" end="3"/>
                                            </p:txEl>
                                          </p:spTgt>
                                        </p:tgtEl>
                                        <p:attrNameLst>
                                          <p:attrName>style.visibility</p:attrName>
                                        </p:attrNameLst>
                                      </p:cBhvr>
                                      <p:to>
                                        <p:strVal val="visible"/>
                                      </p:to>
                                    </p:set>
                                    <p:animEffect transition="in" filter="wipe(left)">
                                      <p:cBhvr>
                                        <p:cTn id="18"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eaLnBrk="1" hangingPunct="1"/>
            <a:r>
              <a:rPr lang="zh-CN" altLang="en-US" dirty="0"/>
              <a:t>树遍历的属性计算方法</a:t>
            </a:r>
          </a:p>
        </p:txBody>
      </p:sp>
      <p:sp>
        <p:nvSpPr>
          <p:cNvPr id="39939" name="Rectangle 3"/>
          <p:cNvSpPr>
            <a:spLocks noGrp="1" noChangeArrowheads="1"/>
          </p:cNvSpPr>
          <p:nvPr>
            <p:ph idx="1"/>
          </p:nvPr>
        </p:nvSpPr>
        <p:spPr/>
        <p:txBody>
          <a:bodyPr/>
          <a:lstStyle/>
          <a:p>
            <a:pPr algn="just" eaLnBrk="1" hangingPunct="1"/>
            <a:r>
              <a:rPr lang="zh-CN" altLang="en-US" dirty="0"/>
              <a:t>通过树遍历的方法计算属性的值 </a:t>
            </a:r>
          </a:p>
          <a:p>
            <a:pPr lvl="1" algn="just" eaLnBrk="1" hangingPunct="1"/>
            <a:r>
              <a:rPr lang="zh-CN" altLang="en-US" dirty="0"/>
              <a:t>假设语法树已建立，且树中已带有开始符号的继承属性和终结符的综合属性 </a:t>
            </a:r>
          </a:p>
          <a:p>
            <a:pPr lvl="1" algn="just" eaLnBrk="1" hangingPunct="1"/>
            <a:r>
              <a:rPr lang="zh-CN" altLang="en-US" dirty="0"/>
              <a:t>以某种次序遍历语法树，直至计算出所有属性</a:t>
            </a:r>
          </a:p>
          <a:p>
            <a:pPr lvl="1" algn="just"/>
            <a:r>
              <a:rPr lang="zh-CN" altLang="en-US" dirty="0">
                <a:solidFill>
                  <a:srgbClr val="C00000"/>
                </a:solidFill>
              </a:rPr>
              <a:t>深度优先，从左到右的遍历 </a:t>
            </a:r>
          </a:p>
        </p:txBody>
      </p:sp>
      <p:sp>
        <p:nvSpPr>
          <p:cNvPr id="5" name="Rectangle 4"/>
          <p:cNvSpPr>
            <a:spLocks noChangeArrowheads="1"/>
          </p:cNvSpPr>
          <p:nvPr/>
        </p:nvSpPr>
        <p:spPr bwMode="auto">
          <a:xfrm>
            <a:off x="764932" y="4406321"/>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1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输入串</a:t>
            </a:r>
          </a:p>
        </p:txBody>
      </p:sp>
      <p:sp>
        <p:nvSpPr>
          <p:cNvPr id="6" name="Rectangle 5"/>
          <p:cNvSpPr>
            <a:spLocks noChangeArrowheads="1"/>
          </p:cNvSpPr>
          <p:nvPr/>
        </p:nvSpPr>
        <p:spPr bwMode="auto">
          <a:xfrm>
            <a:off x="2022232" y="4406321"/>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zh-CN" altLang="en-US" sz="21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语法树</a:t>
            </a:r>
          </a:p>
        </p:txBody>
      </p:sp>
      <p:sp>
        <p:nvSpPr>
          <p:cNvPr id="7" name="Rectangle 6"/>
          <p:cNvSpPr>
            <a:spLocks noChangeArrowheads="1"/>
          </p:cNvSpPr>
          <p:nvPr/>
        </p:nvSpPr>
        <p:spPr bwMode="auto">
          <a:xfrm>
            <a:off x="3688934" y="4406321"/>
            <a:ext cx="133147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1" lang="zh-CN" altLang="en-US" sz="21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遍历语法树</a:t>
            </a:r>
            <a:endParaRPr kumimoji="1" lang="en-US"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endParaRPr>
          </a:p>
          <a:p>
            <a:pPr marL="0" marR="0" lvl="0" indent="0" algn="ctr" defTabSz="4572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1" lang="zh-CN" altLang="en-US" sz="21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计算属性</a:t>
            </a:r>
          </a:p>
        </p:txBody>
      </p:sp>
      <p:sp>
        <p:nvSpPr>
          <p:cNvPr id="9" name="Line 8"/>
          <p:cNvSpPr>
            <a:spLocks noChangeShapeType="1"/>
          </p:cNvSpPr>
          <p:nvPr/>
        </p:nvSpPr>
        <p:spPr bwMode="auto">
          <a:xfrm>
            <a:off x="1907932" y="4634921"/>
            <a:ext cx="40005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
        <p:nvSpPr>
          <p:cNvPr id="10" name="Line 9"/>
          <p:cNvSpPr>
            <a:spLocks noChangeShapeType="1"/>
          </p:cNvSpPr>
          <p:nvPr/>
        </p:nvSpPr>
        <p:spPr bwMode="auto">
          <a:xfrm>
            <a:off x="3222382" y="4634921"/>
            <a:ext cx="40005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15730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939">
                                            <p:txEl>
                                              <p:pRg st="2" end="2"/>
                                            </p:txEl>
                                          </p:spTgt>
                                        </p:tgtEl>
                                        <p:attrNameLst>
                                          <p:attrName>style.visibility</p:attrName>
                                        </p:attrNameLst>
                                      </p:cBhvr>
                                      <p:to>
                                        <p:strVal val="visible"/>
                                      </p:to>
                                    </p:set>
                                    <p:animEffect transition="in" filter="wipe(left)">
                                      <p:cBhvr>
                                        <p:cTn id="36" dur="500"/>
                                        <p:tgtEl>
                                          <p:spTgt spid="3993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939">
                                            <p:txEl>
                                              <p:pRg st="3" end="3"/>
                                            </p:txEl>
                                          </p:spTgt>
                                        </p:tgtEl>
                                        <p:attrNameLst>
                                          <p:attrName>style.visibility</p:attrName>
                                        </p:attrNameLst>
                                      </p:cBhvr>
                                      <p:to>
                                        <p:strVal val="visible"/>
                                      </p:to>
                                    </p:set>
                                    <p:animEffect transition="in" filter="wipe(left)">
                                      <p:cBhvr>
                                        <p:cTn id="41"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5" grpId="0"/>
      <p:bldP spid="6" grpId="0"/>
      <p:bldP spid="7" grpId="0" autoUpdateAnimBg="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属性依赖</a:t>
            </a:r>
          </a:p>
        </p:txBody>
      </p:sp>
      <p:sp>
        <p:nvSpPr>
          <p:cNvPr id="11267" name="Rectangle 3"/>
          <p:cNvSpPr>
            <a:spLocks noGrp="1" noChangeArrowheads="1"/>
          </p:cNvSpPr>
          <p:nvPr>
            <p:ph idx="1"/>
          </p:nvPr>
        </p:nvSpPr>
        <p:spPr>
          <a:xfrm>
            <a:off x="0" y="1836567"/>
            <a:ext cx="4615391" cy="4898062"/>
          </a:xfrm>
        </p:spPr>
        <p:txBody>
          <a:bodyPr>
            <a:noAutofit/>
          </a:bodyPr>
          <a:lstStyle/>
          <a:p>
            <a:pPr>
              <a:lnSpc>
                <a:spcPct val="110000"/>
              </a:lnSpc>
              <a:spcBef>
                <a:spcPts val="0"/>
              </a:spcBef>
            </a:pPr>
            <a:r>
              <a:rPr lang="zh-CN" altLang="en-US" sz="2400" dirty="0"/>
              <a:t>对应于每个产生式</a:t>
            </a:r>
            <a:r>
              <a:rPr lang="en-US" altLang="zh-CN" sz="2400" dirty="0">
                <a:solidFill>
                  <a:srgbClr val="0070C0"/>
                </a:solidFill>
              </a:rPr>
              <a:t>A→</a:t>
            </a:r>
            <a:r>
              <a:rPr lang="en-US" altLang="zh-CN" sz="2400" dirty="0">
                <a:solidFill>
                  <a:srgbClr val="0070C0"/>
                </a:solidFill>
                <a:sym typeface="Symbol" panose="05050102010706020507" pitchFamily="18" charset="2"/>
              </a:rPr>
              <a:t></a:t>
            </a:r>
            <a:r>
              <a:rPr lang="zh-CN" altLang="en-US" sz="2400" dirty="0"/>
              <a:t>都有一套与之相关联的</a:t>
            </a:r>
            <a:r>
              <a:rPr lang="zh-CN" altLang="en-US" sz="2400" dirty="0">
                <a:solidFill>
                  <a:srgbClr val="0070C0"/>
                </a:solidFill>
              </a:rPr>
              <a:t>语义规则</a:t>
            </a:r>
            <a:r>
              <a:rPr lang="zh-CN" altLang="en-US" sz="2400" dirty="0"/>
              <a:t>，每条规则的形式为</a:t>
            </a:r>
            <a:r>
              <a:rPr lang="en-US" altLang="zh-CN" sz="2400" dirty="0"/>
              <a:t>(f</a:t>
            </a:r>
            <a:r>
              <a:rPr lang="zh-CN" altLang="en-US" sz="2400" dirty="0"/>
              <a:t>是一个函数</a:t>
            </a:r>
            <a:r>
              <a:rPr lang="en-US" altLang="zh-CN" sz="2400" dirty="0"/>
              <a:t>)</a:t>
            </a:r>
            <a:r>
              <a:rPr lang="zh-CN" altLang="en-US" sz="2400" dirty="0"/>
              <a:t>：</a:t>
            </a:r>
          </a:p>
          <a:p>
            <a:pPr algn="ctr">
              <a:lnSpc>
                <a:spcPct val="110000"/>
              </a:lnSpc>
              <a:spcBef>
                <a:spcPts val="0"/>
              </a:spcBef>
              <a:buNone/>
            </a:pPr>
            <a:r>
              <a:rPr lang="en-US" altLang="zh-CN" sz="2400" dirty="0"/>
              <a:t>b:=f(c</a:t>
            </a:r>
            <a:r>
              <a:rPr lang="en-US" altLang="zh-CN" sz="2400" baseline="-30000" dirty="0"/>
              <a:t>1</a:t>
            </a:r>
            <a:r>
              <a:rPr lang="en-US" altLang="zh-CN" sz="2400" dirty="0"/>
              <a:t>,c</a:t>
            </a:r>
            <a:r>
              <a:rPr lang="en-US" altLang="zh-CN" sz="2400" baseline="-30000" dirty="0"/>
              <a:t>2</a:t>
            </a:r>
            <a:r>
              <a:rPr lang="en-US" altLang="zh-CN" sz="2400" dirty="0"/>
              <a:t>,…,c</a:t>
            </a:r>
            <a:r>
              <a:rPr lang="en-US" altLang="zh-CN" sz="2400" baseline="-30000" dirty="0"/>
              <a:t>k</a:t>
            </a:r>
            <a:r>
              <a:rPr lang="en-US" altLang="zh-CN" sz="2400" dirty="0"/>
              <a:t>)</a:t>
            </a:r>
          </a:p>
          <a:p>
            <a:pPr algn="just">
              <a:lnSpc>
                <a:spcPct val="110000"/>
              </a:lnSpc>
              <a:spcBef>
                <a:spcPts val="0"/>
              </a:spcBef>
            </a:pPr>
            <a:r>
              <a:rPr lang="zh-CN" altLang="en-US" sz="2400" dirty="0"/>
              <a:t>属性</a:t>
            </a:r>
            <a:r>
              <a:rPr lang="en-US" altLang="zh-CN" sz="2400" dirty="0"/>
              <a:t>b</a:t>
            </a:r>
            <a:r>
              <a:rPr lang="zh-CN" altLang="en-US" sz="2400" dirty="0">
                <a:solidFill>
                  <a:srgbClr val="C00000"/>
                </a:solidFill>
              </a:rPr>
              <a:t>依赖</a:t>
            </a:r>
            <a:r>
              <a:rPr lang="zh-CN" altLang="en-US" sz="2400" dirty="0"/>
              <a:t>于属性</a:t>
            </a:r>
            <a:r>
              <a:rPr lang="en-US" altLang="zh-CN" sz="2400" dirty="0"/>
              <a:t>c</a:t>
            </a:r>
            <a:r>
              <a:rPr lang="en-US" altLang="zh-CN" sz="2400" baseline="-30000" dirty="0"/>
              <a:t>1</a:t>
            </a:r>
            <a:r>
              <a:rPr lang="en-US" altLang="zh-CN" sz="2400" dirty="0"/>
              <a:t>,c</a:t>
            </a:r>
            <a:r>
              <a:rPr lang="en-US" altLang="zh-CN" sz="2400" baseline="-30000" dirty="0"/>
              <a:t>2</a:t>
            </a:r>
            <a:r>
              <a:rPr lang="en-US" altLang="zh-CN" sz="2400" dirty="0"/>
              <a:t>,…,</a:t>
            </a:r>
            <a:r>
              <a:rPr lang="en-US" altLang="zh-CN" sz="2400" dirty="0" err="1"/>
              <a:t>c</a:t>
            </a:r>
            <a:r>
              <a:rPr lang="en-US" altLang="zh-CN" sz="2400" baseline="-30000" dirty="0" err="1"/>
              <a:t>k</a:t>
            </a:r>
            <a:endParaRPr lang="zh-CN" altLang="en-US" sz="2400" dirty="0"/>
          </a:p>
          <a:p>
            <a:pPr lvl="1" algn="just">
              <a:lnSpc>
                <a:spcPct val="110000"/>
              </a:lnSpc>
              <a:spcBef>
                <a:spcPts val="0"/>
              </a:spcBef>
            </a:pPr>
            <a:r>
              <a:rPr lang="en-US" altLang="zh-CN" dirty="0"/>
              <a:t>b</a:t>
            </a:r>
            <a:r>
              <a:rPr lang="zh-CN" altLang="en-US" dirty="0"/>
              <a:t>是</a:t>
            </a:r>
            <a:r>
              <a:rPr lang="en-US" altLang="zh-CN" dirty="0"/>
              <a:t>A</a:t>
            </a:r>
            <a:r>
              <a:rPr lang="zh-CN" altLang="en-US" dirty="0"/>
              <a:t>的一个</a:t>
            </a:r>
            <a:r>
              <a:rPr lang="zh-CN" altLang="en-US" dirty="0">
                <a:solidFill>
                  <a:srgbClr val="0070C0"/>
                </a:solidFill>
              </a:rPr>
              <a:t>综合属性</a:t>
            </a:r>
            <a:r>
              <a:rPr lang="zh-CN" altLang="en-US" dirty="0"/>
              <a:t>并且</a:t>
            </a:r>
            <a:r>
              <a:rPr lang="en-US" altLang="zh-CN" dirty="0"/>
              <a:t>c</a:t>
            </a:r>
            <a:r>
              <a:rPr lang="en-US" altLang="zh-CN" baseline="-30000" dirty="0"/>
              <a:t>1</a:t>
            </a:r>
            <a:r>
              <a:rPr lang="en-US" altLang="zh-CN" dirty="0"/>
              <a:t>,c</a:t>
            </a:r>
            <a:r>
              <a:rPr lang="en-US" altLang="zh-CN" baseline="-30000" dirty="0"/>
              <a:t>2</a:t>
            </a:r>
            <a:r>
              <a:rPr lang="en-US" altLang="zh-CN" dirty="0"/>
              <a:t>,…,</a:t>
            </a:r>
            <a:r>
              <a:rPr lang="en-US" altLang="zh-CN" dirty="0" err="1"/>
              <a:t>c</a:t>
            </a:r>
            <a:r>
              <a:rPr lang="en-US" altLang="zh-CN" baseline="-30000" dirty="0" err="1"/>
              <a:t>k</a:t>
            </a:r>
            <a:r>
              <a:rPr lang="zh-CN" altLang="en-US" dirty="0"/>
              <a:t>是产生式右边文法符号的属性，或者</a:t>
            </a:r>
          </a:p>
          <a:p>
            <a:pPr lvl="1" algn="just">
              <a:lnSpc>
                <a:spcPct val="110000"/>
              </a:lnSpc>
              <a:spcBef>
                <a:spcPts val="0"/>
              </a:spcBef>
            </a:pPr>
            <a:r>
              <a:rPr lang="en-US" altLang="zh-CN" dirty="0"/>
              <a:t>b</a:t>
            </a:r>
            <a:r>
              <a:rPr lang="zh-CN" altLang="en-US" dirty="0"/>
              <a:t>是产生式右边某个文法符号的一个</a:t>
            </a:r>
            <a:r>
              <a:rPr lang="zh-CN" altLang="en-US" dirty="0">
                <a:solidFill>
                  <a:srgbClr val="0070C0"/>
                </a:solidFill>
              </a:rPr>
              <a:t>继承属性</a:t>
            </a:r>
            <a:r>
              <a:rPr lang="zh-CN" altLang="en-US" dirty="0"/>
              <a:t>并且</a:t>
            </a:r>
            <a:r>
              <a:rPr lang="en-US" altLang="zh-CN" dirty="0"/>
              <a:t>c</a:t>
            </a:r>
            <a:r>
              <a:rPr lang="en-US" altLang="zh-CN" baseline="-30000" dirty="0"/>
              <a:t>1</a:t>
            </a:r>
            <a:r>
              <a:rPr lang="en-US" altLang="zh-CN" dirty="0"/>
              <a:t>,c</a:t>
            </a:r>
            <a:r>
              <a:rPr lang="en-US" altLang="zh-CN" baseline="-30000" dirty="0"/>
              <a:t>2</a:t>
            </a:r>
            <a:r>
              <a:rPr lang="en-US" altLang="zh-CN" dirty="0"/>
              <a:t>,…,</a:t>
            </a:r>
            <a:r>
              <a:rPr lang="en-US" altLang="zh-CN" dirty="0" err="1"/>
              <a:t>c</a:t>
            </a:r>
            <a:r>
              <a:rPr lang="en-US" altLang="zh-CN" baseline="-30000" dirty="0" err="1"/>
              <a:t>k</a:t>
            </a:r>
            <a:r>
              <a:rPr lang="zh-CN" altLang="en-US" dirty="0"/>
              <a:t>是</a:t>
            </a:r>
            <a:r>
              <a:rPr lang="en-US" altLang="zh-CN" dirty="0"/>
              <a:t>A</a:t>
            </a:r>
            <a:r>
              <a:rPr lang="zh-CN" altLang="en-US" dirty="0"/>
              <a:t>或产生式右边任何文法符号的属性</a:t>
            </a:r>
          </a:p>
        </p:txBody>
      </p:sp>
      <p:grpSp>
        <p:nvGrpSpPr>
          <p:cNvPr id="8" name="组合 7"/>
          <p:cNvGrpSpPr/>
          <p:nvPr/>
        </p:nvGrpSpPr>
        <p:grpSpPr>
          <a:xfrm>
            <a:off x="4675398" y="608275"/>
            <a:ext cx="4405704" cy="2817097"/>
            <a:chOff x="7520591" y="2816196"/>
            <a:chExt cx="4671408" cy="2700836"/>
          </a:xfrm>
        </p:grpSpPr>
        <p:sp>
          <p:nvSpPr>
            <p:cNvPr id="9" name="Rectangle 3"/>
            <p:cNvSpPr txBox="1">
              <a:spLocks noChangeArrowheads="1"/>
            </p:cNvSpPr>
            <p:nvPr/>
          </p:nvSpPr>
          <p:spPr>
            <a:xfrm>
              <a:off x="7520591" y="2816196"/>
              <a:ext cx="1952499" cy="27008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None/>
              </a:pPr>
              <a:r>
                <a:rPr lang="zh-CN" altLang="en-US" sz="2200" dirty="0">
                  <a:solidFill>
                    <a:schemeClr val="bg1"/>
                  </a:solidFill>
                </a:rPr>
                <a:t>产生式	</a:t>
              </a:r>
            </a:p>
            <a:p>
              <a:pPr>
                <a:spcBef>
                  <a:spcPts val="0"/>
                </a:spcBef>
                <a:buFont typeface="Wingdings" panose="05000000000000000000" pitchFamily="2" charset="2"/>
                <a:buNone/>
              </a:pPr>
              <a:r>
                <a:rPr lang="en-US" altLang="zh-CN" sz="2200" dirty="0">
                  <a:solidFill>
                    <a:schemeClr val="bg1"/>
                  </a:solidFill>
                </a:rPr>
                <a:t>L→E </a:t>
              </a:r>
            </a:p>
            <a:p>
              <a:pPr>
                <a:spcBef>
                  <a:spcPts val="0"/>
                </a:spcBef>
                <a:buFont typeface="Wingdings" panose="05000000000000000000" pitchFamily="2" charset="2"/>
                <a:buNone/>
              </a:pPr>
              <a:r>
                <a:rPr lang="en-US" altLang="zh-CN" sz="2200" dirty="0">
                  <a:solidFill>
                    <a:schemeClr val="bg1"/>
                  </a:solidFill>
                </a:rPr>
                <a:t>E→E</a:t>
              </a:r>
              <a:r>
                <a:rPr lang="en-US" altLang="zh-CN" sz="2200" baseline="-25000" dirty="0">
                  <a:solidFill>
                    <a:schemeClr val="bg1"/>
                  </a:solidFill>
                </a:rPr>
                <a:t>1</a:t>
              </a:r>
              <a:r>
                <a:rPr lang="en-US" altLang="zh-CN" sz="2200" dirty="0">
                  <a:solidFill>
                    <a:schemeClr val="bg1"/>
                  </a:solidFill>
                </a:rPr>
                <a:t>+T  </a:t>
              </a:r>
            </a:p>
            <a:p>
              <a:pPr>
                <a:spcBef>
                  <a:spcPts val="0"/>
                </a:spcBef>
                <a:buFont typeface="Wingdings" panose="05000000000000000000" pitchFamily="2" charset="2"/>
                <a:buNone/>
              </a:pPr>
              <a:r>
                <a:rPr lang="en-US" altLang="zh-CN" sz="2200" dirty="0">
                  <a:solidFill>
                    <a:schemeClr val="bg1"/>
                  </a:solidFill>
                </a:rPr>
                <a:t>E→T</a:t>
              </a:r>
            </a:p>
            <a:p>
              <a:pPr>
                <a:spcBef>
                  <a:spcPts val="0"/>
                </a:spcBef>
                <a:buFont typeface="Wingdings" panose="05000000000000000000" pitchFamily="2" charset="2"/>
                <a:buNone/>
              </a:pPr>
              <a:r>
                <a:rPr lang="en-US" altLang="zh-CN" sz="2200" dirty="0">
                  <a:solidFill>
                    <a:schemeClr val="bg1"/>
                  </a:solidFill>
                </a:rPr>
                <a:t>T→T</a:t>
              </a:r>
              <a:r>
                <a:rPr lang="en-US" altLang="zh-CN" sz="2200" baseline="-25000" dirty="0">
                  <a:solidFill>
                    <a:schemeClr val="bg1"/>
                  </a:solidFill>
                </a:rPr>
                <a:t>1</a:t>
              </a:r>
              <a:r>
                <a:rPr lang="en-US" altLang="zh-CN" sz="2200" dirty="0">
                  <a:solidFill>
                    <a:schemeClr val="bg1"/>
                  </a:solidFill>
                </a:rPr>
                <a:t>*F</a:t>
              </a:r>
            </a:p>
            <a:p>
              <a:pPr>
                <a:spcBef>
                  <a:spcPts val="0"/>
                </a:spcBef>
                <a:buFont typeface="Wingdings" panose="05000000000000000000" pitchFamily="2" charset="2"/>
                <a:buNone/>
              </a:pPr>
              <a:r>
                <a:rPr lang="en-US" altLang="zh-CN" sz="2200" dirty="0">
                  <a:solidFill>
                    <a:schemeClr val="bg1"/>
                  </a:solidFill>
                </a:rPr>
                <a:t>T→F</a:t>
              </a:r>
            </a:p>
            <a:p>
              <a:pPr>
                <a:spcBef>
                  <a:spcPts val="0"/>
                </a:spcBef>
                <a:buFont typeface="Wingdings" panose="05000000000000000000" pitchFamily="2" charset="2"/>
                <a:buNone/>
              </a:pPr>
              <a:r>
                <a:rPr lang="en-US" altLang="zh-CN" sz="2200" dirty="0">
                  <a:solidFill>
                    <a:schemeClr val="bg1"/>
                  </a:solidFill>
                </a:rPr>
                <a:t>F→ (E)</a:t>
              </a:r>
            </a:p>
            <a:p>
              <a:pPr>
                <a:spcBef>
                  <a:spcPts val="0"/>
                </a:spcBef>
                <a:buFont typeface="Wingdings" panose="05000000000000000000" pitchFamily="2" charset="2"/>
                <a:buNone/>
              </a:pPr>
              <a:r>
                <a:rPr lang="en-US" altLang="zh-CN" sz="2200" dirty="0" err="1">
                  <a:solidFill>
                    <a:schemeClr val="bg1"/>
                  </a:solidFill>
                </a:rPr>
                <a:t>F→digit</a:t>
              </a:r>
              <a:endParaRPr lang="en-US" altLang="zh-CN" sz="2200" dirty="0">
                <a:solidFill>
                  <a:schemeClr val="bg1"/>
                </a:solidFill>
              </a:endParaRPr>
            </a:p>
            <a:p>
              <a:pPr>
                <a:spcBef>
                  <a:spcPts val="0"/>
                </a:spcBef>
                <a:buFont typeface="Wingdings" panose="05000000000000000000" pitchFamily="2" charset="2"/>
                <a:buNone/>
              </a:pPr>
              <a:endParaRPr lang="en-US" altLang="zh-CN" sz="2200" dirty="0">
                <a:solidFill>
                  <a:schemeClr val="bg1"/>
                </a:solidFill>
              </a:endParaRPr>
            </a:p>
          </p:txBody>
        </p:sp>
        <p:sp>
          <p:nvSpPr>
            <p:cNvPr id="10" name="Rectangle 14"/>
            <p:cNvSpPr>
              <a:spLocks noChangeArrowheads="1"/>
            </p:cNvSpPr>
            <p:nvPr/>
          </p:nvSpPr>
          <p:spPr bwMode="auto">
            <a:xfrm>
              <a:off x="9032939" y="2816197"/>
              <a:ext cx="3159060" cy="2700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ts val="0"/>
                </a:spcBef>
                <a:buFont typeface="Wingdings" panose="05000000000000000000" pitchFamily="2" charset="2"/>
                <a:buNone/>
              </a:pPr>
              <a:r>
                <a:rPr lang="zh-CN" altLang="en-US" sz="2200" dirty="0">
                  <a:solidFill>
                    <a:schemeClr val="bg1"/>
                  </a:solidFill>
                </a:rPr>
                <a:t>语  义  规  则</a:t>
              </a:r>
            </a:p>
            <a:p>
              <a:pPr eaLnBrk="1" hangingPunct="1">
                <a:spcBef>
                  <a:spcPts val="0"/>
                </a:spcBef>
                <a:buFont typeface="Wingdings" panose="05000000000000000000" pitchFamily="2" charset="2"/>
                <a:buNone/>
              </a:pPr>
              <a:r>
                <a:rPr lang="en-US" altLang="zh-CN" sz="2200" dirty="0">
                  <a:solidFill>
                    <a:schemeClr val="bg1"/>
                  </a:solidFill>
                </a:rPr>
                <a:t>print(</a:t>
              </a:r>
              <a:r>
                <a:rPr lang="en-US" altLang="zh-CN" sz="2200" dirty="0" err="1">
                  <a:solidFill>
                    <a:schemeClr val="bg1"/>
                  </a:solidFill>
                </a:rPr>
                <a:t>E.val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E.val</a:t>
              </a:r>
              <a:r>
                <a:rPr lang="en-US" altLang="zh-CN" sz="2200" dirty="0">
                  <a:solidFill>
                    <a:schemeClr val="bg1"/>
                  </a:solidFill>
                </a:rPr>
                <a:t> := E</a:t>
              </a:r>
              <a:r>
                <a:rPr lang="en-US" altLang="zh-CN" sz="2200" baseline="-25000" dirty="0">
                  <a:solidFill>
                    <a:schemeClr val="bg1"/>
                  </a:solidFill>
                </a:rPr>
                <a:t>1</a:t>
              </a:r>
              <a:r>
                <a:rPr lang="en-US" altLang="zh-CN" sz="2200" dirty="0">
                  <a:solidFill>
                    <a:schemeClr val="bg1"/>
                  </a:solidFill>
                </a:rPr>
                <a:t>.val+T.val </a:t>
              </a:r>
            </a:p>
            <a:p>
              <a:pPr eaLnBrk="1" hangingPunct="1">
                <a:spcBef>
                  <a:spcPts val="0"/>
                </a:spcBef>
                <a:buFont typeface="Wingdings" panose="05000000000000000000" pitchFamily="2" charset="2"/>
                <a:buNone/>
              </a:pPr>
              <a:r>
                <a:rPr lang="en-US" altLang="zh-CN" sz="2200" dirty="0" err="1">
                  <a:solidFill>
                    <a:schemeClr val="bg1"/>
                  </a:solidFill>
                </a:rPr>
                <a:t>E.val</a:t>
              </a:r>
              <a:r>
                <a:rPr lang="en-US" altLang="zh-CN" sz="2200" dirty="0">
                  <a:solidFill>
                    <a:schemeClr val="bg1"/>
                  </a:solidFill>
                </a:rPr>
                <a:t> :=</a:t>
              </a:r>
              <a:r>
                <a:rPr lang="en-US" altLang="zh-CN" sz="2200" dirty="0" err="1">
                  <a:solidFill>
                    <a:schemeClr val="bg1"/>
                  </a:solidFill>
                </a:rPr>
                <a:t>T.val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T.val</a:t>
              </a:r>
              <a:r>
                <a:rPr lang="en-US" altLang="zh-CN" sz="2200" dirty="0">
                  <a:solidFill>
                    <a:schemeClr val="bg1"/>
                  </a:solidFill>
                </a:rPr>
                <a:t> :=T</a:t>
              </a:r>
              <a:r>
                <a:rPr lang="en-US" altLang="zh-CN" sz="2200" baseline="-25000" dirty="0">
                  <a:solidFill>
                    <a:schemeClr val="bg1"/>
                  </a:solidFill>
                </a:rPr>
                <a:t>1</a:t>
              </a:r>
              <a:r>
                <a:rPr lang="en-US" altLang="zh-CN" sz="2200" dirty="0">
                  <a:solidFill>
                    <a:schemeClr val="bg1"/>
                  </a:solidFill>
                </a:rPr>
                <a:t>.val* </a:t>
              </a:r>
              <a:r>
                <a:rPr lang="en-US" altLang="zh-CN" sz="2200" dirty="0" err="1">
                  <a:solidFill>
                    <a:schemeClr val="bg1"/>
                  </a:solidFill>
                </a:rPr>
                <a:t>F.val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T.val</a:t>
              </a:r>
              <a:r>
                <a:rPr lang="en-US" altLang="zh-CN" sz="2200" dirty="0">
                  <a:solidFill>
                    <a:schemeClr val="bg1"/>
                  </a:solidFill>
                </a:rPr>
                <a:t> :=</a:t>
              </a:r>
              <a:r>
                <a:rPr lang="en-US" altLang="zh-CN" sz="2200" dirty="0" err="1">
                  <a:solidFill>
                    <a:schemeClr val="bg1"/>
                  </a:solidFill>
                </a:rPr>
                <a:t>F.val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F.val</a:t>
              </a:r>
              <a:r>
                <a:rPr lang="en-US" altLang="zh-CN" sz="2200" dirty="0">
                  <a:solidFill>
                    <a:schemeClr val="bg1"/>
                  </a:solidFill>
                </a:rPr>
                <a:t> :=</a:t>
              </a:r>
              <a:r>
                <a:rPr lang="en-US" altLang="zh-CN" sz="2200" dirty="0" err="1">
                  <a:solidFill>
                    <a:schemeClr val="bg1"/>
                  </a:solidFill>
                </a:rPr>
                <a:t>E.val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F.val</a:t>
              </a:r>
              <a:r>
                <a:rPr lang="en-US" altLang="zh-CN" sz="2200" dirty="0">
                  <a:solidFill>
                    <a:schemeClr val="bg1"/>
                  </a:solidFill>
                </a:rPr>
                <a:t> :=</a:t>
              </a:r>
              <a:r>
                <a:rPr lang="en-US" altLang="zh-CN" sz="2200" dirty="0" err="1">
                  <a:solidFill>
                    <a:schemeClr val="bg1"/>
                  </a:solidFill>
                </a:rPr>
                <a:t>digit.lexval</a:t>
              </a:r>
              <a:endParaRPr lang="en-US" altLang="zh-CN" sz="2200" dirty="0">
                <a:solidFill>
                  <a:schemeClr val="bg1"/>
                </a:solidFill>
              </a:endParaRPr>
            </a:p>
          </p:txBody>
        </p:sp>
      </p:grpSp>
      <p:sp>
        <p:nvSpPr>
          <p:cNvPr id="11" name="Rectangle 41"/>
          <p:cNvSpPr txBox="1">
            <a:spLocks noChangeArrowheads="1"/>
          </p:cNvSpPr>
          <p:nvPr/>
        </p:nvSpPr>
        <p:spPr>
          <a:xfrm>
            <a:off x="4675398" y="3533795"/>
            <a:ext cx="4405705" cy="3167841"/>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lIns="144000" tIns="144000" rIns="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80000"/>
              </a:lnSpc>
              <a:buFont typeface="Wingdings" panose="05000000000000000000" pitchFamily="2" charset="2"/>
              <a:buNone/>
            </a:pPr>
            <a:r>
              <a:rPr lang="zh-CN" altLang="en-US" sz="2200" dirty="0">
                <a:solidFill>
                  <a:schemeClr val="bg1"/>
                </a:solidFill>
              </a:rPr>
              <a:t>产 生 式</a:t>
            </a:r>
            <a:r>
              <a:rPr lang="zh-CN" altLang="en-US" sz="2200" dirty="0">
                <a:solidFill>
                  <a:schemeClr val="bg1"/>
                </a:solidFill>
                <a:ea typeface="黑体" panose="02010609060101010101" pitchFamily="49" charset="-122"/>
              </a:rPr>
              <a:t> 	</a:t>
            </a:r>
            <a:r>
              <a:rPr lang="zh-CN" altLang="en-US" sz="2200" dirty="0">
                <a:solidFill>
                  <a:schemeClr val="bg1"/>
                </a:solidFill>
              </a:rPr>
              <a:t>语 义 规 则</a:t>
            </a:r>
            <a:r>
              <a:rPr lang="zh-CN" altLang="en-US" sz="2200" dirty="0">
                <a:solidFill>
                  <a:schemeClr val="bg1"/>
                </a:solidFill>
                <a:ea typeface="黑体" panose="02010609060101010101" pitchFamily="49" charset="-122"/>
              </a:rPr>
              <a:t> </a:t>
            </a:r>
            <a:endParaRPr lang="en-US" altLang="zh-CN" sz="2200" dirty="0">
              <a:solidFill>
                <a:schemeClr val="bg1"/>
              </a:solidFill>
              <a:ea typeface="黑体" panose="02010609060101010101" pitchFamily="49" charset="-122"/>
            </a:endParaRPr>
          </a:p>
          <a:p>
            <a:pPr algn="just">
              <a:lnSpc>
                <a:spcPct val="80000"/>
              </a:lnSpc>
              <a:buFont typeface="Wingdings" panose="05000000000000000000" pitchFamily="2" charset="2"/>
              <a:buNone/>
            </a:pPr>
            <a:r>
              <a:rPr lang="en-US" altLang="zh-CN" sz="2200" dirty="0">
                <a:solidFill>
                  <a:schemeClr val="bg1"/>
                </a:solidFill>
              </a:rPr>
              <a:t>D→TL       L.in := </a:t>
            </a:r>
            <a:r>
              <a:rPr lang="en-US" altLang="zh-CN" sz="2200" dirty="0" err="1">
                <a:solidFill>
                  <a:schemeClr val="bg1"/>
                </a:solidFill>
              </a:rPr>
              <a:t>T.type</a:t>
            </a:r>
            <a:r>
              <a:rPr lang="en-US" altLang="zh-CN" sz="2200" dirty="0">
                <a:solidFill>
                  <a:schemeClr val="bg1"/>
                </a:solidFill>
              </a:rPr>
              <a:t> </a:t>
            </a:r>
          </a:p>
          <a:p>
            <a:pPr algn="just">
              <a:lnSpc>
                <a:spcPct val="80000"/>
              </a:lnSpc>
              <a:buFont typeface="Wingdings" panose="05000000000000000000" pitchFamily="2" charset="2"/>
              <a:buNone/>
            </a:pPr>
            <a:r>
              <a:rPr lang="en-US" altLang="zh-CN" sz="2200" dirty="0" err="1">
                <a:solidFill>
                  <a:schemeClr val="bg1"/>
                </a:solidFill>
              </a:rPr>
              <a:t>T→int</a:t>
            </a:r>
            <a:r>
              <a:rPr lang="en-US" altLang="zh-CN" sz="2200" dirty="0">
                <a:solidFill>
                  <a:schemeClr val="bg1"/>
                </a:solidFill>
              </a:rPr>
              <a:t>	      </a:t>
            </a:r>
            <a:r>
              <a:rPr lang="en-US" altLang="zh-CN" sz="2200" dirty="0" err="1">
                <a:solidFill>
                  <a:schemeClr val="bg1"/>
                </a:solidFill>
              </a:rPr>
              <a:t>T.type</a:t>
            </a:r>
            <a:r>
              <a:rPr lang="en-US" altLang="zh-CN" sz="2200" dirty="0">
                <a:solidFill>
                  <a:schemeClr val="bg1"/>
                </a:solidFill>
              </a:rPr>
              <a:t> := integer </a:t>
            </a:r>
          </a:p>
          <a:p>
            <a:pPr algn="just">
              <a:lnSpc>
                <a:spcPct val="80000"/>
              </a:lnSpc>
              <a:buFont typeface="Wingdings" panose="05000000000000000000" pitchFamily="2" charset="2"/>
              <a:buNone/>
            </a:pPr>
            <a:r>
              <a:rPr lang="en-US" altLang="zh-CN" sz="2200" dirty="0" err="1">
                <a:solidFill>
                  <a:schemeClr val="bg1"/>
                </a:solidFill>
              </a:rPr>
              <a:t>T→real</a:t>
            </a:r>
            <a:r>
              <a:rPr lang="en-US" altLang="zh-CN" sz="2200" dirty="0">
                <a:solidFill>
                  <a:schemeClr val="bg1"/>
                </a:solidFill>
              </a:rPr>
              <a:t>     </a:t>
            </a:r>
            <a:r>
              <a:rPr lang="en-US" altLang="zh-CN" sz="2200" dirty="0" err="1">
                <a:solidFill>
                  <a:schemeClr val="bg1"/>
                </a:solidFill>
              </a:rPr>
              <a:t>T.type</a:t>
            </a:r>
            <a:r>
              <a:rPr lang="en-US" altLang="zh-CN" sz="2200" dirty="0">
                <a:solidFill>
                  <a:schemeClr val="bg1"/>
                </a:solidFill>
              </a:rPr>
              <a:t> := real </a:t>
            </a:r>
          </a:p>
          <a:p>
            <a:pPr algn="just">
              <a:lnSpc>
                <a:spcPct val="80000"/>
              </a:lnSpc>
              <a:buFont typeface="Wingdings" panose="05000000000000000000" pitchFamily="2" charset="2"/>
              <a:buNone/>
            </a:pPr>
            <a:r>
              <a:rPr lang="en-US" altLang="zh-CN" sz="2200" dirty="0">
                <a:solidFill>
                  <a:schemeClr val="bg1"/>
                </a:solidFill>
              </a:rPr>
              <a:t>L→L</a:t>
            </a:r>
            <a:r>
              <a:rPr lang="en-US" altLang="zh-CN" sz="2200" baseline="-30000" dirty="0">
                <a:solidFill>
                  <a:schemeClr val="bg1"/>
                </a:solidFill>
              </a:rPr>
              <a:t>1</a:t>
            </a:r>
            <a:r>
              <a:rPr lang="en-US" altLang="zh-CN" sz="2200" dirty="0">
                <a:solidFill>
                  <a:schemeClr val="bg1"/>
                </a:solidFill>
              </a:rPr>
              <a:t>, id   L</a:t>
            </a:r>
            <a:r>
              <a:rPr lang="en-US" altLang="zh-CN" sz="2200" baseline="-30000" dirty="0">
                <a:solidFill>
                  <a:schemeClr val="bg1"/>
                </a:solidFill>
              </a:rPr>
              <a:t>1</a:t>
            </a:r>
            <a:r>
              <a:rPr lang="en-US" altLang="zh-CN" sz="2200" dirty="0">
                <a:solidFill>
                  <a:schemeClr val="bg1"/>
                </a:solidFill>
              </a:rPr>
              <a:t>.in :=L.in </a:t>
            </a:r>
          </a:p>
          <a:p>
            <a:pPr algn="just">
              <a:lnSpc>
                <a:spcPct val="80000"/>
              </a:lnSpc>
              <a:buFont typeface="Wingdings" panose="05000000000000000000" pitchFamily="2" charset="2"/>
              <a:buNone/>
            </a:pPr>
            <a:r>
              <a:rPr lang="en-US" altLang="zh-CN" sz="2200" dirty="0">
                <a:solidFill>
                  <a:schemeClr val="bg1"/>
                </a:solidFill>
              </a:rPr>
              <a:t>                </a:t>
            </a:r>
            <a:r>
              <a:rPr lang="en-US" altLang="zh-CN" sz="2200" dirty="0" err="1">
                <a:solidFill>
                  <a:schemeClr val="bg1"/>
                </a:solidFill>
              </a:rPr>
              <a:t>addtype</a:t>
            </a:r>
            <a:r>
              <a:rPr lang="en-US" altLang="zh-CN" sz="2200" dirty="0">
                <a:solidFill>
                  <a:schemeClr val="bg1"/>
                </a:solidFill>
              </a:rPr>
              <a:t>(</a:t>
            </a:r>
            <a:r>
              <a:rPr lang="en-US" altLang="zh-CN" sz="2200" dirty="0" err="1">
                <a:solidFill>
                  <a:schemeClr val="bg1"/>
                </a:solidFill>
              </a:rPr>
              <a:t>id.entry</a:t>
            </a:r>
            <a:r>
              <a:rPr lang="en-US" altLang="zh-CN" sz="2200" dirty="0">
                <a:solidFill>
                  <a:schemeClr val="bg1"/>
                </a:solidFill>
              </a:rPr>
              <a:t>, L.in) </a:t>
            </a:r>
          </a:p>
          <a:p>
            <a:pPr algn="just">
              <a:lnSpc>
                <a:spcPct val="80000"/>
              </a:lnSpc>
              <a:buFont typeface="Wingdings" panose="05000000000000000000" pitchFamily="2" charset="2"/>
              <a:buNone/>
            </a:pPr>
            <a:r>
              <a:rPr lang="en-US" altLang="zh-CN" sz="2200" dirty="0" err="1">
                <a:solidFill>
                  <a:schemeClr val="bg1"/>
                </a:solidFill>
              </a:rPr>
              <a:t>L→id</a:t>
            </a:r>
            <a:r>
              <a:rPr lang="en-US" altLang="zh-CN" sz="2200" dirty="0">
                <a:solidFill>
                  <a:schemeClr val="bg1"/>
                </a:solidFill>
              </a:rPr>
              <a:t> 	      </a:t>
            </a:r>
            <a:r>
              <a:rPr lang="en-US" altLang="zh-CN" sz="2200" dirty="0" err="1">
                <a:solidFill>
                  <a:schemeClr val="bg1"/>
                </a:solidFill>
              </a:rPr>
              <a:t>addtype</a:t>
            </a:r>
            <a:r>
              <a:rPr lang="en-US" altLang="zh-CN" sz="2200" dirty="0">
                <a:solidFill>
                  <a:schemeClr val="bg1"/>
                </a:solidFill>
              </a:rPr>
              <a:t>(</a:t>
            </a:r>
            <a:r>
              <a:rPr lang="en-US" altLang="zh-CN" sz="2200" dirty="0" err="1">
                <a:solidFill>
                  <a:schemeClr val="bg1"/>
                </a:solidFill>
              </a:rPr>
              <a:t>id.entry</a:t>
            </a:r>
            <a:r>
              <a:rPr lang="en-US" altLang="zh-CN" sz="2200" dirty="0">
                <a:solidFill>
                  <a:schemeClr val="bg1"/>
                </a:solidFill>
              </a:rPr>
              <a:t>, L.in) </a:t>
            </a:r>
            <a:endParaRPr lang="zh-CN" altLang="en-US" sz="2200" dirty="0">
              <a:solidFill>
                <a:schemeClr val="bg1"/>
              </a:solidFill>
            </a:endParaRPr>
          </a:p>
        </p:txBody>
      </p:sp>
    </p:spTree>
    <p:extLst>
      <p:ext uri="{BB962C8B-B14F-4D97-AF65-F5344CB8AC3E}">
        <p14:creationId xmlns:p14="http://schemas.microsoft.com/office/powerpoint/2010/main" val="1837937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5"/>
          <p:cNvPicPr>
            <a:picLocks noChangeAspect="1" noChangeArrowheads="1"/>
          </p:cNvPicPr>
          <p:nvPr/>
        </p:nvPicPr>
        <p:blipFill>
          <a:blip r:embed="rId2" cstate="print"/>
          <a:srcRect/>
          <a:stretch>
            <a:fillRect/>
          </a:stretch>
        </p:blipFill>
        <p:spPr bwMode="auto">
          <a:xfrm>
            <a:off x="2339975" y="2048193"/>
            <a:ext cx="5688013" cy="4062412"/>
          </a:xfrm>
          <a:prstGeom prst="rect">
            <a:avLst/>
          </a:prstGeom>
          <a:noFill/>
          <a:ln w="9525">
            <a:noFill/>
            <a:miter lim="800000"/>
            <a:headEnd/>
            <a:tailEnd/>
          </a:ln>
        </p:spPr>
      </p:pic>
      <p:graphicFrame>
        <p:nvGraphicFramePr>
          <p:cNvPr id="6" name="表格 5"/>
          <p:cNvGraphicFramePr>
            <a:graphicFrameLocks noGrp="1"/>
          </p:cNvGraphicFramePr>
          <p:nvPr/>
        </p:nvGraphicFramePr>
        <p:xfrm>
          <a:off x="3708400" y="2799080"/>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9" name="直接箭头连接符 8"/>
          <p:cNvCxnSpPr>
            <a:cxnSpLocks noChangeShapeType="1"/>
          </p:cNvCxnSpPr>
          <p:nvPr/>
        </p:nvCxnSpPr>
        <p:spPr bwMode="auto">
          <a:xfrm>
            <a:off x="3492500" y="2438718"/>
            <a:ext cx="287338" cy="360362"/>
          </a:xfrm>
          <a:prstGeom prst="straightConnector1">
            <a:avLst/>
          </a:prstGeom>
          <a:noFill/>
          <a:ln w="12700" algn="ctr">
            <a:solidFill>
              <a:srgbClr val="FF3300"/>
            </a:solidFill>
            <a:prstDash val="dash"/>
            <a:miter lim="800000"/>
            <a:headEnd/>
            <a:tailEnd type="arrow" w="med" len="med"/>
          </a:ln>
        </p:spPr>
      </p:cxnSp>
      <p:graphicFrame>
        <p:nvGraphicFramePr>
          <p:cNvPr id="10" name="表格 9"/>
          <p:cNvGraphicFramePr>
            <a:graphicFrameLocks noGrp="1"/>
          </p:cNvGraphicFramePr>
          <p:nvPr/>
        </p:nvGraphicFramePr>
        <p:xfrm>
          <a:off x="2700338" y="35182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1" name="直接箭头连接符 10"/>
          <p:cNvCxnSpPr>
            <a:cxnSpLocks noChangeShapeType="1"/>
          </p:cNvCxnSpPr>
          <p:nvPr/>
        </p:nvCxnSpPr>
        <p:spPr bwMode="auto">
          <a:xfrm flipH="1">
            <a:off x="3132138" y="3159443"/>
            <a:ext cx="719137" cy="287337"/>
          </a:xfrm>
          <a:prstGeom prst="straightConnector1">
            <a:avLst/>
          </a:prstGeom>
          <a:noFill/>
          <a:ln w="12700" algn="ctr">
            <a:solidFill>
              <a:srgbClr val="FF3300"/>
            </a:solidFill>
            <a:prstDash val="dash"/>
            <a:miter lim="800000"/>
            <a:headEnd/>
            <a:tailEnd type="arrow" w="med" len="med"/>
          </a:ln>
        </p:spPr>
      </p:cxnSp>
      <p:graphicFrame>
        <p:nvGraphicFramePr>
          <p:cNvPr id="16" name="表格 15"/>
          <p:cNvGraphicFramePr>
            <a:graphicFrameLocks noGrp="1"/>
          </p:cNvGraphicFramePr>
          <p:nvPr/>
        </p:nvGraphicFramePr>
        <p:xfrm>
          <a:off x="3635375" y="3518218"/>
          <a:ext cx="864096" cy="432048"/>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B.v:0.5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7" name="直接箭头连接符 16"/>
          <p:cNvCxnSpPr>
            <a:cxnSpLocks noChangeShapeType="1"/>
          </p:cNvCxnSpPr>
          <p:nvPr/>
        </p:nvCxnSpPr>
        <p:spPr bwMode="auto">
          <a:xfrm flipV="1">
            <a:off x="2987675" y="3878580"/>
            <a:ext cx="936625" cy="360363"/>
          </a:xfrm>
          <a:prstGeom prst="straightConnector1">
            <a:avLst/>
          </a:prstGeom>
          <a:noFill/>
          <a:ln w="12700" algn="ctr">
            <a:solidFill>
              <a:srgbClr val="0070C0"/>
            </a:solidFill>
            <a:prstDash val="dash"/>
            <a:miter lim="800000"/>
            <a:headEnd/>
            <a:tailEnd type="arrow" w="med" len="med"/>
          </a:ln>
        </p:spPr>
      </p:cxnSp>
      <p:graphicFrame>
        <p:nvGraphicFramePr>
          <p:cNvPr id="19" name="表格 18"/>
          <p:cNvGraphicFramePr>
            <a:graphicFrameLocks noGrp="1"/>
          </p:cNvGraphicFramePr>
          <p:nvPr/>
        </p:nvGraphicFramePr>
        <p:xfrm>
          <a:off x="5003800" y="35182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0" name="直接箭头连接符 19"/>
          <p:cNvCxnSpPr>
            <a:cxnSpLocks noChangeShapeType="1"/>
          </p:cNvCxnSpPr>
          <p:nvPr/>
        </p:nvCxnSpPr>
        <p:spPr bwMode="auto">
          <a:xfrm>
            <a:off x="4067175" y="3086418"/>
            <a:ext cx="1009650" cy="431800"/>
          </a:xfrm>
          <a:prstGeom prst="straightConnector1">
            <a:avLst/>
          </a:prstGeom>
          <a:noFill/>
          <a:ln w="12700" algn="ctr">
            <a:solidFill>
              <a:srgbClr val="FF3300"/>
            </a:solidFill>
            <a:prstDash val="dash"/>
            <a:miter lim="800000"/>
            <a:headEnd/>
            <a:tailEnd type="arrow" w="med" len="med"/>
          </a:ln>
        </p:spPr>
      </p:cxnSp>
      <p:graphicFrame>
        <p:nvGraphicFramePr>
          <p:cNvPr id="22" name="表格 21"/>
          <p:cNvGraphicFramePr>
            <a:graphicFrameLocks noGrp="1"/>
          </p:cNvGraphicFramePr>
          <p:nvPr/>
        </p:nvGraphicFramePr>
        <p:xfrm>
          <a:off x="3924300" y="42818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3" name="直接箭头连接符 22"/>
          <p:cNvCxnSpPr>
            <a:cxnSpLocks noChangeShapeType="1"/>
          </p:cNvCxnSpPr>
          <p:nvPr/>
        </p:nvCxnSpPr>
        <p:spPr bwMode="auto">
          <a:xfrm flipH="1">
            <a:off x="4356100" y="38785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24" name="表格 23"/>
          <p:cNvGraphicFramePr>
            <a:graphicFrameLocks noGrp="1"/>
          </p:cNvGraphicFramePr>
          <p:nvPr/>
        </p:nvGraphicFramePr>
        <p:xfrm>
          <a:off x="4787900" y="4281805"/>
          <a:ext cx="864096" cy="432048"/>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5" name="直接箭头连接符 24"/>
          <p:cNvCxnSpPr>
            <a:cxnSpLocks noChangeShapeType="1"/>
          </p:cNvCxnSpPr>
          <p:nvPr/>
        </p:nvCxnSpPr>
        <p:spPr bwMode="auto">
          <a:xfrm flipV="1">
            <a:off x="4211638" y="4642168"/>
            <a:ext cx="865187" cy="317500"/>
          </a:xfrm>
          <a:prstGeom prst="straightConnector1">
            <a:avLst/>
          </a:prstGeom>
          <a:noFill/>
          <a:ln w="12700" algn="ctr">
            <a:solidFill>
              <a:srgbClr val="0070C0"/>
            </a:solidFill>
            <a:prstDash val="dash"/>
            <a:miter lim="800000"/>
            <a:headEnd/>
            <a:tailEnd type="arrow" w="med" len="med"/>
          </a:ln>
        </p:spPr>
      </p:cxnSp>
      <p:graphicFrame>
        <p:nvGraphicFramePr>
          <p:cNvPr id="30" name="表格 29"/>
          <p:cNvGraphicFramePr>
            <a:graphicFrameLocks noGrp="1"/>
          </p:cNvGraphicFramePr>
          <p:nvPr/>
        </p:nvGraphicFramePr>
        <p:xfrm>
          <a:off x="6156325" y="42675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1" name="直接箭头连接符 30"/>
          <p:cNvCxnSpPr>
            <a:cxnSpLocks noChangeShapeType="1"/>
          </p:cNvCxnSpPr>
          <p:nvPr/>
        </p:nvCxnSpPr>
        <p:spPr bwMode="auto">
          <a:xfrm>
            <a:off x="5364163" y="3878580"/>
            <a:ext cx="863600" cy="388938"/>
          </a:xfrm>
          <a:prstGeom prst="straightConnector1">
            <a:avLst/>
          </a:prstGeom>
          <a:noFill/>
          <a:ln w="12700" algn="ctr">
            <a:solidFill>
              <a:srgbClr val="FF3300"/>
            </a:solidFill>
            <a:prstDash val="dash"/>
            <a:miter lim="800000"/>
            <a:headEnd/>
            <a:tailEnd type="arrow" w="med" len="med"/>
          </a:ln>
        </p:spPr>
      </p:cxnSp>
      <p:graphicFrame>
        <p:nvGraphicFramePr>
          <p:cNvPr id="33" name="表格 32"/>
          <p:cNvGraphicFramePr>
            <a:graphicFrameLocks noGrp="1"/>
          </p:cNvGraphicFramePr>
          <p:nvPr/>
        </p:nvGraphicFramePr>
        <p:xfrm>
          <a:off x="5076825" y="50311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4" name="直接箭头连接符 33"/>
          <p:cNvCxnSpPr>
            <a:cxnSpLocks noChangeShapeType="1"/>
          </p:cNvCxnSpPr>
          <p:nvPr/>
        </p:nvCxnSpPr>
        <p:spPr bwMode="auto">
          <a:xfrm flipH="1">
            <a:off x="5508625" y="46278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35" name="表格 34"/>
          <p:cNvGraphicFramePr>
            <a:graphicFrameLocks noGrp="1"/>
          </p:cNvGraphicFramePr>
          <p:nvPr/>
        </p:nvGraphicFramePr>
        <p:xfrm>
          <a:off x="5867400" y="5059680"/>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6" name="直接箭头连接符 35"/>
          <p:cNvCxnSpPr>
            <a:cxnSpLocks noChangeShapeType="1"/>
          </p:cNvCxnSpPr>
          <p:nvPr/>
        </p:nvCxnSpPr>
        <p:spPr bwMode="auto">
          <a:xfrm flipV="1">
            <a:off x="5219700" y="5420043"/>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37" name="表格 36"/>
          <p:cNvGraphicFramePr>
            <a:graphicFrameLocks noGrp="1"/>
          </p:cNvGraphicFramePr>
          <p:nvPr/>
        </p:nvGraphicFramePr>
        <p:xfrm>
          <a:off x="7337425" y="50311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S.f:4</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8" name="直接箭头连接符 37"/>
          <p:cNvCxnSpPr>
            <a:cxnSpLocks noChangeShapeType="1"/>
          </p:cNvCxnSpPr>
          <p:nvPr/>
        </p:nvCxnSpPr>
        <p:spPr bwMode="auto">
          <a:xfrm>
            <a:off x="6545263" y="4642168"/>
            <a:ext cx="863600" cy="388937"/>
          </a:xfrm>
          <a:prstGeom prst="straightConnector1">
            <a:avLst/>
          </a:prstGeom>
          <a:noFill/>
          <a:ln w="12700" algn="ctr">
            <a:solidFill>
              <a:srgbClr val="FF3300"/>
            </a:solidFill>
            <a:prstDash val="dash"/>
            <a:miter lim="800000"/>
            <a:headEnd/>
            <a:tailEnd type="arrow" w="med" len="med"/>
          </a:ln>
        </p:spPr>
      </p:cxnSp>
      <p:graphicFrame>
        <p:nvGraphicFramePr>
          <p:cNvPr id="39" name="表格 38"/>
          <p:cNvGraphicFramePr>
            <a:graphicFrameLocks noGrp="1"/>
          </p:cNvGraphicFramePr>
          <p:nvPr/>
        </p:nvGraphicFramePr>
        <p:xfrm>
          <a:off x="8101013" y="5031105"/>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B.v:0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0" name="直接箭头连接符 39"/>
          <p:cNvCxnSpPr>
            <a:cxnSpLocks noChangeShapeType="1"/>
          </p:cNvCxnSpPr>
          <p:nvPr/>
        </p:nvCxnSpPr>
        <p:spPr bwMode="auto">
          <a:xfrm flipV="1">
            <a:off x="7451725" y="5391468"/>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41" name="表格 40"/>
          <p:cNvGraphicFramePr>
            <a:graphicFrameLocks noGrp="1"/>
          </p:cNvGraphicFramePr>
          <p:nvPr/>
        </p:nvGraphicFramePr>
        <p:xfrm>
          <a:off x="7019925" y="4281805"/>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2" name="直接箭头连接符 41"/>
          <p:cNvCxnSpPr>
            <a:cxnSpLocks noChangeShapeType="1"/>
          </p:cNvCxnSpPr>
          <p:nvPr/>
        </p:nvCxnSpPr>
        <p:spPr bwMode="auto">
          <a:xfrm flipV="1">
            <a:off x="6372225" y="4670743"/>
            <a:ext cx="936625" cy="360362"/>
          </a:xfrm>
          <a:prstGeom prst="straightConnector1">
            <a:avLst/>
          </a:prstGeom>
          <a:noFill/>
          <a:ln w="12700" algn="ctr">
            <a:solidFill>
              <a:srgbClr val="0070C0"/>
            </a:solidFill>
            <a:prstDash val="dash"/>
            <a:miter lim="800000"/>
            <a:headEnd/>
            <a:tailEnd type="arrow" w="med" len="med"/>
          </a:ln>
        </p:spPr>
      </p:cxnSp>
      <p:cxnSp>
        <p:nvCxnSpPr>
          <p:cNvPr id="43" name="直接箭头连接符 42"/>
          <p:cNvCxnSpPr>
            <a:cxnSpLocks noChangeShapeType="1"/>
          </p:cNvCxnSpPr>
          <p:nvPr/>
        </p:nvCxnSpPr>
        <p:spPr bwMode="auto">
          <a:xfrm flipH="1" flipV="1">
            <a:off x="7667625" y="4670743"/>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48" name="表格 47"/>
          <p:cNvGraphicFramePr>
            <a:graphicFrameLocks noGrp="1"/>
          </p:cNvGraphicFramePr>
          <p:nvPr/>
        </p:nvGraphicFramePr>
        <p:xfrm>
          <a:off x="5867400" y="3518218"/>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9" name="直接箭头连接符 48"/>
          <p:cNvCxnSpPr>
            <a:cxnSpLocks noChangeShapeType="1"/>
          </p:cNvCxnSpPr>
          <p:nvPr/>
        </p:nvCxnSpPr>
        <p:spPr bwMode="auto">
          <a:xfrm flipV="1">
            <a:off x="5148263" y="3878580"/>
            <a:ext cx="936625" cy="360363"/>
          </a:xfrm>
          <a:prstGeom prst="straightConnector1">
            <a:avLst/>
          </a:prstGeom>
          <a:noFill/>
          <a:ln w="12700" algn="ctr">
            <a:solidFill>
              <a:srgbClr val="0070C0"/>
            </a:solidFill>
            <a:prstDash val="dash"/>
            <a:miter lim="800000"/>
            <a:headEnd/>
            <a:tailEnd type="arrow" w="med" len="med"/>
          </a:ln>
        </p:spPr>
      </p:cxnSp>
      <p:cxnSp>
        <p:nvCxnSpPr>
          <p:cNvPr id="50" name="直接箭头连接符 49"/>
          <p:cNvCxnSpPr>
            <a:cxnSpLocks noChangeShapeType="1"/>
          </p:cNvCxnSpPr>
          <p:nvPr/>
        </p:nvCxnSpPr>
        <p:spPr bwMode="auto">
          <a:xfrm flipH="1" flipV="1">
            <a:off x="6443663" y="3878580"/>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51" name="表格 50"/>
          <p:cNvGraphicFramePr>
            <a:graphicFrameLocks noGrp="1"/>
          </p:cNvGraphicFramePr>
          <p:nvPr/>
        </p:nvGraphicFramePr>
        <p:xfrm>
          <a:off x="4932363" y="2799080"/>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S.v:0.625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2" name="直接箭头连接符 51"/>
          <p:cNvCxnSpPr>
            <a:cxnSpLocks noChangeShapeType="1"/>
          </p:cNvCxnSpPr>
          <p:nvPr/>
        </p:nvCxnSpPr>
        <p:spPr bwMode="auto">
          <a:xfrm flipV="1">
            <a:off x="4211638" y="3159443"/>
            <a:ext cx="936625" cy="358775"/>
          </a:xfrm>
          <a:prstGeom prst="straightConnector1">
            <a:avLst/>
          </a:prstGeom>
          <a:noFill/>
          <a:ln w="12700" algn="ctr">
            <a:solidFill>
              <a:srgbClr val="0070C0"/>
            </a:solidFill>
            <a:prstDash val="dash"/>
            <a:miter lim="800000"/>
            <a:headEnd/>
            <a:tailEnd type="arrow" w="med" len="med"/>
          </a:ln>
        </p:spPr>
      </p:cxnSp>
      <p:cxnSp>
        <p:nvCxnSpPr>
          <p:cNvPr id="53" name="直接箭头连接符 52"/>
          <p:cNvCxnSpPr>
            <a:cxnSpLocks noChangeShapeType="1"/>
          </p:cNvCxnSpPr>
          <p:nvPr/>
        </p:nvCxnSpPr>
        <p:spPr bwMode="auto">
          <a:xfrm flipH="1" flipV="1">
            <a:off x="5508625" y="3159443"/>
            <a:ext cx="719138" cy="287337"/>
          </a:xfrm>
          <a:prstGeom prst="straightConnector1">
            <a:avLst/>
          </a:prstGeom>
          <a:noFill/>
          <a:ln w="12700" algn="ctr">
            <a:solidFill>
              <a:srgbClr val="0070C0"/>
            </a:solidFill>
            <a:prstDash val="dash"/>
            <a:miter lim="800000"/>
            <a:headEnd/>
            <a:tailEnd type="arrow" w="med" len="med"/>
          </a:ln>
        </p:spPr>
      </p:cxnSp>
      <p:graphicFrame>
        <p:nvGraphicFramePr>
          <p:cNvPr id="54" name="表格 53"/>
          <p:cNvGraphicFramePr>
            <a:graphicFrameLocks noGrp="1"/>
          </p:cNvGraphicFramePr>
          <p:nvPr/>
        </p:nvGraphicFramePr>
        <p:xfrm>
          <a:off x="3924300" y="2106930"/>
          <a:ext cx="1368152" cy="432048"/>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432048">
                <a:tc>
                  <a:txBody>
                    <a:bodyPr/>
                    <a:lstStyle/>
                    <a:p>
                      <a:r>
                        <a:rPr lang="en-US" altLang="zh-CN" sz="1400" dirty="0">
                          <a:solidFill>
                            <a:srgbClr val="002060"/>
                          </a:solidFill>
                        </a:rPr>
                        <a:t>Print</a:t>
                      </a:r>
                      <a:r>
                        <a:rPr lang="zh-CN" altLang="en-US" sz="1400" dirty="0">
                          <a:solidFill>
                            <a:srgbClr val="002060"/>
                          </a:solidFill>
                        </a:rPr>
                        <a:t>（</a:t>
                      </a:r>
                      <a:r>
                        <a:rPr lang="en-US" altLang="zh-CN" sz="1400" dirty="0">
                          <a:solidFill>
                            <a:srgbClr val="002060"/>
                          </a:solidFill>
                        </a:rPr>
                        <a:t>0.625</a:t>
                      </a:r>
                      <a:r>
                        <a:rPr lang="zh-CN" altLang="en-US" sz="1400" dirty="0">
                          <a:solidFill>
                            <a:srgbClr val="002060"/>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55" name="直接箭头连接符 54"/>
          <p:cNvCxnSpPr>
            <a:cxnSpLocks noChangeShapeType="1"/>
          </p:cNvCxnSpPr>
          <p:nvPr/>
        </p:nvCxnSpPr>
        <p:spPr bwMode="auto">
          <a:xfrm flipH="1" flipV="1">
            <a:off x="4500563" y="2467293"/>
            <a:ext cx="719137" cy="287337"/>
          </a:xfrm>
          <a:prstGeom prst="straightConnector1">
            <a:avLst/>
          </a:prstGeom>
          <a:noFill/>
          <a:ln w="12700" algn="ctr">
            <a:solidFill>
              <a:srgbClr val="0070C0"/>
            </a:solidFill>
            <a:prstDash val="dash"/>
            <a:miter lim="800000"/>
            <a:headEnd/>
            <a:tailEnd type="arrow" w="med" len="med"/>
          </a:ln>
        </p:spPr>
      </p:cxnSp>
      <p:sp>
        <p:nvSpPr>
          <p:cNvPr id="44" name="Text Box 6"/>
          <p:cNvSpPr txBox="1">
            <a:spLocks noChangeArrowheads="1"/>
          </p:cNvSpPr>
          <p:nvPr/>
        </p:nvSpPr>
        <p:spPr bwMode="auto">
          <a:xfrm>
            <a:off x="457200" y="228600"/>
            <a:ext cx="7207250" cy="523220"/>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CC0099"/>
                </a:solidFill>
                <a:effectLst/>
                <a:uLnTx/>
                <a:uFillTx/>
                <a:latin typeface="黑体" pitchFamily="49" charset="-122"/>
                <a:ea typeface="黑体" pitchFamily="49" charset="-122"/>
                <a:cs typeface="+mn-cs"/>
              </a:rPr>
              <a:t>遍历语法树完成语义计算 </a:t>
            </a:r>
          </a:p>
        </p:txBody>
      </p:sp>
      <p:sp>
        <p:nvSpPr>
          <p:cNvPr id="21507" name="Text Box 8"/>
          <p:cNvSpPr txBox="1">
            <a:spLocks noChangeArrowheads="1"/>
          </p:cNvSpPr>
          <p:nvPr/>
        </p:nvSpPr>
        <p:spPr bwMode="auto">
          <a:xfrm>
            <a:off x="395288" y="838200"/>
            <a:ext cx="8424862" cy="1323439"/>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例</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7.4  </a:t>
            </a:r>
            <a:r>
              <a:rPr kumimoji="0" lang="zh-CN" altLang="en-US"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将二进制小数转变成十进制小数的属性文法。分析符号串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.101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N  .S  { </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sym typeface="Symbol" pitchFamily="18" charset="2"/>
              </a:rPr>
              <a:t>S.</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rPr>
              <a:t>f</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 =1</a:t>
            </a:r>
            <a:r>
              <a:rPr kumimoji="0" lang="zh-CN" altLang="en-US"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p</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rint(</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sym typeface="Symbol" pitchFamily="18" charset="2"/>
              </a:rPr>
              <a:t>S.v</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S  BS</a:t>
            </a:r>
            <a:r>
              <a:rPr kumimoji="0" lang="en-US" altLang="zh-CN" sz="2000" b="1" i="0" u="none" strike="noStrike" kern="1200" cap="none" spc="0" normalizeH="0" baseline="-2500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1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 S</a:t>
            </a:r>
            <a:r>
              <a:rPr kumimoji="0" lang="en-US" altLang="zh-CN" sz="2000" b="1" i="0" u="none" strike="noStrike" kern="1200" cap="none" spc="0" normalizeH="0" baseline="-2500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1</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.f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S.f+1</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 </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sym typeface="Symbol" pitchFamily="18" charset="2"/>
              </a:rPr>
              <a:t>B.</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rPr>
              <a:t>f</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 =</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sym typeface="Symbol" pitchFamily="18" charset="2"/>
              </a:rPr>
              <a:t>S.f</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sym typeface="Symbol" pitchFamily="18" charset="2"/>
              </a:rPr>
              <a:t>S.v</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S</a:t>
            </a:r>
            <a:r>
              <a:rPr kumimoji="0" lang="en-US" altLang="zh-CN" sz="2000" b="1" i="0" u="none" strike="noStrike" kern="1200" cap="none" spc="0" normalizeH="0" baseline="-2500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1</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.v</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B.v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S     { </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sym typeface="Symbol" pitchFamily="18" charset="2"/>
              </a:rPr>
              <a:t>S.v</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0</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 B  0 { </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sym typeface="Symbol" pitchFamily="18" charset="2"/>
              </a:rPr>
              <a:t>B.v</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0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 B  1 { </a:t>
            </a:r>
            <a:r>
              <a:rPr kumimoji="0" lang="en-US" altLang="zh-CN" sz="20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Times New Roman" pitchFamily="18" charset="0"/>
                <a:sym typeface="Symbol" pitchFamily="18" charset="2"/>
              </a:rPr>
              <a:t>B.v</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2</a:t>
            </a:r>
            <a:r>
              <a:rPr kumimoji="0" lang="en-US" altLang="zh-CN" sz="2000" b="1" i="0" u="none" strike="noStrike" kern="1200" cap="none" spc="0" normalizeH="0" baseline="30000" noProof="0" dirty="0">
                <a:ln>
                  <a:noFill/>
                </a:ln>
                <a:solidFill>
                  <a:srgbClr val="000000"/>
                </a:solidFill>
                <a:effectLst/>
                <a:uLnTx/>
                <a:uFillTx/>
                <a:latin typeface="宋体" pitchFamily="2" charset="-122"/>
                <a:ea typeface="宋体" pitchFamily="2" charset="-122"/>
                <a:cs typeface="Times New Roman" pitchFamily="18" charset="0"/>
              </a:rPr>
              <a:t>-</a:t>
            </a:r>
            <a:r>
              <a:rPr kumimoji="0" lang="en-US" altLang="zh-CN" sz="2000" b="1" i="0" u="none" strike="noStrike" kern="1200" cap="none" spc="0" normalizeH="0" baseline="3000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B.</a:t>
            </a:r>
            <a:r>
              <a:rPr kumimoji="0" lang="en-US" altLang="zh-CN" sz="2000" b="1" i="0" u="none" strike="noStrike" kern="1200" cap="none" spc="0" normalizeH="0" baseline="30000" noProof="0" dirty="0">
                <a:ln>
                  <a:noFill/>
                </a:ln>
                <a:solidFill>
                  <a:srgbClr val="000000"/>
                </a:solidFill>
                <a:effectLst/>
                <a:uLnTx/>
                <a:uFillTx/>
                <a:latin typeface="宋体" pitchFamily="2" charset="-122"/>
                <a:ea typeface="宋体" pitchFamily="2" charset="-122"/>
                <a:cs typeface="Times New Roman" pitchFamily="18" charset="0"/>
              </a:rPr>
              <a:t>f</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0"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sym typeface="Symbol" pitchFamily="18" charset="2"/>
              </a:rPr>
              <a:t>}</a:t>
            </a:r>
          </a:p>
        </p:txBody>
      </p:sp>
      <p:sp>
        <p:nvSpPr>
          <p:cNvPr id="45" name="灯片编号占位符 3"/>
          <p:cNvSpPr>
            <a:spLocks noGrp="1"/>
          </p:cNvSpPr>
          <p:nvPr>
            <p:ph type="sldNum" sz="quarter" idx="10"/>
          </p:nvPr>
        </p:nvSpPr>
        <p:spPr>
          <a:xfrm>
            <a:off x="7010400" y="6248400"/>
            <a:ext cx="1905000" cy="422275"/>
          </a:xfrm>
          <a:no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6DC338DD-BAA1-4AAB-8BA4-FF3C40E266F3}" type="slidenum">
              <a:rPr kumimoji="0" lang="en-US" altLang="zh-CN" sz="1800" b="0" i="0" u="none" strike="noStrike" kern="1200" cap="none" spc="0" normalizeH="0" baseline="0" noProof="0" smtClean="0">
                <a:ln>
                  <a:noFill/>
                </a:ln>
                <a:solidFill>
                  <a:srgbClr val="000000"/>
                </a:solidFill>
                <a:effectLst/>
                <a:uLnTx/>
                <a:uFillTx/>
                <a:latin typeface="Arial" charset="0"/>
                <a:ea typeface="微软雅黑" pitchFamily="34" charset="-122"/>
                <a:cs typeface="+mn-cs"/>
              </a:rPr>
              <a:pPr marL="0" marR="0" lvl="0" indent="0" algn="ctr" defTabSz="914400" rtl="0" eaLnBrk="0" fontAlgn="base" latinLnBrk="0" hangingPunct="0">
                <a:lnSpc>
                  <a:spcPct val="100000"/>
                </a:lnSpc>
                <a:spcBef>
                  <a:spcPct val="0"/>
                </a:spcBef>
                <a:spcAft>
                  <a:spcPct val="0"/>
                </a:spcAft>
                <a:buClrTx/>
                <a:buSzTx/>
                <a:buFontTx/>
                <a:buNone/>
                <a:tabLst/>
                <a:defRPr/>
              </a:pPr>
              <a:t>70</a:t>
            </a:fld>
            <a:endParaRPr kumimoji="0" lang="en-US" altLang="zh-CN" sz="1800" b="0" i="0" u="none" strike="noStrike" kern="1200" cap="none" spc="0" normalizeH="0" baseline="0" noProof="0" dirty="0">
              <a:ln>
                <a:noFill/>
              </a:ln>
              <a:solidFill>
                <a:srgbClr val="000000"/>
              </a:solidFill>
              <a:effectLst/>
              <a:uLnTx/>
              <a:uFillTx/>
              <a:latin typeface="Arial" charset="0"/>
              <a:ea typeface="微软雅黑"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500"/>
                                        <p:tgtEl>
                                          <p:spTgt spid="16"/>
                                        </p:tgtEl>
                                      </p:cBhvr>
                                    </p:animEffect>
                                  </p:childTnLst>
                                </p:cTn>
                              </p:par>
                              <p:par>
                                <p:cTn id="24" presetID="4"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par>
                                <p:cTn id="32" presetID="4"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500"/>
                                        <p:tgtEl>
                                          <p:spTgt spid="22"/>
                                        </p:tgtEl>
                                      </p:cBhvr>
                                    </p:animEffect>
                                  </p:childTnLst>
                                </p:cTn>
                              </p:par>
                              <p:par>
                                <p:cTn id="40" presetID="4"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in)">
                                      <p:cBhvr>
                                        <p:cTn id="47" dur="500"/>
                                        <p:tgtEl>
                                          <p:spTgt spid="24"/>
                                        </p:tgtEl>
                                      </p:cBhvr>
                                    </p:animEffect>
                                  </p:childTnLst>
                                </p:cTn>
                              </p:par>
                              <p:par>
                                <p:cTn id="48" presetID="4" presetClass="entr" presetSubtype="16"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ox(i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ox(in)">
                                      <p:cBhvr>
                                        <p:cTn id="55" dur="500"/>
                                        <p:tgtEl>
                                          <p:spTgt spid="30"/>
                                        </p:tgtEl>
                                      </p:cBhvr>
                                    </p:animEffect>
                                  </p:childTnLst>
                                </p:cTn>
                              </p:par>
                              <p:par>
                                <p:cTn id="56" presetID="4" presetClass="entr" presetSubtype="16"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ox(in)">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ox(in)">
                                      <p:cBhvr>
                                        <p:cTn id="63" dur="500"/>
                                        <p:tgtEl>
                                          <p:spTgt spid="33"/>
                                        </p:tgtEl>
                                      </p:cBhvr>
                                    </p:animEffect>
                                  </p:childTnLst>
                                </p:cTn>
                              </p:par>
                              <p:par>
                                <p:cTn id="64" presetID="4" presetClass="entr" presetSubtype="16"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ox(in)">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ox(in)">
                                      <p:cBhvr>
                                        <p:cTn id="71" dur="500"/>
                                        <p:tgtEl>
                                          <p:spTgt spid="35"/>
                                        </p:tgtEl>
                                      </p:cBhvr>
                                    </p:animEffect>
                                  </p:childTnLst>
                                </p:cTn>
                              </p:par>
                              <p:par>
                                <p:cTn id="72" presetID="4" presetClass="entr" presetSubtype="16"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ox(in)">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ox(in)">
                                      <p:cBhvr>
                                        <p:cTn id="79" dur="500"/>
                                        <p:tgtEl>
                                          <p:spTgt spid="37"/>
                                        </p:tgtEl>
                                      </p:cBhvr>
                                    </p:animEffect>
                                  </p:childTnLst>
                                </p:cTn>
                              </p:par>
                              <p:par>
                                <p:cTn id="80" presetID="4" presetClass="entr" presetSubtype="16"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box(in)">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box(in)">
                                      <p:cBhvr>
                                        <p:cTn id="87" dur="500"/>
                                        <p:tgtEl>
                                          <p:spTgt spid="39"/>
                                        </p:tgtEl>
                                      </p:cBhvr>
                                    </p:animEffect>
                                  </p:childTnLst>
                                </p:cTn>
                              </p:par>
                              <p:par>
                                <p:cTn id="88" presetID="4" presetClass="entr" presetSubtype="16"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box(in)">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ox(in)">
                                      <p:cBhvr>
                                        <p:cTn id="95" dur="500"/>
                                        <p:tgtEl>
                                          <p:spTgt spid="42"/>
                                        </p:tgtEl>
                                      </p:cBhvr>
                                    </p:animEffect>
                                  </p:childTnLst>
                                </p:cTn>
                              </p:par>
                              <p:par>
                                <p:cTn id="96" presetID="4" presetClass="entr" presetSubtype="16" fill="hold"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ox(in)">
                                      <p:cBhvr>
                                        <p:cTn id="98" dur="500"/>
                                        <p:tgtEl>
                                          <p:spTgt spid="43"/>
                                        </p:tgtEl>
                                      </p:cBhvr>
                                    </p:animEffect>
                                  </p:childTnLst>
                                </p:cTn>
                              </p:par>
                            </p:childTnLst>
                          </p:cTn>
                        </p:par>
                        <p:par>
                          <p:cTn id="99" fill="hold">
                            <p:stCondLst>
                              <p:cond delay="500"/>
                            </p:stCondLst>
                            <p:childTnLst>
                              <p:par>
                                <p:cTn id="100" presetID="4" presetClass="entr" presetSubtype="16" fill="hold"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box(in)">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box(in)">
                                      <p:cBhvr>
                                        <p:cTn id="107" dur="500"/>
                                        <p:tgtEl>
                                          <p:spTgt spid="49"/>
                                        </p:tgtEl>
                                      </p:cBhvr>
                                    </p:animEffect>
                                  </p:childTnLst>
                                </p:cTn>
                              </p:par>
                              <p:par>
                                <p:cTn id="108" presetID="4" presetClass="entr" presetSubtype="16" fill="hold"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box(in)">
                                      <p:cBhvr>
                                        <p:cTn id="110" dur="500"/>
                                        <p:tgtEl>
                                          <p:spTgt spid="50"/>
                                        </p:tgtEl>
                                      </p:cBhvr>
                                    </p:animEffect>
                                  </p:childTnLst>
                                </p:cTn>
                              </p:par>
                            </p:childTnLst>
                          </p:cTn>
                        </p:par>
                        <p:par>
                          <p:cTn id="111" fill="hold">
                            <p:stCondLst>
                              <p:cond delay="500"/>
                            </p:stCondLst>
                            <p:childTnLst>
                              <p:par>
                                <p:cTn id="112" presetID="4" presetClass="entr" presetSubtype="16" fill="hold" nodeType="after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box(in)">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box(in)">
                                      <p:cBhvr>
                                        <p:cTn id="119" dur="500"/>
                                        <p:tgtEl>
                                          <p:spTgt spid="52"/>
                                        </p:tgtEl>
                                      </p:cBhvr>
                                    </p:animEffect>
                                  </p:childTnLst>
                                </p:cTn>
                              </p:par>
                              <p:par>
                                <p:cTn id="120" presetID="4" presetClass="entr" presetSubtype="16" fill="hold" nodeType="with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box(in)">
                                      <p:cBhvr>
                                        <p:cTn id="122" dur="500"/>
                                        <p:tgtEl>
                                          <p:spTgt spid="53"/>
                                        </p:tgtEl>
                                      </p:cBhvr>
                                    </p:animEffect>
                                  </p:childTnLst>
                                </p:cTn>
                              </p:par>
                            </p:childTnLst>
                          </p:cTn>
                        </p:par>
                        <p:par>
                          <p:cTn id="123" fill="hold">
                            <p:stCondLst>
                              <p:cond delay="500"/>
                            </p:stCondLst>
                            <p:childTnLst>
                              <p:par>
                                <p:cTn id="124" presetID="4" presetClass="entr" presetSubtype="16" fill="hold" nodeType="after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box(in)">
                                      <p:cBhvr>
                                        <p:cTn id="126" dur="500"/>
                                        <p:tgtEl>
                                          <p:spTgt spid="51"/>
                                        </p:tgtEl>
                                      </p:cBhvr>
                                    </p:animEffect>
                                  </p:childTnLst>
                                </p:cTn>
                              </p:par>
                              <p:par>
                                <p:cTn id="127" presetID="4" presetClass="entr" presetSubtype="16" fill="hold" nodeType="with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box(in)">
                                      <p:cBhvr>
                                        <p:cTn id="129" dur="500"/>
                                        <p:tgtEl>
                                          <p:spTgt spid="55"/>
                                        </p:tgtEl>
                                      </p:cBhvr>
                                    </p:animEffect>
                                  </p:childTnLst>
                                </p:cTn>
                              </p:par>
                            </p:childTnLst>
                          </p:cTn>
                        </p:par>
                        <p:par>
                          <p:cTn id="130" fill="hold">
                            <p:stCondLst>
                              <p:cond delay="1000"/>
                            </p:stCondLst>
                            <p:childTnLst>
                              <p:par>
                                <p:cTn id="131" presetID="4" presetClass="entr" presetSubtype="16" fill="hold" nodeType="after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box(in)">
                                      <p:cBhvr>
                                        <p:cTn id="1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编译原理</a:t>
            </a:r>
            <a:endParaRPr lang="en-GB" altLang="zh-CN" dirty="0"/>
          </a:p>
        </p:txBody>
      </p:sp>
      <p:sp>
        <p:nvSpPr>
          <p:cNvPr id="4099" name="Rectangle 3"/>
          <p:cNvSpPr>
            <a:spLocks noGrp="1" noChangeArrowheads="1"/>
          </p:cNvSpPr>
          <p:nvPr>
            <p:ph type="subTitle" idx="1"/>
          </p:nvPr>
        </p:nvSpPr>
        <p:spPr/>
        <p:txBody>
          <a:bodyPr/>
          <a:lstStyle/>
          <a:p>
            <a:r>
              <a:rPr lang="zh-CN" altLang="en-US" dirty="0"/>
              <a:t>翻译模式</a:t>
            </a:r>
          </a:p>
        </p:txBody>
      </p:sp>
    </p:spTree>
    <p:extLst>
      <p:ext uri="{BB962C8B-B14F-4D97-AF65-F5344CB8AC3E}">
        <p14:creationId xmlns:p14="http://schemas.microsoft.com/office/powerpoint/2010/main" val="21453445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hlinkClick r:id="rId3" action="ppaction://hlinksldjump"/>
          </p:cNvPr>
          <p:cNvSpPr txBox="1">
            <a:spLocks noChangeArrowheads="1"/>
          </p:cNvSpPr>
          <p:nvPr/>
        </p:nvSpPr>
        <p:spPr bwMode="auto">
          <a:xfrm>
            <a:off x="1905000" y="2180374"/>
            <a:ext cx="4767262" cy="234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base" latinLnBrk="0" hangingPunct="0">
              <a:lnSpc>
                <a:spcPct val="130000"/>
              </a:lnSpc>
              <a:spcBef>
                <a:spcPct val="3000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宋体"/>
                <a:ea typeface="宋体"/>
                <a:cs typeface="+mn-cs"/>
              </a:rPr>
              <a:t>7.1</a:t>
            </a:r>
            <a:r>
              <a:rPr kumimoji="0" lang="zh-CN" altLang="en-US" sz="2400" b="1" i="0" u="none" strike="noStrike" kern="1200" cap="none" spc="0" normalizeH="0" baseline="0" noProof="0" dirty="0">
                <a:ln>
                  <a:noFill/>
                </a:ln>
                <a:solidFill>
                  <a:srgbClr val="0000FF"/>
                </a:solidFill>
                <a:effectLst/>
                <a:uLnTx/>
                <a:uFillTx/>
                <a:latin typeface="宋体"/>
                <a:ea typeface="宋体"/>
                <a:cs typeface="+mn-cs"/>
              </a:rPr>
              <a:t>　基于属性文法的语义计算 </a:t>
            </a:r>
            <a:r>
              <a:rPr kumimoji="0" lang="zh-CN" altLang="en-US" sz="2400" b="1" i="0" u="none" strike="noStrike" kern="1200" cap="none" spc="0" normalizeH="0" baseline="0" noProof="0" dirty="0">
                <a:ln>
                  <a:noFill/>
                </a:ln>
                <a:solidFill>
                  <a:srgbClr val="0000FF"/>
                </a:solidFill>
                <a:effectLst/>
                <a:uLnTx/>
                <a:uFillTx/>
                <a:latin typeface="宋体"/>
                <a:ea typeface="宋体"/>
                <a:cs typeface="+mn-cs"/>
                <a:hlinkClick r:id="rId4" action="ppaction://hlinksldjump">
                  <a:extLst>
                    <a:ext uri="{A12FA001-AC4F-418D-AE19-62706E023703}">
                      <ahyp:hlinkClr xmlns:ahyp="http://schemas.microsoft.com/office/drawing/2018/hyperlinkcolor" val="tx"/>
                    </a:ext>
                  </a:extLst>
                </a:hlinkClick>
              </a:rPr>
              <a:t> </a:t>
            </a:r>
            <a:endParaRPr kumimoji="0" lang="zh-CN" altLang="en-US" sz="2400" b="1" i="0" u="none" strike="noStrike" kern="1200" cap="none" spc="0" normalizeH="0" baseline="0" noProof="0" dirty="0">
              <a:ln>
                <a:noFill/>
              </a:ln>
              <a:solidFill>
                <a:srgbClr val="0000FF"/>
              </a:solidFill>
              <a:effectLst/>
              <a:uLnTx/>
              <a:uFillTx/>
              <a:latin typeface="宋体"/>
              <a:ea typeface="宋体"/>
              <a:cs typeface="+mn-cs"/>
            </a:endParaRPr>
          </a:p>
          <a:p>
            <a:pPr marL="0" marR="0" lvl="0" indent="0" algn="l" defTabSz="914400" rtl="0" eaLnBrk="0" fontAlgn="base" latinLnBrk="0" hangingPunct="0">
              <a:lnSpc>
                <a:spcPct val="130000"/>
              </a:lnSpc>
              <a:spcBef>
                <a:spcPct val="3000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宋体"/>
                <a:ea typeface="宋体"/>
                <a:cs typeface="+mn-cs"/>
              </a:rPr>
              <a:t>7.2</a:t>
            </a:r>
            <a:r>
              <a:rPr kumimoji="0" lang="zh-CN" altLang="en-US" sz="2400" b="1" i="0" u="none" strike="noStrike" kern="1200" cap="none" spc="0" normalizeH="0" baseline="0" noProof="0" dirty="0">
                <a:ln>
                  <a:noFill/>
                </a:ln>
                <a:solidFill>
                  <a:srgbClr val="FF0000"/>
                </a:solidFill>
                <a:effectLst/>
                <a:uLnTx/>
                <a:uFillTx/>
                <a:latin typeface="宋体"/>
                <a:ea typeface="宋体"/>
                <a:cs typeface="+mn-cs"/>
              </a:rPr>
              <a:t>　基于翻译模式的语义计算 </a:t>
            </a:r>
          </a:p>
          <a:p>
            <a:pPr marL="0" marR="0" lvl="0" indent="0" algn="l" defTabSz="914400" rtl="0" eaLnBrk="0" fontAlgn="base" latinLnBrk="0" hangingPunct="0">
              <a:lnSpc>
                <a:spcPct val="130000"/>
              </a:lnSpc>
              <a:spcBef>
                <a:spcPct val="3000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宋体"/>
                <a:ea typeface="宋体"/>
                <a:cs typeface="+mn-cs"/>
              </a:rPr>
              <a:t>7.3</a:t>
            </a:r>
            <a:r>
              <a:rPr kumimoji="0" lang="zh-CN" altLang="en-US" sz="2400" b="1" i="0" u="none" strike="noStrike" kern="1200" cap="none" spc="0" normalizeH="0" baseline="0" noProof="0" dirty="0">
                <a:ln>
                  <a:noFill/>
                </a:ln>
                <a:solidFill>
                  <a:srgbClr val="0000FF"/>
                </a:solidFill>
                <a:effectLst/>
                <a:uLnTx/>
                <a:uFillTx/>
                <a:latin typeface="宋体"/>
                <a:ea typeface="宋体"/>
                <a:cs typeface="+mn-cs"/>
              </a:rPr>
              <a:t>　语法分析自动生成工具</a:t>
            </a:r>
            <a:r>
              <a:rPr kumimoji="0" lang="en-US" altLang="zh-CN" sz="2400" b="1" i="0" u="none" strike="noStrike" kern="1200" cap="none" spc="0" normalizeH="0" baseline="0" noProof="0" dirty="0">
                <a:ln>
                  <a:noFill/>
                </a:ln>
                <a:solidFill>
                  <a:srgbClr val="0000FF"/>
                </a:solidFill>
                <a:effectLst/>
                <a:uLnTx/>
                <a:uFillTx/>
                <a:latin typeface="宋体"/>
                <a:ea typeface="宋体"/>
                <a:cs typeface="+mn-cs"/>
              </a:rPr>
              <a:t>YACC</a:t>
            </a:r>
            <a:r>
              <a:rPr kumimoji="0" lang="zh-CN" altLang="en-US" sz="2400" b="1" i="0" u="none" strike="noStrike" kern="1200" cap="none" spc="0" normalizeH="0" baseline="0" noProof="0" dirty="0">
                <a:ln>
                  <a:noFill/>
                </a:ln>
                <a:solidFill>
                  <a:srgbClr val="0000FF"/>
                </a:solidFill>
                <a:effectLst/>
                <a:uLnTx/>
                <a:uFillTx/>
                <a:latin typeface="宋体"/>
                <a:ea typeface="宋体"/>
                <a:cs typeface="+mn-cs"/>
              </a:rPr>
              <a:t> </a:t>
            </a:r>
          </a:p>
          <a:p>
            <a:pPr marL="0" marR="0" lvl="0" indent="0" algn="l" defTabSz="914400" rtl="0" eaLnBrk="0" fontAlgn="base" latinLnBrk="0" hangingPunct="0">
              <a:lnSpc>
                <a:spcPct val="130000"/>
              </a:lnSpc>
              <a:spcBef>
                <a:spcPct val="30000"/>
              </a:spcBef>
              <a:spcAft>
                <a:spcPct val="0"/>
              </a:spcAft>
              <a:buClrTx/>
              <a:buSzTx/>
              <a:buFontTx/>
              <a:buNone/>
              <a:tabLst/>
              <a:defRPr/>
            </a:pPr>
            <a:endParaRPr kumimoji="0" lang="zh-CN" altLang="en-US" sz="2400" b="1" i="0" u="none" strike="noStrike" kern="1200" cap="none" spc="0" normalizeH="0" baseline="0" noProof="0" dirty="0">
              <a:ln>
                <a:noFill/>
              </a:ln>
              <a:solidFill>
                <a:srgbClr val="000000"/>
              </a:solidFill>
              <a:effectLst/>
              <a:uLnTx/>
              <a:uFillTx/>
              <a:latin typeface="宋体"/>
              <a:ea typeface="宋体"/>
              <a:cs typeface="+mn-cs"/>
            </a:endParaRPr>
          </a:p>
        </p:txBody>
      </p:sp>
      <p:sp>
        <p:nvSpPr>
          <p:cNvPr id="7" name="Text Box 4"/>
          <p:cNvSpPr txBox="1">
            <a:spLocks noChangeArrowheads="1"/>
          </p:cNvSpPr>
          <p:nvPr/>
        </p:nvSpPr>
        <p:spPr bwMode="auto">
          <a:xfrm>
            <a:off x="3157538" y="1127862"/>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800000"/>
                </a:solidFill>
                <a:effectLst/>
                <a:uLnTx/>
                <a:uFillTx/>
                <a:latin typeface="黑体" pitchFamily="49" charset="-122"/>
                <a:ea typeface="黑体" pitchFamily="49" charset="-122"/>
                <a:cs typeface="+mn-cs"/>
              </a:rPr>
              <a:t>讲解内容</a:t>
            </a:r>
          </a:p>
        </p:txBody>
      </p:sp>
      <p:sp>
        <p:nvSpPr>
          <p:cNvPr id="8" name="灯片编号占位符 3"/>
          <p:cNvSpPr>
            <a:spLocks noGrp="1"/>
          </p:cNvSpPr>
          <p:nvPr>
            <p:ph type="sldNum" sz="quarter" idx="10"/>
          </p:nvPr>
        </p:nvSpPr>
        <p:spPr>
          <a:xfrm>
            <a:off x="7010400" y="6248400"/>
            <a:ext cx="1905000" cy="422275"/>
          </a:xfrm>
          <a:no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6DC338DD-BAA1-4AAB-8BA4-FF3C40E266F3}" type="slidenum">
              <a:rPr kumimoji="0" lang="en-US" altLang="zh-CN" sz="1800" b="0" i="0" u="none" strike="noStrike" kern="1200" cap="none" spc="0" normalizeH="0" baseline="0" noProof="0" smtClean="0">
                <a:ln>
                  <a:noFill/>
                </a:ln>
                <a:solidFill>
                  <a:srgbClr val="000000"/>
                </a:solidFill>
                <a:effectLst/>
                <a:uLnTx/>
                <a:uFillTx/>
                <a:latin typeface="Arial" charset="0"/>
                <a:ea typeface="微软雅黑" pitchFamily="34" charset="-122"/>
                <a:cs typeface="+mn-cs"/>
              </a:rPr>
              <a:pPr marL="0" marR="0" lvl="0" indent="0" algn="ctr" defTabSz="914400" rtl="0" eaLnBrk="0" fontAlgn="base" latinLnBrk="0" hangingPunct="0">
                <a:lnSpc>
                  <a:spcPct val="100000"/>
                </a:lnSpc>
                <a:spcBef>
                  <a:spcPct val="0"/>
                </a:spcBef>
                <a:spcAft>
                  <a:spcPct val="0"/>
                </a:spcAft>
                <a:buClrTx/>
                <a:buSzTx/>
                <a:buFontTx/>
                <a:buNone/>
                <a:tabLst/>
                <a:defRPr/>
              </a:pPr>
              <a:t>72</a:t>
            </a:fld>
            <a:endParaRPr kumimoji="0" lang="en-US" altLang="zh-CN" sz="1800" b="0" i="0" u="none" strike="noStrike" kern="1200" cap="none" spc="0" normalizeH="0" baseline="0" noProof="0" dirty="0">
              <a:ln>
                <a:noFill/>
              </a:ln>
              <a:solidFill>
                <a:srgbClr val="000000"/>
              </a:solidFill>
              <a:effectLst/>
              <a:uLnTx/>
              <a:uFillTx/>
              <a:latin typeface="Arial" charset="0"/>
              <a:ea typeface="微软雅黑" pitchFamily="34" charset="-122"/>
              <a:cs typeface="+mn-cs"/>
            </a:endParaRPr>
          </a:p>
        </p:txBody>
      </p:sp>
    </p:spTree>
    <p:extLst>
      <p:ext uri="{BB962C8B-B14F-4D97-AF65-F5344CB8AC3E}">
        <p14:creationId xmlns:p14="http://schemas.microsoft.com/office/powerpoint/2010/main" val="75958946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zh-CN" altLang="en-US"/>
              <a:t>翻译模式 </a:t>
            </a:r>
            <a:endParaRPr lang="zh-CN" altLang="en-US" dirty="0"/>
          </a:p>
        </p:txBody>
      </p:sp>
      <p:sp>
        <p:nvSpPr>
          <p:cNvPr id="265219" name="Rectangle 3"/>
          <p:cNvSpPr>
            <a:spLocks noGrp="1" noChangeArrowheads="1"/>
          </p:cNvSpPr>
          <p:nvPr>
            <p:ph idx="1"/>
          </p:nvPr>
        </p:nvSpPr>
        <p:spPr/>
        <p:txBody>
          <a:bodyPr>
            <a:normAutofit/>
          </a:bodyPr>
          <a:lstStyle/>
          <a:p>
            <a:r>
              <a:rPr lang="zh-CN" altLang="en-US" sz="2400" dirty="0">
                <a:solidFill>
                  <a:srgbClr val="C00000"/>
                </a:solidFill>
              </a:rPr>
              <a:t>语义规则</a:t>
            </a:r>
            <a:r>
              <a:rPr lang="zh-CN" altLang="en-US" sz="2400" dirty="0"/>
              <a:t>：给出了属性计算的定义，没有属性计算的次序等实现细节</a:t>
            </a:r>
            <a:endParaRPr lang="en-US" altLang="zh-CN" sz="2400" dirty="0"/>
          </a:p>
          <a:p>
            <a:r>
              <a:rPr lang="zh-CN" altLang="en-US" sz="2400" dirty="0">
                <a:solidFill>
                  <a:srgbClr val="C00000"/>
                </a:solidFill>
              </a:rPr>
              <a:t>翻译模式</a:t>
            </a:r>
            <a:r>
              <a:rPr lang="zh-CN" altLang="en-US" sz="2400" dirty="0"/>
              <a:t>：给出使用语义规则进行计算的次序，把实现细节表示出来</a:t>
            </a:r>
          </a:p>
          <a:p>
            <a:r>
              <a:rPr lang="zh-CN" altLang="en-US" sz="2400" dirty="0"/>
              <a:t>在翻译模式中，和文法符号相关的属性和语义规则（也称</a:t>
            </a:r>
            <a:r>
              <a:rPr lang="zh-CN" altLang="en-US" sz="2400" dirty="0">
                <a:solidFill>
                  <a:srgbClr val="C00000"/>
                </a:solidFill>
              </a:rPr>
              <a:t>语义动作</a:t>
            </a:r>
            <a:r>
              <a:rPr lang="zh-CN" altLang="en-US" sz="2400" dirty="0"/>
              <a:t>），用花括号{ }括起来，插入到产生式右部的合适位置上</a:t>
            </a:r>
          </a:p>
        </p:txBody>
      </p:sp>
      <p:sp>
        <p:nvSpPr>
          <p:cNvPr id="265220" name="Rectangle 4"/>
          <p:cNvSpPr>
            <a:spLocks noChangeArrowheads="1"/>
          </p:cNvSpPr>
          <p:nvPr/>
        </p:nvSpPr>
        <p:spPr bwMode="auto">
          <a:xfrm>
            <a:off x="161862" y="4721752"/>
            <a:ext cx="5037155" cy="1106941"/>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342900" marR="0" lvl="0" indent="-342900" algn="l" defTabSz="457200" rtl="0" eaLnBrk="1" fontAlgn="auto" latinLnBrk="0" hangingPunct="1">
              <a:lnSpc>
                <a:spcPct val="90000"/>
              </a:lnSpc>
              <a:spcBef>
                <a:spcPct val="0"/>
              </a:spcBef>
              <a:spcAft>
                <a:spcPts val="0"/>
              </a:spcAft>
              <a:buClr>
                <a:srgbClr val="EEECE1"/>
              </a:buClr>
              <a:buSzPct val="75000"/>
              <a:buFont typeface="Wingdings" panose="05000000000000000000" pitchFamily="2" charset="2"/>
              <a:buNone/>
              <a:tabLst/>
              <a:defRPr/>
            </a:pP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产 生 式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语  义  规  则</a:t>
            </a:r>
          </a:p>
          <a:p>
            <a:pPr marL="342900" marR="0" lvl="0" indent="-342900" algn="l" defTabSz="457200" rtl="0" eaLnBrk="1" fontAlgn="auto" latinLnBrk="0" hangingPunct="1">
              <a:lnSpc>
                <a:spcPct val="90000"/>
              </a:lnSpc>
              <a:spcBef>
                <a:spcPct val="0"/>
              </a:spcBef>
              <a:spcAft>
                <a:spcPts val="0"/>
              </a:spcAft>
              <a:buClr>
                <a:srgbClr val="EEECE1"/>
              </a:buClr>
              <a:buSzPct val="75000"/>
              <a:buFont typeface="Wingdings" panose="05000000000000000000" pitchFamily="2" charset="2"/>
              <a:buNone/>
              <a:tabLst/>
              <a:defRPr/>
            </a:pP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E → TR</a:t>
            </a:r>
          </a:p>
          <a:p>
            <a:pPr marL="342900" marR="0" lvl="0" indent="-342900" algn="l" defTabSz="457200" rtl="0" eaLnBrk="1" fontAlgn="auto" latinLnBrk="0" hangingPunct="1">
              <a:lnSpc>
                <a:spcPct val="90000"/>
              </a:lnSpc>
              <a:spcBef>
                <a:spcPct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R →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addop</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 R</a:t>
            </a:r>
            <a:r>
              <a:rPr kumimoji="0" lang="en-US" altLang="zh-CN" sz="1800" b="0" i="0" u="none" strike="noStrike" kern="1200" cap="none" spc="0" normalizeH="0" baseline="-30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print(</a:t>
            </a:r>
            <a:r>
              <a:rPr kumimoji="0" lang="en-US" altLang="zh-CN" sz="1800" b="0" i="0" u="none" strike="noStrike" kern="1200" cap="none" spc="0" normalizeH="0" baseline="0" noProof="0" dirty="0" err="1">
                <a:ln>
                  <a:noFill/>
                </a:ln>
                <a:solidFill>
                  <a:srgbClr val="C00000"/>
                </a:solidFill>
                <a:effectLst/>
                <a:uLnTx/>
                <a:uFillTx/>
                <a:latin typeface="Arial" panose="020B0604020202020204" pitchFamily="34" charset="0"/>
                <a:ea typeface="微软雅黑" panose="020B0503020204020204" pitchFamily="34" charset="-122"/>
                <a:cs typeface="+mn-cs"/>
              </a:rPr>
              <a:t>addop.lexeme</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90000"/>
              </a:lnSpc>
              <a:spcBef>
                <a:spcPct val="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 →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num</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print(</a:t>
            </a:r>
            <a:r>
              <a:rPr kumimoji="0" lang="en-US" altLang="zh-CN" sz="1800" b="0" i="0" u="none" strike="noStrike" kern="1200" cap="none" spc="0" normalizeH="0" baseline="0" noProof="0" dirty="0" err="1">
                <a:ln>
                  <a:noFill/>
                </a:ln>
                <a:solidFill>
                  <a:srgbClr val="C00000"/>
                </a:solidFill>
                <a:effectLst/>
                <a:uLnTx/>
                <a:uFillTx/>
                <a:latin typeface="Arial" panose="020B0604020202020204" pitchFamily="34" charset="0"/>
                <a:ea typeface="微软雅黑" panose="020B0503020204020204" pitchFamily="34" charset="-122"/>
                <a:cs typeface="+mn-cs"/>
              </a:rPr>
              <a:t>num.val</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a:t>
            </a:r>
          </a:p>
        </p:txBody>
      </p:sp>
      <p:sp>
        <p:nvSpPr>
          <p:cNvPr id="265221" name="Rectangle 5"/>
          <p:cNvSpPr>
            <a:spLocks noChangeArrowheads="1"/>
          </p:cNvSpPr>
          <p:nvPr/>
        </p:nvSpPr>
        <p:spPr bwMode="auto">
          <a:xfrm>
            <a:off x="4069698" y="5828693"/>
            <a:ext cx="4800599" cy="958819"/>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342900" marR="0" lvl="0" indent="-342900" algn="l" defTabSz="457200" rtl="0" eaLnBrk="1" fontAlgn="auto" latinLnBrk="0" hangingPunct="1">
              <a:lnSpc>
                <a:spcPct val="90000"/>
              </a:lnSpc>
              <a:spcBef>
                <a:spcPct val="20000"/>
              </a:spcBef>
              <a:spcAft>
                <a:spcPts val="0"/>
              </a:spcAft>
              <a:buClr>
                <a:srgbClr val="EEECE1"/>
              </a:buClr>
              <a:buSzPct val="75000"/>
              <a:buFont typeface="Wingdings" panose="05000000000000000000" pitchFamily="2" charset="2"/>
              <a:buNone/>
              <a:tabLst/>
              <a:defRPr/>
            </a:pP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E → TR</a:t>
            </a:r>
          </a:p>
          <a:p>
            <a:pPr marL="342900" marR="0" lvl="0" indent="-342900" algn="l" defTabSz="457200" rtl="0" eaLnBrk="1" fontAlgn="auto" latinLnBrk="0" hangingPunct="1">
              <a:lnSpc>
                <a:spcPct val="90000"/>
              </a:lnSpc>
              <a:spcBef>
                <a:spcPct val="2000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R →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addop</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  </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{print(</a:t>
            </a:r>
            <a:r>
              <a:rPr kumimoji="0" lang="en-US" altLang="zh-CN" sz="1800" b="0" i="0" u="none" strike="noStrike" kern="1200" cap="none" spc="0" normalizeH="0" baseline="0" noProof="0" dirty="0" err="1">
                <a:ln>
                  <a:noFill/>
                </a:ln>
                <a:solidFill>
                  <a:srgbClr val="C00000"/>
                </a:solidFill>
                <a:effectLst/>
                <a:uLnTx/>
                <a:uFillTx/>
                <a:latin typeface="Arial" panose="020B0604020202020204" pitchFamily="34" charset="0"/>
                <a:ea typeface="微软雅黑" panose="020B0503020204020204" pitchFamily="34" charset="-122"/>
                <a:cs typeface="+mn-cs"/>
              </a:rPr>
              <a:t>addop.lexeme</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R</a:t>
            </a:r>
            <a:r>
              <a:rPr kumimoji="0" lang="en-US" altLang="zh-CN" sz="1800" b="0" i="0" u="none" strike="noStrike" kern="1200" cap="none" spc="0" normalizeH="0" baseline="-30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90000"/>
              </a:lnSpc>
              <a:spcBef>
                <a:spcPct val="20000"/>
              </a:spcBef>
              <a:spcAft>
                <a:spcPts val="0"/>
              </a:spcAft>
              <a:buClr>
                <a:srgbClr val="EEECE1"/>
              </a:buClr>
              <a:buSzPct val="75000"/>
              <a:buFont typeface="Wingdings" panose="05000000000000000000" pitchFamily="2" charset="2"/>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 → </a:t>
            </a:r>
            <a:r>
              <a:rPr kumimoji="0" lang="en-US" altLang="zh-CN" sz="18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num</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{print(</a:t>
            </a:r>
            <a:r>
              <a:rPr kumimoji="0" lang="en-US" altLang="zh-CN" sz="1800" b="0" i="0" u="none" strike="noStrike" kern="1200" cap="none" spc="0" normalizeH="0" baseline="0" noProof="0" dirty="0" err="1">
                <a:ln>
                  <a:noFill/>
                </a:ln>
                <a:solidFill>
                  <a:srgbClr val="C00000"/>
                </a:solidFill>
                <a:effectLst/>
                <a:uLnTx/>
                <a:uFillTx/>
                <a:latin typeface="Arial" panose="020B0604020202020204" pitchFamily="34" charset="0"/>
                <a:ea typeface="微软雅黑" panose="020B0503020204020204" pitchFamily="34" charset="-122"/>
                <a:cs typeface="+mn-cs"/>
              </a:rPr>
              <a:t>num.val</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cs"/>
              </a:rPr>
              <a:t>)}</a:t>
            </a:r>
          </a:p>
        </p:txBody>
      </p:sp>
    </p:spTree>
    <p:extLst>
      <p:ext uri="{BB962C8B-B14F-4D97-AF65-F5344CB8AC3E}">
        <p14:creationId xmlns:p14="http://schemas.microsoft.com/office/powerpoint/2010/main" val="1408404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left)">
                                      <p:cBhvr>
                                        <p:cTn id="7" dur="500"/>
                                        <p:tgtEl>
                                          <p:spTgt spid="265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522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5219">
                                            <p:txEl>
                                              <p:pRg st="1" end="1"/>
                                            </p:txEl>
                                          </p:spTgt>
                                        </p:tgtEl>
                                        <p:attrNameLst>
                                          <p:attrName>style.visibility</p:attrName>
                                        </p:attrNameLst>
                                      </p:cBhvr>
                                      <p:to>
                                        <p:strVal val="visible"/>
                                      </p:to>
                                    </p:set>
                                    <p:animEffect transition="in" filter="wipe(left)">
                                      <p:cBhvr>
                                        <p:cTn id="16" dur="500"/>
                                        <p:tgtEl>
                                          <p:spTgt spid="26521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5219">
                                            <p:txEl>
                                              <p:pRg st="2" end="2"/>
                                            </p:txEl>
                                          </p:spTgt>
                                        </p:tgtEl>
                                        <p:attrNameLst>
                                          <p:attrName>style.visibility</p:attrName>
                                        </p:attrNameLst>
                                      </p:cBhvr>
                                      <p:to>
                                        <p:strVal val="visible"/>
                                      </p:to>
                                    </p:set>
                                    <p:animEffect transition="in" filter="wipe(left)">
                                      <p:cBhvr>
                                        <p:cTn id="21" dur="500"/>
                                        <p:tgtEl>
                                          <p:spTgt spid="26521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5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P spid="265220" grpId="0" animBg="1"/>
      <p:bldP spid="265221"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a:t>翻译模式示例</a:t>
            </a:r>
            <a:endParaRPr lang="zh-CN" altLang="en-US" dirty="0"/>
          </a:p>
        </p:txBody>
      </p:sp>
      <p:sp>
        <p:nvSpPr>
          <p:cNvPr id="139267" name="Rectangle 3"/>
          <p:cNvSpPr>
            <a:spLocks noGrp="1" noChangeArrowheads="1"/>
          </p:cNvSpPr>
          <p:nvPr>
            <p:ph idx="1"/>
          </p:nvPr>
        </p:nvSpPr>
        <p:spPr/>
        <p:txBody>
          <a:bodyPr/>
          <a:lstStyle/>
          <a:p>
            <a:r>
              <a:rPr lang="zh-CN" altLang="en-US" dirty="0"/>
              <a:t>把带加号和减号的中缀表达式翻译成相应的后缀表达式 </a:t>
            </a:r>
            <a:endParaRPr lang="en-US" altLang="zh-CN" dirty="0"/>
          </a:p>
          <a:p>
            <a:r>
              <a:rPr lang="zh-CN" altLang="en-US" dirty="0"/>
              <a:t>考虑输入串：</a:t>
            </a:r>
            <a:r>
              <a:rPr lang="en-US" altLang="zh-CN" dirty="0"/>
              <a:t>9-5+2</a:t>
            </a:r>
          </a:p>
        </p:txBody>
      </p:sp>
      <p:sp>
        <p:nvSpPr>
          <p:cNvPr id="139268" name="Rectangle 4"/>
          <p:cNvSpPr>
            <a:spLocks noChangeArrowheads="1"/>
          </p:cNvSpPr>
          <p:nvPr/>
        </p:nvSpPr>
        <p:spPr bwMode="auto">
          <a:xfrm>
            <a:off x="3414511" y="454541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a:t>
            </a:r>
          </a:p>
        </p:txBody>
      </p:sp>
      <p:sp>
        <p:nvSpPr>
          <p:cNvPr id="139271" name="Rectangle 7"/>
          <p:cNvSpPr>
            <a:spLocks noChangeArrowheads="1"/>
          </p:cNvSpPr>
          <p:nvPr/>
        </p:nvSpPr>
        <p:spPr bwMode="auto">
          <a:xfrm>
            <a:off x="3170433" y="344289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E</a:t>
            </a:r>
          </a:p>
        </p:txBody>
      </p:sp>
      <p:sp>
        <p:nvSpPr>
          <p:cNvPr id="139273" name="Line 9"/>
          <p:cNvSpPr>
            <a:spLocks noChangeShapeType="1"/>
          </p:cNvSpPr>
          <p:nvPr/>
        </p:nvSpPr>
        <p:spPr bwMode="auto">
          <a:xfrm flipV="1">
            <a:off x="2614411" y="3758416"/>
            <a:ext cx="777479" cy="215503"/>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74" name="Rectangle 10"/>
          <p:cNvSpPr>
            <a:spLocks noChangeArrowheads="1"/>
          </p:cNvSpPr>
          <p:nvPr/>
        </p:nvSpPr>
        <p:spPr bwMode="auto">
          <a:xfrm>
            <a:off x="2100061" y="391676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T</a:t>
            </a:r>
          </a:p>
        </p:txBody>
      </p:sp>
      <p:sp>
        <p:nvSpPr>
          <p:cNvPr id="139275" name="Line 11"/>
          <p:cNvSpPr>
            <a:spLocks noChangeShapeType="1"/>
          </p:cNvSpPr>
          <p:nvPr/>
        </p:nvSpPr>
        <p:spPr bwMode="auto">
          <a:xfrm>
            <a:off x="3607393" y="3758416"/>
            <a:ext cx="778669" cy="215503"/>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76" name="Rectangle 12"/>
          <p:cNvSpPr>
            <a:spLocks noChangeArrowheads="1"/>
          </p:cNvSpPr>
          <p:nvPr/>
        </p:nvSpPr>
        <p:spPr bwMode="auto">
          <a:xfrm>
            <a:off x="4100311" y="391676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R</a:t>
            </a:r>
          </a:p>
        </p:txBody>
      </p:sp>
      <p:sp>
        <p:nvSpPr>
          <p:cNvPr id="139279" name="Line 15"/>
          <p:cNvSpPr>
            <a:spLocks noChangeShapeType="1"/>
          </p:cNvSpPr>
          <p:nvPr/>
        </p:nvSpPr>
        <p:spPr bwMode="auto">
          <a:xfrm flipV="1">
            <a:off x="1985761" y="4259668"/>
            <a:ext cx="40005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80" name="Rectangle 16"/>
          <p:cNvSpPr>
            <a:spLocks noChangeArrowheads="1"/>
          </p:cNvSpPr>
          <p:nvPr/>
        </p:nvSpPr>
        <p:spPr bwMode="auto">
          <a:xfrm>
            <a:off x="1642861" y="465971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9</a:t>
            </a:r>
          </a:p>
        </p:txBody>
      </p:sp>
      <p:sp>
        <p:nvSpPr>
          <p:cNvPr id="139281" name="Line 17"/>
          <p:cNvSpPr>
            <a:spLocks noChangeShapeType="1"/>
          </p:cNvSpPr>
          <p:nvPr/>
        </p:nvSpPr>
        <p:spPr bwMode="auto">
          <a:xfrm>
            <a:off x="2500111" y="4259668"/>
            <a:ext cx="457200" cy="40005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82" name="Rectangle 18"/>
          <p:cNvSpPr>
            <a:spLocks noChangeArrowheads="1"/>
          </p:cNvSpPr>
          <p:nvPr/>
        </p:nvSpPr>
        <p:spPr bwMode="auto">
          <a:xfrm>
            <a:off x="2614411" y="460256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{print(‘9’)}</a:t>
            </a:r>
          </a:p>
        </p:txBody>
      </p:sp>
      <p:sp>
        <p:nvSpPr>
          <p:cNvPr id="139283" name="Line 19"/>
          <p:cNvSpPr>
            <a:spLocks noChangeShapeType="1"/>
          </p:cNvSpPr>
          <p:nvPr/>
        </p:nvSpPr>
        <p:spPr bwMode="auto">
          <a:xfrm flipV="1">
            <a:off x="3757411" y="4259668"/>
            <a:ext cx="571500" cy="45720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85" name="Line 21"/>
          <p:cNvSpPr>
            <a:spLocks noChangeShapeType="1"/>
          </p:cNvSpPr>
          <p:nvPr/>
        </p:nvSpPr>
        <p:spPr bwMode="auto">
          <a:xfrm flipV="1">
            <a:off x="4443211" y="4259668"/>
            <a:ext cx="0" cy="40500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86" name="Rectangle 22"/>
          <p:cNvSpPr>
            <a:spLocks noChangeArrowheads="1"/>
          </p:cNvSpPr>
          <p:nvPr/>
        </p:nvSpPr>
        <p:spPr bwMode="auto">
          <a:xfrm>
            <a:off x="4100311" y="460256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T</a:t>
            </a:r>
          </a:p>
        </p:txBody>
      </p:sp>
      <p:sp>
        <p:nvSpPr>
          <p:cNvPr id="139287" name="Line 23"/>
          <p:cNvSpPr>
            <a:spLocks noChangeShapeType="1"/>
          </p:cNvSpPr>
          <p:nvPr/>
        </p:nvSpPr>
        <p:spPr bwMode="auto">
          <a:xfrm>
            <a:off x="4557511" y="4259668"/>
            <a:ext cx="160020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88" name="Rectangle 24"/>
          <p:cNvSpPr>
            <a:spLocks noChangeArrowheads="1"/>
          </p:cNvSpPr>
          <p:nvPr/>
        </p:nvSpPr>
        <p:spPr bwMode="auto">
          <a:xfrm>
            <a:off x="5871961" y="460256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R</a:t>
            </a:r>
          </a:p>
        </p:txBody>
      </p:sp>
      <p:sp>
        <p:nvSpPr>
          <p:cNvPr id="139289" name="Line 25"/>
          <p:cNvSpPr>
            <a:spLocks noChangeShapeType="1"/>
          </p:cNvSpPr>
          <p:nvPr/>
        </p:nvSpPr>
        <p:spPr bwMode="auto">
          <a:xfrm flipV="1">
            <a:off x="3814561" y="4945468"/>
            <a:ext cx="62865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90" name="Rectangle 26"/>
          <p:cNvSpPr>
            <a:spLocks noChangeArrowheads="1"/>
          </p:cNvSpPr>
          <p:nvPr/>
        </p:nvSpPr>
        <p:spPr bwMode="auto">
          <a:xfrm>
            <a:off x="3471661" y="528836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5</a:t>
            </a:r>
          </a:p>
        </p:txBody>
      </p:sp>
      <p:sp>
        <p:nvSpPr>
          <p:cNvPr id="139291" name="Line 27"/>
          <p:cNvSpPr>
            <a:spLocks noChangeShapeType="1"/>
          </p:cNvSpPr>
          <p:nvPr/>
        </p:nvSpPr>
        <p:spPr bwMode="auto">
          <a:xfrm>
            <a:off x="4557511" y="5002618"/>
            <a:ext cx="114300" cy="34290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92" name="Rectangle 28"/>
          <p:cNvSpPr>
            <a:spLocks noChangeArrowheads="1"/>
          </p:cNvSpPr>
          <p:nvPr/>
        </p:nvSpPr>
        <p:spPr bwMode="auto">
          <a:xfrm>
            <a:off x="4271761" y="523121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{print(‘5’)}</a:t>
            </a:r>
          </a:p>
        </p:txBody>
      </p:sp>
      <p:sp>
        <p:nvSpPr>
          <p:cNvPr id="139293" name="Rectangle 29"/>
          <p:cNvSpPr>
            <a:spLocks noChangeArrowheads="1"/>
          </p:cNvSpPr>
          <p:nvPr/>
        </p:nvSpPr>
        <p:spPr bwMode="auto">
          <a:xfrm>
            <a:off x="4957561" y="460256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{print(‘-’)}</a:t>
            </a:r>
          </a:p>
        </p:txBody>
      </p:sp>
      <p:sp>
        <p:nvSpPr>
          <p:cNvPr id="139296" name="Line 32"/>
          <p:cNvSpPr>
            <a:spLocks noChangeShapeType="1"/>
          </p:cNvSpPr>
          <p:nvPr/>
        </p:nvSpPr>
        <p:spPr bwMode="auto">
          <a:xfrm>
            <a:off x="4443211" y="4259668"/>
            <a:ext cx="742950" cy="45720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298" name="Rectangle 34"/>
          <p:cNvSpPr>
            <a:spLocks noChangeArrowheads="1"/>
          </p:cNvSpPr>
          <p:nvPr/>
        </p:nvSpPr>
        <p:spPr bwMode="auto">
          <a:xfrm>
            <a:off x="5186161" y="5342512"/>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a:t>
            </a:r>
          </a:p>
        </p:txBody>
      </p:sp>
      <p:sp>
        <p:nvSpPr>
          <p:cNvPr id="139299" name="Line 35"/>
          <p:cNvSpPr>
            <a:spLocks noChangeShapeType="1"/>
          </p:cNvSpPr>
          <p:nvPr/>
        </p:nvSpPr>
        <p:spPr bwMode="auto">
          <a:xfrm flipV="1">
            <a:off x="5538413" y="5002618"/>
            <a:ext cx="562148" cy="397044"/>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300" name="Line 36"/>
          <p:cNvSpPr>
            <a:spLocks noChangeShapeType="1"/>
          </p:cNvSpPr>
          <p:nvPr/>
        </p:nvSpPr>
        <p:spPr bwMode="auto">
          <a:xfrm flipV="1">
            <a:off x="6214861" y="5002618"/>
            <a:ext cx="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301" name="Rectangle 37"/>
          <p:cNvSpPr>
            <a:spLocks noChangeArrowheads="1"/>
          </p:cNvSpPr>
          <p:nvPr/>
        </p:nvSpPr>
        <p:spPr bwMode="auto">
          <a:xfrm>
            <a:off x="5871961" y="534551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T</a:t>
            </a:r>
          </a:p>
        </p:txBody>
      </p:sp>
      <p:sp>
        <p:nvSpPr>
          <p:cNvPr id="139306" name="Line 42"/>
          <p:cNvSpPr>
            <a:spLocks noChangeShapeType="1"/>
          </p:cNvSpPr>
          <p:nvPr/>
        </p:nvSpPr>
        <p:spPr bwMode="auto">
          <a:xfrm flipV="1">
            <a:off x="5471911" y="5688418"/>
            <a:ext cx="68580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307" name="Rectangle 43"/>
          <p:cNvSpPr>
            <a:spLocks noChangeArrowheads="1"/>
          </p:cNvSpPr>
          <p:nvPr/>
        </p:nvSpPr>
        <p:spPr bwMode="auto">
          <a:xfrm>
            <a:off x="5129011" y="603131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2</a:t>
            </a:r>
          </a:p>
        </p:txBody>
      </p:sp>
      <p:sp>
        <p:nvSpPr>
          <p:cNvPr id="139308" name="Line 44"/>
          <p:cNvSpPr>
            <a:spLocks noChangeShapeType="1"/>
          </p:cNvSpPr>
          <p:nvPr/>
        </p:nvSpPr>
        <p:spPr bwMode="auto">
          <a:xfrm>
            <a:off x="6272011" y="5745568"/>
            <a:ext cx="114300" cy="34290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309" name="Rectangle 45"/>
          <p:cNvSpPr>
            <a:spLocks noChangeArrowheads="1"/>
          </p:cNvSpPr>
          <p:nvPr/>
        </p:nvSpPr>
        <p:spPr bwMode="auto">
          <a:xfrm>
            <a:off x="6100561" y="603131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{print(‘2’)}</a:t>
            </a:r>
          </a:p>
        </p:txBody>
      </p:sp>
      <p:sp>
        <p:nvSpPr>
          <p:cNvPr id="139310" name="Line 46"/>
          <p:cNvSpPr>
            <a:spLocks noChangeShapeType="1"/>
          </p:cNvSpPr>
          <p:nvPr/>
        </p:nvSpPr>
        <p:spPr bwMode="auto">
          <a:xfrm>
            <a:off x="6386311" y="5002618"/>
            <a:ext cx="137160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311" name="Rectangle 47"/>
          <p:cNvSpPr>
            <a:spLocks noChangeArrowheads="1"/>
          </p:cNvSpPr>
          <p:nvPr/>
        </p:nvSpPr>
        <p:spPr bwMode="auto">
          <a:xfrm>
            <a:off x="7586461" y="534551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R</a:t>
            </a:r>
          </a:p>
        </p:txBody>
      </p:sp>
      <p:sp>
        <p:nvSpPr>
          <p:cNvPr id="139312" name="Rectangle 48"/>
          <p:cNvSpPr>
            <a:spLocks noChangeArrowheads="1"/>
          </p:cNvSpPr>
          <p:nvPr/>
        </p:nvSpPr>
        <p:spPr bwMode="auto">
          <a:xfrm>
            <a:off x="6672061" y="534551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{print(‘+’)}</a:t>
            </a:r>
          </a:p>
        </p:txBody>
      </p:sp>
      <p:sp>
        <p:nvSpPr>
          <p:cNvPr id="139313" name="Line 49"/>
          <p:cNvSpPr>
            <a:spLocks noChangeShapeType="1"/>
          </p:cNvSpPr>
          <p:nvPr/>
        </p:nvSpPr>
        <p:spPr bwMode="auto">
          <a:xfrm>
            <a:off x="6272011" y="5002618"/>
            <a:ext cx="571500" cy="40005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314" name="Line 50"/>
          <p:cNvSpPr>
            <a:spLocks noChangeShapeType="1"/>
          </p:cNvSpPr>
          <p:nvPr/>
        </p:nvSpPr>
        <p:spPr bwMode="auto">
          <a:xfrm flipH="1" flipV="1">
            <a:off x="7929361" y="5688418"/>
            <a:ext cx="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39315" name="Rectangle 51"/>
          <p:cNvSpPr>
            <a:spLocks noChangeArrowheads="1"/>
          </p:cNvSpPr>
          <p:nvPr/>
        </p:nvSpPr>
        <p:spPr bwMode="auto">
          <a:xfrm>
            <a:off x="7586461" y="603131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sym typeface="Symbol" panose="05050102010706020507" pitchFamily="18" charset="2"/>
              </a:rPr>
              <a:t></a:t>
            </a:r>
            <a:endPar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endParaRPr>
          </a:p>
        </p:txBody>
      </p:sp>
      <p:sp>
        <p:nvSpPr>
          <p:cNvPr id="40" name="Rectangle 5"/>
          <p:cNvSpPr>
            <a:spLocks noChangeArrowheads="1"/>
          </p:cNvSpPr>
          <p:nvPr/>
        </p:nvSpPr>
        <p:spPr bwMode="auto">
          <a:xfrm>
            <a:off x="3856233" y="328884"/>
            <a:ext cx="5317733" cy="1077794"/>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342900" marR="0" lvl="0" indent="-342900" algn="l" defTabSz="457200" rtl="0" eaLnBrk="1" fontAlgn="auto" latinLnBrk="0" hangingPunct="1">
              <a:lnSpc>
                <a:spcPct val="90000"/>
              </a:lnSpc>
              <a:spcBef>
                <a:spcPct val="20000"/>
              </a:spcBef>
              <a:spcAft>
                <a:spcPts val="0"/>
              </a:spcAft>
              <a:buClr>
                <a:srgbClr val="EEECE1"/>
              </a:buClr>
              <a:buSzPct val="75000"/>
              <a:buFont typeface="Wingdings" panose="05000000000000000000" pitchFamily="2" charset="2"/>
              <a:buNone/>
              <a:tabLst/>
              <a:defRPr/>
            </a:pPr>
            <a:r>
              <a:rPr kumimoji="0" lang="zh-CN" altLang="en-US"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E → TR</a:t>
            </a:r>
          </a:p>
          <a:p>
            <a:pPr marL="342900" marR="0" lvl="0" indent="-342900" algn="l" defTabSz="457200" rtl="0" eaLnBrk="1" fontAlgn="auto" latinLnBrk="0" hangingPunct="1">
              <a:lnSpc>
                <a:spcPct val="90000"/>
              </a:lnSpc>
              <a:spcBef>
                <a:spcPct val="20000"/>
              </a:spcBef>
              <a:spcAft>
                <a:spcPts val="0"/>
              </a:spcAft>
              <a:buClr>
                <a:srgbClr val="EEECE1"/>
              </a:buClr>
              <a:buSzPct val="75000"/>
              <a:buFont typeface="Wingdings" panose="05000000000000000000" pitchFamily="2" charset="2"/>
              <a:buNone/>
              <a:tabLst/>
              <a:defRPr/>
            </a:pP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R → </a:t>
            </a:r>
            <a:r>
              <a:rPr kumimoji="0" lang="en-US" altLang="zh-CN" sz="21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addop</a:t>
            </a: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  {print(</a:t>
            </a:r>
            <a:r>
              <a:rPr kumimoji="0" lang="en-US" altLang="zh-CN" sz="21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addop.lexeme</a:t>
            </a: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R</a:t>
            </a:r>
            <a:r>
              <a:rPr kumimoji="0" lang="en-US" altLang="zh-CN" sz="2100" b="0" i="0" u="none" strike="noStrike" kern="1200" cap="none" spc="0" normalizeH="0" baseline="-30000" noProof="0" dirty="0">
                <a:ln>
                  <a:noFill/>
                </a:ln>
                <a:solidFill>
                  <a:prstClr val="white"/>
                </a:solidFill>
                <a:effectLst/>
                <a:uLnTx/>
                <a:uFillTx/>
                <a:latin typeface="Arial" panose="020B0604020202020204" pitchFamily="34" charset="0"/>
                <a:ea typeface="微软雅黑" panose="020B0503020204020204" pitchFamily="34" charset="-122"/>
                <a:cs typeface="+mn-cs"/>
              </a:rPr>
              <a:t>1</a:t>
            </a: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 </a:t>
            </a: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Symbol" panose="05050102010706020507" pitchFamily="18" charset="2"/>
              </a:rPr>
              <a:t></a:t>
            </a: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a:t>
            </a:r>
          </a:p>
          <a:p>
            <a:pPr marL="342900" marR="0" lvl="0" indent="-342900" algn="l" defTabSz="457200" rtl="0" eaLnBrk="1" fontAlgn="auto" latinLnBrk="0" hangingPunct="1">
              <a:lnSpc>
                <a:spcPct val="90000"/>
              </a:lnSpc>
              <a:spcBef>
                <a:spcPct val="20000"/>
              </a:spcBef>
              <a:spcAft>
                <a:spcPts val="0"/>
              </a:spcAft>
              <a:buClr>
                <a:srgbClr val="EEECE1"/>
              </a:buClr>
              <a:buSzPct val="75000"/>
              <a:buFont typeface="Wingdings" panose="05000000000000000000" pitchFamily="2" charset="2"/>
              <a:buNone/>
              <a:tabLst/>
              <a:defRPr/>
            </a:pP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T → </a:t>
            </a:r>
            <a:r>
              <a:rPr kumimoji="0" lang="en-US" altLang="zh-CN" sz="21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num</a:t>
            </a: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   {print(</a:t>
            </a:r>
            <a:r>
              <a:rPr kumimoji="0" lang="en-US" altLang="zh-CN" sz="2100" b="0" i="0" u="none" strike="noStrike" kern="1200" cap="none" spc="0" normalizeH="0" baseline="0" noProof="0" dirty="0" err="1">
                <a:ln>
                  <a:noFill/>
                </a:ln>
                <a:solidFill>
                  <a:prstClr val="white"/>
                </a:solidFill>
                <a:effectLst/>
                <a:uLnTx/>
                <a:uFillTx/>
                <a:latin typeface="Arial" panose="020B0604020202020204" pitchFamily="34" charset="0"/>
                <a:ea typeface="微软雅黑" panose="020B0503020204020204" pitchFamily="34" charset="-122"/>
                <a:cs typeface="+mn-cs"/>
              </a:rPr>
              <a:t>num.val</a:t>
            </a:r>
            <a:r>
              <a:rPr kumimoji="0" lang="en-US" altLang="zh-CN" sz="21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rPr>
              <a:t>)}</a:t>
            </a:r>
          </a:p>
        </p:txBody>
      </p:sp>
    </p:spTree>
    <p:extLst>
      <p:ext uri="{BB962C8B-B14F-4D97-AF65-F5344CB8AC3E}">
        <p14:creationId xmlns:p14="http://schemas.microsoft.com/office/powerpoint/2010/main" val="2926814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wipe(left)">
                                      <p:cBhvr>
                                        <p:cTn id="12" dur="500"/>
                                        <p:tgtEl>
                                          <p:spTgt spid="139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9271"/>
                                        </p:tgtEl>
                                        <p:attrNameLst>
                                          <p:attrName>style.visibility</p:attrName>
                                        </p:attrNameLst>
                                      </p:cBhvr>
                                      <p:to>
                                        <p:strVal val="visible"/>
                                      </p:to>
                                    </p:set>
                                    <p:animEffect transition="in" filter="wipe(up)">
                                      <p:cBhvr>
                                        <p:cTn id="17" dur="500"/>
                                        <p:tgtEl>
                                          <p:spTgt spid="139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9273"/>
                                        </p:tgtEl>
                                        <p:attrNameLst>
                                          <p:attrName>style.visibility</p:attrName>
                                        </p:attrNameLst>
                                      </p:cBhvr>
                                      <p:to>
                                        <p:strVal val="visible"/>
                                      </p:to>
                                    </p:set>
                                    <p:animEffect transition="in" filter="wipe(up)">
                                      <p:cBhvr>
                                        <p:cTn id="22" dur="500"/>
                                        <p:tgtEl>
                                          <p:spTgt spid="1392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9274"/>
                                        </p:tgtEl>
                                        <p:attrNameLst>
                                          <p:attrName>style.visibility</p:attrName>
                                        </p:attrNameLst>
                                      </p:cBhvr>
                                      <p:to>
                                        <p:strVal val="visible"/>
                                      </p:to>
                                    </p:set>
                                    <p:animEffect transition="in" filter="wipe(up)">
                                      <p:cBhvr>
                                        <p:cTn id="27" dur="500"/>
                                        <p:tgtEl>
                                          <p:spTgt spid="1392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9275"/>
                                        </p:tgtEl>
                                        <p:attrNameLst>
                                          <p:attrName>style.visibility</p:attrName>
                                        </p:attrNameLst>
                                      </p:cBhvr>
                                      <p:to>
                                        <p:strVal val="visible"/>
                                      </p:to>
                                    </p:set>
                                    <p:animEffect transition="in" filter="wipe(up)">
                                      <p:cBhvr>
                                        <p:cTn id="32" dur="500"/>
                                        <p:tgtEl>
                                          <p:spTgt spid="1392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9276"/>
                                        </p:tgtEl>
                                        <p:attrNameLst>
                                          <p:attrName>style.visibility</p:attrName>
                                        </p:attrNameLst>
                                      </p:cBhvr>
                                      <p:to>
                                        <p:strVal val="visible"/>
                                      </p:to>
                                    </p:set>
                                    <p:animEffect transition="in" filter="wipe(up)">
                                      <p:cBhvr>
                                        <p:cTn id="37" dur="500"/>
                                        <p:tgtEl>
                                          <p:spTgt spid="1392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9279"/>
                                        </p:tgtEl>
                                        <p:attrNameLst>
                                          <p:attrName>style.visibility</p:attrName>
                                        </p:attrNameLst>
                                      </p:cBhvr>
                                      <p:to>
                                        <p:strVal val="visible"/>
                                      </p:to>
                                    </p:set>
                                    <p:animEffect transition="in" filter="wipe(up)">
                                      <p:cBhvr>
                                        <p:cTn id="42" dur="500"/>
                                        <p:tgtEl>
                                          <p:spTgt spid="1392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9280"/>
                                        </p:tgtEl>
                                        <p:attrNameLst>
                                          <p:attrName>style.visibility</p:attrName>
                                        </p:attrNameLst>
                                      </p:cBhvr>
                                      <p:to>
                                        <p:strVal val="visible"/>
                                      </p:to>
                                    </p:set>
                                    <p:animEffect transition="in" filter="wipe(up)">
                                      <p:cBhvr>
                                        <p:cTn id="47" dur="500"/>
                                        <p:tgtEl>
                                          <p:spTgt spid="1392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9281"/>
                                        </p:tgtEl>
                                        <p:attrNameLst>
                                          <p:attrName>style.visibility</p:attrName>
                                        </p:attrNameLst>
                                      </p:cBhvr>
                                      <p:to>
                                        <p:strVal val="visible"/>
                                      </p:to>
                                    </p:set>
                                    <p:animEffect transition="in" filter="wipe(up)">
                                      <p:cBhvr>
                                        <p:cTn id="52" dur="500"/>
                                        <p:tgtEl>
                                          <p:spTgt spid="1392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9282"/>
                                        </p:tgtEl>
                                        <p:attrNameLst>
                                          <p:attrName>style.visibility</p:attrName>
                                        </p:attrNameLst>
                                      </p:cBhvr>
                                      <p:to>
                                        <p:strVal val="visible"/>
                                      </p:to>
                                    </p:set>
                                    <p:animEffect transition="in" filter="wipe(up)">
                                      <p:cBhvr>
                                        <p:cTn id="57" dur="500"/>
                                        <p:tgtEl>
                                          <p:spTgt spid="1392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9283"/>
                                        </p:tgtEl>
                                        <p:attrNameLst>
                                          <p:attrName>style.visibility</p:attrName>
                                        </p:attrNameLst>
                                      </p:cBhvr>
                                      <p:to>
                                        <p:strVal val="visible"/>
                                      </p:to>
                                    </p:set>
                                    <p:animEffect transition="in" filter="wipe(up)">
                                      <p:cBhvr>
                                        <p:cTn id="62" dur="500"/>
                                        <p:tgtEl>
                                          <p:spTgt spid="1392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39268"/>
                                        </p:tgtEl>
                                        <p:attrNameLst>
                                          <p:attrName>style.visibility</p:attrName>
                                        </p:attrNameLst>
                                      </p:cBhvr>
                                      <p:to>
                                        <p:strVal val="visible"/>
                                      </p:to>
                                    </p:set>
                                    <p:animEffect transition="in" filter="wipe(up)">
                                      <p:cBhvr>
                                        <p:cTn id="67" dur="500"/>
                                        <p:tgtEl>
                                          <p:spTgt spid="13926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39285"/>
                                        </p:tgtEl>
                                        <p:attrNameLst>
                                          <p:attrName>style.visibility</p:attrName>
                                        </p:attrNameLst>
                                      </p:cBhvr>
                                      <p:to>
                                        <p:strVal val="visible"/>
                                      </p:to>
                                    </p:set>
                                    <p:animEffect transition="in" filter="wipe(up)">
                                      <p:cBhvr>
                                        <p:cTn id="72" dur="500"/>
                                        <p:tgtEl>
                                          <p:spTgt spid="13928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9286"/>
                                        </p:tgtEl>
                                        <p:attrNameLst>
                                          <p:attrName>style.visibility</p:attrName>
                                        </p:attrNameLst>
                                      </p:cBhvr>
                                      <p:to>
                                        <p:strVal val="visible"/>
                                      </p:to>
                                    </p:set>
                                    <p:animEffect transition="in" filter="wipe(up)">
                                      <p:cBhvr>
                                        <p:cTn id="77" dur="500"/>
                                        <p:tgtEl>
                                          <p:spTgt spid="13928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39287"/>
                                        </p:tgtEl>
                                        <p:attrNameLst>
                                          <p:attrName>style.visibility</p:attrName>
                                        </p:attrNameLst>
                                      </p:cBhvr>
                                      <p:to>
                                        <p:strVal val="visible"/>
                                      </p:to>
                                    </p:set>
                                    <p:animEffect transition="in" filter="wipe(up)">
                                      <p:cBhvr>
                                        <p:cTn id="82" dur="500"/>
                                        <p:tgtEl>
                                          <p:spTgt spid="13928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39288"/>
                                        </p:tgtEl>
                                        <p:attrNameLst>
                                          <p:attrName>style.visibility</p:attrName>
                                        </p:attrNameLst>
                                      </p:cBhvr>
                                      <p:to>
                                        <p:strVal val="visible"/>
                                      </p:to>
                                    </p:set>
                                    <p:animEffect transition="in" filter="wipe(up)">
                                      <p:cBhvr>
                                        <p:cTn id="87" dur="500"/>
                                        <p:tgtEl>
                                          <p:spTgt spid="13928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39289"/>
                                        </p:tgtEl>
                                        <p:attrNameLst>
                                          <p:attrName>style.visibility</p:attrName>
                                        </p:attrNameLst>
                                      </p:cBhvr>
                                      <p:to>
                                        <p:strVal val="visible"/>
                                      </p:to>
                                    </p:set>
                                    <p:animEffect transition="in" filter="wipe(up)">
                                      <p:cBhvr>
                                        <p:cTn id="92" dur="500"/>
                                        <p:tgtEl>
                                          <p:spTgt spid="13928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39290"/>
                                        </p:tgtEl>
                                        <p:attrNameLst>
                                          <p:attrName>style.visibility</p:attrName>
                                        </p:attrNameLst>
                                      </p:cBhvr>
                                      <p:to>
                                        <p:strVal val="visible"/>
                                      </p:to>
                                    </p:set>
                                    <p:animEffect transition="in" filter="wipe(up)">
                                      <p:cBhvr>
                                        <p:cTn id="97" dur="500"/>
                                        <p:tgtEl>
                                          <p:spTgt spid="13929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39291"/>
                                        </p:tgtEl>
                                        <p:attrNameLst>
                                          <p:attrName>style.visibility</p:attrName>
                                        </p:attrNameLst>
                                      </p:cBhvr>
                                      <p:to>
                                        <p:strVal val="visible"/>
                                      </p:to>
                                    </p:set>
                                    <p:animEffect transition="in" filter="wipe(up)">
                                      <p:cBhvr>
                                        <p:cTn id="102" dur="500"/>
                                        <p:tgtEl>
                                          <p:spTgt spid="13929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39292"/>
                                        </p:tgtEl>
                                        <p:attrNameLst>
                                          <p:attrName>style.visibility</p:attrName>
                                        </p:attrNameLst>
                                      </p:cBhvr>
                                      <p:to>
                                        <p:strVal val="visible"/>
                                      </p:to>
                                    </p:set>
                                    <p:animEffect transition="in" filter="wipe(up)">
                                      <p:cBhvr>
                                        <p:cTn id="107" dur="500"/>
                                        <p:tgtEl>
                                          <p:spTgt spid="13929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39293"/>
                                        </p:tgtEl>
                                        <p:attrNameLst>
                                          <p:attrName>style.visibility</p:attrName>
                                        </p:attrNameLst>
                                      </p:cBhvr>
                                      <p:to>
                                        <p:strVal val="visible"/>
                                      </p:to>
                                    </p:set>
                                    <p:animEffect transition="in" filter="wipe(up)">
                                      <p:cBhvr>
                                        <p:cTn id="112" dur="500"/>
                                        <p:tgtEl>
                                          <p:spTgt spid="13929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139296"/>
                                        </p:tgtEl>
                                        <p:attrNameLst>
                                          <p:attrName>style.visibility</p:attrName>
                                        </p:attrNameLst>
                                      </p:cBhvr>
                                      <p:to>
                                        <p:strVal val="visible"/>
                                      </p:to>
                                    </p:set>
                                    <p:animEffect transition="in" filter="wipe(up)">
                                      <p:cBhvr>
                                        <p:cTn id="117" dur="500"/>
                                        <p:tgtEl>
                                          <p:spTgt spid="13929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139298"/>
                                        </p:tgtEl>
                                        <p:attrNameLst>
                                          <p:attrName>style.visibility</p:attrName>
                                        </p:attrNameLst>
                                      </p:cBhvr>
                                      <p:to>
                                        <p:strVal val="visible"/>
                                      </p:to>
                                    </p:set>
                                    <p:animEffect transition="in" filter="wipe(up)">
                                      <p:cBhvr>
                                        <p:cTn id="122" dur="500"/>
                                        <p:tgtEl>
                                          <p:spTgt spid="13929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139299"/>
                                        </p:tgtEl>
                                        <p:attrNameLst>
                                          <p:attrName>style.visibility</p:attrName>
                                        </p:attrNameLst>
                                      </p:cBhvr>
                                      <p:to>
                                        <p:strVal val="visible"/>
                                      </p:to>
                                    </p:set>
                                    <p:animEffect transition="in" filter="wipe(up)">
                                      <p:cBhvr>
                                        <p:cTn id="127" dur="500"/>
                                        <p:tgtEl>
                                          <p:spTgt spid="13929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139300"/>
                                        </p:tgtEl>
                                        <p:attrNameLst>
                                          <p:attrName>style.visibility</p:attrName>
                                        </p:attrNameLst>
                                      </p:cBhvr>
                                      <p:to>
                                        <p:strVal val="visible"/>
                                      </p:to>
                                    </p:set>
                                    <p:animEffect transition="in" filter="wipe(up)">
                                      <p:cBhvr>
                                        <p:cTn id="132" dur="500"/>
                                        <p:tgtEl>
                                          <p:spTgt spid="139300"/>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139301"/>
                                        </p:tgtEl>
                                        <p:attrNameLst>
                                          <p:attrName>style.visibility</p:attrName>
                                        </p:attrNameLst>
                                      </p:cBhvr>
                                      <p:to>
                                        <p:strVal val="visible"/>
                                      </p:to>
                                    </p:set>
                                    <p:animEffect transition="in" filter="wipe(up)">
                                      <p:cBhvr>
                                        <p:cTn id="137" dur="500"/>
                                        <p:tgtEl>
                                          <p:spTgt spid="139301"/>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39310"/>
                                        </p:tgtEl>
                                        <p:attrNameLst>
                                          <p:attrName>style.visibility</p:attrName>
                                        </p:attrNameLst>
                                      </p:cBhvr>
                                      <p:to>
                                        <p:strVal val="visible"/>
                                      </p:to>
                                    </p:set>
                                    <p:animEffect transition="in" filter="wipe(up)">
                                      <p:cBhvr>
                                        <p:cTn id="142" dur="500"/>
                                        <p:tgtEl>
                                          <p:spTgt spid="139310"/>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139311"/>
                                        </p:tgtEl>
                                        <p:attrNameLst>
                                          <p:attrName>style.visibility</p:attrName>
                                        </p:attrNameLst>
                                      </p:cBhvr>
                                      <p:to>
                                        <p:strVal val="visible"/>
                                      </p:to>
                                    </p:set>
                                    <p:animEffect transition="in" filter="wipe(up)">
                                      <p:cBhvr>
                                        <p:cTn id="147" dur="500"/>
                                        <p:tgtEl>
                                          <p:spTgt spid="139311"/>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139306"/>
                                        </p:tgtEl>
                                        <p:attrNameLst>
                                          <p:attrName>style.visibility</p:attrName>
                                        </p:attrNameLst>
                                      </p:cBhvr>
                                      <p:to>
                                        <p:strVal val="visible"/>
                                      </p:to>
                                    </p:set>
                                    <p:animEffect transition="in" filter="wipe(up)">
                                      <p:cBhvr>
                                        <p:cTn id="152" dur="500"/>
                                        <p:tgtEl>
                                          <p:spTgt spid="139306"/>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1" fill="hold" grpId="0" nodeType="clickEffect">
                                  <p:stCondLst>
                                    <p:cond delay="0"/>
                                  </p:stCondLst>
                                  <p:childTnLst>
                                    <p:set>
                                      <p:cBhvr>
                                        <p:cTn id="156" dur="1" fill="hold">
                                          <p:stCondLst>
                                            <p:cond delay="0"/>
                                          </p:stCondLst>
                                        </p:cTn>
                                        <p:tgtEl>
                                          <p:spTgt spid="139307"/>
                                        </p:tgtEl>
                                        <p:attrNameLst>
                                          <p:attrName>style.visibility</p:attrName>
                                        </p:attrNameLst>
                                      </p:cBhvr>
                                      <p:to>
                                        <p:strVal val="visible"/>
                                      </p:to>
                                    </p:set>
                                    <p:animEffect transition="in" filter="wipe(up)">
                                      <p:cBhvr>
                                        <p:cTn id="157" dur="500"/>
                                        <p:tgtEl>
                                          <p:spTgt spid="139307"/>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139308"/>
                                        </p:tgtEl>
                                        <p:attrNameLst>
                                          <p:attrName>style.visibility</p:attrName>
                                        </p:attrNameLst>
                                      </p:cBhvr>
                                      <p:to>
                                        <p:strVal val="visible"/>
                                      </p:to>
                                    </p:set>
                                    <p:animEffect transition="in" filter="wipe(up)">
                                      <p:cBhvr>
                                        <p:cTn id="162" dur="500"/>
                                        <p:tgtEl>
                                          <p:spTgt spid="139308"/>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1" fill="hold" grpId="0" nodeType="clickEffect">
                                  <p:stCondLst>
                                    <p:cond delay="0"/>
                                  </p:stCondLst>
                                  <p:childTnLst>
                                    <p:set>
                                      <p:cBhvr>
                                        <p:cTn id="166" dur="1" fill="hold">
                                          <p:stCondLst>
                                            <p:cond delay="0"/>
                                          </p:stCondLst>
                                        </p:cTn>
                                        <p:tgtEl>
                                          <p:spTgt spid="139309"/>
                                        </p:tgtEl>
                                        <p:attrNameLst>
                                          <p:attrName>style.visibility</p:attrName>
                                        </p:attrNameLst>
                                      </p:cBhvr>
                                      <p:to>
                                        <p:strVal val="visible"/>
                                      </p:to>
                                    </p:set>
                                    <p:animEffect transition="in" filter="wipe(up)">
                                      <p:cBhvr>
                                        <p:cTn id="167" dur="500"/>
                                        <p:tgtEl>
                                          <p:spTgt spid="139309"/>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1" fill="hold" grpId="0" nodeType="clickEffect">
                                  <p:stCondLst>
                                    <p:cond delay="0"/>
                                  </p:stCondLst>
                                  <p:childTnLst>
                                    <p:set>
                                      <p:cBhvr>
                                        <p:cTn id="171" dur="1" fill="hold">
                                          <p:stCondLst>
                                            <p:cond delay="0"/>
                                          </p:stCondLst>
                                        </p:cTn>
                                        <p:tgtEl>
                                          <p:spTgt spid="139312"/>
                                        </p:tgtEl>
                                        <p:attrNameLst>
                                          <p:attrName>style.visibility</p:attrName>
                                        </p:attrNameLst>
                                      </p:cBhvr>
                                      <p:to>
                                        <p:strVal val="visible"/>
                                      </p:to>
                                    </p:set>
                                    <p:animEffect transition="in" filter="wipe(up)">
                                      <p:cBhvr>
                                        <p:cTn id="172" dur="500"/>
                                        <p:tgtEl>
                                          <p:spTgt spid="139312"/>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139313"/>
                                        </p:tgtEl>
                                        <p:attrNameLst>
                                          <p:attrName>style.visibility</p:attrName>
                                        </p:attrNameLst>
                                      </p:cBhvr>
                                      <p:to>
                                        <p:strVal val="visible"/>
                                      </p:to>
                                    </p:set>
                                    <p:animEffect transition="in" filter="wipe(up)">
                                      <p:cBhvr>
                                        <p:cTn id="177" dur="500"/>
                                        <p:tgtEl>
                                          <p:spTgt spid="139313"/>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1" fill="hold" grpId="0" nodeType="clickEffect">
                                  <p:stCondLst>
                                    <p:cond delay="0"/>
                                  </p:stCondLst>
                                  <p:childTnLst>
                                    <p:set>
                                      <p:cBhvr>
                                        <p:cTn id="181" dur="1" fill="hold">
                                          <p:stCondLst>
                                            <p:cond delay="0"/>
                                          </p:stCondLst>
                                        </p:cTn>
                                        <p:tgtEl>
                                          <p:spTgt spid="139314"/>
                                        </p:tgtEl>
                                        <p:attrNameLst>
                                          <p:attrName>style.visibility</p:attrName>
                                        </p:attrNameLst>
                                      </p:cBhvr>
                                      <p:to>
                                        <p:strVal val="visible"/>
                                      </p:to>
                                    </p:set>
                                    <p:animEffect transition="in" filter="wipe(up)">
                                      <p:cBhvr>
                                        <p:cTn id="182" dur="500"/>
                                        <p:tgtEl>
                                          <p:spTgt spid="139314"/>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1" fill="hold" grpId="0" nodeType="clickEffect">
                                  <p:stCondLst>
                                    <p:cond delay="0"/>
                                  </p:stCondLst>
                                  <p:childTnLst>
                                    <p:set>
                                      <p:cBhvr>
                                        <p:cTn id="186" dur="1" fill="hold">
                                          <p:stCondLst>
                                            <p:cond delay="0"/>
                                          </p:stCondLst>
                                        </p:cTn>
                                        <p:tgtEl>
                                          <p:spTgt spid="139315"/>
                                        </p:tgtEl>
                                        <p:attrNameLst>
                                          <p:attrName>style.visibility</p:attrName>
                                        </p:attrNameLst>
                                      </p:cBhvr>
                                      <p:to>
                                        <p:strVal val="visible"/>
                                      </p:to>
                                    </p:set>
                                    <p:animEffect transition="in" filter="wipe(up)">
                                      <p:cBhvr>
                                        <p:cTn id="187" dur="500"/>
                                        <p:tgtEl>
                                          <p:spTgt spid="139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68" grpId="0" autoUpdateAnimBg="0"/>
      <p:bldP spid="139271" grpId="0" autoUpdateAnimBg="0"/>
      <p:bldP spid="139273" grpId="0" animBg="1"/>
      <p:bldP spid="139274" grpId="0" autoUpdateAnimBg="0"/>
      <p:bldP spid="139275" grpId="0" animBg="1"/>
      <p:bldP spid="139276" grpId="0" autoUpdateAnimBg="0"/>
      <p:bldP spid="139279" grpId="0" animBg="1"/>
      <p:bldP spid="139280" grpId="0" autoUpdateAnimBg="0"/>
      <p:bldP spid="139281" grpId="0" animBg="1"/>
      <p:bldP spid="139282" grpId="0" autoUpdateAnimBg="0"/>
      <p:bldP spid="139283" grpId="0" animBg="1"/>
      <p:bldP spid="139285" grpId="0" animBg="1"/>
      <p:bldP spid="139286" grpId="0" autoUpdateAnimBg="0"/>
      <p:bldP spid="139287" grpId="0" animBg="1"/>
      <p:bldP spid="139288" grpId="0" autoUpdateAnimBg="0"/>
      <p:bldP spid="139289" grpId="0" animBg="1"/>
      <p:bldP spid="139290" grpId="0" autoUpdateAnimBg="0"/>
      <p:bldP spid="139291" grpId="0" animBg="1"/>
      <p:bldP spid="139292" grpId="0" autoUpdateAnimBg="0"/>
      <p:bldP spid="139293" grpId="0" autoUpdateAnimBg="0"/>
      <p:bldP spid="139296" grpId="0" animBg="1"/>
      <p:bldP spid="139298" grpId="0" autoUpdateAnimBg="0"/>
      <p:bldP spid="139299" grpId="0" animBg="1"/>
      <p:bldP spid="139300" grpId="0" animBg="1"/>
      <p:bldP spid="139301" grpId="0" autoUpdateAnimBg="0"/>
      <p:bldP spid="139306" grpId="0" animBg="1"/>
      <p:bldP spid="139307" grpId="0" autoUpdateAnimBg="0"/>
      <p:bldP spid="139308" grpId="0" animBg="1"/>
      <p:bldP spid="139309" grpId="0" autoUpdateAnimBg="0"/>
      <p:bldP spid="139310" grpId="0" animBg="1"/>
      <p:bldP spid="139311" grpId="0" autoUpdateAnimBg="0"/>
      <p:bldP spid="139312" grpId="0" autoUpdateAnimBg="0"/>
      <p:bldP spid="139313" grpId="0" animBg="1"/>
      <p:bldP spid="139314" grpId="0" animBg="1"/>
      <p:bldP spid="139315"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dirty="0"/>
              <a:t>设计翻译模式的原则</a:t>
            </a:r>
          </a:p>
        </p:txBody>
      </p:sp>
      <p:sp>
        <p:nvSpPr>
          <p:cNvPr id="142339" name="Rectangle 3"/>
          <p:cNvSpPr>
            <a:spLocks noGrp="1" noChangeArrowheads="1"/>
          </p:cNvSpPr>
          <p:nvPr>
            <p:ph idx="1"/>
          </p:nvPr>
        </p:nvSpPr>
        <p:spPr/>
        <p:txBody>
          <a:bodyPr/>
          <a:lstStyle/>
          <a:p>
            <a:pPr eaLnBrk="1" hangingPunct="1"/>
            <a:r>
              <a:rPr lang="zh-CN" altLang="en-US" dirty="0"/>
              <a:t>设计翻译模式时，必须保证当某个动作引用一个属性时它必须是有定义的</a:t>
            </a:r>
          </a:p>
          <a:p>
            <a:pPr eaLnBrk="1" hangingPunct="1"/>
            <a:r>
              <a:rPr lang="en-US" altLang="zh-CN" dirty="0">
                <a:solidFill>
                  <a:srgbClr val="CC0000"/>
                </a:solidFill>
              </a:rPr>
              <a:t>L-</a:t>
            </a:r>
            <a:r>
              <a:rPr lang="zh-CN" altLang="en-US" dirty="0">
                <a:solidFill>
                  <a:srgbClr val="CC0000"/>
                </a:solidFill>
              </a:rPr>
              <a:t>属性文法</a:t>
            </a:r>
            <a:r>
              <a:rPr lang="zh-CN" altLang="en-US" dirty="0"/>
              <a:t>本身就能确保每个动作不会引用尚未计算出来的属性</a:t>
            </a:r>
          </a:p>
        </p:txBody>
      </p:sp>
    </p:spTree>
    <p:extLst>
      <p:ext uri="{BB962C8B-B14F-4D97-AF65-F5344CB8AC3E}">
        <p14:creationId xmlns:p14="http://schemas.microsoft.com/office/powerpoint/2010/main" val="4096966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fade">
                                      <p:cBhvr>
                                        <p:cTn id="7" dur="20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39">
                                            <p:txEl>
                                              <p:pRg st="0" end="0"/>
                                            </p:txEl>
                                          </p:spTgt>
                                        </p:tgtEl>
                                        <p:attrNameLst>
                                          <p:attrName>style.visibility</p:attrName>
                                        </p:attrNameLst>
                                      </p:cBhvr>
                                      <p:to>
                                        <p:strVal val="visible"/>
                                      </p:to>
                                    </p:set>
                                    <p:animEffect transition="in" filter="wipe(left)">
                                      <p:cBhvr>
                                        <p:cTn id="12" dur="500"/>
                                        <p:tgtEl>
                                          <p:spTgt spid="1423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39">
                                            <p:txEl>
                                              <p:pRg st="1" end="1"/>
                                            </p:txEl>
                                          </p:spTgt>
                                        </p:tgtEl>
                                        <p:attrNameLst>
                                          <p:attrName>style.visibility</p:attrName>
                                        </p:attrNameLst>
                                      </p:cBhvr>
                                      <p:to>
                                        <p:strVal val="visible"/>
                                      </p:to>
                                    </p:set>
                                    <p:animEffect transition="in" filter="wipe(left)">
                                      <p:cBhvr>
                                        <p:cTn id="17" dur="500"/>
                                        <p:tgtEl>
                                          <p:spTgt spid="142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a:t>建立翻译模式</a:t>
            </a:r>
          </a:p>
        </p:txBody>
      </p:sp>
      <p:sp>
        <p:nvSpPr>
          <p:cNvPr id="143363" name="Rectangle 3"/>
          <p:cNvSpPr>
            <a:spLocks noGrp="1" noChangeArrowheads="1"/>
          </p:cNvSpPr>
          <p:nvPr>
            <p:ph idx="1"/>
          </p:nvPr>
        </p:nvSpPr>
        <p:spPr/>
        <p:txBody>
          <a:bodyPr/>
          <a:lstStyle/>
          <a:p>
            <a:pPr eaLnBrk="1" hangingPunct="1"/>
            <a:r>
              <a:rPr lang="zh-CN" altLang="en-US" dirty="0"/>
              <a:t>当只需要</a:t>
            </a:r>
            <a:r>
              <a:rPr lang="zh-CN" altLang="en-US" dirty="0">
                <a:solidFill>
                  <a:srgbClr val="CC0000"/>
                </a:solidFill>
              </a:rPr>
              <a:t>综合属性</a:t>
            </a:r>
            <a:r>
              <a:rPr lang="zh-CN" altLang="en-US" dirty="0"/>
              <a:t>时：为每一个语义规则建立一个包含赋值的动作，并</a:t>
            </a:r>
            <a:r>
              <a:rPr lang="zh-CN" altLang="en-US" dirty="0">
                <a:solidFill>
                  <a:srgbClr val="CC0000"/>
                </a:solidFill>
              </a:rPr>
              <a:t>把这个动作放在相应的产生式右边的末尾</a:t>
            </a:r>
          </a:p>
          <a:p>
            <a:pPr eaLnBrk="1" hangingPunct="1">
              <a:buFont typeface="Wingdings" panose="05000000000000000000" pitchFamily="2" charset="2"/>
              <a:buNone/>
            </a:pPr>
            <a:r>
              <a:rPr lang="zh-CN" altLang="en-US" dirty="0"/>
              <a:t> 产生式			  语义规则</a:t>
            </a:r>
          </a:p>
          <a:p>
            <a:pPr eaLnBrk="1" hangingPunct="1">
              <a:buFont typeface="Wingdings" panose="05000000000000000000" pitchFamily="2" charset="2"/>
              <a:buNone/>
            </a:pPr>
            <a:r>
              <a:rPr lang="zh-CN" altLang="en-US" dirty="0"/>
              <a:t> </a:t>
            </a:r>
            <a:r>
              <a:rPr lang="en-US" altLang="zh-CN" dirty="0"/>
              <a:t>T→T</a:t>
            </a:r>
            <a:r>
              <a:rPr lang="en-US" altLang="zh-CN" baseline="-30000" dirty="0"/>
              <a:t>1</a:t>
            </a:r>
            <a:r>
              <a:rPr lang="en-US" altLang="zh-CN" dirty="0"/>
              <a:t>*F		</a:t>
            </a:r>
            <a:r>
              <a:rPr lang="en-US" altLang="zh-CN" dirty="0" err="1"/>
              <a:t>T.val</a:t>
            </a:r>
            <a:r>
              <a:rPr lang="en-US" altLang="zh-CN" dirty="0"/>
              <a:t>:=T</a:t>
            </a:r>
            <a:r>
              <a:rPr lang="en-US" altLang="zh-CN" baseline="-30000" dirty="0"/>
              <a:t>1</a:t>
            </a:r>
            <a:r>
              <a:rPr lang="en-US" altLang="zh-CN" dirty="0"/>
              <a:t>.val×F.val</a:t>
            </a:r>
          </a:p>
          <a:p>
            <a:pPr eaLnBrk="1" hangingPunct="1">
              <a:buFont typeface="Wingdings" panose="05000000000000000000" pitchFamily="2" charset="2"/>
              <a:buNone/>
            </a:pPr>
            <a:r>
              <a:rPr lang="zh-CN" altLang="en-US" dirty="0"/>
              <a:t>	设计产生式和语义动作：</a:t>
            </a:r>
          </a:p>
          <a:p>
            <a:pPr eaLnBrk="1" hangingPunct="1">
              <a:buFont typeface="Wingdings" panose="05000000000000000000" pitchFamily="2" charset="2"/>
              <a:buNone/>
            </a:pPr>
            <a:r>
              <a:rPr lang="zh-CN" altLang="en-US" dirty="0"/>
              <a:t>  </a:t>
            </a:r>
            <a:r>
              <a:rPr lang="en-US" altLang="zh-CN" dirty="0"/>
              <a:t>T→T</a:t>
            </a:r>
            <a:r>
              <a:rPr lang="en-US" altLang="zh-CN" baseline="-30000" dirty="0"/>
              <a:t>1</a:t>
            </a:r>
            <a:r>
              <a:rPr lang="en-US" altLang="zh-CN" dirty="0"/>
              <a:t>*F {</a:t>
            </a:r>
            <a:r>
              <a:rPr lang="en-US" altLang="zh-CN" dirty="0" err="1"/>
              <a:t>T.val</a:t>
            </a:r>
            <a:r>
              <a:rPr lang="en-US" altLang="zh-CN" dirty="0"/>
              <a:t>:=T</a:t>
            </a:r>
            <a:r>
              <a:rPr lang="en-US" altLang="zh-CN" baseline="-30000" dirty="0"/>
              <a:t>1</a:t>
            </a:r>
            <a:r>
              <a:rPr lang="en-US" altLang="zh-CN" dirty="0"/>
              <a:t>.val×F.val}</a:t>
            </a:r>
          </a:p>
          <a:p>
            <a:pPr eaLnBrk="1" hangingPunct="1">
              <a:buFont typeface="Wingdings" panose="05000000000000000000" pitchFamily="2" charset="2"/>
              <a:buNone/>
            </a:pPr>
            <a:endParaRPr lang="zh-CN" altLang="en-US" dirty="0"/>
          </a:p>
        </p:txBody>
      </p:sp>
    </p:spTree>
    <p:extLst>
      <p:ext uri="{BB962C8B-B14F-4D97-AF65-F5344CB8AC3E}">
        <p14:creationId xmlns:p14="http://schemas.microsoft.com/office/powerpoint/2010/main" val="2501718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wipe(left)">
                                      <p:cBhvr>
                                        <p:cTn id="12" dur="500"/>
                                        <p:tgtEl>
                                          <p:spTgt spid="143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wipe(left)">
                                      <p:cBhvr>
                                        <p:cTn id="17" dur="500"/>
                                        <p:tgtEl>
                                          <p:spTgt spid="143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wipe(left)">
                                      <p:cBhvr>
                                        <p:cTn id="22" dur="500"/>
                                        <p:tgtEl>
                                          <p:spTgt spid="143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363">
                                            <p:txEl>
                                              <p:pRg st="4" end="4"/>
                                            </p:txEl>
                                          </p:spTgt>
                                        </p:tgtEl>
                                        <p:attrNameLst>
                                          <p:attrName>style.visibility</p:attrName>
                                        </p:attrNameLst>
                                      </p:cBhvr>
                                      <p:to>
                                        <p:strVal val="visible"/>
                                      </p:to>
                                    </p:set>
                                    <p:animEffect transition="in" filter="wipe(left)">
                                      <p:cBhvr>
                                        <p:cTn id="27" dur="500"/>
                                        <p:tgtEl>
                                          <p:spTgt spid="143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dirty="0"/>
              <a:t>建立翻译模式</a:t>
            </a:r>
          </a:p>
        </p:txBody>
      </p:sp>
      <p:sp>
        <p:nvSpPr>
          <p:cNvPr id="144387" name="Rectangle 3"/>
          <p:cNvSpPr>
            <a:spLocks noGrp="1" noChangeArrowheads="1"/>
          </p:cNvSpPr>
          <p:nvPr>
            <p:ph idx="1"/>
          </p:nvPr>
        </p:nvSpPr>
        <p:spPr/>
        <p:txBody>
          <a:bodyPr>
            <a:normAutofit/>
          </a:bodyPr>
          <a:lstStyle/>
          <a:p>
            <a:pPr>
              <a:lnSpc>
                <a:spcPct val="110000"/>
              </a:lnSpc>
              <a:spcBef>
                <a:spcPts val="450"/>
              </a:spcBef>
            </a:pPr>
            <a:r>
              <a:rPr lang="zh-CN" altLang="en-US" sz="2400" dirty="0"/>
              <a:t>如果既有</a:t>
            </a:r>
            <a:r>
              <a:rPr lang="zh-CN" altLang="en-US" sz="2400" dirty="0">
                <a:solidFill>
                  <a:srgbClr val="CC0000"/>
                </a:solidFill>
              </a:rPr>
              <a:t>综合属性</a:t>
            </a:r>
            <a:r>
              <a:rPr lang="zh-CN" altLang="en-US" sz="2400" dirty="0"/>
              <a:t>又有</a:t>
            </a:r>
            <a:r>
              <a:rPr lang="zh-CN" altLang="en-US" sz="2400" dirty="0">
                <a:solidFill>
                  <a:srgbClr val="0070C0"/>
                </a:solidFill>
              </a:rPr>
              <a:t>继承属性</a:t>
            </a:r>
            <a:r>
              <a:rPr lang="zh-CN" altLang="en-US" sz="2400" dirty="0"/>
              <a:t>，在建立翻译模式时就必须保证：</a:t>
            </a:r>
          </a:p>
          <a:p>
            <a:pPr>
              <a:lnSpc>
                <a:spcPct val="110000"/>
              </a:lnSpc>
              <a:spcBef>
                <a:spcPts val="450"/>
              </a:spcBef>
              <a:buNone/>
            </a:pPr>
            <a:r>
              <a:rPr lang="zh-CN" altLang="en-US" sz="2400" dirty="0"/>
              <a:t>1. 产生式右边的符号的</a:t>
            </a:r>
            <a:r>
              <a:rPr lang="zh-CN" altLang="en-US" sz="2400" dirty="0">
                <a:solidFill>
                  <a:srgbClr val="0070C0"/>
                </a:solidFill>
              </a:rPr>
              <a:t>继承属性</a:t>
            </a:r>
            <a:r>
              <a:rPr lang="zh-CN" altLang="en-US" sz="2400" dirty="0"/>
              <a:t>必须在这个符号以前的动作中计算出来</a:t>
            </a:r>
          </a:p>
          <a:p>
            <a:pPr>
              <a:lnSpc>
                <a:spcPct val="110000"/>
              </a:lnSpc>
              <a:spcBef>
                <a:spcPts val="450"/>
              </a:spcBef>
              <a:buNone/>
            </a:pPr>
            <a:r>
              <a:rPr lang="zh-CN" altLang="en-US" sz="2400" dirty="0"/>
              <a:t>2. 一个动作不能引用这个动作右边的符号的</a:t>
            </a:r>
            <a:r>
              <a:rPr lang="zh-CN" altLang="en-US" sz="2400" dirty="0">
                <a:solidFill>
                  <a:srgbClr val="CC0000"/>
                </a:solidFill>
              </a:rPr>
              <a:t>综合属性</a:t>
            </a:r>
          </a:p>
          <a:p>
            <a:pPr>
              <a:lnSpc>
                <a:spcPct val="110000"/>
              </a:lnSpc>
              <a:spcBef>
                <a:spcPts val="450"/>
              </a:spcBef>
              <a:buNone/>
            </a:pPr>
            <a:r>
              <a:rPr lang="zh-CN" altLang="en-US" sz="2400" dirty="0"/>
              <a:t>3. 产生式左边非终结符的</a:t>
            </a:r>
            <a:r>
              <a:rPr lang="zh-CN" altLang="en-US" sz="2400" dirty="0">
                <a:solidFill>
                  <a:srgbClr val="CC0000"/>
                </a:solidFill>
              </a:rPr>
              <a:t>综合属性</a:t>
            </a:r>
            <a:r>
              <a:rPr lang="zh-CN" altLang="en-US" sz="2400" dirty="0"/>
              <a:t>只有在它所引用的所有属性都计算出来以后才能计算。计算这种属性的动作通常可放在产生式右端的</a:t>
            </a:r>
            <a:r>
              <a:rPr lang="zh-CN" altLang="en-US" sz="2400" dirty="0">
                <a:solidFill>
                  <a:srgbClr val="CC0000"/>
                </a:solidFill>
              </a:rPr>
              <a:t>末尾</a:t>
            </a:r>
          </a:p>
        </p:txBody>
      </p:sp>
      <p:sp>
        <p:nvSpPr>
          <p:cNvPr id="2" name="文本框 1"/>
          <p:cNvSpPr txBox="1"/>
          <p:nvPr/>
        </p:nvSpPr>
        <p:spPr>
          <a:xfrm>
            <a:off x="259805" y="5370070"/>
            <a:ext cx="4207692" cy="96898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l" defTabSz="457200" rtl="0" eaLnBrk="1" fontAlgn="auto" latinLnBrk="0" hangingPunct="1">
              <a:lnSpc>
                <a:spcPct val="110000"/>
              </a:lnSpc>
              <a:spcBef>
                <a:spcPts val="45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S → A</a:t>
            </a:r>
            <a:r>
              <a:rPr kumimoji="0" lang="en-US" altLang="zh-CN" sz="2400" b="0" i="0" u="none" strike="noStrike" kern="1200" cap="none" spc="0" normalizeH="0" baseline="-30000" noProof="0" dirty="0">
                <a:ln>
                  <a:noFill/>
                </a:ln>
                <a:solidFill>
                  <a:prstClr val="white"/>
                </a:solidFill>
                <a:effectLst/>
                <a:uLnTx/>
                <a:uFillTx/>
                <a:latin typeface="Arial" panose="020B0604020202020204"/>
                <a:ea typeface="黑体" panose="02010609060101010101" pitchFamily="49" charset="-122"/>
                <a:cs typeface="+mn-cs"/>
              </a:rPr>
              <a:t>1</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A</a:t>
            </a:r>
            <a:r>
              <a:rPr kumimoji="0" lang="en-US" altLang="zh-CN" sz="2400" b="0" i="0" u="none" strike="noStrike" kern="1200" cap="none" spc="0" normalizeH="0" baseline="-30000" noProof="0" dirty="0">
                <a:ln>
                  <a:noFill/>
                </a:ln>
                <a:solidFill>
                  <a:prstClr val="white"/>
                </a:solidFill>
                <a:effectLst/>
                <a:uLnTx/>
                <a:uFillTx/>
                <a:latin typeface="Arial" panose="020B0604020202020204"/>
                <a:ea typeface="黑体" panose="02010609060101010101" pitchFamily="49" charset="-122"/>
                <a:cs typeface="+mn-cs"/>
              </a:rPr>
              <a:t>2</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 {A</a:t>
            </a:r>
            <a:r>
              <a:rPr kumimoji="0" lang="en-US" altLang="zh-CN" sz="2400" b="0" i="0" u="none" strike="noStrike" kern="1200" cap="none" spc="0" normalizeH="0" baseline="-30000" noProof="0" dirty="0">
                <a:ln>
                  <a:noFill/>
                </a:ln>
                <a:solidFill>
                  <a:prstClr val="white"/>
                </a:solidFill>
                <a:effectLst/>
                <a:uLnTx/>
                <a:uFillTx/>
                <a:latin typeface="Arial" panose="020B0604020202020204"/>
                <a:ea typeface="黑体" panose="02010609060101010101" pitchFamily="49" charset="-122"/>
                <a:cs typeface="+mn-cs"/>
              </a:rPr>
              <a:t>1</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.in:=1; A</a:t>
            </a:r>
            <a:r>
              <a:rPr kumimoji="0" lang="en-US" altLang="zh-CN" sz="2400" b="0" i="0" u="none" strike="noStrike" kern="1200" cap="none" spc="0" normalizeH="0" baseline="-30000" noProof="0" dirty="0">
                <a:ln>
                  <a:noFill/>
                </a:ln>
                <a:solidFill>
                  <a:prstClr val="white"/>
                </a:solidFill>
                <a:effectLst/>
                <a:uLnTx/>
                <a:uFillTx/>
                <a:latin typeface="Arial" panose="020B0604020202020204"/>
                <a:ea typeface="黑体" panose="02010609060101010101" pitchFamily="49" charset="-122"/>
                <a:cs typeface="+mn-cs"/>
              </a:rPr>
              <a:t>2</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.in:=2}</a:t>
            </a:r>
          </a:p>
          <a:p>
            <a:pPr marL="0" marR="0" lvl="0" indent="0" algn="l" defTabSz="457200" rtl="0" eaLnBrk="1" fontAlgn="auto" latinLnBrk="0" hangingPunct="1">
              <a:lnSpc>
                <a:spcPct val="110000"/>
              </a:lnSpc>
              <a:spcBef>
                <a:spcPts val="45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A → a {print(A.in)}</a:t>
            </a:r>
            <a:endParaRPr kumimoji="0" lang="zh-CN" altLang="en-US"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
        <p:nvSpPr>
          <p:cNvPr id="8" name="文本框 7"/>
          <p:cNvSpPr txBox="1"/>
          <p:nvPr/>
        </p:nvSpPr>
        <p:spPr>
          <a:xfrm>
            <a:off x="4573800" y="5370070"/>
            <a:ext cx="4236982" cy="96898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l" defTabSz="457200" rtl="0" eaLnBrk="1" fontAlgn="auto" latinLnBrk="0" hangingPunct="1">
              <a:lnSpc>
                <a:spcPct val="110000"/>
              </a:lnSpc>
              <a:spcBef>
                <a:spcPts val="45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S → {A</a:t>
            </a:r>
            <a:r>
              <a:rPr kumimoji="0" lang="en-US" altLang="zh-CN" sz="2400" b="0" i="0" u="none" strike="noStrike" kern="1200" cap="none" spc="0" normalizeH="0" baseline="-30000" noProof="0" dirty="0">
                <a:ln>
                  <a:noFill/>
                </a:ln>
                <a:solidFill>
                  <a:prstClr val="white"/>
                </a:solidFill>
                <a:effectLst/>
                <a:uLnTx/>
                <a:uFillTx/>
                <a:latin typeface="Arial" panose="020B0604020202020204"/>
                <a:ea typeface="黑体" panose="02010609060101010101" pitchFamily="49" charset="-122"/>
                <a:cs typeface="+mn-cs"/>
              </a:rPr>
              <a:t>1</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.in:=1} A</a:t>
            </a:r>
            <a:r>
              <a:rPr kumimoji="0" lang="en-US" altLang="zh-CN" sz="2400" b="0" i="0" u="none" strike="noStrike" kern="1200" cap="none" spc="0" normalizeH="0" baseline="-30000" noProof="0" dirty="0">
                <a:ln>
                  <a:noFill/>
                </a:ln>
                <a:solidFill>
                  <a:prstClr val="white"/>
                </a:solidFill>
                <a:effectLst/>
                <a:uLnTx/>
                <a:uFillTx/>
                <a:latin typeface="Arial" panose="020B0604020202020204"/>
                <a:ea typeface="黑体" panose="02010609060101010101" pitchFamily="49" charset="-122"/>
                <a:cs typeface="+mn-cs"/>
              </a:rPr>
              <a:t>1 </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{A</a:t>
            </a:r>
            <a:r>
              <a:rPr kumimoji="0" lang="en-US" altLang="zh-CN" sz="2400" b="0" i="0" u="none" strike="noStrike" kern="1200" cap="none" spc="0" normalizeH="0" baseline="-30000" noProof="0" dirty="0">
                <a:ln>
                  <a:noFill/>
                </a:ln>
                <a:solidFill>
                  <a:prstClr val="white"/>
                </a:solidFill>
                <a:effectLst/>
                <a:uLnTx/>
                <a:uFillTx/>
                <a:latin typeface="Arial" panose="020B0604020202020204"/>
                <a:ea typeface="黑体" panose="02010609060101010101" pitchFamily="49" charset="-122"/>
                <a:cs typeface="+mn-cs"/>
              </a:rPr>
              <a:t>2</a:t>
            </a: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.in:=2} A</a:t>
            </a:r>
            <a:r>
              <a:rPr kumimoji="0" lang="en-US" altLang="zh-CN" sz="2400" b="0" i="0" u="none" strike="noStrike" kern="1200" cap="none" spc="0" normalizeH="0" baseline="-30000" noProof="0" dirty="0">
                <a:ln>
                  <a:noFill/>
                </a:ln>
                <a:solidFill>
                  <a:prstClr val="white"/>
                </a:solidFill>
                <a:effectLst/>
                <a:uLnTx/>
                <a:uFillTx/>
                <a:latin typeface="Arial" panose="020B0604020202020204"/>
                <a:ea typeface="黑体" panose="02010609060101010101" pitchFamily="49" charset="-122"/>
                <a:cs typeface="+mn-cs"/>
              </a:rPr>
              <a:t>2</a:t>
            </a:r>
            <a:endPar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a:p>
            <a:pPr marL="0" marR="0" lvl="0" indent="0" algn="l" defTabSz="457200" rtl="0" eaLnBrk="1" fontAlgn="auto" latinLnBrk="0" hangingPunct="1">
              <a:lnSpc>
                <a:spcPct val="110000"/>
              </a:lnSpc>
              <a:spcBef>
                <a:spcPts val="45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rPr>
              <a:t>A → a {print(A.in)}</a:t>
            </a:r>
            <a:endParaRPr kumimoji="0" lang="zh-CN" altLang="en-US" sz="24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1071488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left)">
                                      <p:cBhvr>
                                        <p:cTn id="7" dur="5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left)">
                                      <p:cBhvr>
                                        <p:cTn id="12" dur="500"/>
                                        <p:tgtEl>
                                          <p:spTgt spid="144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left)">
                                      <p:cBhvr>
                                        <p:cTn id="17" dur="500"/>
                                        <p:tgtEl>
                                          <p:spTgt spid="144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left)">
                                      <p:cBhvr>
                                        <p:cTn id="22" dur="500"/>
                                        <p:tgtEl>
                                          <p:spTgt spid="144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P spid="2" grpId="0" animBg="1"/>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16"/>
          <p:cNvSpPr txBox="1">
            <a:spLocks noChangeArrowheads="1"/>
          </p:cNvSpPr>
          <p:nvPr/>
        </p:nvSpPr>
        <p:spPr bwMode="auto">
          <a:xfrm>
            <a:off x="457200" y="1981200"/>
            <a:ext cx="8001000" cy="2451953"/>
          </a:xfrm>
          <a:prstGeom prst="rect">
            <a:avLst/>
          </a:prstGeom>
          <a:noFill/>
          <a:ln w="9525">
            <a:noFill/>
            <a:miter lim="800000"/>
            <a:headEnd/>
            <a:tailEnd/>
          </a:ln>
        </p:spPr>
        <p:txBody>
          <a:bodyPr wrap="square">
            <a:spAutoFit/>
          </a:bodyPr>
          <a:lstStyle/>
          <a:p>
            <a:pPr marL="0" lvl="1" algn="l">
              <a:spcBef>
                <a:spcPts val="800"/>
              </a:spcBef>
              <a:defRPr/>
            </a:pPr>
            <a:r>
              <a:rPr lang="en-US" altLang="zh-CN" sz="2000" b="1" dirty="0">
                <a:solidFill>
                  <a:srgbClr val="FF0000"/>
                </a:solidFill>
                <a:latin typeface="+mn-ea"/>
                <a:ea typeface="+mn-ea"/>
              </a:rPr>
              <a:t>S-</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一种仅涉及到综合属性的情形，通常语义动作集置于相应产生式右端的末尾。常采用</a:t>
            </a:r>
            <a:r>
              <a:rPr lang="en-US" altLang="zh-CN" sz="2000" b="1" dirty="0">
                <a:solidFill>
                  <a:srgbClr val="000000"/>
                </a:solidFill>
                <a:latin typeface="+mn-ea"/>
                <a:ea typeface="+mn-ea"/>
              </a:rPr>
              <a:t>LR</a:t>
            </a:r>
            <a:r>
              <a:rPr lang="zh-CN" altLang="en-US" sz="2000" b="1" dirty="0">
                <a:solidFill>
                  <a:srgbClr val="000000"/>
                </a:solidFill>
                <a:latin typeface="+mn-ea"/>
                <a:ea typeface="+mn-ea"/>
              </a:rPr>
              <a:t>的自底向上的分析法，和</a:t>
            </a:r>
            <a:r>
              <a:rPr lang="en-US" altLang="zh-CN" sz="2000" b="1" dirty="0">
                <a:solidFill>
                  <a:srgbClr val="000000"/>
                </a:solidFill>
                <a:latin typeface="+mn-ea"/>
                <a:ea typeface="+mn-ea"/>
              </a:rPr>
              <a:t>S</a:t>
            </a:r>
            <a:r>
              <a:rPr lang="zh-CN" altLang="en-US" sz="2000" b="1" dirty="0">
                <a:solidFill>
                  <a:srgbClr val="000000"/>
                </a:solidFill>
                <a:latin typeface="+mn-ea"/>
                <a:ea typeface="+mn-ea"/>
              </a:rPr>
              <a:t>属性文法类似。</a:t>
            </a:r>
            <a:endParaRPr lang="en-US" altLang="zh-CN" sz="2000" b="1" dirty="0">
              <a:solidFill>
                <a:srgbClr val="000000"/>
              </a:solidFill>
              <a:latin typeface="+mn-ea"/>
              <a:ea typeface="+mn-ea"/>
            </a:endParaRPr>
          </a:p>
          <a:p>
            <a:pPr marL="0" lvl="1" algn="l">
              <a:spcBef>
                <a:spcPts val="800"/>
              </a:spcBef>
              <a:defRPr/>
            </a:pPr>
            <a:r>
              <a:rPr lang="en-US" altLang="zh-CN" sz="2000" b="1" dirty="0">
                <a:solidFill>
                  <a:srgbClr val="FF0000"/>
                </a:solidFill>
                <a:latin typeface="+mn-ea"/>
                <a:ea typeface="+mn-ea"/>
              </a:rPr>
              <a:t>L-</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既包含综合属性，也可以包含继承属性，需要满足</a:t>
            </a:r>
            <a:r>
              <a:rPr lang="en-US" altLang="zh-CN" sz="2000" b="1" dirty="0">
                <a:solidFill>
                  <a:srgbClr val="000000"/>
                </a:solidFill>
                <a:latin typeface="+mn-ea"/>
                <a:ea typeface="+mn-ea"/>
              </a:rPr>
              <a:t>2</a:t>
            </a:r>
            <a:r>
              <a:rPr lang="zh-CN" altLang="en-US" sz="2000" b="1" dirty="0">
                <a:solidFill>
                  <a:srgbClr val="000000"/>
                </a:solidFill>
                <a:latin typeface="+mn-ea"/>
                <a:ea typeface="+mn-ea"/>
              </a:rPr>
              <a:t>个条件</a:t>
            </a:r>
            <a:r>
              <a:rPr lang="zh-CN" altLang="en-US" sz="2000" b="1" dirty="0">
                <a:solidFill>
                  <a:srgbClr val="000000"/>
                </a:solidFill>
                <a:latin typeface="+mn-ea"/>
                <a:ea typeface="+mn-ea"/>
                <a:sym typeface="Wingdings" pitchFamily="2" charset="2"/>
              </a:rPr>
              <a:t>（</a:t>
            </a:r>
            <a:r>
              <a:rPr lang="en-US" altLang="zh-CN" sz="2000" b="1" dirty="0">
                <a:solidFill>
                  <a:srgbClr val="000000"/>
                </a:solidFill>
                <a:latin typeface="+mn-ea"/>
                <a:ea typeface="+mn-ea"/>
                <a:sym typeface="Wingdings" pitchFamily="2" charset="2"/>
              </a:rPr>
              <a:t>1</a:t>
            </a:r>
            <a:r>
              <a:rPr lang="zh-CN" altLang="en-US" sz="2000" b="1" dirty="0">
                <a:solidFill>
                  <a:srgbClr val="000000"/>
                </a:solidFill>
                <a:latin typeface="+mn-ea"/>
                <a:ea typeface="+mn-ea"/>
                <a:sym typeface="Wingdings" pitchFamily="2" charset="2"/>
              </a:rPr>
              <a:t>）产生式右部的某个符号的继承属性的计算必须位于该符号前，语义动作不访问右边符号的属性；（</a:t>
            </a:r>
            <a:r>
              <a:rPr lang="en-US" altLang="zh-CN" sz="2000" b="1" dirty="0">
                <a:solidFill>
                  <a:srgbClr val="000000"/>
                </a:solidFill>
                <a:latin typeface="+mn-ea"/>
                <a:ea typeface="+mn-ea"/>
                <a:sym typeface="Wingdings" pitchFamily="2" charset="2"/>
              </a:rPr>
              <a:t>2</a:t>
            </a:r>
            <a:r>
              <a:rPr lang="zh-CN" altLang="en-US" sz="2000" b="1" dirty="0">
                <a:solidFill>
                  <a:srgbClr val="000000"/>
                </a:solidFill>
                <a:latin typeface="+mn-ea"/>
                <a:ea typeface="+mn-ea"/>
                <a:sym typeface="Wingdings" pitchFamily="2" charset="2"/>
              </a:rPr>
              <a:t>）综合属性位于产生式的尾部。</a:t>
            </a:r>
            <a:endParaRPr lang="zh-CN" altLang="en-US" sz="2000" b="1" dirty="0">
              <a:solidFill>
                <a:srgbClr val="000000"/>
              </a:solidFill>
              <a:latin typeface="+mn-ea"/>
              <a:ea typeface="+mn-ea"/>
            </a:endParaRPr>
          </a:p>
          <a:p>
            <a:pPr lvl="1" algn="l">
              <a:spcBef>
                <a:spcPts val="800"/>
              </a:spcBef>
              <a:defRPr/>
            </a:pPr>
            <a:endParaRPr lang="zh-CN" altLang="en-US" sz="2000" b="1" dirty="0">
              <a:solidFill>
                <a:srgbClr val="000000"/>
              </a:solidFill>
              <a:latin typeface="+mn-ea"/>
              <a:ea typeface="+mn-ea"/>
            </a:endParaRPr>
          </a:p>
        </p:txBody>
      </p:sp>
      <p:sp>
        <p:nvSpPr>
          <p:cNvPr id="5" name="Text Box 6"/>
          <p:cNvSpPr txBox="1">
            <a:spLocks noChangeArrowheads="1"/>
          </p:cNvSpPr>
          <p:nvPr/>
        </p:nvSpPr>
        <p:spPr bwMode="auto">
          <a:xfrm>
            <a:off x="457200" y="1000780"/>
            <a:ext cx="7207250" cy="461665"/>
          </a:xfrm>
          <a:prstGeom prst="rect">
            <a:avLst/>
          </a:prstGeom>
          <a:noFill/>
          <a:ln w="9525">
            <a:noFill/>
            <a:miter lim="800000"/>
            <a:headEnd/>
            <a:tailEnd/>
          </a:ln>
        </p:spPr>
        <p:txBody>
          <a:bodyPr>
            <a:spAutoFit/>
          </a:bodyPr>
          <a:lstStyle/>
          <a:p>
            <a:pPr algn="l">
              <a:spcBef>
                <a:spcPct val="50000"/>
              </a:spcBef>
            </a:pPr>
            <a:r>
              <a:rPr lang="en-US" altLang="zh-CN" sz="2400" b="1" dirty="0">
                <a:solidFill>
                  <a:srgbClr val="CC0099"/>
                </a:solidFill>
                <a:latin typeface="黑体" pitchFamily="49" charset="-122"/>
                <a:ea typeface="黑体" pitchFamily="49" charset="-122"/>
              </a:rPr>
              <a:t>S-</a:t>
            </a:r>
            <a:r>
              <a:rPr lang="zh-CN" altLang="en-US" sz="2400" b="1" dirty="0">
                <a:solidFill>
                  <a:srgbClr val="CC0099"/>
                </a:solidFill>
                <a:latin typeface="黑体" pitchFamily="49" charset="-122"/>
                <a:ea typeface="黑体" pitchFamily="49" charset="-122"/>
              </a:rPr>
              <a:t>翻译模式  和  </a:t>
            </a:r>
            <a:r>
              <a:rPr lang="en-US" altLang="zh-CN" sz="2400" b="1" dirty="0">
                <a:solidFill>
                  <a:srgbClr val="CC0099"/>
                </a:solidFill>
                <a:latin typeface="黑体" pitchFamily="49" charset="-122"/>
                <a:ea typeface="黑体" pitchFamily="49" charset="-122"/>
              </a:rPr>
              <a:t>L-</a:t>
            </a:r>
            <a:r>
              <a:rPr lang="zh-CN" altLang="en-US" sz="2400" b="1" dirty="0">
                <a:solidFill>
                  <a:srgbClr val="CC0099"/>
                </a:solidFill>
                <a:latin typeface="黑体" pitchFamily="49" charset="-122"/>
                <a:ea typeface="黑体" pitchFamily="49" charset="-122"/>
              </a:rPr>
              <a:t>翻译模式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78</a:t>
            </a:fld>
            <a:endParaRPr lang="en-US" altLang="zh-CN"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dirty="0"/>
              <a:t>编译原理</a:t>
            </a:r>
            <a:endParaRPr lang="en-GB" altLang="zh-CN" dirty="0"/>
          </a:p>
        </p:txBody>
      </p:sp>
      <p:sp>
        <p:nvSpPr>
          <p:cNvPr id="4099" name="Rectangle 3"/>
          <p:cNvSpPr>
            <a:spLocks noGrp="1" noChangeArrowheads="1"/>
          </p:cNvSpPr>
          <p:nvPr>
            <p:ph type="subTitle" idx="1"/>
          </p:nvPr>
        </p:nvSpPr>
        <p:spPr/>
        <p:txBody>
          <a:bodyPr/>
          <a:lstStyle/>
          <a:p>
            <a:r>
              <a:rPr lang="zh-CN" altLang="en-US" dirty="0"/>
              <a:t>语义动作执行时机的统一</a:t>
            </a:r>
          </a:p>
        </p:txBody>
      </p:sp>
    </p:spTree>
    <p:extLst>
      <p:ext uri="{BB962C8B-B14F-4D97-AF65-F5344CB8AC3E}">
        <p14:creationId xmlns:p14="http://schemas.microsoft.com/office/powerpoint/2010/main" val="332152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5"/>
          <p:cNvSpPr>
            <a:spLocks noGrp="1" noChangeArrowheads="1"/>
          </p:cNvSpPr>
          <p:nvPr>
            <p:ph type="title"/>
          </p:nvPr>
        </p:nvSpPr>
        <p:spPr>
          <a:noFill/>
        </p:spPr>
        <p:txBody>
          <a:bodyPr/>
          <a:lstStyle/>
          <a:p>
            <a:r>
              <a:rPr lang="zh-CN" altLang="en-US" dirty="0"/>
              <a:t>属性依赖</a:t>
            </a:r>
          </a:p>
        </p:txBody>
      </p:sp>
      <p:sp>
        <p:nvSpPr>
          <p:cNvPr id="18435" name="Rectangle 3"/>
          <p:cNvSpPr>
            <a:spLocks noGrp="1" noChangeArrowheads="1"/>
          </p:cNvSpPr>
          <p:nvPr>
            <p:ph idx="1"/>
          </p:nvPr>
        </p:nvSpPr>
        <p:spPr/>
        <p:txBody>
          <a:bodyPr>
            <a:normAutofit/>
          </a:bodyPr>
          <a:lstStyle/>
          <a:p>
            <a:pPr algn="just">
              <a:defRPr/>
            </a:pPr>
            <a:r>
              <a:rPr lang="zh-CN" altLang="en-US" dirty="0"/>
              <a:t>终结符只有</a:t>
            </a:r>
            <a:r>
              <a:rPr lang="zh-CN" altLang="en-US" dirty="0">
                <a:solidFill>
                  <a:srgbClr val="CC0000"/>
                </a:solidFill>
              </a:rPr>
              <a:t>综合属性</a:t>
            </a:r>
            <a:r>
              <a:rPr lang="zh-CN" altLang="en-US" dirty="0"/>
              <a:t>，由词法分析器提供</a:t>
            </a:r>
          </a:p>
          <a:p>
            <a:pPr lvl="1" algn="just">
              <a:defRPr/>
            </a:pPr>
            <a:r>
              <a:rPr lang="en-US" altLang="zh-CN" dirty="0" err="1"/>
              <a:t>F→digit</a:t>
            </a:r>
            <a:r>
              <a:rPr lang="en-US" altLang="zh-CN" dirty="0"/>
              <a:t> </a:t>
            </a:r>
          </a:p>
          <a:p>
            <a:pPr lvl="1" algn="just">
              <a:defRPr/>
            </a:pPr>
            <a:r>
              <a:rPr lang="en-US" altLang="zh-CN" dirty="0" err="1"/>
              <a:t>digit.lexval</a:t>
            </a:r>
            <a:endParaRPr lang="zh-CN" altLang="en-US" dirty="0"/>
          </a:p>
          <a:p>
            <a:pPr algn="just">
              <a:defRPr/>
            </a:pPr>
            <a:r>
              <a:rPr lang="zh-CN" altLang="en-US" dirty="0"/>
              <a:t>非终结符既可有</a:t>
            </a:r>
            <a:r>
              <a:rPr lang="zh-CN" altLang="en-US" dirty="0">
                <a:solidFill>
                  <a:srgbClr val="CC0000"/>
                </a:solidFill>
              </a:rPr>
              <a:t>综合属性</a:t>
            </a:r>
            <a:r>
              <a:rPr lang="zh-CN" altLang="en-US" dirty="0"/>
              <a:t>也可有</a:t>
            </a:r>
            <a:r>
              <a:rPr lang="zh-CN" altLang="en-US" dirty="0">
                <a:solidFill>
                  <a:srgbClr val="CC0000"/>
                </a:solidFill>
              </a:rPr>
              <a:t>继承属性</a:t>
            </a:r>
            <a:r>
              <a:rPr lang="zh-CN" altLang="en-US" dirty="0"/>
              <a:t>，文法开始符号的所有继承属性作为属性计算前的初始值</a:t>
            </a:r>
          </a:p>
        </p:txBody>
      </p:sp>
      <p:grpSp>
        <p:nvGrpSpPr>
          <p:cNvPr id="9" name="组合 8"/>
          <p:cNvGrpSpPr/>
          <p:nvPr/>
        </p:nvGrpSpPr>
        <p:grpSpPr>
          <a:xfrm>
            <a:off x="5307877" y="4276998"/>
            <a:ext cx="3641736" cy="2581002"/>
            <a:chOff x="7520591" y="2816196"/>
            <a:chExt cx="4671409" cy="3025447"/>
          </a:xfrm>
        </p:grpSpPr>
        <p:sp>
          <p:nvSpPr>
            <p:cNvPr id="10" name="Rectangle 3"/>
            <p:cNvSpPr txBox="1">
              <a:spLocks noChangeArrowheads="1"/>
            </p:cNvSpPr>
            <p:nvPr/>
          </p:nvSpPr>
          <p:spPr>
            <a:xfrm>
              <a:off x="7520591" y="2816196"/>
              <a:ext cx="1952499"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68580" tIns="34290" rIns="68580" bIns="3429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buNone/>
              </a:pPr>
              <a:r>
                <a:rPr lang="zh-CN" altLang="en-US" sz="2000" dirty="0">
                  <a:solidFill>
                    <a:schemeClr val="bg1"/>
                  </a:solidFill>
                </a:rPr>
                <a:t>产生式	</a:t>
              </a:r>
            </a:p>
            <a:p>
              <a:pPr>
                <a:spcBef>
                  <a:spcPts val="0"/>
                </a:spcBef>
                <a:buNone/>
              </a:pPr>
              <a:r>
                <a:rPr lang="en-US" altLang="zh-CN" sz="2000" dirty="0">
                  <a:solidFill>
                    <a:schemeClr val="bg1"/>
                  </a:solidFill>
                </a:rPr>
                <a:t>L→E </a:t>
              </a:r>
            </a:p>
            <a:p>
              <a:pPr>
                <a:spcBef>
                  <a:spcPts val="0"/>
                </a:spcBef>
                <a:buNone/>
              </a:pPr>
              <a:r>
                <a:rPr lang="en-US" altLang="zh-CN" sz="2000" dirty="0">
                  <a:solidFill>
                    <a:schemeClr val="bg1"/>
                  </a:solidFill>
                </a:rPr>
                <a:t>E→E</a:t>
              </a:r>
              <a:r>
                <a:rPr lang="en-US" altLang="zh-CN" sz="2000" baseline="-25000" dirty="0">
                  <a:solidFill>
                    <a:schemeClr val="bg1"/>
                  </a:solidFill>
                </a:rPr>
                <a:t>1</a:t>
              </a:r>
              <a:r>
                <a:rPr lang="en-US" altLang="zh-CN" sz="2000" dirty="0">
                  <a:solidFill>
                    <a:schemeClr val="bg1"/>
                  </a:solidFill>
                </a:rPr>
                <a:t>+T  </a:t>
              </a:r>
            </a:p>
            <a:p>
              <a:pPr>
                <a:spcBef>
                  <a:spcPts val="0"/>
                </a:spcBef>
                <a:buNone/>
              </a:pPr>
              <a:r>
                <a:rPr lang="en-US" altLang="zh-CN" sz="2000" dirty="0">
                  <a:solidFill>
                    <a:schemeClr val="bg1"/>
                  </a:solidFill>
                </a:rPr>
                <a:t>E→T</a:t>
              </a:r>
            </a:p>
            <a:p>
              <a:pPr>
                <a:spcBef>
                  <a:spcPts val="0"/>
                </a:spcBef>
                <a:buNone/>
              </a:pPr>
              <a:r>
                <a:rPr lang="en-US" altLang="zh-CN" sz="2000" dirty="0">
                  <a:solidFill>
                    <a:schemeClr val="bg1"/>
                  </a:solidFill>
                </a:rPr>
                <a:t>T→T</a:t>
              </a:r>
              <a:r>
                <a:rPr lang="en-US" altLang="zh-CN" sz="2000" baseline="-25000" dirty="0">
                  <a:solidFill>
                    <a:schemeClr val="bg1"/>
                  </a:solidFill>
                </a:rPr>
                <a:t>1</a:t>
              </a:r>
              <a:r>
                <a:rPr lang="en-US" altLang="zh-CN" sz="2000" dirty="0">
                  <a:solidFill>
                    <a:schemeClr val="bg1"/>
                  </a:solidFill>
                </a:rPr>
                <a:t>*F</a:t>
              </a:r>
            </a:p>
            <a:p>
              <a:pPr>
                <a:spcBef>
                  <a:spcPts val="0"/>
                </a:spcBef>
                <a:buNone/>
              </a:pPr>
              <a:r>
                <a:rPr lang="en-US" altLang="zh-CN" sz="2000" dirty="0">
                  <a:solidFill>
                    <a:schemeClr val="bg1"/>
                  </a:solidFill>
                </a:rPr>
                <a:t>T→F</a:t>
              </a:r>
            </a:p>
            <a:p>
              <a:pPr>
                <a:spcBef>
                  <a:spcPts val="0"/>
                </a:spcBef>
                <a:buNone/>
              </a:pPr>
              <a:r>
                <a:rPr lang="en-US" altLang="zh-CN" sz="2000" dirty="0">
                  <a:solidFill>
                    <a:schemeClr val="bg1"/>
                  </a:solidFill>
                </a:rPr>
                <a:t>F→ (E)</a:t>
              </a:r>
            </a:p>
            <a:p>
              <a:pPr>
                <a:spcBef>
                  <a:spcPts val="0"/>
                </a:spcBef>
                <a:buNone/>
              </a:pPr>
              <a:r>
                <a:rPr lang="en-US" altLang="zh-CN" sz="2000" dirty="0" err="1">
                  <a:solidFill>
                    <a:schemeClr val="bg1"/>
                  </a:solidFill>
                </a:rPr>
                <a:t>F→digit</a:t>
              </a:r>
              <a:endParaRPr lang="en-US" altLang="zh-CN" sz="2000" dirty="0">
                <a:solidFill>
                  <a:schemeClr val="bg1"/>
                </a:solidFill>
              </a:endParaRPr>
            </a:p>
            <a:p>
              <a:pPr>
                <a:spcBef>
                  <a:spcPts val="0"/>
                </a:spcBef>
                <a:buNone/>
              </a:pPr>
              <a:endParaRPr lang="en-US" altLang="zh-CN" sz="2000" dirty="0">
                <a:solidFill>
                  <a:schemeClr val="bg1"/>
                </a:solidFill>
              </a:endParaRPr>
            </a:p>
          </p:txBody>
        </p:sp>
        <p:sp>
          <p:nvSpPr>
            <p:cNvPr id="11" name="Rectangle 14"/>
            <p:cNvSpPr>
              <a:spLocks noChangeArrowheads="1"/>
            </p:cNvSpPr>
            <p:nvPr/>
          </p:nvSpPr>
          <p:spPr bwMode="auto">
            <a:xfrm>
              <a:off x="9032940" y="2816196"/>
              <a:ext cx="3159060" cy="3025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spcBef>
                  <a:spcPts val="0"/>
                </a:spcBef>
                <a:buNone/>
              </a:pPr>
              <a:r>
                <a:rPr lang="zh-CN" altLang="en-US" sz="2000" dirty="0">
                  <a:solidFill>
                    <a:schemeClr val="bg1"/>
                  </a:solidFill>
                </a:rPr>
                <a:t>语  义  规  则</a:t>
              </a:r>
            </a:p>
            <a:p>
              <a:pPr>
                <a:spcBef>
                  <a:spcPts val="0"/>
                </a:spcBef>
                <a:buNone/>
              </a:pPr>
              <a:r>
                <a:rPr lang="en-US" altLang="zh-CN" sz="2000" dirty="0">
                  <a:solidFill>
                    <a:schemeClr val="bg1"/>
                  </a:solidFill>
                </a:rPr>
                <a:t>print(</a:t>
              </a:r>
              <a:r>
                <a:rPr lang="en-US" altLang="zh-CN" sz="2000" dirty="0" err="1">
                  <a:solidFill>
                    <a:schemeClr val="bg1"/>
                  </a:solidFill>
                </a:rPr>
                <a:t>E.val</a:t>
              </a:r>
              <a:r>
                <a:rPr lang="en-US" altLang="zh-CN" sz="2000" dirty="0">
                  <a:solidFill>
                    <a:schemeClr val="bg1"/>
                  </a:solidFill>
                </a:rPr>
                <a:t>) </a:t>
              </a:r>
            </a:p>
            <a:p>
              <a:pPr>
                <a:spcBef>
                  <a:spcPts val="0"/>
                </a:spcBef>
                <a:buNone/>
              </a:pPr>
              <a:r>
                <a:rPr lang="en-US" altLang="zh-CN" sz="2000" dirty="0" err="1">
                  <a:solidFill>
                    <a:schemeClr val="bg1"/>
                  </a:solidFill>
                </a:rPr>
                <a:t>E.val</a:t>
              </a:r>
              <a:r>
                <a:rPr lang="en-US" altLang="zh-CN" sz="2000" dirty="0">
                  <a:solidFill>
                    <a:schemeClr val="bg1"/>
                  </a:solidFill>
                </a:rPr>
                <a:t> := E</a:t>
              </a:r>
              <a:r>
                <a:rPr lang="en-US" altLang="zh-CN" sz="2000" baseline="-25000" dirty="0">
                  <a:solidFill>
                    <a:schemeClr val="bg1"/>
                  </a:solidFill>
                </a:rPr>
                <a:t>1</a:t>
              </a:r>
              <a:r>
                <a:rPr lang="en-US" altLang="zh-CN" sz="2000" dirty="0">
                  <a:solidFill>
                    <a:schemeClr val="bg1"/>
                  </a:solidFill>
                </a:rPr>
                <a:t>.val+T.val </a:t>
              </a:r>
            </a:p>
            <a:p>
              <a:pPr>
                <a:spcBef>
                  <a:spcPts val="0"/>
                </a:spcBef>
                <a:buNone/>
              </a:pPr>
              <a:r>
                <a:rPr lang="en-US" altLang="zh-CN" sz="2000" dirty="0" err="1">
                  <a:solidFill>
                    <a:schemeClr val="bg1"/>
                  </a:solidFill>
                </a:rPr>
                <a:t>E.val</a:t>
              </a:r>
              <a:r>
                <a:rPr lang="en-US" altLang="zh-CN" sz="2000" dirty="0">
                  <a:solidFill>
                    <a:schemeClr val="bg1"/>
                  </a:solidFill>
                </a:rPr>
                <a:t> :=</a:t>
              </a:r>
              <a:r>
                <a:rPr lang="en-US" altLang="zh-CN" sz="2000" dirty="0" err="1">
                  <a:solidFill>
                    <a:schemeClr val="bg1"/>
                  </a:solidFill>
                </a:rPr>
                <a:t>T.val</a:t>
              </a:r>
              <a:r>
                <a:rPr lang="en-US" altLang="zh-CN" sz="2000" dirty="0">
                  <a:solidFill>
                    <a:schemeClr val="bg1"/>
                  </a:solidFill>
                </a:rPr>
                <a:t> </a:t>
              </a:r>
            </a:p>
            <a:p>
              <a:pPr>
                <a:spcBef>
                  <a:spcPts val="0"/>
                </a:spcBef>
                <a:buNone/>
              </a:pPr>
              <a:r>
                <a:rPr lang="en-US" altLang="zh-CN" sz="2000" dirty="0" err="1">
                  <a:solidFill>
                    <a:schemeClr val="bg1"/>
                  </a:solidFill>
                </a:rPr>
                <a:t>T.val</a:t>
              </a:r>
              <a:r>
                <a:rPr lang="en-US" altLang="zh-CN" sz="2000" dirty="0">
                  <a:solidFill>
                    <a:schemeClr val="bg1"/>
                  </a:solidFill>
                </a:rPr>
                <a:t> :=T</a:t>
              </a:r>
              <a:r>
                <a:rPr lang="en-US" altLang="zh-CN" sz="2000" baseline="-25000" dirty="0">
                  <a:solidFill>
                    <a:schemeClr val="bg1"/>
                  </a:solidFill>
                </a:rPr>
                <a:t>1</a:t>
              </a:r>
              <a:r>
                <a:rPr lang="en-US" altLang="zh-CN" sz="2000" dirty="0">
                  <a:solidFill>
                    <a:schemeClr val="bg1"/>
                  </a:solidFill>
                </a:rPr>
                <a:t>.val* </a:t>
              </a:r>
              <a:r>
                <a:rPr lang="en-US" altLang="zh-CN" sz="2000" dirty="0" err="1">
                  <a:solidFill>
                    <a:schemeClr val="bg1"/>
                  </a:solidFill>
                </a:rPr>
                <a:t>F.val</a:t>
              </a:r>
              <a:r>
                <a:rPr lang="en-US" altLang="zh-CN" sz="2000" dirty="0">
                  <a:solidFill>
                    <a:schemeClr val="bg1"/>
                  </a:solidFill>
                </a:rPr>
                <a:t> </a:t>
              </a:r>
            </a:p>
            <a:p>
              <a:pPr>
                <a:spcBef>
                  <a:spcPts val="0"/>
                </a:spcBef>
                <a:buNone/>
              </a:pPr>
              <a:r>
                <a:rPr lang="en-US" altLang="zh-CN" sz="2000" dirty="0" err="1">
                  <a:solidFill>
                    <a:schemeClr val="bg1"/>
                  </a:solidFill>
                </a:rPr>
                <a:t>T.val</a:t>
              </a:r>
              <a:r>
                <a:rPr lang="en-US" altLang="zh-CN" sz="2000" dirty="0">
                  <a:solidFill>
                    <a:schemeClr val="bg1"/>
                  </a:solidFill>
                </a:rPr>
                <a:t> :=</a:t>
              </a:r>
              <a:r>
                <a:rPr lang="en-US" altLang="zh-CN" sz="2000" dirty="0" err="1">
                  <a:solidFill>
                    <a:schemeClr val="bg1"/>
                  </a:solidFill>
                </a:rPr>
                <a:t>F.val</a:t>
              </a:r>
              <a:r>
                <a:rPr lang="en-US" altLang="zh-CN" sz="2000" dirty="0">
                  <a:solidFill>
                    <a:schemeClr val="bg1"/>
                  </a:solidFill>
                </a:rPr>
                <a:t> </a:t>
              </a:r>
            </a:p>
            <a:p>
              <a:pPr>
                <a:spcBef>
                  <a:spcPts val="0"/>
                </a:spcBef>
                <a:buNone/>
              </a:pPr>
              <a:r>
                <a:rPr lang="en-US" altLang="zh-CN" sz="2000" dirty="0" err="1">
                  <a:solidFill>
                    <a:schemeClr val="bg1"/>
                  </a:solidFill>
                </a:rPr>
                <a:t>F.val</a:t>
              </a:r>
              <a:r>
                <a:rPr lang="en-US" altLang="zh-CN" sz="2000" dirty="0">
                  <a:solidFill>
                    <a:schemeClr val="bg1"/>
                  </a:solidFill>
                </a:rPr>
                <a:t> :=</a:t>
              </a:r>
              <a:r>
                <a:rPr lang="en-US" altLang="zh-CN" sz="2000" dirty="0" err="1">
                  <a:solidFill>
                    <a:schemeClr val="bg1"/>
                  </a:solidFill>
                </a:rPr>
                <a:t>E.val</a:t>
              </a:r>
              <a:r>
                <a:rPr lang="en-US" altLang="zh-CN" sz="2000" dirty="0">
                  <a:solidFill>
                    <a:schemeClr val="bg1"/>
                  </a:solidFill>
                </a:rPr>
                <a:t> </a:t>
              </a:r>
            </a:p>
            <a:p>
              <a:pPr>
                <a:spcBef>
                  <a:spcPts val="0"/>
                </a:spcBef>
                <a:buNone/>
              </a:pPr>
              <a:r>
                <a:rPr lang="en-US" altLang="zh-CN" sz="2000" dirty="0" err="1">
                  <a:solidFill>
                    <a:schemeClr val="bg1"/>
                  </a:solidFill>
                </a:rPr>
                <a:t>F.val</a:t>
              </a:r>
              <a:r>
                <a:rPr lang="en-US" altLang="zh-CN" sz="2000" dirty="0">
                  <a:solidFill>
                    <a:schemeClr val="bg1"/>
                  </a:solidFill>
                </a:rPr>
                <a:t> :=</a:t>
              </a:r>
              <a:r>
                <a:rPr lang="en-US" altLang="zh-CN" sz="2000" dirty="0" err="1">
                  <a:solidFill>
                    <a:schemeClr val="bg1"/>
                  </a:solidFill>
                </a:rPr>
                <a:t>digit.lexval</a:t>
              </a:r>
              <a:endParaRPr lang="en-US" altLang="zh-CN" sz="2000" dirty="0">
                <a:solidFill>
                  <a:schemeClr val="bg1"/>
                </a:solidFill>
              </a:endParaRPr>
            </a:p>
          </p:txBody>
        </p:sp>
      </p:grpSp>
    </p:spTree>
    <p:extLst>
      <p:ext uri="{BB962C8B-B14F-4D97-AF65-F5344CB8AC3E}">
        <p14:creationId xmlns:p14="http://schemas.microsoft.com/office/powerpoint/2010/main" val="22267236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5"/>
          <p:cNvSpPr txBox="1">
            <a:spLocks noChangeArrowheads="1"/>
          </p:cNvSpPr>
          <p:nvPr/>
        </p:nvSpPr>
        <p:spPr bwMode="auto">
          <a:xfrm>
            <a:off x="533400" y="971252"/>
            <a:ext cx="7924800" cy="2000548"/>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a:latin typeface="+mn-ea"/>
                <a:ea typeface="+mn-ea"/>
              </a:rPr>
              <a:t>例</a:t>
            </a:r>
            <a:r>
              <a:rPr lang="en-US" altLang="zh-CN" sz="2000" b="1" dirty="0">
                <a:latin typeface="+mn-ea"/>
                <a:ea typeface="+mn-ea"/>
              </a:rPr>
              <a:t>7.5</a:t>
            </a:r>
            <a:r>
              <a:rPr lang="zh-CN" altLang="en-US" sz="2000" b="1" dirty="0">
                <a:latin typeface="+mn-ea"/>
                <a:ea typeface="+mn-ea"/>
              </a:rPr>
              <a:t>将中綴表达式翻译成后缀表达式的属性文法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E→E op T     </a:t>
            </a:r>
            <a:r>
              <a:rPr lang="en-US" altLang="zh-CN" sz="2000" b="1" dirty="0">
                <a:solidFill>
                  <a:srgbClr val="0000FF"/>
                </a:solidFill>
                <a:latin typeface="+mn-ea"/>
                <a:ea typeface="+mn-ea"/>
              </a:rPr>
              <a:t>{ print(</a:t>
            </a:r>
            <a:r>
              <a:rPr lang="en-US" altLang="zh-CN" sz="2000" b="1" dirty="0" err="1">
                <a:solidFill>
                  <a:srgbClr val="0000FF"/>
                </a:solidFill>
                <a:latin typeface="+mn-ea"/>
                <a:ea typeface="+mn-ea"/>
              </a:rPr>
              <a:t>addopLexeme</a:t>
            </a:r>
            <a:r>
              <a:rPr lang="en-US" altLang="zh-CN" sz="2000" b="1" dirty="0">
                <a:solidFill>
                  <a:srgbClr val="0000FF"/>
                </a:solidFill>
                <a:latin typeface="+mn-ea"/>
                <a:ea typeface="+mn-ea"/>
              </a:rPr>
              <a:t>) </a:t>
            </a:r>
            <a:r>
              <a:rPr lang="en-US" altLang="zh-CN" sz="2000" b="1" dirty="0">
                <a:latin typeface="+mn-ea"/>
                <a:ea typeface="+mn-ea"/>
              </a:rPr>
              <a:t>} |  T</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a:solidFill>
                  <a:srgbClr val="0000FF"/>
                </a:solidFill>
                <a:latin typeface="+mn-ea"/>
                <a:ea typeface="+mn-ea"/>
              </a:rPr>
              <a:t>{ print(num.val) </a:t>
            </a:r>
            <a:r>
              <a:rPr lang="en-US" altLang="zh-CN" sz="2000" b="1" dirty="0">
                <a:latin typeface="+mn-ea"/>
                <a:ea typeface="+mn-ea"/>
              </a:rPr>
              <a:t>}</a:t>
            </a:r>
          </a:p>
          <a:p>
            <a:pPr algn="l"/>
            <a:endParaRPr lang="en-US" altLang="zh-CN" sz="2000" b="1" dirty="0">
              <a:latin typeface="+mn-ea"/>
              <a:ea typeface="+mn-ea"/>
            </a:endParaRPr>
          </a:p>
          <a:p>
            <a:pPr algn="l"/>
            <a:r>
              <a:rPr lang="zh-CN" altLang="en-US" sz="2000" b="1" dirty="0">
                <a:latin typeface="+mn-ea"/>
                <a:ea typeface="+mn-ea"/>
              </a:rPr>
              <a:t>对表达式</a:t>
            </a:r>
            <a:r>
              <a:rPr lang="en-US" altLang="zh-CN" sz="2000" b="1" dirty="0">
                <a:latin typeface="+mn-ea"/>
                <a:ea typeface="+mn-ea"/>
              </a:rPr>
              <a:t>2+3-5</a:t>
            </a:r>
            <a:r>
              <a:rPr lang="zh-CN" altLang="en-US" sz="2000" b="1" dirty="0">
                <a:latin typeface="+mn-ea"/>
                <a:ea typeface="+mn-ea"/>
              </a:rPr>
              <a:t>，如果采用</a:t>
            </a:r>
            <a:r>
              <a:rPr lang="en-US" altLang="zh-CN" sz="2000" b="1" dirty="0">
                <a:latin typeface="+mn-ea"/>
                <a:ea typeface="+mn-ea"/>
              </a:rPr>
              <a:t>LR</a:t>
            </a:r>
            <a:r>
              <a:rPr lang="zh-CN" altLang="en-US" sz="2000" b="1" dirty="0">
                <a:latin typeface="+mn-ea"/>
                <a:ea typeface="+mn-ea"/>
              </a:rPr>
              <a:t>分析法，在规约时执行语义动作即可完成。</a:t>
            </a:r>
            <a:endParaRPr lang="en-US" altLang="zh-CN" sz="2000" b="1" dirty="0">
              <a:latin typeface="+mn-ea"/>
              <a:ea typeface="+mn-ea"/>
            </a:endParaRPr>
          </a:p>
        </p:txBody>
      </p:sp>
      <p:sp>
        <p:nvSpPr>
          <p:cNvPr id="25605" name="Text Box 5"/>
          <p:cNvSpPr txBox="1">
            <a:spLocks noChangeArrowheads="1"/>
          </p:cNvSpPr>
          <p:nvPr/>
        </p:nvSpPr>
        <p:spPr bwMode="auto">
          <a:xfrm>
            <a:off x="4137025" y="2514600"/>
            <a:ext cx="433388" cy="461962"/>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25606" name="Text Box 6"/>
          <p:cNvSpPr txBox="1">
            <a:spLocks noChangeArrowheads="1"/>
          </p:cNvSpPr>
          <p:nvPr/>
        </p:nvSpPr>
        <p:spPr bwMode="auto">
          <a:xfrm>
            <a:off x="2409825" y="3248582"/>
            <a:ext cx="3816350" cy="369332"/>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E              -               T</a:t>
            </a:r>
          </a:p>
        </p:txBody>
      </p:sp>
      <p:sp>
        <p:nvSpPr>
          <p:cNvPr id="25607" name="Text Box 8"/>
          <p:cNvSpPr txBox="1">
            <a:spLocks noChangeArrowheads="1"/>
          </p:cNvSpPr>
          <p:nvPr/>
        </p:nvSpPr>
        <p:spPr bwMode="auto">
          <a:xfrm>
            <a:off x="2184953" y="4125912"/>
            <a:ext cx="2590800" cy="457200"/>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E       +       T</a:t>
            </a:r>
            <a:endParaRPr lang="en-US" altLang="zh-CN" baseline="30000" dirty="0">
              <a:latin typeface="Times New Roman" pitchFamily="18" charset="0"/>
            </a:endParaRPr>
          </a:p>
        </p:txBody>
      </p:sp>
      <p:sp>
        <p:nvSpPr>
          <p:cNvPr id="25608" name="Line 18"/>
          <p:cNvSpPr>
            <a:spLocks noChangeShapeType="1"/>
          </p:cNvSpPr>
          <p:nvPr/>
        </p:nvSpPr>
        <p:spPr bwMode="auto">
          <a:xfrm flipH="1">
            <a:off x="3633788" y="2873375"/>
            <a:ext cx="504825" cy="360362"/>
          </a:xfrm>
          <a:prstGeom prst="line">
            <a:avLst/>
          </a:prstGeom>
          <a:noFill/>
          <a:ln w="9525">
            <a:solidFill>
              <a:schemeClr val="tx1"/>
            </a:solidFill>
            <a:miter lim="800000"/>
            <a:headEnd/>
            <a:tailEnd/>
          </a:ln>
        </p:spPr>
        <p:txBody>
          <a:bodyPr wrap="none"/>
          <a:lstStyle/>
          <a:p>
            <a:endParaRPr lang="zh-CN" altLang="en-US"/>
          </a:p>
        </p:txBody>
      </p:sp>
      <p:sp>
        <p:nvSpPr>
          <p:cNvPr id="25609" name="Line 19"/>
          <p:cNvSpPr>
            <a:spLocks noChangeShapeType="1"/>
          </p:cNvSpPr>
          <p:nvPr/>
        </p:nvSpPr>
        <p:spPr bwMode="auto">
          <a:xfrm>
            <a:off x="4498975" y="2873375"/>
            <a:ext cx="646113" cy="433387"/>
          </a:xfrm>
          <a:prstGeom prst="line">
            <a:avLst/>
          </a:prstGeom>
          <a:noFill/>
          <a:ln w="9525">
            <a:solidFill>
              <a:schemeClr val="tx1"/>
            </a:solidFill>
            <a:miter lim="800000"/>
            <a:headEnd/>
            <a:tailEnd/>
          </a:ln>
        </p:spPr>
        <p:txBody>
          <a:bodyPr wrap="none"/>
          <a:lstStyle/>
          <a:p>
            <a:endParaRPr lang="zh-CN" altLang="en-US"/>
          </a:p>
        </p:txBody>
      </p:sp>
      <p:sp>
        <p:nvSpPr>
          <p:cNvPr id="25610" name="Line 20"/>
          <p:cNvSpPr>
            <a:spLocks noChangeShapeType="1"/>
          </p:cNvSpPr>
          <p:nvPr/>
        </p:nvSpPr>
        <p:spPr bwMode="auto">
          <a:xfrm flipH="1">
            <a:off x="2878138" y="3594100"/>
            <a:ext cx="468312" cy="528637"/>
          </a:xfrm>
          <a:prstGeom prst="line">
            <a:avLst/>
          </a:prstGeom>
          <a:noFill/>
          <a:ln w="9525">
            <a:solidFill>
              <a:schemeClr val="tx1"/>
            </a:solidFill>
            <a:miter lim="800000"/>
            <a:headEnd/>
            <a:tailEnd/>
          </a:ln>
        </p:spPr>
        <p:txBody>
          <a:bodyPr wrap="none"/>
          <a:lstStyle/>
          <a:p>
            <a:endParaRPr lang="zh-CN" altLang="en-US"/>
          </a:p>
        </p:txBody>
      </p:sp>
      <p:sp>
        <p:nvSpPr>
          <p:cNvPr id="25611" name="Line 21"/>
          <p:cNvSpPr>
            <a:spLocks noChangeShapeType="1"/>
          </p:cNvSpPr>
          <p:nvPr/>
        </p:nvSpPr>
        <p:spPr bwMode="auto">
          <a:xfrm flipH="1">
            <a:off x="3490913" y="3665537"/>
            <a:ext cx="0" cy="433388"/>
          </a:xfrm>
          <a:prstGeom prst="line">
            <a:avLst/>
          </a:prstGeom>
          <a:noFill/>
          <a:ln w="9525">
            <a:solidFill>
              <a:schemeClr val="tx1"/>
            </a:solidFill>
            <a:miter lim="800000"/>
            <a:headEnd/>
            <a:tailEnd/>
          </a:ln>
        </p:spPr>
        <p:txBody>
          <a:bodyPr wrap="none"/>
          <a:lstStyle/>
          <a:p>
            <a:endParaRPr lang="zh-CN" altLang="en-US"/>
          </a:p>
        </p:txBody>
      </p:sp>
      <p:sp>
        <p:nvSpPr>
          <p:cNvPr id="25612" name="Line 22"/>
          <p:cNvSpPr>
            <a:spLocks noChangeShapeType="1"/>
          </p:cNvSpPr>
          <p:nvPr/>
        </p:nvSpPr>
        <p:spPr bwMode="auto">
          <a:xfrm>
            <a:off x="3670300" y="3619500"/>
            <a:ext cx="466725" cy="479425"/>
          </a:xfrm>
          <a:prstGeom prst="line">
            <a:avLst/>
          </a:prstGeom>
          <a:noFill/>
          <a:ln w="9525">
            <a:solidFill>
              <a:schemeClr val="tx1"/>
            </a:solidFill>
            <a:miter lim="800000"/>
            <a:headEnd/>
            <a:tailEnd/>
          </a:ln>
        </p:spPr>
        <p:txBody>
          <a:bodyPr wrap="none"/>
          <a:lstStyle/>
          <a:p>
            <a:endParaRPr lang="zh-CN" altLang="en-US"/>
          </a:p>
        </p:txBody>
      </p:sp>
      <p:sp>
        <p:nvSpPr>
          <p:cNvPr id="25613" name="Line 24"/>
          <p:cNvSpPr>
            <a:spLocks noChangeShapeType="1"/>
          </p:cNvSpPr>
          <p:nvPr/>
        </p:nvSpPr>
        <p:spPr bwMode="auto">
          <a:xfrm>
            <a:off x="5362575" y="359410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14" name="Line 34"/>
          <p:cNvSpPr>
            <a:spLocks noChangeShapeType="1"/>
          </p:cNvSpPr>
          <p:nvPr/>
        </p:nvSpPr>
        <p:spPr bwMode="auto">
          <a:xfrm>
            <a:off x="4318000" y="2827337"/>
            <a:ext cx="0" cy="503238"/>
          </a:xfrm>
          <a:prstGeom prst="line">
            <a:avLst/>
          </a:prstGeom>
          <a:noFill/>
          <a:ln w="9525">
            <a:solidFill>
              <a:schemeClr val="tx1"/>
            </a:solidFill>
            <a:miter lim="800000"/>
            <a:headEnd/>
            <a:tailEnd/>
          </a:ln>
        </p:spPr>
        <p:txBody>
          <a:bodyPr wrap="none"/>
          <a:lstStyle/>
          <a:p>
            <a:endParaRPr lang="zh-CN" altLang="en-US"/>
          </a:p>
        </p:txBody>
      </p:sp>
      <p:sp>
        <p:nvSpPr>
          <p:cNvPr id="25615" name="Text Box 65"/>
          <p:cNvSpPr txBox="1">
            <a:spLocks noChangeArrowheads="1"/>
          </p:cNvSpPr>
          <p:nvPr/>
        </p:nvSpPr>
        <p:spPr bwMode="auto">
          <a:xfrm>
            <a:off x="5062608" y="4122737"/>
            <a:ext cx="1441450"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5      Print(5)</a:t>
            </a:r>
          </a:p>
        </p:txBody>
      </p:sp>
      <p:sp>
        <p:nvSpPr>
          <p:cNvPr id="25616" name="Line 24"/>
          <p:cNvSpPr>
            <a:spLocks noChangeShapeType="1"/>
          </p:cNvSpPr>
          <p:nvPr/>
        </p:nvSpPr>
        <p:spPr bwMode="auto">
          <a:xfrm>
            <a:off x="4460875" y="2827337"/>
            <a:ext cx="12969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25617" name="Text Box 65"/>
          <p:cNvSpPr txBox="1">
            <a:spLocks noChangeArrowheads="1"/>
          </p:cNvSpPr>
          <p:nvPr/>
        </p:nvSpPr>
        <p:spPr bwMode="auto">
          <a:xfrm>
            <a:off x="5397500" y="3259137"/>
            <a:ext cx="1441450" cy="338138"/>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   Print(-)</a:t>
            </a:r>
          </a:p>
        </p:txBody>
      </p:sp>
      <p:sp>
        <p:nvSpPr>
          <p:cNvPr id="25618" name="Text Box 8"/>
          <p:cNvSpPr txBox="1">
            <a:spLocks noChangeArrowheads="1"/>
          </p:cNvSpPr>
          <p:nvPr/>
        </p:nvSpPr>
        <p:spPr bwMode="auto">
          <a:xfrm>
            <a:off x="2663825" y="4889500"/>
            <a:ext cx="71755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T</a:t>
            </a:r>
            <a:endParaRPr lang="en-US" altLang="zh-CN" baseline="30000">
              <a:latin typeface="Times New Roman" pitchFamily="18" charset="0"/>
            </a:endParaRPr>
          </a:p>
        </p:txBody>
      </p:sp>
      <p:sp>
        <p:nvSpPr>
          <p:cNvPr id="25619" name="Line 21"/>
          <p:cNvSpPr>
            <a:spLocks noChangeShapeType="1"/>
          </p:cNvSpPr>
          <p:nvPr/>
        </p:nvSpPr>
        <p:spPr bwMode="auto">
          <a:xfrm flipH="1">
            <a:off x="2843213" y="4481512"/>
            <a:ext cx="0" cy="433388"/>
          </a:xfrm>
          <a:prstGeom prst="line">
            <a:avLst/>
          </a:prstGeom>
          <a:noFill/>
          <a:ln w="9525">
            <a:solidFill>
              <a:schemeClr val="tx1"/>
            </a:solidFill>
            <a:miter lim="800000"/>
            <a:headEnd/>
            <a:tailEnd/>
          </a:ln>
        </p:spPr>
        <p:txBody>
          <a:bodyPr wrap="none"/>
          <a:lstStyle/>
          <a:p>
            <a:endParaRPr lang="zh-CN" altLang="en-US"/>
          </a:p>
        </p:txBody>
      </p:sp>
      <p:sp>
        <p:nvSpPr>
          <p:cNvPr id="25620" name="Line 24"/>
          <p:cNvSpPr>
            <a:spLocks noChangeShapeType="1"/>
          </p:cNvSpPr>
          <p:nvPr/>
        </p:nvSpPr>
        <p:spPr bwMode="auto">
          <a:xfrm>
            <a:off x="4354513" y="4479925"/>
            <a:ext cx="539750" cy="434975"/>
          </a:xfrm>
          <a:prstGeom prst="line">
            <a:avLst/>
          </a:prstGeom>
          <a:noFill/>
          <a:ln w="9525">
            <a:solidFill>
              <a:schemeClr val="tx1"/>
            </a:solidFill>
            <a:prstDash val="dash"/>
            <a:miter lim="800000"/>
            <a:headEnd/>
            <a:tailEnd/>
          </a:ln>
        </p:spPr>
        <p:txBody>
          <a:bodyPr wrap="none"/>
          <a:lstStyle/>
          <a:p>
            <a:endParaRPr lang="zh-CN" altLang="en-US"/>
          </a:p>
        </p:txBody>
      </p:sp>
      <p:sp>
        <p:nvSpPr>
          <p:cNvPr id="25621" name="Text Box 65"/>
          <p:cNvSpPr txBox="1">
            <a:spLocks noChangeArrowheads="1"/>
          </p:cNvSpPr>
          <p:nvPr/>
        </p:nvSpPr>
        <p:spPr bwMode="auto">
          <a:xfrm>
            <a:off x="3851275" y="4898628"/>
            <a:ext cx="1441450" cy="339725"/>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3     Print(3)</a:t>
            </a:r>
          </a:p>
        </p:txBody>
      </p:sp>
      <p:sp>
        <p:nvSpPr>
          <p:cNvPr id="25622" name="Line 24"/>
          <p:cNvSpPr>
            <a:spLocks noChangeShapeType="1"/>
          </p:cNvSpPr>
          <p:nvPr/>
        </p:nvSpPr>
        <p:spPr bwMode="auto">
          <a:xfrm>
            <a:off x="2914650" y="520065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23" name="Text Box 65"/>
          <p:cNvSpPr txBox="1">
            <a:spLocks noChangeArrowheads="1"/>
          </p:cNvSpPr>
          <p:nvPr/>
        </p:nvSpPr>
        <p:spPr bwMode="auto">
          <a:xfrm>
            <a:off x="2230437" y="5795169"/>
            <a:ext cx="2232025" cy="338138"/>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2     Print(2)</a:t>
            </a:r>
          </a:p>
        </p:txBody>
      </p:sp>
      <p:sp>
        <p:nvSpPr>
          <p:cNvPr id="25624" name="Line 24"/>
          <p:cNvSpPr>
            <a:spLocks noChangeShapeType="1"/>
          </p:cNvSpPr>
          <p:nvPr/>
        </p:nvSpPr>
        <p:spPr bwMode="auto">
          <a:xfrm>
            <a:off x="3597275" y="3568700"/>
            <a:ext cx="792163" cy="338137"/>
          </a:xfrm>
          <a:prstGeom prst="line">
            <a:avLst/>
          </a:prstGeom>
          <a:noFill/>
          <a:ln w="9525">
            <a:solidFill>
              <a:schemeClr val="tx1"/>
            </a:solidFill>
            <a:prstDash val="dash"/>
            <a:miter lim="800000"/>
            <a:headEnd/>
            <a:tailEnd/>
          </a:ln>
        </p:spPr>
        <p:txBody>
          <a:bodyPr wrap="none"/>
          <a:lstStyle/>
          <a:p>
            <a:endParaRPr lang="zh-CN" altLang="en-US"/>
          </a:p>
        </p:txBody>
      </p:sp>
      <p:sp>
        <p:nvSpPr>
          <p:cNvPr id="25625" name="Text Box 65"/>
          <p:cNvSpPr txBox="1">
            <a:spLocks noChangeArrowheads="1"/>
          </p:cNvSpPr>
          <p:nvPr/>
        </p:nvSpPr>
        <p:spPr bwMode="auto">
          <a:xfrm>
            <a:off x="4030663" y="3856037"/>
            <a:ext cx="1439862" cy="339725"/>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   Print(+)</a:t>
            </a:r>
          </a:p>
        </p:txBody>
      </p:sp>
      <p:sp>
        <p:nvSpPr>
          <p:cNvPr id="25626" name="Line 21"/>
          <p:cNvSpPr>
            <a:spLocks noChangeShapeType="1"/>
          </p:cNvSpPr>
          <p:nvPr/>
        </p:nvSpPr>
        <p:spPr bwMode="auto">
          <a:xfrm flipH="1">
            <a:off x="2878138" y="5346700"/>
            <a:ext cx="0" cy="433387"/>
          </a:xfrm>
          <a:prstGeom prst="line">
            <a:avLst/>
          </a:prstGeom>
          <a:noFill/>
          <a:ln w="9525">
            <a:solidFill>
              <a:schemeClr val="tx1"/>
            </a:solidFill>
            <a:miter lim="800000"/>
            <a:headEnd/>
            <a:tailEnd/>
          </a:ln>
        </p:spPr>
        <p:txBody>
          <a:bodyPr wrap="none"/>
          <a:lstStyle/>
          <a:p>
            <a:endParaRPr lang="zh-CN" altLang="en-US"/>
          </a:p>
        </p:txBody>
      </p:sp>
      <p:sp>
        <p:nvSpPr>
          <p:cNvPr id="25627" name="Line 21"/>
          <p:cNvSpPr>
            <a:spLocks noChangeShapeType="1"/>
          </p:cNvSpPr>
          <p:nvPr/>
        </p:nvSpPr>
        <p:spPr bwMode="auto">
          <a:xfrm flipH="1">
            <a:off x="4049783" y="4462462"/>
            <a:ext cx="0" cy="433387"/>
          </a:xfrm>
          <a:prstGeom prst="line">
            <a:avLst/>
          </a:prstGeom>
          <a:noFill/>
          <a:ln w="9525">
            <a:solidFill>
              <a:schemeClr val="tx1"/>
            </a:solidFill>
            <a:miter lim="800000"/>
            <a:headEnd/>
            <a:tailEnd/>
          </a:ln>
        </p:spPr>
        <p:txBody>
          <a:bodyPr wrap="none"/>
          <a:lstStyle/>
          <a:p>
            <a:endParaRPr lang="zh-CN" altLang="en-US"/>
          </a:p>
        </p:txBody>
      </p:sp>
      <p:sp>
        <p:nvSpPr>
          <p:cNvPr id="25628" name="Line 21"/>
          <p:cNvSpPr>
            <a:spLocks noChangeShapeType="1"/>
          </p:cNvSpPr>
          <p:nvPr/>
        </p:nvSpPr>
        <p:spPr bwMode="auto">
          <a:xfrm flipH="1">
            <a:off x="5326063" y="3690937"/>
            <a:ext cx="0" cy="433388"/>
          </a:xfrm>
          <a:prstGeom prst="line">
            <a:avLst/>
          </a:prstGeom>
          <a:noFill/>
          <a:ln w="9525">
            <a:solidFill>
              <a:schemeClr val="tx1"/>
            </a:solidFill>
            <a:miter lim="800000"/>
            <a:headEnd/>
            <a:tailEnd/>
          </a:ln>
        </p:spPr>
        <p:txBody>
          <a:bodyPr wrap="none"/>
          <a:lstStyle/>
          <a:p>
            <a:endParaRPr lang="zh-CN" altLang="en-US"/>
          </a:p>
        </p:txBody>
      </p:sp>
      <p:sp>
        <p:nvSpPr>
          <p:cNvPr id="29"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80</a:t>
            </a:fld>
            <a:endParaRPr lang="en-US" altLang="zh-CN" dirty="0"/>
          </a:p>
        </p:txBody>
      </p:sp>
      <p:sp>
        <p:nvSpPr>
          <p:cNvPr id="2" name="文本框 1">
            <a:extLst>
              <a:ext uri="{FF2B5EF4-FFF2-40B4-BE49-F238E27FC236}">
                <a16:creationId xmlns:a16="http://schemas.microsoft.com/office/drawing/2014/main" id="{E31602CA-139D-46E7-A9DD-84324574591B}"/>
              </a:ext>
            </a:extLst>
          </p:cNvPr>
          <p:cNvSpPr txBox="1"/>
          <p:nvPr/>
        </p:nvSpPr>
        <p:spPr>
          <a:xfrm>
            <a:off x="480743" y="4195762"/>
            <a:ext cx="1172116" cy="646331"/>
          </a:xfrm>
          <a:prstGeom prst="rect">
            <a:avLst/>
          </a:prstGeom>
          <a:noFill/>
        </p:spPr>
        <p:txBody>
          <a:bodyPr wrap="none" rtlCol="0">
            <a:spAutoFit/>
          </a:bodyPr>
          <a:lstStyle/>
          <a:p>
            <a:r>
              <a:rPr lang="en-US" altLang="zh-CN" dirty="0"/>
              <a:t>LR</a:t>
            </a:r>
            <a:r>
              <a:rPr lang="zh-CN" altLang="en-US" dirty="0"/>
              <a:t>分析法</a:t>
            </a:r>
            <a:endParaRPr lang="en-US" altLang="zh-CN" dirty="0"/>
          </a:p>
          <a:p>
            <a:r>
              <a:rPr lang="zh-CN" altLang="en-US" dirty="0"/>
              <a:t>自底向上</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A7838D6D-C3B5-46D6-84C8-FA7D7478906D}"/>
              </a:ext>
            </a:extLst>
          </p:cNvPr>
          <p:cNvSpPr txBox="1">
            <a:spLocks noChangeArrowheads="1"/>
          </p:cNvSpPr>
          <p:nvPr/>
        </p:nvSpPr>
        <p:spPr bwMode="auto">
          <a:xfrm>
            <a:off x="228600" y="762000"/>
            <a:ext cx="8439150" cy="2062103"/>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a:latin typeface="+mn-ea"/>
                <a:ea typeface="+mn-ea"/>
              </a:rPr>
              <a:t>    将</a:t>
            </a:r>
            <a:r>
              <a:rPr lang="en-US" altLang="zh-CN" sz="2000" b="1" dirty="0">
                <a:latin typeface="+mn-ea"/>
                <a:ea typeface="+mn-ea"/>
              </a:rPr>
              <a:t>7.5</a:t>
            </a:r>
            <a:r>
              <a:rPr lang="zh-CN" altLang="en-US" sz="2000" b="1" dirty="0">
                <a:latin typeface="+mn-ea"/>
                <a:ea typeface="+mn-ea"/>
              </a:rPr>
              <a:t>的改写成</a:t>
            </a:r>
            <a:r>
              <a:rPr lang="en-US" altLang="zh-CN" sz="2000" b="1" dirty="0">
                <a:latin typeface="+mn-ea"/>
                <a:ea typeface="+mn-ea"/>
              </a:rPr>
              <a:t>LL</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）文法后，中綴表达式翻译成后缀表达式的属性文法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E→TR       R → op T   </a:t>
            </a:r>
            <a:r>
              <a:rPr lang="en-US" altLang="zh-CN" sz="2000" b="1" dirty="0">
                <a:solidFill>
                  <a:srgbClr val="0000FF"/>
                </a:solidFill>
                <a:latin typeface="+mn-ea"/>
                <a:ea typeface="+mn-ea"/>
              </a:rPr>
              <a:t>{ print(</a:t>
            </a:r>
            <a:r>
              <a:rPr lang="en-US" altLang="zh-CN" sz="2000" b="1" dirty="0" err="1">
                <a:solidFill>
                  <a:srgbClr val="0000FF"/>
                </a:solidFill>
                <a:latin typeface="+mn-ea"/>
                <a:ea typeface="+mn-ea"/>
              </a:rPr>
              <a:t>op.Lexeme</a:t>
            </a:r>
            <a:r>
              <a:rPr lang="en-US" altLang="zh-CN" sz="2000" b="1" dirty="0">
                <a:solidFill>
                  <a:srgbClr val="0000FF"/>
                </a:solidFill>
                <a:latin typeface="+mn-ea"/>
                <a:ea typeface="+mn-ea"/>
              </a:rPr>
              <a:t>) </a:t>
            </a:r>
            <a:r>
              <a:rPr lang="en-US" altLang="zh-CN" sz="2000" b="1" dirty="0">
                <a:latin typeface="+mn-ea"/>
                <a:ea typeface="+mn-ea"/>
              </a:rPr>
              <a:t>}  R  | ε</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a:solidFill>
                  <a:srgbClr val="0000FF"/>
                </a:solidFill>
                <a:latin typeface="+mn-ea"/>
                <a:ea typeface="+mn-ea"/>
              </a:rPr>
              <a:t>{ print(num.val)}</a:t>
            </a:r>
          </a:p>
          <a:p>
            <a:pPr algn="l"/>
            <a:r>
              <a:rPr lang="zh-CN" altLang="en-US" sz="2000" b="1" dirty="0">
                <a:latin typeface="+mn-ea"/>
                <a:ea typeface="+mn-ea"/>
              </a:rPr>
              <a:t>    处理成了将语义动作嵌入规则右部文法符号之间的形式</a:t>
            </a:r>
            <a:r>
              <a:rPr lang="zh-CN" altLang="en-US" sz="2000" b="1" dirty="0">
                <a:solidFill>
                  <a:srgbClr val="002060"/>
                </a:solidFill>
                <a:latin typeface="+mn-ea"/>
                <a:ea typeface="+mn-ea"/>
              </a:rPr>
              <a:t>（翻译模式）</a:t>
            </a:r>
            <a:endParaRPr lang="en-US" altLang="zh-CN" sz="2000" b="1" dirty="0">
              <a:solidFill>
                <a:srgbClr val="002060"/>
              </a:solidFill>
              <a:latin typeface="+mn-ea"/>
              <a:ea typeface="+mn-ea"/>
            </a:endParaRPr>
          </a:p>
          <a:p>
            <a:pPr algn="l"/>
            <a:r>
              <a:rPr lang="zh-CN" altLang="en-US" sz="2000" b="1" dirty="0">
                <a:latin typeface="+mn-ea"/>
                <a:ea typeface="+mn-ea"/>
              </a:rPr>
              <a:t>对表达式</a:t>
            </a:r>
            <a:r>
              <a:rPr lang="en-US" altLang="zh-CN" sz="2000" b="1" dirty="0">
                <a:latin typeface="+mn-ea"/>
                <a:ea typeface="+mn-ea"/>
              </a:rPr>
              <a:t>2+3-5</a:t>
            </a:r>
            <a:r>
              <a:rPr lang="zh-CN" altLang="en-US" sz="2000" b="1" dirty="0">
                <a:latin typeface="+mn-ea"/>
                <a:ea typeface="+mn-ea"/>
              </a:rPr>
              <a:t>，</a:t>
            </a:r>
            <a:endParaRPr lang="en-US" altLang="zh-CN" sz="2000" b="1" dirty="0">
              <a:latin typeface="+mn-ea"/>
              <a:ea typeface="+mn-ea"/>
            </a:endParaRPr>
          </a:p>
        </p:txBody>
      </p:sp>
      <p:sp>
        <p:nvSpPr>
          <p:cNvPr id="3" name="Rectangle 4">
            <a:extLst>
              <a:ext uri="{FF2B5EF4-FFF2-40B4-BE49-F238E27FC236}">
                <a16:creationId xmlns:a16="http://schemas.microsoft.com/office/drawing/2014/main" id="{CB6BC541-4588-482F-A34F-277151F82F55}"/>
              </a:ext>
            </a:extLst>
          </p:cNvPr>
          <p:cNvSpPr>
            <a:spLocks noChangeArrowheads="1"/>
          </p:cNvSpPr>
          <p:nvPr/>
        </p:nvSpPr>
        <p:spPr bwMode="auto">
          <a:xfrm>
            <a:off x="3143250" y="415051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a:t>
            </a:r>
          </a:p>
        </p:txBody>
      </p:sp>
      <p:sp>
        <p:nvSpPr>
          <p:cNvPr id="4" name="Rectangle 7">
            <a:extLst>
              <a:ext uri="{FF2B5EF4-FFF2-40B4-BE49-F238E27FC236}">
                <a16:creationId xmlns:a16="http://schemas.microsoft.com/office/drawing/2014/main" id="{055D978D-0D2A-4754-96A5-5FE9BC9A8FF2}"/>
              </a:ext>
            </a:extLst>
          </p:cNvPr>
          <p:cNvSpPr>
            <a:spLocks noChangeArrowheads="1"/>
          </p:cNvSpPr>
          <p:nvPr/>
        </p:nvSpPr>
        <p:spPr bwMode="auto">
          <a:xfrm>
            <a:off x="2899172" y="3048000"/>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E</a:t>
            </a:r>
          </a:p>
        </p:txBody>
      </p:sp>
      <p:sp>
        <p:nvSpPr>
          <p:cNvPr id="5" name="Line 9">
            <a:extLst>
              <a:ext uri="{FF2B5EF4-FFF2-40B4-BE49-F238E27FC236}">
                <a16:creationId xmlns:a16="http://schemas.microsoft.com/office/drawing/2014/main" id="{0F794128-7881-41AC-8894-B49AF83E2CC9}"/>
              </a:ext>
            </a:extLst>
          </p:cNvPr>
          <p:cNvSpPr>
            <a:spLocks noChangeShapeType="1"/>
          </p:cNvSpPr>
          <p:nvPr/>
        </p:nvSpPr>
        <p:spPr bwMode="auto">
          <a:xfrm flipV="1">
            <a:off x="2343150" y="3363517"/>
            <a:ext cx="777479" cy="215503"/>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6" name="Rectangle 10">
            <a:extLst>
              <a:ext uri="{FF2B5EF4-FFF2-40B4-BE49-F238E27FC236}">
                <a16:creationId xmlns:a16="http://schemas.microsoft.com/office/drawing/2014/main" id="{2E9FBB84-14D5-41E9-875E-77E653BE2F42}"/>
              </a:ext>
            </a:extLst>
          </p:cNvPr>
          <p:cNvSpPr>
            <a:spLocks noChangeArrowheads="1"/>
          </p:cNvSpPr>
          <p:nvPr/>
        </p:nvSpPr>
        <p:spPr bwMode="auto">
          <a:xfrm>
            <a:off x="1828800" y="352186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T</a:t>
            </a:r>
          </a:p>
        </p:txBody>
      </p:sp>
      <p:sp>
        <p:nvSpPr>
          <p:cNvPr id="7" name="Line 11">
            <a:extLst>
              <a:ext uri="{FF2B5EF4-FFF2-40B4-BE49-F238E27FC236}">
                <a16:creationId xmlns:a16="http://schemas.microsoft.com/office/drawing/2014/main" id="{9AFF0B85-766A-4E04-A088-CF2F8E8096DC}"/>
              </a:ext>
            </a:extLst>
          </p:cNvPr>
          <p:cNvSpPr>
            <a:spLocks noChangeShapeType="1"/>
          </p:cNvSpPr>
          <p:nvPr/>
        </p:nvSpPr>
        <p:spPr bwMode="auto">
          <a:xfrm>
            <a:off x="3336132" y="3363517"/>
            <a:ext cx="778669" cy="215503"/>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8" name="Rectangle 12">
            <a:extLst>
              <a:ext uri="{FF2B5EF4-FFF2-40B4-BE49-F238E27FC236}">
                <a16:creationId xmlns:a16="http://schemas.microsoft.com/office/drawing/2014/main" id="{C4768512-831B-4C93-AA3C-CEE3FF246DE5}"/>
              </a:ext>
            </a:extLst>
          </p:cNvPr>
          <p:cNvSpPr>
            <a:spLocks noChangeArrowheads="1"/>
          </p:cNvSpPr>
          <p:nvPr/>
        </p:nvSpPr>
        <p:spPr bwMode="auto">
          <a:xfrm>
            <a:off x="3829050" y="352186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R</a:t>
            </a:r>
          </a:p>
        </p:txBody>
      </p:sp>
      <p:sp>
        <p:nvSpPr>
          <p:cNvPr id="9" name="Line 15">
            <a:extLst>
              <a:ext uri="{FF2B5EF4-FFF2-40B4-BE49-F238E27FC236}">
                <a16:creationId xmlns:a16="http://schemas.microsoft.com/office/drawing/2014/main" id="{2317D518-6318-4758-9330-2FB3520846D2}"/>
              </a:ext>
            </a:extLst>
          </p:cNvPr>
          <p:cNvSpPr>
            <a:spLocks noChangeShapeType="1"/>
          </p:cNvSpPr>
          <p:nvPr/>
        </p:nvSpPr>
        <p:spPr bwMode="auto">
          <a:xfrm flipV="1">
            <a:off x="1714500" y="3864769"/>
            <a:ext cx="40005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0" name="Rectangle 16">
            <a:extLst>
              <a:ext uri="{FF2B5EF4-FFF2-40B4-BE49-F238E27FC236}">
                <a16:creationId xmlns:a16="http://schemas.microsoft.com/office/drawing/2014/main" id="{8A6B847B-2431-46FD-8A1C-D2CFC53B72B3}"/>
              </a:ext>
            </a:extLst>
          </p:cNvPr>
          <p:cNvSpPr>
            <a:spLocks noChangeArrowheads="1"/>
          </p:cNvSpPr>
          <p:nvPr/>
        </p:nvSpPr>
        <p:spPr bwMode="auto">
          <a:xfrm>
            <a:off x="1371600" y="426481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2</a:t>
            </a:r>
          </a:p>
        </p:txBody>
      </p:sp>
      <p:sp>
        <p:nvSpPr>
          <p:cNvPr id="11" name="Line 17">
            <a:extLst>
              <a:ext uri="{FF2B5EF4-FFF2-40B4-BE49-F238E27FC236}">
                <a16:creationId xmlns:a16="http://schemas.microsoft.com/office/drawing/2014/main" id="{2C881EEB-5886-4AA3-B4AB-0F17769458B4}"/>
              </a:ext>
            </a:extLst>
          </p:cNvPr>
          <p:cNvSpPr>
            <a:spLocks noChangeShapeType="1"/>
          </p:cNvSpPr>
          <p:nvPr/>
        </p:nvSpPr>
        <p:spPr bwMode="auto">
          <a:xfrm>
            <a:off x="2228850" y="3864769"/>
            <a:ext cx="457200" cy="40005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Rectangle 18">
            <a:extLst>
              <a:ext uri="{FF2B5EF4-FFF2-40B4-BE49-F238E27FC236}">
                <a16:creationId xmlns:a16="http://schemas.microsoft.com/office/drawing/2014/main" id="{55730E89-73EB-42D4-B843-7810B5B7083B}"/>
              </a:ext>
            </a:extLst>
          </p:cNvPr>
          <p:cNvSpPr>
            <a:spLocks noChangeArrowheads="1"/>
          </p:cNvSpPr>
          <p:nvPr/>
        </p:nvSpPr>
        <p:spPr bwMode="auto">
          <a:xfrm>
            <a:off x="2343150" y="420766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{print(‘2’)}</a:t>
            </a:r>
          </a:p>
        </p:txBody>
      </p:sp>
      <p:sp>
        <p:nvSpPr>
          <p:cNvPr id="13" name="Line 19">
            <a:extLst>
              <a:ext uri="{FF2B5EF4-FFF2-40B4-BE49-F238E27FC236}">
                <a16:creationId xmlns:a16="http://schemas.microsoft.com/office/drawing/2014/main" id="{1795EFD7-6326-4CFB-AAC2-9684314EF0BD}"/>
              </a:ext>
            </a:extLst>
          </p:cNvPr>
          <p:cNvSpPr>
            <a:spLocks noChangeShapeType="1"/>
          </p:cNvSpPr>
          <p:nvPr/>
        </p:nvSpPr>
        <p:spPr bwMode="auto">
          <a:xfrm flipV="1">
            <a:off x="3486150" y="3864769"/>
            <a:ext cx="571500" cy="45720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4" name="Line 21">
            <a:extLst>
              <a:ext uri="{FF2B5EF4-FFF2-40B4-BE49-F238E27FC236}">
                <a16:creationId xmlns:a16="http://schemas.microsoft.com/office/drawing/2014/main" id="{9E50C042-F546-4CD8-B374-D7EBCF670A4E}"/>
              </a:ext>
            </a:extLst>
          </p:cNvPr>
          <p:cNvSpPr>
            <a:spLocks noChangeShapeType="1"/>
          </p:cNvSpPr>
          <p:nvPr/>
        </p:nvSpPr>
        <p:spPr bwMode="auto">
          <a:xfrm flipV="1">
            <a:off x="4171950" y="3864769"/>
            <a:ext cx="0" cy="40500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5" name="Rectangle 22">
            <a:extLst>
              <a:ext uri="{FF2B5EF4-FFF2-40B4-BE49-F238E27FC236}">
                <a16:creationId xmlns:a16="http://schemas.microsoft.com/office/drawing/2014/main" id="{0FFAF078-7523-4C49-BCFD-B2995B47449A}"/>
              </a:ext>
            </a:extLst>
          </p:cNvPr>
          <p:cNvSpPr>
            <a:spLocks noChangeArrowheads="1"/>
          </p:cNvSpPr>
          <p:nvPr/>
        </p:nvSpPr>
        <p:spPr bwMode="auto">
          <a:xfrm>
            <a:off x="3829050" y="420766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T</a:t>
            </a:r>
          </a:p>
        </p:txBody>
      </p:sp>
      <p:sp>
        <p:nvSpPr>
          <p:cNvPr id="16" name="Line 23">
            <a:extLst>
              <a:ext uri="{FF2B5EF4-FFF2-40B4-BE49-F238E27FC236}">
                <a16:creationId xmlns:a16="http://schemas.microsoft.com/office/drawing/2014/main" id="{42A829B6-9AF9-4A9D-9CFC-D90C9C7DE5E1}"/>
              </a:ext>
            </a:extLst>
          </p:cNvPr>
          <p:cNvSpPr>
            <a:spLocks noChangeShapeType="1"/>
          </p:cNvSpPr>
          <p:nvPr/>
        </p:nvSpPr>
        <p:spPr bwMode="auto">
          <a:xfrm>
            <a:off x="4286250" y="3864769"/>
            <a:ext cx="160020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7" name="Rectangle 24">
            <a:extLst>
              <a:ext uri="{FF2B5EF4-FFF2-40B4-BE49-F238E27FC236}">
                <a16:creationId xmlns:a16="http://schemas.microsoft.com/office/drawing/2014/main" id="{5BD8D14D-1A85-42F8-9778-5CC7196B4DB6}"/>
              </a:ext>
            </a:extLst>
          </p:cNvPr>
          <p:cNvSpPr>
            <a:spLocks noChangeArrowheads="1"/>
          </p:cNvSpPr>
          <p:nvPr/>
        </p:nvSpPr>
        <p:spPr bwMode="auto">
          <a:xfrm>
            <a:off x="5600700" y="420766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R</a:t>
            </a:r>
          </a:p>
        </p:txBody>
      </p:sp>
      <p:sp>
        <p:nvSpPr>
          <p:cNvPr id="18" name="Line 25">
            <a:extLst>
              <a:ext uri="{FF2B5EF4-FFF2-40B4-BE49-F238E27FC236}">
                <a16:creationId xmlns:a16="http://schemas.microsoft.com/office/drawing/2014/main" id="{6D959BEE-20F3-49EE-A954-691590FB3D5B}"/>
              </a:ext>
            </a:extLst>
          </p:cNvPr>
          <p:cNvSpPr>
            <a:spLocks noChangeShapeType="1"/>
          </p:cNvSpPr>
          <p:nvPr/>
        </p:nvSpPr>
        <p:spPr bwMode="auto">
          <a:xfrm flipV="1">
            <a:off x="3543300" y="4550569"/>
            <a:ext cx="62865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9" name="Rectangle 26">
            <a:extLst>
              <a:ext uri="{FF2B5EF4-FFF2-40B4-BE49-F238E27FC236}">
                <a16:creationId xmlns:a16="http://schemas.microsoft.com/office/drawing/2014/main" id="{EB162B52-6AD5-43FE-BF45-612B9B2D7493}"/>
              </a:ext>
            </a:extLst>
          </p:cNvPr>
          <p:cNvSpPr>
            <a:spLocks noChangeArrowheads="1"/>
          </p:cNvSpPr>
          <p:nvPr/>
        </p:nvSpPr>
        <p:spPr bwMode="auto">
          <a:xfrm>
            <a:off x="3200400" y="489346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3</a:t>
            </a:r>
          </a:p>
        </p:txBody>
      </p:sp>
      <p:sp>
        <p:nvSpPr>
          <p:cNvPr id="20" name="Line 27">
            <a:extLst>
              <a:ext uri="{FF2B5EF4-FFF2-40B4-BE49-F238E27FC236}">
                <a16:creationId xmlns:a16="http://schemas.microsoft.com/office/drawing/2014/main" id="{691EC9D7-E7E9-421C-B35A-5212E788CC8F}"/>
              </a:ext>
            </a:extLst>
          </p:cNvPr>
          <p:cNvSpPr>
            <a:spLocks noChangeShapeType="1"/>
          </p:cNvSpPr>
          <p:nvPr/>
        </p:nvSpPr>
        <p:spPr bwMode="auto">
          <a:xfrm>
            <a:off x="4286250" y="4607719"/>
            <a:ext cx="114300" cy="34290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21" name="Rectangle 28">
            <a:extLst>
              <a:ext uri="{FF2B5EF4-FFF2-40B4-BE49-F238E27FC236}">
                <a16:creationId xmlns:a16="http://schemas.microsoft.com/office/drawing/2014/main" id="{0EFF56BE-50C5-4289-8EB4-087D0298E177}"/>
              </a:ext>
            </a:extLst>
          </p:cNvPr>
          <p:cNvSpPr>
            <a:spLocks noChangeArrowheads="1"/>
          </p:cNvSpPr>
          <p:nvPr/>
        </p:nvSpPr>
        <p:spPr bwMode="auto">
          <a:xfrm>
            <a:off x="4000500" y="483631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{print(‘3’)}</a:t>
            </a:r>
          </a:p>
        </p:txBody>
      </p:sp>
      <p:sp>
        <p:nvSpPr>
          <p:cNvPr id="22" name="Rectangle 29">
            <a:extLst>
              <a:ext uri="{FF2B5EF4-FFF2-40B4-BE49-F238E27FC236}">
                <a16:creationId xmlns:a16="http://schemas.microsoft.com/office/drawing/2014/main" id="{AD67DBEC-28CD-4712-85E3-8994D37CE16B}"/>
              </a:ext>
            </a:extLst>
          </p:cNvPr>
          <p:cNvSpPr>
            <a:spLocks noChangeArrowheads="1"/>
          </p:cNvSpPr>
          <p:nvPr/>
        </p:nvSpPr>
        <p:spPr bwMode="auto">
          <a:xfrm>
            <a:off x="4686300" y="420766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{print(‘+’)}</a:t>
            </a:r>
          </a:p>
        </p:txBody>
      </p:sp>
      <p:sp>
        <p:nvSpPr>
          <p:cNvPr id="23" name="Line 32">
            <a:extLst>
              <a:ext uri="{FF2B5EF4-FFF2-40B4-BE49-F238E27FC236}">
                <a16:creationId xmlns:a16="http://schemas.microsoft.com/office/drawing/2014/main" id="{B5A20508-D052-4F21-BA7B-908BF2A8F052}"/>
              </a:ext>
            </a:extLst>
          </p:cNvPr>
          <p:cNvSpPr>
            <a:spLocks noChangeShapeType="1"/>
          </p:cNvSpPr>
          <p:nvPr/>
        </p:nvSpPr>
        <p:spPr bwMode="auto">
          <a:xfrm>
            <a:off x="4171950" y="3864769"/>
            <a:ext cx="742950" cy="45720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24" name="Rectangle 34">
            <a:extLst>
              <a:ext uri="{FF2B5EF4-FFF2-40B4-BE49-F238E27FC236}">
                <a16:creationId xmlns:a16="http://schemas.microsoft.com/office/drawing/2014/main" id="{2D723048-CFC3-4A35-AC08-F1B1A9A85ACF}"/>
              </a:ext>
            </a:extLst>
          </p:cNvPr>
          <p:cNvSpPr>
            <a:spLocks noChangeArrowheads="1"/>
          </p:cNvSpPr>
          <p:nvPr/>
        </p:nvSpPr>
        <p:spPr bwMode="auto">
          <a:xfrm>
            <a:off x="4914900" y="4947613"/>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a:t>
            </a:r>
          </a:p>
        </p:txBody>
      </p:sp>
      <p:sp>
        <p:nvSpPr>
          <p:cNvPr id="25" name="Line 35">
            <a:extLst>
              <a:ext uri="{FF2B5EF4-FFF2-40B4-BE49-F238E27FC236}">
                <a16:creationId xmlns:a16="http://schemas.microsoft.com/office/drawing/2014/main" id="{8B1C758D-9F8C-4C2B-B386-A1A5650F8B0B}"/>
              </a:ext>
            </a:extLst>
          </p:cNvPr>
          <p:cNvSpPr>
            <a:spLocks noChangeShapeType="1"/>
          </p:cNvSpPr>
          <p:nvPr/>
        </p:nvSpPr>
        <p:spPr bwMode="auto">
          <a:xfrm flipV="1">
            <a:off x="5267152" y="4607719"/>
            <a:ext cx="562148" cy="397044"/>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26" name="Line 36">
            <a:extLst>
              <a:ext uri="{FF2B5EF4-FFF2-40B4-BE49-F238E27FC236}">
                <a16:creationId xmlns:a16="http://schemas.microsoft.com/office/drawing/2014/main" id="{4B4E177E-0893-41FE-88C1-388975073866}"/>
              </a:ext>
            </a:extLst>
          </p:cNvPr>
          <p:cNvSpPr>
            <a:spLocks noChangeShapeType="1"/>
          </p:cNvSpPr>
          <p:nvPr/>
        </p:nvSpPr>
        <p:spPr bwMode="auto">
          <a:xfrm flipV="1">
            <a:off x="5943600" y="4607719"/>
            <a:ext cx="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27" name="Rectangle 37">
            <a:extLst>
              <a:ext uri="{FF2B5EF4-FFF2-40B4-BE49-F238E27FC236}">
                <a16:creationId xmlns:a16="http://schemas.microsoft.com/office/drawing/2014/main" id="{C18A2EF2-5BED-4962-B41F-CCACC4C8EB9F}"/>
              </a:ext>
            </a:extLst>
          </p:cNvPr>
          <p:cNvSpPr>
            <a:spLocks noChangeArrowheads="1"/>
          </p:cNvSpPr>
          <p:nvPr/>
        </p:nvSpPr>
        <p:spPr bwMode="auto">
          <a:xfrm>
            <a:off x="5600700" y="495061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T</a:t>
            </a:r>
          </a:p>
        </p:txBody>
      </p:sp>
      <p:sp>
        <p:nvSpPr>
          <p:cNvPr id="28" name="Line 42">
            <a:extLst>
              <a:ext uri="{FF2B5EF4-FFF2-40B4-BE49-F238E27FC236}">
                <a16:creationId xmlns:a16="http://schemas.microsoft.com/office/drawing/2014/main" id="{11C97800-F3AC-4470-A5D6-2088AD59B9EB}"/>
              </a:ext>
            </a:extLst>
          </p:cNvPr>
          <p:cNvSpPr>
            <a:spLocks noChangeShapeType="1"/>
          </p:cNvSpPr>
          <p:nvPr/>
        </p:nvSpPr>
        <p:spPr bwMode="auto">
          <a:xfrm flipV="1">
            <a:off x="5200650" y="5293519"/>
            <a:ext cx="68580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29" name="Rectangle 43">
            <a:extLst>
              <a:ext uri="{FF2B5EF4-FFF2-40B4-BE49-F238E27FC236}">
                <a16:creationId xmlns:a16="http://schemas.microsoft.com/office/drawing/2014/main" id="{3ED3827C-8AC1-4F32-859B-739C5A3AB50F}"/>
              </a:ext>
            </a:extLst>
          </p:cNvPr>
          <p:cNvSpPr>
            <a:spLocks noChangeArrowheads="1"/>
          </p:cNvSpPr>
          <p:nvPr/>
        </p:nvSpPr>
        <p:spPr bwMode="auto">
          <a:xfrm>
            <a:off x="4857750" y="563641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5</a:t>
            </a:r>
          </a:p>
        </p:txBody>
      </p:sp>
      <p:sp>
        <p:nvSpPr>
          <p:cNvPr id="30" name="Line 44">
            <a:extLst>
              <a:ext uri="{FF2B5EF4-FFF2-40B4-BE49-F238E27FC236}">
                <a16:creationId xmlns:a16="http://schemas.microsoft.com/office/drawing/2014/main" id="{3A08E434-55FC-4801-BEBA-7B94DDD784A8}"/>
              </a:ext>
            </a:extLst>
          </p:cNvPr>
          <p:cNvSpPr>
            <a:spLocks noChangeShapeType="1"/>
          </p:cNvSpPr>
          <p:nvPr/>
        </p:nvSpPr>
        <p:spPr bwMode="auto">
          <a:xfrm>
            <a:off x="6000750" y="5350669"/>
            <a:ext cx="114300" cy="34290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31" name="Rectangle 45">
            <a:extLst>
              <a:ext uri="{FF2B5EF4-FFF2-40B4-BE49-F238E27FC236}">
                <a16:creationId xmlns:a16="http://schemas.microsoft.com/office/drawing/2014/main" id="{D219974C-E5A5-49E2-83F9-D0031B14FB45}"/>
              </a:ext>
            </a:extLst>
          </p:cNvPr>
          <p:cNvSpPr>
            <a:spLocks noChangeArrowheads="1"/>
          </p:cNvSpPr>
          <p:nvPr/>
        </p:nvSpPr>
        <p:spPr bwMode="auto">
          <a:xfrm>
            <a:off x="5829300" y="563641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{print(‘5’)}</a:t>
            </a:r>
          </a:p>
        </p:txBody>
      </p:sp>
      <p:sp>
        <p:nvSpPr>
          <p:cNvPr id="32" name="Line 46">
            <a:extLst>
              <a:ext uri="{FF2B5EF4-FFF2-40B4-BE49-F238E27FC236}">
                <a16:creationId xmlns:a16="http://schemas.microsoft.com/office/drawing/2014/main" id="{BCBC187E-AF73-44F7-94B7-5276B626DC56}"/>
              </a:ext>
            </a:extLst>
          </p:cNvPr>
          <p:cNvSpPr>
            <a:spLocks noChangeShapeType="1"/>
          </p:cNvSpPr>
          <p:nvPr/>
        </p:nvSpPr>
        <p:spPr bwMode="auto">
          <a:xfrm>
            <a:off x="6115050" y="4607719"/>
            <a:ext cx="137160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33" name="Rectangle 47">
            <a:extLst>
              <a:ext uri="{FF2B5EF4-FFF2-40B4-BE49-F238E27FC236}">
                <a16:creationId xmlns:a16="http://schemas.microsoft.com/office/drawing/2014/main" id="{A2E4D62F-F32B-4007-94E4-27D565E76411}"/>
              </a:ext>
            </a:extLst>
          </p:cNvPr>
          <p:cNvSpPr>
            <a:spLocks noChangeArrowheads="1"/>
          </p:cNvSpPr>
          <p:nvPr/>
        </p:nvSpPr>
        <p:spPr bwMode="auto">
          <a:xfrm>
            <a:off x="7315200" y="495061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rPr>
              <a:t>R</a:t>
            </a:r>
          </a:p>
        </p:txBody>
      </p:sp>
      <p:sp>
        <p:nvSpPr>
          <p:cNvPr id="34" name="Rectangle 48">
            <a:extLst>
              <a:ext uri="{FF2B5EF4-FFF2-40B4-BE49-F238E27FC236}">
                <a16:creationId xmlns:a16="http://schemas.microsoft.com/office/drawing/2014/main" id="{B5894930-BB31-4A5E-94AD-8C92B385F0B0}"/>
              </a:ext>
            </a:extLst>
          </p:cNvPr>
          <p:cNvSpPr>
            <a:spLocks noChangeArrowheads="1"/>
          </p:cNvSpPr>
          <p:nvPr/>
        </p:nvSpPr>
        <p:spPr bwMode="auto">
          <a:xfrm>
            <a:off x="6400800" y="495061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a:ln>
                  <a:noFill/>
                </a:ln>
                <a:solidFill>
                  <a:srgbClr val="0033CC"/>
                </a:solidFill>
                <a:effectLst/>
                <a:uLnTx/>
                <a:uFillTx/>
                <a:latin typeface="Arial" panose="020B0604020202020204"/>
                <a:ea typeface="微软雅黑" panose="020B0503020204020204" pitchFamily="34" charset="-122"/>
                <a:cs typeface="+mn-cs"/>
              </a:rPr>
              <a:t>{print(‘-’)}</a:t>
            </a:r>
          </a:p>
        </p:txBody>
      </p:sp>
      <p:sp>
        <p:nvSpPr>
          <p:cNvPr id="35" name="Line 49">
            <a:extLst>
              <a:ext uri="{FF2B5EF4-FFF2-40B4-BE49-F238E27FC236}">
                <a16:creationId xmlns:a16="http://schemas.microsoft.com/office/drawing/2014/main" id="{C2230E70-952E-4AB6-A600-D909ED7CBF26}"/>
              </a:ext>
            </a:extLst>
          </p:cNvPr>
          <p:cNvSpPr>
            <a:spLocks noChangeShapeType="1"/>
          </p:cNvSpPr>
          <p:nvPr/>
        </p:nvSpPr>
        <p:spPr bwMode="auto">
          <a:xfrm>
            <a:off x="6000750" y="4607719"/>
            <a:ext cx="571500" cy="400050"/>
          </a:xfrm>
          <a:prstGeom prst="line">
            <a:avLst/>
          </a:prstGeom>
          <a:noFill/>
          <a:ln w="25400">
            <a:solidFill>
              <a:srgbClr val="0033CC"/>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36" name="Line 50">
            <a:extLst>
              <a:ext uri="{FF2B5EF4-FFF2-40B4-BE49-F238E27FC236}">
                <a16:creationId xmlns:a16="http://schemas.microsoft.com/office/drawing/2014/main" id="{13A94B99-2A44-4FAE-9D6F-85E44298C1D6}"/>
              </a:ext>
            </a:extLst>
          </p:cNvPr>
          <p:cNvSpPr>
            <a:spLocks noChangeShapeType="1"/>
          </p:cNvSpPr>
          <p:nvPr/>
        </p:nvSpPr>
        <p:spPr bwMode="auto">
          <a:xfrm flipH="1" flipV="1">
            <a:off x="7658100" y="5293519"/>
            <a:ext cx="0" cy="400050"/>
          </a:xfrm>
          <a:prstGeom prst="line">
            <a:avLst/>
          </a:prstGeom>
          <a:noFill/>
          <a:ln w="25400">
            <a:solidFill>
              <a:srgbClr val="0033CC"/>
            </a:solidFill>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37" name="Rectangle 51">
            <a:extLst>
              <a:ext uri="{FF2B5EF4-FFF2-40B4-BE49-F238E27FC236}">
                <a16:creationId xmlns:a16="http://schemas.microsoft.com/office/drawing/2014/main" id="{4CFAC4E1-4795-441F-98CF-BF838C12236D}"/>
              </a:ext>
            </a:extLst>
          </p:cNvPr>
          <p:cNvSpPr>
            <a:spLocks noChangeArrowheads="1"/>
          </p:cNvSpPr>
          <p:nvPr/>
        </p:nvSpPr>
        <p:spPr bwMode="auto">
          <a:xfrm>
            <a:off x="7315200" y="5636419"/>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sym typeface="Symbol" panose="05050102010706020507" pitchFamily="18" charset="2"/>
              </a:rPr>
              <a:t></a:t>
            </a:r>
            <a:endParaRPr kumimoji="1" lang="en-US" altLang="zh-CN" sz="2200" b="0" i="0" u="none" strike="noStrike" kern="1200" cap="none" spc="0" normalizeH="0" baseline="0" noProof="0">
              <a:ln>
                <a:noFill/>
              </a:ln>
              <a:solidFill>
                <a:srgbClr val="0033CC"/>
              </a:solidFill>
              <a:effectLst/>
              <a:uLnTx/>
              <a:uFillTx/>
              <a:latin typeface="Arial" panose="020B0604020202020204"/>
              <a:ea typeface="微软雅黑" panose="020B0503020204020204" pitchFamily="34" charset="-122"/>
              <a:cs typeface="+mn-cs"/>
            </a:endParaRPr>
          </a:p>
        </p:txBody>
      </p:sp>
      <p:sp>
        <p:nvSpPr>
          <p:cNvPr id="38" name="文本框 37">
            <a:extLst>
              <a:ext uri="{FF2B5EF4-FFF2-40B4-BE49-F238E27FC236}">
                <a16:creationId xmlns:a16="http://schemas.microsoft.com/office/drawing/2014/main" id="{DDBF3F4E-516C-4C97-B0D6-A9C16B1C8A03}"/>
              </a:ext>
            </a:extLst>
          </p:cNvPr>
          <p:cNvSpPr txBox="1"/>
          <p:nvPr/>
        </p:nvSpPr>
        <p:spPr>
          <a:xfrm>
            <a:off x="264844" y="5390138"/>
            <a:ext cx="1415772" cy="646331"/>
          </a:xfrm>
          <a:prstGeom prst="rect">
            <a:avLst/>
          </a:prstGeom>
          <a:noFill/>
        </p:spPr>
        <p:txBody>
          <a:bodyPr wrap="none" rtlCol="0">
            <a:spAutoFit/>
          </a:bodyPr>
          <a:lstStyle/>
          <a:p>
            <a:r>
              <a:rPr lang="en-US" altLang="zh-CN" dirty="0"/>
              <a:t>LL(1)</a:t>
            </a:r>
            <a:r>
              <a:rPr lang="zh-CN" altLang="en-US" dirty="0"/>
              <a:t>分析法</a:t>
            </a:r>
            <a:endParaRPr lang="en-US" altLang="zh-CN" dirty="0"/>
          </a:p>
          <a:p>
            <a:r>
              <a:rPr lang="zh-CN" altLang="en-US" dirty="0"/>
              <a:t>自顶向下</a:t>
            </a:r>
          </a:p>
        </p:txBody>
      </p:sp>
    </p:spTree>
    <p:extLst>
      <p:ext uri="{BB962C8B-B14F-4D97-AF65-F5344CB8AC3E}">
        <p14:creationId xmlns:p14="http://schemas.microsoft.com/office/powerpoint/2010/main" val="334384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up)">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up)">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up)">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up)">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up)">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up)">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up)">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up)">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wipe(up)">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wipe(up)">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wipe(up)">
                                      <p:cBhvr>
                                        <p:cTn id="112" dur="500"/>
                                        <p:tgtEl>
                                          <p:spTgt spid="2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wipe(up)">
                                      <p:cBhvr>
                                        <p:cTn id="117" dur="500"/>
                                        <p:tgtEl>
                                          <p:spTgt spid="2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wipe(up)">
                                      <p:cBhvr>
                                        <p:cTn id="122" dur="500"/>
                                        <p:tgtEl>
                                          <p:spTgt spid="2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up)">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wipe(up)">
                                      <p:cBhvr>
                                        <p:cTn id="132" dur="500"/>
                                        <p:tgtEl>
                                          <p:spTgt spid="32"/>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wipe(up)">
                                      <p:cBhvr>
                                        <p:cTn id="137" dur="500"/>
                                        <p:tgtEl>
                                          <p:spTgt spid="33"/>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28"/>
                                        </p:tgtEl>
                                        <p:attrNameLst>
                                          <p:attrName>style.visibility</p:attrName>
                                        </p:attrNameLst>
                                      </p:cBhvr>
                                      <p:to>
                                        <p:strVal val="visible"/>
                                      </p:to>
                                    </p:set>
                                    <p:animEffect transition="in" filter="wipe(up)">
                                      <p:cBhvr>
                                        <p:cTn id="142" dur="500"/>
                                        <p:tgtEl>
                                          <p:spTgt spid="28"/>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29"/>
                                        </p:tgtEl>
                                        <p:attrNameLst>
                                          <p:attrName>style.visibility</p:attrName>
                                        </p:attrNameLst>
                                      </p:cBhvr>
                                      <p:to>
                                        <p:strVal val="visible"/>
                                      </p:to>
                                    </p:set>
                                    <p:animEffect transition="in" filter="wipe(up)">
                                      <p:cBhvr>
                                        <p:cTn id="147" dur="500"/>
                                        <p:tgtEl>
                                          <p:spTgt spid="29"/>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30"/>
                                        </p:tgtEl>
                                        <p:attrNameLst>
                                          <p:attrName>style.visibility</p:attrName>
                                        </p:attrNameLst>
                                      </p:cBhvr>
                                      <p:to>
                                        <p:strVal val="visible"/>
                                      </p:to>
                                    </p:set>
                                    <p:animEffect transition="in" filter="wipe(up)">
                                      <p:cBhvr>
                                        <p:cTn id="152" dur="500"/>
                                        <p:tgtEl>
                                          <p:spTgt spid="30"/>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0" nodeType="clickEffect">
                                  <p:stCondLst>
                                    <p:cond delay="0"/>
                                  </p:stCondLst>
                                  <p:childTnLst>
                                    <p:set>
                                      <p:cBhvr>
                                        <p:cTn id="156" dur="1" fill="hold">
                                          <p:stCondLst>
                                            <p:cond delay="0"/>
                                          </p:stCondLst>
                                        </p:cTn>
                                        <p:tgtEl>
                                          <p:spTgt spid="31"/>
                                        </p:tgtEl>
                                        <p:attrNameLst>
                                          <p:attrName>style.visibility</p:attrName>
                                        </p:attrNameLst>
                                      </p:cBhvr>
                                      <p:to>
                                        <p:strVal val="visible"/>
                                      </p:to>
                                    </p:set>
                                    <p:animEffect transition="in" filter="wipe(up)">
                                      <p:cBhvr>
                                        <p:cTn id="157" dur="500"/>
                                        <p:tgtEl>
                                          <p:spTgt spid="31"/>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34"/>
                                        </p:tgtEl>
                                        <p:attrNameLst>
                                          <p:attrName>style.visibility</p:attrName>
                                        </p:attrNameLst>
                                      </p:cBhvr>
                                      <p:to>
                                        <p:strVal val="visible"/>
                                      </p:to>
                                    </p:set>
                                    <p:animEffect transition="in" filter="wipe(up)">
                                      <p:cBhvr>
                                        <p:cTn id="162" dur="500"/>
                                        <p:tgtEl>
                                          <p:spTgt spid="34"/>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0" nodeType="clickEffect">
                                  <p:stCondLst>
                                    <p:cond delay="0"/>
                                  </p:stCondLst>
                                  <p:childTnLst>
                                    <p:set>
                                      <p:cBhvr>
                                        <p:cTn id="166" dur="1" fill="hold">
                                          <p:stCondLst>
                                            <p:cond delay="0"/>
                                          </p:stCondLst>
                                        </p:cTn>
                                        <p:tgtEl>
                                          <p:spTgt spid="35"/>
                                        </p:tgtEl>
                                        <p:attrNameLst>
                                          <p:attrName>style.visibility</p:attrName>
                                        </p:attrNameLst>
                                      </p:cBhvr>
                                      <p:to>
                                        <p:strVal val="visible"/>
                                      </p:to>
                                    </p:set>
                                    <p:animEffect transition="in" filter="wipe(up)">
                                      <p:cBhvr>
                                        <p:cTn id="167" dur="500"/>
                                        <p:tgtEl>
                                          <p:spTgt spid="3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0" nodeType="clickEffect">
                                  <p:stCondLst>
                                    <p:cond delay="0"/>
                                  </p:stCondLst>
                                  <p:childTnLst>
                                    <p:set>
                                      <p:cBhvr>
                                        <p:cTn id="171" dur="1" fill="hold">
                                          <p:stCondLst>
                                            <p:cond delay="0"/>
                                          </p:stCondLst>
                                        </p:cTn>
                                        <p:tgtEl>
                                          <p:spTgt spid="36"/>
                                        </p:tgtEl>
                                        <p:attrNameLst>
                                          <p:attrName>style.visibility</p:attrName>
                                        </p:attrNameLst>
                                      </p:cBhvr>
                                      <p:to>
                                        <p:strVal val="visible"/>
                                      </p:to>
                                    </p:set>
                                    <p:animEffect transition="in" filter="wipe(up)">
                                      <p:cBhvr>
                                        <p:cTn id="172" dur="500"/>
                                        <p:tgtEl>
                                          <p:spTgt spid="36"/>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37"/>
                                        </p:tgtEl>
                                        <p:attrNameLst>
                                          <p:attrName>style.visibility</p:attrName>
                                        </p:attrNameLst>
                                      </p:cBhvr>
                                      <p:to>
                                        <p:strVal val="visible"/>
                                      </p:to>
                                    </p:set>
                                    <p:animEffect transition="in" filter="wipe(up)">
                                      <p:cBhvr>
                                        <p:cTn id="17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p:bldP spid="6" grpId="0" autoUpdateAnimBg="0"/>
      <p:bldP spid="7" grpId="0" animBg="1"/>
      <p:bldP spid="8" grpId="0" autoUpdateAnimBg="0"/>
      <p:bldP spid="9" grpId="0" animBg="1"/>
      <p:bldP spid="10" grpId="0" autoUpdateAnimBg="0"/>
      <p:bldP spid="11" grpId="0" animBg="1"/>
      <p:bldP spid="12" grpId="0" autoUpdateAnimBg="0"/>
      <p:bldP spid="13" grpId="0" animBg="1"/>
      <p:bldP spid="14" grpId="0" animBg="1"/>
      <p:bldP spid="15" grpId="0" autoUpdateAnimBg="0"/>
      <p:bldP spid="16" grpId="0" animBg="1"/>
      <p:bldP spid="17" grpId="0" autoUpdateAnimBg="0"/>
      <p:bldP spid="18" grpId="0" animBg="1"/>
      <p:bldP spid="19" grpId="0" autoUpdateAnimBg="0"/>
      <p:bldP spid="20" grpId="0" animBg="1"/>
      <p:bldP spid="21" grpId="0" autoUpdateAnimBg="0"/>
      <p:bldP spid="22" grpId="0" autoUpdateAnimBg="0"/>
      <p:bldP spid="23" grpId="0" animBg="1"/>
      <p:bldP spid="24" grpId="0" autoUpdateAnimBg="0"/>
      <p:bldP spid="25" grpId="0" animBg="1"/>
      <p:bldP spid="26" grpId="0" animBg="1"/>
      <p:bldP spid="27" grpId="0" autoUpdateAnimBg="0"/>
      <p:bldP spid="28" grpId="0" animBg="1"/>
      <p:bldP spid="29" grpId="0" autoUpdateAnimBg="0"/>
      <p:bldP spid="30" grpId="0" animBg="1"/>
      <p:bldP spid="31" grpId="0" autoUpdateAnimBg="0"/>
      <p:bldP spid="32" grpId="0" animBg="1"/>
      <p:bldP spid="33" grpId="0" autoUpdateAnimBg="0"/>
      <p:bldP spid="34" grpId="0" autoUpdateAnimBg="0"/>
      <p:bldP spid="35" grpId="0" animBg="1"/>
      <p:bldP spid="36" grpId="0" animBg="1"/>
      <p:bldP spid="37"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381000" y="314980"/>
            <a:ext cx="7207250" cy="523220"/>
          </a:xfrm>
          <a:prstGeom prst="rect">
            <a:avLst/>
          </a:prstGeom>
          <a:noFill/>
          <a:ln w="9525">
            <a:noFill/>
            <a:miter lim="800000"/>
            <a:headEnd/>
            <a:tailEnd/>
          </a:ln>
        </p:spPr>
        <p:txBody>
          <a:bodyPr>
            <a:spAutoFit/>
          </a:bodyPr>
          <a:lstStyle/>
          <a:p>
            <a:pPr>
              <a:spcBef>
                <a:spcPct val="50000"/>
              </a:spcBef>
            </a:pPr>
            <a:r>
              <a:rPr lang="zh-CN" altLang="en-US" sz="2800" b="1" dirty="0">
                <a:solidFill>
                  <a:srgbClr val="CC0099"/>
                </a:solidFill>
                <a:latin typeface="+mn-ea"/>
                <a:ea typeface="+mn-ea"/>
              </a:rPr>
              <a:t>自底向上？</a:t>
            </a:r>
          </a:p>
        </p:txBody>
      </p:sp>
      <p:sp>
        <p:nvSpPr>
          <p:cNvPr id="28676" name="Text Box 3"/>
          <p:cNvSpPr txBox="1">
            <a:spLocks noChangeArrowheads="1"/>
          </p:cNvSpPr>
          <p:nvPr/>
        </p:nvSpPr>
        <p:spPr bwMode="auto">
          <a:xfrm>
            <a:off x="171451" y="1094316"/>
            <a:ext cx="8223250" cy="1938992"/>
          </a:xfrm>
          <a:prstGeom prst="rect">
            <a:avLst/>
          </a:prstGeom>
          <a:noFill/>
          <a:ln w="9525">
            <a:noFill/>
            <a:miter lim="800000"/>
            <a:headEnd/>
            <a:tailEnd/>
          </a:ln>
        </p:spPr>
        <p:txBody>
          <a:bodyPr>
            <a:spAutoFit/>
          </a:bodyPr>
          <a:lstStyle/>
          <a:p>
            <a:pPr lvl="1" algn="l"/>
            <a:r>
              <a:rPr lang="zh-CN" altLang="en-US" sz="2000" b="1" dirty="0">
                <a:solidFill>
                  <a:srgbClr val="000000"/>
                </a:solidFill>
                <a:latin typeface="+mn-ea"/>
                <a:ea typeface="+mn-ea"/>
              </a:rPr>
              <a:t>统一语义动作的执行时机：产生式尾</a:t>
            </a:r>
            <a:endParaRPr lang="en-US" altLang="zh-CN" sz="2000" b="1" dirty="0">
              <a:solidFill>
                <a:srgbClr val="000000"/>
              </a:solidFill>
              <a:latin typeface="+mn-ea"/>
              <a:ea typeface="+mn-ea"/>
            </a:endParaRPr>
          </a:p>
          <a:p>
            <a:pPr lvl="1" algn="l"/>
            <a:r>
              <a:rPr lang="zh-CN" altLang="en-US" sz="2000" b="1" dirty="0">
                <a:solidFill>
                  <a:srgbClr val="000000"/>
                </a:solidFill>
                <a:latin typeface="+mn-ea"/>
                <a:ea typeface="+mn-ea"/>
              </a:rPr>
              <a:t>转换方法：</a:t>
            </a:r>
            <a:endParaRPr lang="en-US" altLang="zh-CN" sz="2000" b="1" dirty="0">
              <a:solidFill>
                <a:srgbClr val="000000"/>
              </a:solidFill>
              <a:latin typeface="+mn-ea"/>
              <a:ea typeface="+mn-ea"/>
            </a:endParaRPr>
          </a:p>
          <a:p>
            <a:pPr lvl="1" algn="l"/>
            <a:r>
              <a:rPr lang="zh-CN" altLang="en-US" sz="2000" b="1" dirty="0">
                <a:solidFill>
                  <a:srgbClr val="000000"/>
                </a:solidFill>
                <a:latin typeface="+mn-ea"/>
                <a:ea typeface="+mn-ea"/>
              </a:rPr>
              <a:t>加入新的产生式</a:t>
            </a:r>
            <a:r>
              <a:rPr lang="en-US" altLang="zh-CN" sz="2000" b="1" dirty="0">
                <a:solidFill>
                  <a:srgbClr val="000000"/>
                </a:solidFill>
                <a:latin typeface="+mn-ea"/>
                <a:ea typeface="+mn-ea"/>
              </a:rPr>
              <a:t>M</a:t>
            </a:r>
            <a:r>
              <a:rPr lang="en-US" altLang="zh-CN" sz="2000" b="1" dirty="0">
                <a:solidFill>
                  <a:srgbClr val="000000"/>
                </a:solidFill>
                <a:latin typeface="+mn-ea"/>
                <a:ea typeface="+mn-ea"/>
                <a:cs typeface="Times New Roman" pitchFamily="18" charset="0"/>
                <a:sym typeface="Symbol" pitchFamily="18" charset="2"/>
              </a:rPr>
              <a:t>  </a:t>
            </a:r>
          </a:p>
          <a:p>
            <a:pPr lvl="1" algn="l"/>
            <a:r>
              <a:rPr lang="zh-CN" altLang="en-US" sz="2000" b="1" dirty="0">
                <a:solidFill>
                  <a:srgbClr val="000000"/>
                </a:solidFill>
                <a:latin typeface="+mn-ea"/>
                <a:ea typeface="+mn-ea"/>
                <a:cs typeface="Times New Roman" pitchFamily="18" charset="0"/>
                <a:sym typeface="Symbol" pitchFamily="18" charset="2"/>
              </a:rPr>
              <a:t>把嵌入在产生式中的每个语义动作用不同的标记非终结符</a:t>
            </a:r>
            <a:r>
              <a:rPr lang="en-US" altLang="zh-CN" sz="2000" b="1" dirty="0">
                <a:solidFill>
                  <a:srgbClr val="000000"/>
                </a:solidFill>
                <a:latin typeface="+mn-ea"/>
                <a:ea typeface="+mn-ea"/>
                <a:cs typeface="Times New Roman" pitchFamily="18" charset="0"/>
                <a:sym typeface="Symbol" pitchFamily="18" charset="2"/>
              </a:rPr>
              <a:t>M</a:t>
            </a:r>
            <a:r>
              <a:rPr lang="zh-CN" altLang="en-US" sz="2000" b="1" dirty="0">
                <a:solidFill>
                  <a:srgbClr val="000000"/>
                </a:solidFill>
                <a:latin typeface="+mn-ea"/>
                <a:ea typeface="+mn-ea"/>
                <a:cs typeface="Times New Roman" pitchFamily="18" charset="0"/>
                <a:sym typeface="Symbol" pitchFamily="18" charset="2"/>
              </a:rPr>
              <a:t>代替，并把这个动作放在产生式</a:t>
            </a:r>
            <a:r>
              <a:rPr lang="en-US" altLang="zh-CN" sz="2000" b="1" dirty="0">
                <a:solidFill>
                  <a:srgbClr val="000000"/>
                </a:solidFill>
                <a:latin typeface="+mn-ea"/>
                <a:ea typeface="+mn-ea"/>
              </a:rPr>
              <a:t>M</a:t>
            </a:r>
            <a:r>
              <a:rPr lang="en-US" altLang="zh-CN" sz="2000" b="1" dirty="0">
                <a:solidFill>
                  <a:srgbClr val="000000"/>
                </a:solidFill>
                <a:latin typeface="+mn-ea"/>
                <a:ea typeface="+mn-ea"/>
                <a:cs typeface="Times New Roman" pitchFamily="18" charset="0"/>
                <a:sym typeface="Symbol" pitchFamily="18" charset="2"/>
              </a:rPr>
              <a:t>  </a:t>
            </a:r>
            <a:r>
              <a:rPr lang="zh-CN" altLang="en-US" sz="2000" b="1" dirty="0">
                <a:solidFill>
                  <a:srgbClr val="000000"/>
                </a:solidFill>
                <a:latin typeface="+mn-ea"/>
                <a:ea typeface="+mn-ea"/>
              </a:rPr>
              <a:t>的末尾。变换后按</a:t>
            </a:r>
            <a:r>
              <a:rPr lang="en-US" altLang="zh-CN" sz="2000" b="1" dirty="0">
                <a:solidFill>
                  <a:srgbClr val="000000"/>
                </a:solidFill>
                <a:latin typeface="+mn-ea"/>
                <a:ea typeface="+mn-ea"/>
              </a:rPr>
              <a:t>S-</a:t>
            </a:r>
            <a:r>
              <a:rPr lang="zh-CN" altLang="en-US" sz="2000" b="1" dirty="0">
                <a:solidFill>
                  <a:srgbClr val="000000"/>
                </a:solidFill>
                <a:latin typeface="+mn-ea"/>
                <a:ea typeface="+mn-ea"/>
              </a:rPr>
              <a:t>属性文法的处理方式</a:t>
            </a:r>
          </a:p>
        </p:txBody>
      </p:sp>
      <p:sp>
        <p:nvSpPr>
          <p:cNvPr id="30" name="Text Box 9"/>
          <p:cNvSpPr txBox="1">
            <a:spLocks noChangeArrowheads="1"/>
          </p:cNvSpPr>
          <p:nvPr/>
        </p:nvSpPr>
        <p:spPr bwMode="auto">
          <a:xfrm>
            <a:off x="258764" y="3589394"/>
            <a:ext cx="4024312" cy="1631216"/>
          </a:xfrm>
          <a:prstGeom prst="rect">
            <a:avLst/>
          </a:prstGeom>
          <a:noFill/>
          <a:ln w="9525">
            <a:noFill/>
            <a:miter lim="800000"/>
            <a:headEnd/>
            <a:tailEnd/>
          </a:ln>
        </p:spPr>
        <p:txBody>
          <a:bodyPr wrap="square">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 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p:txBody>
      </p:sp>
      <p:sp>
        <p:nvSpPr>
          <p:cNvPr id="32" name="Text Box 10"/>
          <p:cNvSpPr txBox="1">
            <a:spLocks noChangeArrowheads="1"/>
          </p:cNvSpPr>
          <p:nvPr/>
        </p:nvSpPr>
        <p:spPr bwMode="auto">
          <a:xfrm>
            <a:off x="4985543" y="3259607"/>
            <a:ext cx="4049713"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M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N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 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a:p>
            <a:pPr algn="l">
              <a:defRPr/>
            </a:pPr>
            <a:r>
              <a:rPr lang="en-US" altLang="zh-CN" sz="2000" b="1" dirty="0">
                <a:solidFill>
                  <a:srgbClr val="000000"/>
                </a:solidFill>
                <a:latin typeface="+mn-ea"/>
                <a:ea typeface="+mn-ea"/>
                <a:cs typeface="Times New Roman" pitchFamily="18" charset="0"/>
                <a:sym typeface="Symbol" pitchFamily="18" charset="2"/>
              </a:rPr>
              <a:t>M    { print(‘+’) } </a:t>
            </a:r>
          </a:p>
          <a:p>
            <a:pPr algn="l">
              <a:defRPr/>
            </a:pPr>
            <a:r>
              <a:rPr lang="en-US" altLang="zh-CN" sz="2000" b="1" dirty="0">
                <a:solidFill>
                  <a:srgbClr val="000000"/>
                </a:solidFill>
                <a:latin typeface="+mn-ea"/>
                <a:ea typeface="+mn-ea"/>
                <a:cs typeface="Times New Roman" pitchFamily="18" charset="0"/>
                <a:sym typeface="Symbol" pitchFamily="18" charset="2"/>
              </a:rPr>
              <a:t>N    { print(‘’) } </a:t>
            </a:r>
          </a:p>
        </p:txBody>
      </p:sp>
      <p:sp>
        <p:nvSpPr>
          <p:cNvPr id="9" name="右箭头 8"/>
          <p:cNvSpPr>
            <a:spLocks noChangeArrowheads="1"/>
          </p:cNvSpPr>
          <p:nvPr/>
        </p:nvSpPr>
        <p:spPr bwMode="auto">
          <a:xfrm>
            <a:off x="4356100" y="4189102"/>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pPr algn="l"/>
            <a:endParaRPr lang="zh-CN" altLang="en-US" sz="2000">
              <a:latin typeface="+mn-ea"/>
              <a:ea typeface="+mn-ea"/>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82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ox(in)">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52400" y="1016000"/>
            <a:ext cx="4608513" cy="431800"/>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采用</a:t>
            </a:r>
            <a:r>
              <a:rPr lang="en-US" altLang="zh-CN" sz="2200" b="1" dirty="0">
                <a:solidFill>
                  <a:srgbClr val="000000"/>
                </a:solidFill>
                <a:latin typeface="+mn-ea"/>
                <a:ea typeface="+mn-ea"/>
              </a:rPr>
              <a:t>LR</a:t>
            </a:r>
            <a:r>
              <a:rPr lang="zh-CN" altLang="en-US" sz="2200" b="1" dirty="0">
                <a:solidFill>
                  <a:srgbClr val="000000"/>
                </a:solidFill>
                <a:latin typeface="+mn-ea"/>
                <a:ea typeface="+mn-ea"/>
              </a:rPr>
              <a:t>分析法，完成分析过程</a:t>
            </a:r>
          </a:p>
        </p:txBody>
      </p:sp>
      <p:sp>
        <p:nvSpPr>
          <p:cNvPr id="4" name="Text Box 10"/>
          <p:cNvSpPr txBox="1">
            <a:spLocks noChangeArrowheads="1"/>
          </p:cNvSpPr>
          <p:nvPr/>
        </p:nvSpPr>
        <p:spPr bwMode="auto">
          <a:xfrm>
            <a:off x="4770438" y="609600"/>
            <a:ext cx="4049712"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a:t>
            </a:r>
            <a:r>
              <a:rPr lang="en-US" altLang="zh-CN" sz="2000" b="1" dirty="0">
                <a:solidFill>
                  <a:srgbClr val="000000"/>
                </a:solidFill>
                <a:latin typeface="+mn-ea"/>
                <a:ea typeface="+mn-ea"/>
                <a:sym typeface="Symbol" pitchFamily="18" charset="2"/>
              </a:rPr>
              <a:t>M R</a:t>
            </a:r>
            <a:r>
              <a:rPr lang="en-US" altLang="zh-CN" sz="2000" b="1" baseline="-25000" dirty="0">
                <a:solidFill>
                  <a:srgbClr val="000000"/>
                </a:solidFill>
                <a:latin typeface="+mn-ea"/>
                <a:ea typeface="+mn-ea"/>
                <a:sym typeface="Symbol" pitchFamily="18" charset="2"/>
              </a:rPr>
              <a:t>1</a:t>
            </a:r>
            <a:endParaRPr lang="en-US" altLang="zh-CN" sz="2000" b="1" dirty="0">
              <a:solidFill>
                <a:srgbClr val="000000"/>
              </a:solidFill>
              <a:latin typeface="+mn-ea"/>
              <a:ea typeface="+mn-ea"/>
              <a:sym typeface="Symbol" pitchFamily="18" charset="2"/>
            </a:endParaRPr>
          </a:p>
          <a:p>
            <a:pPr algn="l" eaLnBrk="0" hangingPunct="0">
              <a:defRPr/>
            </a:pPr>
            <a:r>
              <a:rPr lang="en-US" altLang="zh-CN" sz="2000" b="1" dirty="0">
                <a:solidFill>
                  <a:srgbClr val="000000"/>
                </a:solidFill>
                <a:latin typeface="+mn-ea"/>
                <a:ea typeface="+mn-ea"/>
                <a:sym typeface="Symbol" pitchFamily="18" charset="2"/>
              </a:rPr>
              <a:t>R   T N R</a:t>
            </a:r>
            <a:r>
              <a:rPr lang="en-US" altLang="zh-CN" sz="2000" b="1" baseline="-25000" dirty="0">
                <a:solidFill>
                  <a:srgbClr val="000000"/>
                </a:solidFill>
                <a:latin typeface="+mn-ea"/>
                <a:ea typeface="+mn-ea"/>
                <a:sym typeface="Symbol" pitchFamily="18" charset="2"/>
              </a:rPr>
              <a:t>1</a:t>
            </a:r>
            <a:r>
              <a:rPr lang="en-US" altLang="zh-CN" sz="2000" b="1" dirty="0">
                <a:solidFill>
                  <a:srgbClr val="000000"/>
                </a:solidFill>
                <a:latin typeface="+mn-ea"/>
                <a:ea typeface="+mn-ea"/>
                <a:sym typeface="Symbol" pitchFamily="18" charset="2"/>
              </a:rPr>
              <a:t> </a:t>
            </a:r>
          </a:p>
          <a:p>
            <a:pPr algn="l" eaLnBrk="0" hangingPunct="0">
              <a:defRPr/>
            </a:pPr>
            <a:r>
              <a:rPr lang="en-US" altLang="zh-CN" sz="2000" b="1" dirty="0">
                <a:solidFill>
                  <a:srgbClr val="000000"/>
                </a:solidFill>
                <a:latin typeface="+mn-ea"/>
                <a:ea typeface="+mn-ea"/>
                <a:sym typeface="Symbol" pitchFamily="18" charset="2"/>
              </a:rPr>
              <a:t>R  </a:t>
            </a:r>
          </a:p>
          <a:p>
            <a:pPr algn="l">
              <a:defRPr/>
            </a:pPr>
            <a:r>
              <a:rPr lang="en-US" altLang="zh-CN" sz="2000" b="1" dirty="0">
                <a:solidFill>
                  <a:srgbClr val="000000"/>
                </a:solidFill>
                <a:latin typeface="+mn-ea"/>
                <a:ea typeface="+mn-ea"/>
                <a:sym typeface="Symbol" pitchFamily="18" charset="2"/>
              </a:rPr>
              <a:t>T  </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sym typeface="Symbol" pitchFamily="18" charset="2"/>
              </a:rPr>
              <a:t>   { print(</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rPr>
              <a:t>.val</a:t>
            </a:r>
            <a:r>
              <a:rPr lang="en-US" altLang="zh-CN" sz="2000" b="1" dirty="0">
                <a:solidFill>
                  <a:srgbClr val="000000"/>
                </a:solidFill>
                <a:latin typeface="+mn-ea"/>
                <a:ea typeface="+mn-ea"/>
                <a:sym typeface="Symbol" pitchFamily="18" charset="2"/>
              </a:rPr>
              <a:t> ) }</a:t>
            </a:r>
          </a:p>
          <a:p>
            <a:pPr algn="l">
              <a:defRPr/>
            </a:pPr>
            <a:r>
              <a:rPr lang="en-US" altLang="zh-CN" sz="2000" b="1" dirty="0">
                <a:solidFill>
                  <a:srgbClr val="000000"/>
                </a:solidFill>
                <a:latin typeface="+mn-ea"/>
                <a:ea typeface="+mn-ea"/>
                <a:sym typeface="Symbol" pitchFamily="18" charset="2"/>
              </a:rPr>
              <a:t>M    { print(‘+’) } </a:t>
            </a:r>
          </a:p>
          <a:p>
            <a:pPr algn="l">
              <a:defRPr/>
            </a:pPr>
            <a:r>
              <a:rPr lang="en-US" altLang="zh-CN" sz="2000" b="1" dirty="0">
                <a:solidFill>
                  <a:srgbClr val="000000"/>
                </a:solidFill>
                <a:latin typeface="+mn-ea"/>
                <a:ea typeface="+mn-ea"/>
                <a:sym typeface="Symbol" pitchFamily="18" charset="2"/>
              </a:rPr>
              <a:t>N    { print(‘’) } </a:t>
            </a:r>
          </a:p>
        </p:txBody>
      </p:sp>
      <p:sp>
        <p:nvSpPr>
          <p:cNvPr id="5" name="Text Box 5"/>
          <p:cNvSpPr txBox="1">
            <a:spLocks noChangeArrowheads="1"/>
          </p:cNvSpPr>
          <p:nvPr/>
        </p:nvSpPr>
        <p:spPr bwMode="auto">
          <a:xfrm>
            <a:off x="1692275" y="1676400"/>
            <a:ext cx="433388" cy="461963"/>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6" name="Text Box 6"/>
          <p:cNvSpPr txBox="1">
            <a:spLocks noChangeArrowheads="1"/>
          </p:cNvSpPr>
          <p:nvPr/>
        </p:nvSpPr>
        <p:spPr bwMode="auto">
          <a:xfrm>
            <a:off x="468313" y="2611438"/>
            <a:ext cx="38163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T                                        R</a:t>
            </a:r>
          </a:p>
        </p:txBody>
      </p:sp>
      <p:sp>
        <p:nvSpPr>
          <p:cNvPr id="7" name="Text Box 8"/>
          <p:cNvSpPr txBox="1">
            <a:spLocks noChangeArrowheads="1"/>
          </p:cNvSpPr>
          <p:nvPr/>
        </p:nvSpPr>
        <p:spPr bwMode="auto">
          <a:xfrm>
            <a:off x="2063750" y="3479800"/>
            <a:ext cx="47180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T               M                            R</a:t>
            </a:r>
            <a:endParaRPr lang="en-US" altLang="zh-CN" baseline="30000" dirty="0">
              <a:latin typeface="Times New Roman" pitchFamily="18" charset="0"/>
            </a:endParaRPr>
          </a:p>
        </p:txBody>
      </p:sp>
      <p:sp>
        <p:nvSpPr>
          <p:cNvPr id="8" name="Line 18"/>
          <p:cNvSpPr>
            <a:spLocks noChangeShapeType="1"/>
          </p:cNvSpPr>
          <p:nvPr/>
        </p:nvSpPr>
        <p:spPr bwMode="auto">
          <a:xfrm flipH="1">
            <a:off x="755650" y="2109788"/>
            <a:ext cx="1008063" cy="501650"/>
          </a:xfrm>
          <a:prstGeom prst="line">
            <a:avLst/>
          </a:prstGeom>
          <a:noFill/>
          <a:ln w="9525">
            <a:solidFill>
              <a:schemeClr val="tx1"/>
            </a:solidFill>
            <a:miter lim="800000"/>
            <a:headEnd/>
            <a:tailEnd/>
          </a:ln>
        </p:spPr>
        <p:txBody>
          <a:bodyPr wrap="none"/>
          <a:lstStyle/>
          <a:p>
            <a:endParaRPr lang="zh-CN" altLang="en-US"/>
          </a:p>
        </p:txBody>
      </p:sp>
      <p:sp>
        <p:nvSpPr>
          <p:cNvPr id="9" name="Line 19"/>
          <p:cNvSpPr>
            <a:spLocks noChangeShapeType="1"/>
          </p:cNvSpPr>
          <p:nvPr/>
        </p:nvSpPr>
        <p:spPr bwMode="auto">
          <a:xfrm>
            <a:off x="1979613" y="2109788"/>
            <a:ext cx="1008062" cy="574675"/>
          </a:xfrm>
          <a:prstGeom prst="line">
            <a:avLst/>
          </a:prstGeom>
          <a:noFill/>
          <a:ln w="9525">
            <a:solidFill>
              <a:schemeClr val="tx1"/>
            </a:solidFill>
            <a:miter lim="800000"/>
            <a:headEnd/>
            <a:tailEnd/>
          </a:ln>
        </p:spPr>
        <p:txBody>
          <a:bodyPr wrap="none"/>
          <a:lstStyle/>
          <a:p>
            <a:endParaRPr lang="zh-CN" altLang="en-US"/>
          </a:p>
        </p:txBody>
      </p:sp>
      <p:sp>
        <p:nvSpPr>
          <p:cNvPr id="10" name="Line 20"/>
          <p:cNvSpPr>
            <a:spLocks noChangeShapeType="1"/>
          </p:cNvSpPr>
          <p:nvPr/>
        </p:nvSpPr>
        <p:spPr bwMode="auto">
          <a:xfrm flipH="1">
            <a:off x="4933950" y="3860800"/>
            <a:ext cx="395288" cy="576263"/>
          </a:xfrm>
          <a:prstGeom prst="line">
            <a:avLst/>
          </a:prstGeom>
          <a:noFill/>
          <a:ln w="9525">
            <a:solidFill>
              <a:schemeClr val="tx1"/>
            </a:solidFill>
            <a:miter lim="800000"/>
            <a:headEnd/>
            <a:tailEnd/>
          </a:ln>
        </p:spPr>
        <p:txBody>
          <a:bodyPr wrap="none"/>
          <a:lstStyle/>
          <a:p>
            <a:endParaRPr lang="zh-CN" altLang="en-US"/>
          </a:p>
        </p:txBody>
      </p:sp>
      <p:sp>
        <p:nvSpPr>
          <p:cNvPr id="11" name="Line 22"/>
          <p:cNvSpPr>
            <a:spLocks noChangeShapeType="1"/>
          </p:cNvSpPr>
          <p:nvPr/>
        </p:nvSpPr>
        <p:spPr bwMode="auto">
          <a:xfrm>
            <a:off x="3384550" y="3044825"/>
            <a:ext cx="2017713" cy="528638"/>
          </a:xfrm>
          <a:prstGeom prst="line">
            <a:avLst/>
          </a:prstGeom>
          <a:noFill/>
          <a:ln w="9525">
            <a:solidFill>
              <a:schemeClr val="tx1"/>
            </a:solidFill>
            <a:miter lim="800000"/>
            <a:headEnd/>
            <a:tailEnd/>
          </a:ln>
        </p:spPr>
        <p:txBody>
          <a:bodyPr wrap="none"/>
          <a:lstStyle/>
          <a:p>
            <a:endParaRPr lang="zh-CN" altLang="en-US"/>
          </a:p>
        </p:txBody>
      </p:sp>
      <p:sp>
        <p:nvSpPr>
          <p:cNvPr id="12" name="Line 34"/>
          <p:cNvSpPr>
            <a:spLocks noChangeShapeType="1"/>
          </p:cNvSpPr>
          <p:nvPr/>
        </p:nvSpPr>
        <p:spPr bwMode="auto">
          <a:xfrm>
            <a:off x="5473700" y="3860800"/>
            <a:ext cx="0" cy="503238"/>
          </a:xfrm>
          <a:prstGeom prst="line">
            <a:avLst/>
          </a:prstGeom>
          <a:noFill/>
          <a:ln w="9525">
            <a:solidFill>
              <a:schemeClr val="tx1"/>
            </a:solidFill>
            <a:miter lim="800000"/>
            <a:headEnd/>
            <a:tailEnd/>
          </a:ln>
        </p:spPr>
        <p:txBody>
          <a:bodyPr wrap="none"/>
          <a:lstStyle/>
          <a:p>
            <a:endParaRPr lang="zh-CN" altLang="en-US"/>
          </a:p>
        </p:txBody>
      </p:sp>
      <p:sp>
        <p:nvSpPr>
          <p:cNvPr id="13" name="Line 24"/>
          <p:cNvSpPr>
            <a:spLocks noChangeShapeType="1"/>
          </p:cNvSpPr>
          <p:nvPr/>
        </p:nvSpPr>
        <p:spPr bwMode="auto">
          <a:xfrm>
            <a:off x="648017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14" name="Line 21"/>
          <p:cNvSpPr>
            <a:spLocks noChangeShapeType="1"/>
          </p:cNvSpPr>
          <p:nvPr/>
        </p:nvSpPr>
        <p:spPr bwMode="auto">
          <a:xfrm flipH="1">
            <a:off x="2195513" y="3044825"/>
            <a:ext cx="720725" cy="431800"/>
          </a:xfrm>
          <a:prstGeom prst="line">
            <a:avLst/>
          </a:prstGeom>
          <a:noFill/>
          <a:ln w="9525">
            <a:solidFill>
              <a:schemeClr val="tx1"/>
            </a:solidFill>
            <a:miter lim="800000"/>
            <a:headEnd/>
            <a:tailEnd/>
          </a:ln>
        </p:spPr>
        <p:txBody>
          <a:bodyPr wrap="none"/>
          <a:lstStyle/>
          <a:p>
            <a:endParaRPr lang="zh-CN" altLang="en-US"/>
          </a:p>
        </p:txBody>
      </p:sp>
      <p:sp>
        <p:nvSpPr>
          <p:cNvPr id="15" name="Text Box 65"/>
          <p:cNvSpPr txBox="1">
            <a:spLocks noChangeArrowheads="1"/>
          </p:cNvSpPr>
          <p:nvPr/>
        </p:nvSpPr>
        <p:spPr bwMode="auto">
          <a:xfrm>
            <a:off x="4828540" y="5392738"/>
            <a:ext cx="1441450"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5    Print(5)</a:t>
            </a:r>
          </a:p>
        </p:txBody>
      </p:sp>
      <p:sp>
        <p:nvSpPr>
          <p:cNvPr id="16" name="Line 24"/>
          <p:cNvSpPr>
            <a:spLocks noChangeShapeType="1"/>
          </p:cNvSpPr>
          <p:nvPr/>
        </p:nvSpPr>
        <p:spPr bwMode="auto">
          <a:xfrm>
            <a:off x="682625" y="2973388"/>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17" name="Text Box 65"/>
          <p:cNvSpPr txBox="1">
            <a:spLocks noChangeArrowheads="1"/>
          </p:cNvSpPr>
          <p:nvPr/>
        </p:nvSpPr>
        <p:spPr bwMode="auto">
          <a:xfrm>
            <a:off x="130175" y="3549650"/>
            <a:ext cx="2232025" cy="338138"/>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2        Print(2)</a:t>
            </a:r>
          </a:p>
        </p:txBody>
      </p:sp>
      <p:sp>
        <p:nvSpPr>
          <p:cNvPr id="18" name="Line 24"/>
          <p:cNvSpPr>
            <a:spLocks noChangeShapeType="1"/>
          </p:cNvSpPr>
          <p:nvPr/>
        </p:nvSpPr>
        <p:spPr bwMode="auto">
          <a:xfrm>
            <a:off x="3817938" y="3933825"/>
            <a:ext cx="358775" cy="596900"/>
          </a:xfrm>
          <a:prstGeom prst="line">
            <a:avLst/>
          </a:prstGeom>
          <a:noFill/>
          <a:ln w="9525">
            <a:solidFill>
              <a:schemeClr val="tx1"/>
            </a:solidFill>
            <a:prstDash val="dash"/>
            <a:miter lim="800000"/>
            <a:headEnd/>
            <a:tailEnd/>
          </a:ln>
        </p:spPr>
        <p:txBody>
          <a:bodyPr wrap="none"/>
          <a:lstStyle/>
          <a:p>
            <a:endParaRPr lang="zh-CN" altLang="en-US"/>
          </a:p>
        </p:txBody>
      </p:sp>
      <p:sp>
        <p:nvSpPr>
          <p:cNvPr id="19" name="Text Box 65"/>
          <p:cNvSpPr txBox="1">
            <a:spLocks noChangeArrowheads="1"/>
          </p:cNvSpPr>
          <p:nvPr/>
        </p:nvSpPr>
        <p:spPr bwMode="auto">
          <a:xfrm>
            <a:off x="3436938" y="4479925"/>
            <a:ext cx="1439862" cy="338138"/>
          </a:xfrm>
          <a:prstGeom prst="rect">
            <a:avLst/>
          </a:prstGeom>
          <a:noFill/>
          <a:ln w="9525">
            <a:noFill/>
            <a:miter lim="800000"/>
            <a:headEnd/>
            <a:tailEnd/>
          </a:ln>
        </p:spPr>
        <p:txBody>
          <a:bodyPr>
            <a:spAutoFit/>
          </a:bodyPr>
          <a:lstStyle/>
          <a:p>
            <a:pPr>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a:t>
            </a:r>
          </a:p>
        </p:txBody>
      </p:sp>
      <p:sp>
        <p:nvSpPr>
          <p:cNvPr id="20" name="Line 21"/>
          <p:cNvSpPr>
            <a:spLocks noChangeShapeType="1"/>
          </p:cNvSpPr>
          <p:nvPr/>
        </p:nvSpPr>
        <p:spPr bwMode="auto">
          <a:xfrm flipH="1">
            <a:off x="646113" y="3119438"/>
            <a:ext cx="0" cy="433387"/>
          </a:xfrm>
          <a:prstGeom prst="line">
            <a:avLst/>
          </a:prstGeom>
          <a:noFill/>
          <a:ln w="9525">
            <a:solidFill>
              <a:schemeClr val="tx1"/>
            </a:solidFill>
            <a:miter lim="800000"/>
            <a:headEnd/>
            <a:tailEnd/>
          </a:ln>
        </p:spPr>
        <p:txBody>
          <a:bodyPr wrap="none"/>
          <a:lstStyle/>
          <a:p>
            <a:endParaRPr lang="zh-CN" altLang="en-US"/>
          </a:p>
        </p:txBody>
      </p:sp>
      <p:sp>
        <p:nvSpPr>
          <p:cNvPr id="21" name="Line 21"/>
          <p:cNvSpPr>
            <a:spLocks noChangeShapeType="1"/>
          </p:cNvSpPr>
          <p:nvPr/>
        </p:nvSpPr>
        <p:spPr bwMode="auto">
          <a:xfrm flipH="1">
            <a:off x="2736850" y="3044825"/>
            <a:ext cx="322263" cy="455613"/>
          </a:xfrm>
          <a:prstGeom prst="line">
            <a:avLst/>
          </a:prstGeom>
          <a:noFill/>
          <a:ln w="9525">
            <a:solidFill>
              <a:schemeClr val="tx1"/>
            </a:solidFill>
            <a:miter lim="800000"/>
            <a:headEnd/>
            <a:tailEnd/>
          </a:ln>
        </p:spPr>
        <p:txBody>
          <a:bodyPr wrap="none"/>
          <a:lstStyle/>
          <a:p>
            <a:endParaRPr lang="zh-CN" altLang="en-US"/>
          </a:p>
        </p:txBody>
      </p:sp>
      <p:sp>
        <p:nvSpPr>
          <p:cNvPr id="22" name="Line 21"/>
          <p:cNvSpPr>
            <a:spLocks noChangeShapeType="1"/>
          </p:cNvSpPr>
          <p:nvPr/>
        </p:nvSpPr>
        <p:spPr bwMode="auto">
          <a:xfrm flipH="1">
            <a:off x="7391400" y="4940300"/>
            <a:ext cx="0" cy="433388"/>
          </a:xfrm>
          <a:prstGeom prst="line">
            <a:avLst/>
          </a:prstGeom>
          <a:noFill/>
          <a:ln w="9525">
            <a:solidFill>
              <a:schemeClr val="tx1"/>
            </a:solidFill>
            <a:miter lim="800000"/>
            <a:headEnd/>
            <a:tailEnd/>
          </a:ln>
        </p:spPr>
        <p:txBody>
          <a:bodyPr wrap="none"/>
          <a:lstStyle/>
          <a:p>
            <a:endParaRPr lang="zh-CN" altLang="en-US"/>
          </a:p>
        </p:txBody>
      </p:sp>
      <p:sp>
        <p:nvSpPr>
          <p:cNvPr id="23" name="Line 21"/>
          <p:cNvSpPr>
            <a:spLocks noChangeShapeType="1"/>
          </p:cNvSpPr>
          <p:nvPr/>
        </p:nvSpPr>
        <p:spPr bwMode="auto">
          <a:xfrm>
            <a:off x="3203575" y="3044825"/>
            <a:ext cx="398463" cy="455613"/>
          </a:xfrm>
          <a:prstGeom prst="line">
            <a:avLst/>
          </a:prstGeom>
          <a:noFill/>
          <a:ln w="9525">
            <a:solidFill>
              <a:schemeClr val="tx1"/>
            </a:solidFill>
            <a:miter lim="800000"/>
            <a:headEnd/>
            <a:tailEnd/>
          </a:ln>
        </p:spPr>
        <p:txBody>
          <a:bodyPr wrap="none"/>
          <a:lstStyle/>
          <a:p>
            <a:endParaRPr lang="zh-CN" altLang="en-US"/>
          </a:p>
        </p:txBody>
      </p:sp>
      <p:sp>
        <p:nvSpPr>
          <p:cNvPr id="24" name="Line 24"/>
          <p:cNvSpPr>
            <a:spLocks noChangeShapeType="1"/>
          </p:cNvSpPr>
          <p:nvPr/>
        </p:nvSpPr>
        <p:spPr bwMode="auto">
          <a:xfrm>
            <a:off x="2736850" y="3883025"/>
            <a:ext cx="431800" cy="554038"/>
          </a:xfrm>
          <a:prstGeom prst="line">
            <a:avLst/>
          </a:prstGeom>
          <a:noFill/>
          <a:ln w="9525">
            <a:solidFill>
              <a:schemeClr val="tx1"/>
            </a:solidFill>
            <a:prstDash val="dash"/>
            <a:miter lim="800000"/>
            <a:headEnd/>
            <a:tailEnd/>
          </a:ln>
        </p:spPr>
        <p:txBody>
          <a:bodyPr wrap="none"/>
          <a:lstStyle/>
          <a:p>
            <a:endParaRPr lang="zh-CN" altLang="en-US"/>
          </a:p>
        </p:txBody>
      </p:sp>
      <p:sp>
        <p:nvSpPr>
          <p:cNvPr id="25" name="Text Box 65"/>
          <p:cNvSpPr txBox="1">
            <a:spLocks noChangeArrowheads="1"/>
          </p:cNvSpPr>
          <p:nvPr/>
        </p:nvSpPr>
        <p:spPr bwMode="auto">
          <a:xfrm>
            <a:off x="1974215" y="4505008"/>
            <a:ext cx="2232025" cy="338137"/>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3    Print(3)</a:t>
            </a:r>
          </a:p>
        </p:txBody>
      </p:sp>
      <p:sp>
        <p:nvSpPr>
          <p:cNvPr id="26" name="Line 21"/>
          <p:cNvSpPr>
            <a:spLocks noChangeShapeType="1"/>
          </p:cNvSpPr>
          <p:nvPr/>
        </p:nvSpPr>
        <p:spPr bwMode="auto">
          <a:xfrm flipH="1">
            <a:off x="2700338" y="3933825"/>
            <a:ext cx="0" cy="433388"/>
          </a:xfrm>
          <a:prstGeom prst="line">
            <a:avLst/>
          </a:prstGeom>
          <a:noFill/>
          <a:ln w="9525">
            <a:solidFill>
              <a:schemeClr val="tx1"/>
            </a:solidFill>
            <a:miter lim="800000"/>
            <a:headEnd/>
            <a:tailEnd/>
          </a:ln>
        </p:spPr>
        <p:txBody>
          <a:bodyPr wrap="none"/>
          <a:lstStyle/>
          <a:p>
            <a:endParaRPr lang="zh-CN" altLang="en-US"/>
          </a:p>
        </p:txBody>
      </p:sp>
      <p:sp>
        <p:nvSpPr>
          <p:cNvPr id="27" name="Line 21"/>
          <p:cNvSpPr>
            <a:spLocks noChangeShapeType="1"/>
          </p:cNvSpPr>
          <p:nvPr/>
        </p:nvSpPr>
        <p:spPr bwMode="auto">
          <a:xfrm flipH="1">
            <a:off x="3744913" y="3937000"/>
            <a:ext cx="0" cy="433388"/>
          </a:xfrm>
          <a:prstGeom prst="line">
            <a:avLst/>
          </a:prstGeom>
          <a:noFill/>
          <a:ln w="9525">
            <a:solidFill>
              <a:schemeClr val="tx1"/>
            </a:solidFill>
            <a:miter lim="800000"/>
            <a:headEnd/>
            <a:tailEnd/>
          </a:ln>
        </p:spPr>
        <p:txBody>
          <a:bodyPr wrap="none"/>
          <a:lstStyle/>
          <a:p>
            <a:endParaRPr lang="zh-CN" altLang="en-US"/>
          </a:p>
        </p:txBody>
      </p:sp>
      <p:sp>
        <p:nvSpPr>
          <p:cNvPr id="28" name="Text Box 8"/>
          <p:cNvSpPr txBox="1">
            <a:spLocks noChangeArrowheads="1"/>
          </p:cNvSpPr>
          <p:nvPr/>
        </p:nvSpPr>
        <p:spPr bwMode="auto">
          <a:xfrm>
            <a:off x="4776787" y="4406900"/>
            <a:ext cx="3529013"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T          M                R</a:t>
            </a:r>
            <a:endParaRPr lang="en-US" altLang="zh-CN" baseline="30000" dirty="0">
              <a:latin typeface="Times New Roman" pitchFamily="18" charset="0"/>
            </a:endParaRPr>
          </a:p>
        </p:txBody>
      </p:sp>
      <p:sp>
        <p:nvSpPr>
          <p:cNvPr id="29" name="Line 34"/>
          <p:cNvSpPr>
            <a:spLocks noChangeShapeType="1"/>
          </p:cNvSpPr>
          <p:nvPr/>
        </p:nvSpPr>
        <p:spPr bwMode="auto">
          <a:xfrm>
            <a:off x="5626100" y="3860800"/>
            <a:ext cx="711200" cy="576263"/>
          </a:xfrm>
          <a:prstGeom prst="line">
            <a:avLst/>
          </a:prstGeom>
          <a:noFill/>
          <a:ln w="9525">
            <a:solidFill>
              <a:schemeClr val="tx1"/>
            </a:solidFill>
            <a:miter lim="800000"/>
            <a:headEnd/>
            <a:tailEnd/>
          </a:ln>
        </p:spPr>
        <p:txBody>
          <a:bodyPr wrap="none"/>
          <a:lstStyle/>
          <a:p>
            <a:endParaRPr lang="zh-CN" altLang="en-US"/>
          </a:p>
        </p:txBody>
      </p:sp>
      <p:sp>
        <p:nvSpPr>
          <p:cNvPr id="30" name="Line 34"/>
          <p:cNvSpPr>
            <a:spLocks noChangeShapeType="1"/>
          </p:cNvSpPr>
          <p:nvPr/>
        </p:nvSpPr>
        <p:spPr bwMode="auto">
          <a:xfrm>
            <a:off x="5778500" y="3860800"/>
            <a:ext cx="1495425" cy="576263"/>
          </a:xfrm>
          <a:prstGeom prst="line">
            <a:avLst/>
          </a:prstGeom>
          <a:noFill/>
          <a:ln w="9525">
            <a:solidFill>
              <a:schemeClr val="tx1"/>
            </a:solidFill>
            <a:miter lim="800000"/>
            <a:headEnd/>
            <a:tailEnd/>
          </a:ln>
        </p:spPr>
        <p:txBody>
          <a:bodyPr wrap="none"/>
          <a:lstStyle/>
          <a:p>
            <a:endParaRPr lang="zh-CN" altLang="en-US"/>
          </a:p>
        </p:txBody>
      </p:sp>
      <p:sp>
        <p:nvSpPr>
          <p:cNvPr id="31" name="Text Box 65"/>
          <p:cNvSpPr txBox="1">
            <a:spLocks noChangeArrowheads="1"/>
          </p:cNvSpPr>
          <p:nvPr/>
        </p:nvSpPr>
        <p:spPr bwMode="auto">
          <a:xfrm>
            <a:off x="6172200" y="5394325"/>
            <a:ext cx="2087563" cy="338138"/>
          </a:xfrm>
          <a:prstGeom prst="rect">
            <a:avLst/>
          </a:prstGeom>
          <a:noFill/>
          <a:ln w="9525">
            <a:noFill/>
            <a:miter lim="800000"/>
            <a:headEnd/>
            <a:tailEnd/>
          </a:ln>
        </p:spPr>
        <p:txBody>
          <a:bodyPr>
            <a:spAutoFit/>
          </a:bodyPr>
          <a:lstStyle/>
          <a:p>
            <a:pPr algn="l">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    </a:t>
            </a:r>
            <a:r>
              <a:rPr lang="en-US" altLang="zh-CN" sz="1600" b="1" dirty="0">
                <a:solidFill>
                  <a:srgbClr val="000000"/>
                </a:solidFill>
                <a:latin typeface="+mn-ea"/>
                <a:sym typeface="Symbol" pitchFamily="18" charset="2"/>
              </a:rPr>
              <a:t></a:t>
            </a:r>
            <a:r>
              <a:rPr lang="en-US" altLang="zh-CN" sz="1600" b="1" dirty="0">
                <a:latin typeface="Times New Roman" pitchFamily="18" charset="0"/>
              </a:rPr>
              <a:t> </a:t>
            </a:r>
          </a:p>
        </p:txBody>
      </p:sp>
      <p:sp>
        <p:nvSpPr>
          <p:cNvPr id="32" name="Line 21"/>
          <p:cNvSpPr>
            <a:spLocks noChangeShapeType="1"/>
          </p:cNvSpPr>
          <p:nvPr/>
        </p:nvSpPr>
        <p:spPr bwMode="auto">
          <a:xfrm flipH="1">
            <a:off x="6337300" y="4941888"/>
            <a:ext cx="0" cy="433387"/>
          </a:xfrm>
          <a:prstGeom prst="line">
            <a:avLst/>
          </a:prstGeom>
          <a:noFill/>
          <a:ln w="9525">
            <a:solidFill>
              <a:schemeClr val="tx1"/>
            </a:solidFill>
            <a:miter lim="800000"/>
            <a:headEnd/>
            <a:tailEnd/>
          </a:ln>
        </p:spPr>
        <p:txBody>
          <a:bodyPr wrap="none"/>
          <a:lstStyle/>
          <a:p>
            <a:endParaRPr lang="zh-CN" altLang="en-US"/>
          </a:p>
        </p:txBody>
      </p:sp>
      <p:sp>
        <p:nvSpPr>
          <p:cNvPr id="33" name="Line 24"/>
          <p:cNvSpPr>
            <a:spLocks noChangeShapeType="1"/>
          </p:cNvSpPr>
          <p:nvPr/>
        </p:nvSpPr>
        <p:spPr bwMode="auto">
          <a:xfrm>
            <a:off x="549211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34" name="Line 21"/>
          <p:cNvSpPr>
            <a:spLocks noChangeShapeType="1"/>
          </p:cNvSpPr>
          <p:nvPr/>
        </p:nvSpPr>
        <p:spPr bwMode="auto">
          <a:xfrm flipH="1">
            <a:off x="5277803" y="4941888"/>
            <a:ext cx="142875" cy="433387"/>
          </a:xfrm>
          <a:prstGeom prst="line">
            <a:avLst/>
          </a:prstGeom>
          <a:noFill/>
          <a:ln w="9525">
            <a:solidFill>
              <a:schemeClr val="tx1"/>
            </a:solidFill>
            <a:miter lim="800000"/>
            <a:headEnd/>
            <a:tailEnd/>
          </a:ln>
        </p:spPr>
        <p:txBody>
          <a:bodyPr wrap="none"/>
          <a:lstStyle/>
          <a:p>
            <a:endParaRPr lang="zh-CN" altLang="en-US"/>
          </a:p>
        </p:txBody>
      </p:sp>
      <p:sp>
        <p:nvSpPr>
          <p:cNvPr id="35" name="Text Box 3"/>
          <p:cNvSpPr txBox="1">
            <a:spLocks noChangeArrowheads="1"/>
          </p:cNvSpPr>
          <p:nvPr/>
        </p:nvSpPr>
        <p:spPr bwMode="auto">
          <a:xfrm>
            <a:off x="-228600" y="5334000"/>
            <a:ext cx="3832225" cy="430213"/>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       </a:t>
            </a:r>
            <a:r>
              <a:rPr lang="en-US" altLang="zh-CN" sz="2200" b="1" dirty="0">
                <a:solidFill>
                  <a:srgbClr val="000000"/>
                </a:solidFill>
                <a:latin typeface="+mn-ea"/>
                <a:ea typeface="+mn-ea"/>
              </a:rPr>
              <a:t>2+3-5</a:t>
            </a:r>
            <a:r>
              <a:rPr lang="zh-CN" altLang="en-US" sz="2200" b="1" dirty="0">
                <a:solidFill>
                  <a:srgbClr val="000000"/>
                </a:solidFill>
                <a:latin typeface="+mn-ea"/>
                <a:ea typeface="+mn-ea"/>
              </a:rPr>
              <a:t>的语法树</a:t>
            </a:r>
          </a:p>
        </p:txBody>
      </p:sp>
      <p:sp>
        <p:nvSpPr>
          <p:cNvPr id="38"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83</a:t>
            </a:fld>
            <a:endParaRPr lang="en-US" altLang="zh-CN" sz="1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hlinkClick r:id="rId3" action="ppaction://hlinksldjump"/>
          </p:cNvPr>
          <p:cNvSpPr txBox="1">
            <a:spLocks noChangeArrowheads="1"/>
          </p:cNvSpPr>
          <p:nvPr/>
        </p:nvSpPr>
        <p:spPr bwMode="auto">
          <a:xfrm>
            <a:off x="1905000" y="2180374"/>
            <a:ext cx="4767262" cy="234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base" latinLnBrk="0" hangingPunct="0">
              <a:lnSpc>
                <a:spcPct val="130000"/>
              </a:lnSpc>
              <a:spcBef>
                <a:spcPct val="3000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宋体"/>
                <a:ea typeface="宋体"/>
                <a:cs typeface="+mn-cs"/>
              </a:rPr>
              <a:t>7.1</a:t>
            </a:r>
            <a:r>
              <a:rPr kumimoji="0" lang="zh-CN" altLang="en-US" sz="2400" b="1" i="0" u="none" strike="noStrike" kern="1200" cap="none" spc="0" normalizeH="0" baseline="0" noProof="0" dirty="0">
                <a:ln>
                  <a:noFill/>
                </a:ln>
                <a:solidFill>
                  <a:srgbClr val="0000FF"/>
                </a:solidFill>
                <a:effectLst/>
                <a:uLnTx/>
                <a:uFillTx/>
                <a:latin typeface="宋体"/>
                <a:ea typeface="宋体"/>
                <a:cs typeface="+mn-cs"/>
              </a:rPr>
              <a:t>　基于属性文法的语义计算 </a:t>
            </a:r>
            <a:r>
              <a:rPr kumimoji="0" lang="zh-CN" altLang="en-US" sz="2400" b="1" i="0" u="none" strike="noStrike" kern="1200" cap="none" spc="0" normalizeH="0" baseline="0" noProof="0" dirty="0">
                <a:ln>
                  <a:noFill/>
                </a:ln>
                <a:solidFill>
                  <a:srgbClr val="0000FF"/>
                </a:solidFill>
                <a:effectLst/>
                <a:uLnTx/>
                <a:uFillTx/>
                <a:latin typeface="宋体"/>
                <a:ea typeface="宋体"/>
                <a:cs typeface="+mn-cs"/>
                <a:hlinkClick r:id="rId4" action="ppaction://hlinksldjump">
                  <a:extLst>
                    <a:ext uri="{A12FA001-AC4F-418D-AE19-62706E023703}">
                      <ahyp:hlinkClr xmlns:ahyp="http://schemas.microsoft.com/office/drawing/2018/hyperlinkcolor" val="tx"/>
                    </a:ext>
                  </a:extLst>
                </a:hlinkClick>
              </a:rPr>
              <a:t> </a:t>
            </a:r>
            <a:endParaRPr kumimoji="0" lang="zh-CN" altLang="en-US" sz="2400" b="1" i="0" u="none" strike="noStrike" kern="1200" cap="none" spc="0" normalizeH="0" baseline="0" noProof="0" dirty="0">
              <a:ln>
                <a:noFill/>
              </a:ln>
              <a:solidFill>
                <a:srgbClr val="0000FF"/>
              </a:solidFill>
              <a:effectLst/>
              <a:uLnTx/>
              <a:uFillTx/>
              <a:latin typeface="宋体"/>
              <a:ea typeface="宋体"/>
              <a:cs typeface="+mn-cs"/>
            </a:endParaRPr>
          </a:p>
          <a:p>
            <a:pPr marL="0" marR="0" lvl="0" indent="0" algn="l" defTabSz="914400" rtl="0" eaLnBrk="0" fontAlgn="base" latinLnBrk="0" hangingPunct="0">
              <a:lnSpc>
                <a:spcPct val="130000"/>
              </a:lnSpc>
              <a:spcBef>
                <a:spcPct val="3000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宋体"/>
                <a:ea typeface="宋体"/>
                <a:cs typeface="+mn-cs"/>
              </a:rPr>
              <a:t>7.2</a:t>
            </a:r>
            <a:r>
              <a:rPr kumimoji="0" lang="zh-CN" altLang="en-US" sz="2400" b="1" i="0" u="none" strike="noStrike" kern="1200" cap="none" spc="0" normalizeH="0" baseline="0" noProof="0" dirty="0">
                <a:ln>
                  <a:noFill/>
                </a:ln>
                <a:solidFill>
                  <a:srgbClr val="0000FF"/>
                </a:solidFill>
                <a:effectLst/>
                <a:uLnTx/>
                <a:uFillTx/>
                <a:latin typeface="宋体"/>
                <a:ea typeface="宋体"/>
                <a:cs typeface="+mn-cs"/>
              </a:rPr>
              <a:t>　基于翻译模式的语义计算 </a:t>
            </a:r>
          </a:p>
          <a:p>
            <a:pPr marL="0" marR="0" lvl="0" indent="0" algn="l" defTabSz="914400" rtl="0" eaLnBrk="0" fontAlgn="base" latinLnBrk="0" hangingPunct="0">
              <a:lnSpc>
                <a:spcPct val="130000"/>
              </a:lnSpc>
              <a:spcBef>
                <a:spcPct val="3000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宋体"/>
                <a:ea typeface="宋体"/>
                <a:cs typeface="+mn-cs"/>
              </a:rPr>
              <a:t>7.3</a:t>
            </a:r>
            <a:r>
              <a:rPr kumimoji="0" lang="zh-CN" altLang="en-US" sz="2400" b="1" i="0" u="none" strike="noStrike" kern="1200" cap="none" spc="0" normalizeH="0" baseline="0" noProof="0" dirty="0">
                <a:ln>
                  <a:noFill/>
                </a:ln>
                <a:solidFill>
                  <a:srgbClr val="FF0000"/>
                </a:solidFill>
                <a:effectLst/>
                <a:uLnTx/>
                <a:uFillTx/>
                <a:latin typeface="宋体"/>
                <a:ea typeface="宋体"/>
                <a:cs typeface="+mn-cs"/>
              </a:rPr>
              <a:t>　语法分析自动生成工具</a:t>
            </a:r>
            <a:r>
              <a:rPr kumimoji="0" lang="en-US" altLang="zh-CN" sz="2400" b="1" i="0" u="none" strike="noStrike" kern="1200" cap="none" spc="0" normalizeH="0" baseline="0" noProof="0" dirty="0">
                <a:ln>
                  <a:noFill/>
                </a:ln>
                <a:solidFill>
                  <a:srgbClr val="FF0000"/>
                </a:solidFill>
                <a:effectLst/>
                <a:uLnTx/>
                <a:uFillTx/>
                <a:latin typeface="宋体"/>
                <a:ea typeface="宋体"/>
                <a:cs typeface="+mn-cs"/>
              </a:rPr>
              <a:t>YACC</a:t>
            </a:r>
            <a:r>
              <a:rPr kumimoji="0" lang="zh-CN" altLang="en-US" sz="2400" b="1" i="0" u="none" strike="noStrike" kern="1200" cap="none" spc="0" normalizeH="0" baseline="0" noProof="0" dirty="0">
                <a:ln>
                  <a:noFill/>
                </a:ln>
                <a:solidFill>
                  <a:srgbClr val="FF0000"/>
                </a:solidFill>
                <a:effectLst/>
                <a:uLnTx/>
                <a:uFillTx/>
                <a:latin typeface="宋体"/>
                <a:ea typeface="宋体"/>
                <a:cs typeface="+mn-cs"/>
              </a:rPr>
              <a:t> </a:t>
            </a:r>
          </a:p>
          <a:p>
            <a:pPr marL="0" marR="0" lvl="0" indent="0" algn="l" defTabSz="914400" rtl="0" eaLnBrk="0" fontAlgn="base" latinLnBrk="0" hangingPunct="0">
              <a:lnSpc>
                <a:spcPct val="130000"/>
              </a:lnSpc>
              <a:spcBef>
                <a:spcPct val="30000"/>
              </a:spcBef>
              <a:spcAft>
                <a:spcPct val="0"/>
              </a:spcAft>
              <a:buClrTx/>
              <a:buSzTx/>
              <a:buFontTx/>
              <a:buNone/>
              <a:tabLst/>
              <a:defRPr/>
            </a:pPr>
            <a:endParaRPr kumimoji="0" lang="zh-CN" altLang="en-US" sz="2400" b="1" i="0" u="none" strike="noStrike" kern="1200" cap="none" spc="0" normalizeH="0" baseline="0" noProof="0" dirty="0">
              <a:ln>
                <a:noFill/>
              </a:ln>
              <a:solidFill>
                <a:srgbClr val="000000"/>
              </a:solidFill>
              <a:effectLst/>
              <a:uLnTx/>
              <a:uFillTx/>
              <a:latin typeface="宋体"/>
              <a:ea typeface="宋体"/>
              <a:cs typeface="+mn-cs"/>
            </a:endParaRPr>
          </a:p>
        </p:txBody>
      </p:sp>
      <p:sp>
        <p:nvSpPr>
          <p:cNvPr id="7" name="Text Box 4"/>
          <p:cNvSpPr txBox="1">
            <a:spLocks noChangeArrowheads="1"/>
          </p:cNvSpPr>
          <p:nvPr/>
        </p:nvSpPr>
        <p:spPr bwMode="auto">
          <a:xfrm>
            <a:off x="3200400" y="1143000"/>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800000"/>
                </a:solidFill>
                <a:effectLst/>
                <a:uLnTx/>
                <a:uFillTx/>
                <a:latin typeface="黑体" pitchFamily="49" charset="-122"/>
                <a:ea typeface="黑体" pitchFamily="49" charset="-122"/>
                <a:cs typeface="+mn-cs"/>
              </a:rPr>
              <a:t>讲解内容</a:t>
            </a:r>
          </a:p>
        </p:txBody>
      </p:sp>
      <p:sp>
        <p:nvSpPr>
          <p:cNvPr id="8" name="灯片编号占位符 3"/>
          <p:cNvSpPr>
            <a:spLocks noGrp="1"/>
          </p:cNvSpPr>
          <p:nvPr>
            <p:ph type="sldNum" sz="quarter" idx="10"/>
          </p:nvPr>
        </p:nvSpPr>
        <p:spPr>
          <a:xfrm>
            <a:off x="7010400" y="6248400"/>
            <a:ext cx="1905000" cy="422275"/>
          </a:xfrm>
          <a:no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6DC338DD-BAA1-4AAB-8BA4-FF3C40E266F3}" type="slidenum">
              <a:rPr kumimoji="0" lang="en-US" altLang="zh-CN" sz="1800" b="0" i="0" u="none" strike="noStrike" kern="1200" cap="none" spc="0" normalizeH="0" baseline="0" noProof="0" smtClean="0">
                <a:ln>
                  <a:noFill/>
                </a:ln>
                <a:solidFill>
                  <a:srgbClr val="000000"/>
                </a:solidFill>
                <a:effectLst/>
                <a:uLnTx/>
                <a:uFillTx/>
                <a:latin typeface="Arial" charset="0"/>
                <a:ea typeface="微软雅黑" pitchFamily="34" charset="-122"/>
                <a:cs typeface="+mn-cs"/>
              </a:rPr>
              <a:pPr marL="0" marR="0" lvl="0" indent="0" algn="ctr" defTabSz="914400" rtl="0" eaLnBrk="0" fontAlgn="base" latinLnBrk="0" hangingPunct="0">
                <a:lnSpc>
                  <a:spcPct val="100000"/>
                </a:lnSpc>
                <a:spcBef>
                  <a:spcPct val="0"/>
                </a:spcBef>
                <a:spcAft>
                  <a:spcPct val="0"/>
                </a:spcAft>
                <a:buClrTx/>
                <a:buSzTx/>
                <a:buFontTx/>
                <a:buNone/>
                <a:tabLst/>
                <a:defRPr/>
              </a:pPr>
              <a:t>84</a:t>
            </a:fld>
            <a:endParaRPr kumimoji="0" lang="en-US" altLang="zh-CN" sz="1800" b="0" i="0" u="none" strike="noStrike" kern="1200" cap="none" spc="0" normalizeH="0" baseline="0" noProof="0" dirty="0">
              <a:ln>
                <a:noFill/>
              </a:ln>
              <a:solidFill>
                <a:srgbClr val="000000"/>
              </a:solidFill>
              <a:effectLst/>
              <a:uLnTx/>
              <a:uFillTx/>
              <a:latin typeface="Arial" charset="0"/>
              <a:ea typeface="微软雅黑" pitchFamily="34" charset="-122"/>
              <a:cs typeface="+mn-cs"/>
            </a:endParaRPr>
          </a:p>
        </p:txBody>
      </p:sp>
    </p:spTree>
    <p:extLst>
      <p:ext uri="{BB962C8B-B14F-4D97-AF65-F5344CB8AC3E}">
        <p14:creationId xmlns:p14="http://schemas.microsoft.com/office/powerpoint/2010/main" val="646310356"/>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087438" y="5257800"/>
            <a:ext cx="1219200" cy="944563"/>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0" name="Text Box 2"/>
          <p:cNvSpPr txBox="1">
            <a:spLocks noChangeArrowheads="1"/>
          </p:cNvSpPr>
          <p:nvPr/>
        </p:nvSpPr>
        <p:spPr bwMode="auto">
          <a:xfrm>
            <a:off x="381000" y="1192173"/>
            <a:ext cx="8077200" cy="5047536"/>
          </a:xfrm>
          <a:prstGeom prst="rect">
            <a:avLst/>
          </a:prstGeom>
          <a:noFill/>
          <a:ln w="9525">
            <a:noFill/>
            <a:miter lim="800000"/>
            <a:headEnd/>
            <a:tailEnd/>
          </a:ln>
        </p:spPr>
        <p:txBody>
          <a:bodyPr wrap="square">
            <a:spAutoFit/>
          </a:bodyPr>
          <a:lstStyle/>
          <a:p>
            <a:pPr indent="519113" algn="l">
              <a:lnSpc>
                <a:spcPct val="120000"/>
              </a:lnSpc>
              <a:spcBef>
                <a:spcPct val="40000"/>
              </a:spcBef>
            </a:pPr>
            <a:r>
              <a:rPr lang="zh-CN" altLang="en-US" sz="2000" b="1" dirty="0">
                <a:latin typeface="+mn-ea"/>
                <a:ea typeface="+mn-ea"/>
              </a:rPr>
              <a:t>本章研究语义分析的基本原理和方法，主要介绍属性文法和翻译模式的形式及其特点，在语法分析过程制导下，如何进行语义分析的各种相应的技术。</a:t>
            </a:r>
            <a:endParaRPr lang="en-US" altLang="zh-CN" sz="2000" b="1" dirty="0">
              <a:latin typeface="+mn-ea"/>
              <a:ea typeface="+mn-ea"/>
            </a:endParaRPr>
          </a:p>
          <a:p>
            <a:pPr indent="606425" algn="l">
              <a:lnSpc>
                <a:spcPct val="110000"/>
              </a:lnSpc>
              <a:spcBef>
                <a:spcPct val="20000"/>
              </a:spcBef>
            </a:pPr>
            <a:r>
              <a:rPr lang="zh-CN" altLang="en-US" sz="2000" b="1" dirty="0">
                <a:latin typeface="+mn-ea"/>
                <a:ea typeface="+mn-ea"/>
              </a:rPr>
              <a:t>属性文法是将文法、属性和断言相互关联，用于准确描述，在语法分析过程制导下，即在每个规则推导</a:t>
            </a:r>
            <a:r>
              <a:rPr lang="en-US" altLang="zh-CN" sz="2000" b="1" dirty="0">
                <a:latin typeface="+mn-ea"/>
                <a:ea typeface="+mn-ea"/>
              </a:rPr>
              <a:t>(</a:t>
            </a:r>
            <a:r>
              <a:rPr lang="zh-CN" altLang="en-US" sz="2000" b="1" dirty="0">
                <a:latin typeface="+mn-ea"/>
                <a:ea typeface="+mn-ea"/>
              </a:rPr>
              <a:t>或归约</a:t>
            </a:r>
            <a:r>
              <a:rPr lang="en-US" altLang="zh-CN" sz="2000" b="1" dirty="0">
                <a:latin typeface="+mn-ea"/>
                <a:ea typeface="+mn-ea"/>
              </a:rPr>
              <a:t>)</a:t>
            </a:r>
            <a:r>
              <a:rPr lang="zh-CN" altLang="en-US" sz="2000" b="1" dirty="0">
                <a:latin typeface="+mn-ea"/>
                <a:ea typeface="+mn-ea"/>
              </a:rPr>
              <a:t>时，语义分析的处理规则。</a:t>
            </a:r>
          </a:p>
          <a:p>
            <a:pPr indent="606425" algn="l">
              <a:lnSpc>
                <a:spcPct val="110000"/>
              </a:lnSpc>
              <a:spcBef>
                <a:spcPct val="20000"/>
              </a:spcBef>
            </a:pPr>
            <a:r>
              <a:rPr lang="zh-CN" altLang="en-US" sz="2000" b="1" dirty="0">
                <a:latin typeface="+mn-ea"/>
                <a:ea typeface="+mn-ea"/>
              </a:rPr>
              <a:t>对于自上而下和自下而上的两类语法分析制导翻译方法，其属性值的传递方法具有不同的特点。据此，属性划分为继承属性和综合属性两类。</a:t>
            </a:r>
          </a:p>
          <a:p>
            <a:pPr indent="606425" algn="l">
              <a:lnSpc>
                <a:spcPct val="110000"/>
              </a:lnSpc>
              <a:spcBef>
                <a:spcPct val="20000"/>
              </a:spcBef>
            </a:pPr>
            <a:r>
              <a:rPr lang="zh-CN" altLang="en-US" sz="2000" b="1" dirty="0">
                <a:latin typeface="+mn-ea"/>
                <a:ea typeface="+mn-ea"/>
              </a:rPr>
              <a:t>重点掌握的内容是</a:t>
            </a:r>
          </a:p>
          <a:p>
            <a:pPr indent="606425" algn="l">
              <a:lnSpc>
                <a:spcPct val="110000"/>
              </a:lnSpc>
              <a:spcBef>
                <a:spcPct val="20000"/>
              </a:spcBef>
            </a:pPr>
            <a:r>
              <a:rPr lang="zh-CN" altLang="en-US" sz="2000" b="1" dirty="0">
                <a:latin typeface="+mn-ea"/>
                <a:ea typeface="+mn-ea"/>
              </a:rPr>
              <a:t>    ①属性文法基本概念与属性的计算方法；</a:t>
            </a:r>
          </a:p>
          <a:p>
            <a:pPr indent="606425" algn="l">
              <a:lnSpc>
                <a:spcPct val="110000"/>
              </a:lnSpc>
              <a:spcBef>
                <a:spcPct val="20000"/>
              </a:spcBef>
            </a:pPr>
            <a:r>
              <a:rPr lang="zh-CN" altLang="en-US" sz="2000" b="1" dirty="0">
                <a:latin typeface="+mn-ea"/>
                <a:ea typeface="+mn-ea"/>
              </a:rPr>
              <a:t>    ②翻译模式基本概念与属性的计算方法。</a:t>
            </a:r>
          </a:p>
          <a:p>
            <a:pPr indent="519113" algn="l">
              <a:lnSpc>
                <a:spcPct val="120000"/>
              </a:lnSpc>
              <a:spcBef>
                <a:spcPct val="40000"/>
              </a:spcBef>
            </a:pPr>
            <a:endParaRPr lang="zh-CN" altLang="en-US" sz="2000" b="1" dirty="0">
              <a:latin typeface="+mn-ea"/>
              <a:ea typeface="+mn-ea"/>
            </a:endParaRPr>
          </a:p>
        </p:txBody>
      </p:sp>
      <p:sp>
        <p:nvSpPr>
          <p:cNvPr id="11"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85</a:t>
            </a:fld>
            <a:endParaRPr lang="en-US" altLang="zh-CN" dirty="0"/>
          </a:p>
        </p:txBody>
      </p:sp>
      <p:sp>
        <p:nvSpPr>
          <p:cNvPr id="12"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a:ln>
                <a:noFill/>
              </a:ln>
              <a:solidFill>
                <a:srgbClr val="0000FF"/>
              </a:solidFill>
              <a:effectLst/>
              <a:uLnTx/>
              <a:uFillTx/>
              <a:latin typeface="黑体" pitchFamily="49" charset="-122"/>
              <a:ea typeface="黑体" pitchFamily="49" charset="-122"/>
              <a:cs typeface="+mj-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语义规则</a:t>
            </a:r>
          </a:p>
        </p:txBody>
      </p:sp>
      <p:sp>
        <p:nvSpPr>
          <p:cNvPr id="264194" name="Rectangle 2"/>
          <p:cNvSpPr>
            <a:spLocks noGrp="1" noChangeArrowheads="1"/>
          </p:cNvSpPr>
          <p:nvPr>
            <p:ph idx="1"/>
          </p:nvPr>
        </p:nvSpPr>
        <p:spPr>
          <a:xfrm>
            <a:off x="0" y="1572284"/>
            <a:ext cx="4608900" cy="4872057"/>
          </a:xfrm>
        </p:spPr>
        <p:txBody>
          <a:bodyPr>
            <a:noAutofit/>
          </a:bodyPr>
          <a:lstStyle/>
          <a:p>
            <a:pPr algn="just">
              <a:lnSpc>
                <a:spcPct val="120000"/>
              </a:lnSpc>
              <a:spcBef>
                <a:spcPts val="0"/>
              </a:spcBef>
            </a:pPr>
            <a:r>
              <a:rPr lang="zh-CN" altLang="en-US" sz="2400" dirty="0"/>
              <a:t>对出现在</a:t>
            </a:r>
            <a:r>
              <a:rPr lang="zh-CN" altLang="en-US" sz="2400" dirty="0">
                <a:solidFill>
                  <a:srgbClr val="CC0000"/>
                </a:solidFill>
              </a:rPr>
              <a:t>产生式右边的继承属性</a:t>
            </a:r>
            <a:r>
              <a:rPr lang="zh-CN" altLang="en-US" sz="2400" dirty="0"/>
              <a:t>和</a:t>
            </a:r>
            <a:r>
              <a:rPr lang="zh-CN" altLang="en-US" sz="2400" dirty="0">
                <a:solidFill>
                  <a:srgbClr val="CC0000"/>
                </a:solidFill>
              </a:rPr>
              <a:t>出现在产生式左边的综合属性</a:t>
            </a:r>
            <a:r>
              <a:rPr lang="zh-CN" altLang="en-US" sz="2400" dirty="0"/>
              <a:t>都必须提供一个计算规则。属性计算规则中只能使用相应产生式中的文法符号的属性。</a:t>
            </a:r>
          </a:p>
          <a:p>
            <a:pPr algn="just">
              <a:lnSpc>
                <a:spcPct val="120000"/>
              </a:lnSpc>
              <a:spcBef>
                <a:spcPts val="0"/>
              </a:spcBef>
            </a:pPr>
            <a:r>
              <a:rPr lang="zh-CN" altLang="en-US" sz="2400" dirty="0"/>
              <a:t>出现在</a:t>
            </a:r>
            <a:r>
              <a:rPr lang="zh-CN" altLang="en-US" sz="2400" dirty="0">
                <a:solidFill>
                  <a:srgbClr val="CC0000"/>
                </a:solidFill>
              </a:rPr>
              <a:t>产生式左边的继承属性</a:t>
            </a:r>
            <a:r>
              <a:rPr lang="zh-CN" altLang="en-US" sz="2400" dirty="0"/>
              <a:t>和</a:t>
            </a:r>
            <a:r>
              <a:rPr lang="zh-CN" altLang="en-US" sz="2400" dirty="0">
                <a:solidFill>
                  <a:srgbClr val="CC0000"/>
                </a:solidFill>
              </a:rPr>
              <a:t>出现在产生式右边的综合属性</a:t>
            </a:r>
            <a:r>
              <a:rPr lang="zh-CN" altLang="en-US" sz="2400" dirty="0"/>
              <a:t>不由所给的产生式的属性计算规则进行计算，由其它产生式的属性规则计算或者由属性计算器的参数提供。</a:t>
            </a:r>
          </a:p>
        </p:txBody>
      </p:sp>
      <p:grpSp>
        <p:nvGrpSpPr>
          <p:cNvPr id="8" name="组合 7"/>
          <p:cNvGrpSpPr/>
          <p:nvPr/>
        </p:nvGrpSpPr>
        <p:grpSpPr>
          <a:xfrm>
            <a:off x="4675398" y="608275"/>
            <a:ext cx="4405704" cy="2817097"/>
            <a:chOff x="7520591" y="2816196"/>
            <a:chExt cx="4671408" cy="2700836"/>
          </a:xfrm>
        </p:grpSpPr>
        <p:sp>
          <p:nvSpPr>
            <p:cNvPr id="13" name="Rectangle 3"/>
            <p:cNvSpPr txBox="1">
              <a:spLocks noChangeArrowheads="1"/>
            </p:cNvSpPr>
            <p:nvPr/>
          </p:nvSpPr>
          <p:spPr>
            <a:xfrm>
              <a:off x="7520591" y="2816196"/>
              <a:ext cx="1952499" cy="27008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buFont typeface="Wingdings" panose="05000000000000000000" pitchFamily="2" charset="2"/>
                <a:buNone/>
              </a:pPr>
              <a:r>
                <a:rPr lang="zh-CN" altLang="en-US" sz="2200" dirty="0">
                  <a:solidFill>
                    <a:schemeClr val="bg1"/>
                  </a:solidFill>
                </a:rPr>
                <a:t>产生式	</a:t>
              </a:r>
            </a:p>
            <a:p>
              <a:pPr>
                <a:spcBef>
                  <a:spcPts val="0"/>
                </a:spcBef>
                <a:buFont typeface="Wingdings" panose="05000000000000000000" pitchFamily="2" charset="2"/>
                <a:buNone/>
              </a:pPr>
              <a:r>
                <a:rPr lang="en-US" altLang="zh-CN" sz="2200" dirty="0" err="1">
                  <a:solidFill>
                    <a:schemeClr val="bg1"/>
                  </a:solidFill>
                </a:rPr>
                <a:t>L→En</a:t>
              </a:r>
              <a:r>
                <a:rPr lang="en-US" altLang="zh-CN" sz="2200" dirty="0">
                  <a:solidFill>
                    <a:schemeClr val="bg1"/>
                  </a:solidFill>
                </a:rPr>
                <a:t> </a:t>
              </a:r>
            </a:p>
            <a:p>
              <a:pPr>
                <a:spcBef>
                  <a:spcPts val="0"/>
                </a:spcBef>
                <a:buFont typeface="Wingdings" panose="05000000000000000000" pitchFamily="2" charset="2"/>
                <a:buNone/>
              </a:pPr>
              <a:r>
                <a:rPr lang="en-US" altLang="zh-CN" sz="2200" dirty="0">
                  <a:solidFill>
                    <a:schemeClr val="bg1"/>
                  </a:solidFill>
                </a:rPr>
                <a:t>E→E</a:t>
              </a:r>
              <a:r>
                <a:rPr lang="en-US" altLang="zh-CN" sz="2200" baseline="-25000" dirty="0">
                  <a:solidFill>
                    <a:schemeClr val="bg1"/>
                  </a:solidFill>
                </a:rPr>
                <a:t>1</a:t>
              </a:r>
              <a:r>
                <a:rPr lang="en-US" altLang="zh-CN" sz="2200" dirty="0">
                  <a:solidFill>
                    <a:schemeClr val="bg1"/>
                  </a:solidFill>
                </a:rPr>
                <a:t>+T  </a:t>
              </a:r>
            </a:p>
            <a:p>
              <a:pPr>
                <a:spcBef>
                  <a:spcPts val="0"/>
                </a:spcBef>
                <a:buFont typeface="Wingdings" panose="05000000000000000000" pitchFamily="2" charset="2"/>
                <a:buNone/>
              </a:pPr>
              <a:r>
                <a:rPr lang="en-US" altLang="zh-CN" sz="2200" dirty="0">
                  <a:solidFill>
                    <a:schemeClr val="bg1"/>
                  </a:solidFill>
                </a:rPr>
                <a:t>E→T</a:t>
              </a:r>
            </a:p>
            <a:p>
              <a:pPr>
                <a:spcBef>
                  <a:spcPts val="0"/>
                </a:spcBef>
                <a:buFont typeface="Wingdings" panose="05000000000000000000" pitchFamily="2" charset="2"/>
                <a:buNone/>
              </a:pPr>
              <a:r>
                <a:rPr lang="en-US" altLang="zh-CN" sz="2200" dirty="0">
                  <a:solidFill>
                    <a:schemeClr val="bg1"/>
                  </a:solidFill>
                </a:rPr>
                <a:t>T→T</a:t>
              </a:r>
              <a:r>
                <a:rPr lang="en-US" altLang="zh-CN" sz="2200" baseline="-25000" dirty="0">
                  <a:solidFill>
                    <a:schemeClr val="bg1"/>
                  </a:solidFill>
                </a:rPr>
                <a:t>1</a:t>
              </a:r>
              <a:r>
                <a:rPr lang="en-US" altLang="zh-CN" sz="2200" dirty="0">
                  <a:solidFill>
                    <a:schemeClr val="bg1"/>
                  </a:solidFill>
                </a:rPr>
                <a:t>*F</a:t>
              </a:r>
            </a:p>
            <a:p>
              <a:pPr>
                <a:spcBef>
                  <a:spcPts val="0"/>
                </a:spcBef>
                <a:buFont typeface="Wingdings" panose="05000000000000000000" pitchFamily="2" charset="2"/>
                <a:buNone/>
              </a:pPr>
              <a:r>
                <a:rPr lang="en-US" altLang="zh-CN" sz="2200" dirty="0">
                  <a:solidFill>
                    <a:schemeClr val="bg1"/>
                  </a:solidFill>
                </a:rPr>
                <a:t>T→F</a:t>
              </a:r>
            </a:p>
            <a:p>
              <a:pPr>
                <a:spcBef>
                  <a:spcPts val="0"/>
                </a:spcBef>
                <a:buFont typeface="Wingdings" panose="05000000000000000000" pitchFamily="2" charset="2"/>
                <a:buNone/>
              </a:pPr>
              <a:r>
                <a:rPr lang="en-US" altLang="zh-CN" sz="2200" dirty="0">
                  <a:solidFill>
                    <a:schemeClr val="bg1"/>
                  </a:solidFill>
                </a:rPr>
                <a:t>F→ (E)</a:t>
              </a:r>
            </a:p>
            <a:p>
              <a:pPr>
                <a:spcBef>
                  <a:spcPts val="0"/>
                </a:spcBef>
                <a:buFont typeface="Wingdings" panose="05000000000000000000" pitchFamily="2" charset="2"/>
                <a:buNone/>
              </a:pPr>
              <a:r>
                <a:rPr lang="en-US" altLang="zh-CN" sz="2200" dirty="0" err="1">
                  <a:solidFill>
                    <a:schemeClr val="bg1"/>
                  </a:solidFill>
                </a:rPr>
                <a:t>F→digit</a:t>
              </a:r>
              <a:endParaRPr lang="en-US" altLang="zh-CN" sz="2200" dirty="0">
                <a:solidFill>
                  <a:schemeClr val="bg1"/>
                </a:solidFill>
              </a:endParaRPr>
            </a:p>
            <a:p>
              <a:pPr>
                <a:spcBef>
                  <a:spcPts val="0"/>
                </a:spcBef>
                <a:buFont typeface="Wingdings" panose="05000000000000000000" pitchFamily="2" charset="2"/>
                <a:buNone/>
              </a:pPr>
              <a:endParaRPr lang="en-US" altLang="zh-CN" sz="2200" dirty="0">
                <a:solidFill>
                  <a:schemeClr val="bg1"/>
                </a:solidFill>
              </a:endParaRPr>
            </a:p>
          </p:txBody>
        </p:sp>
        <p:sp>
          <p:nvSpPr>
            <p:cNvPr id="14" name="Rectangle 14"/>
            <p:cNvSpPr>
              <a:spLocks noChangeArrowheads="1"/>
            </p:cNvSpPr>
            <p:nvPr/>
          </p:nvSpPr>
          <p:spPr bwMode="auto">
            <a:xfrm>
              <a:off x="9032939" y="2816197"/>
              <a:ext cx="3159060" cy="2700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ts val="0"/>
                </a:spcBef>
                <a:buFont typeface="Wingdings" panose="05000000000000000000" pitchFamily="2" charset="2"/>
                <a:buNone/>
              </a:pPr>
              <a:r>
                <a:rPr lang="zh-CN" altLang="en-US" sz="2200" dirty="0">
                  <a:solidFill>
                    <a:schemeClr val="bg1"/>
                  </a:solidFill>
                </a:rPr>
                <a:t>语  义  规  则</a:t>
              </a:r>
            </a:p>
            <a:p>
              <a:pPr eaLnBrk="1" hangingPunct="1">
                <a:spcBef>
                  <a:spcPts val="0"/>
                </a:spcBef>
                <a:buFont typeface="Wingdings" panose="05000000000000000000" pitchFamily="2" charset="2"/>
                <a:buNone/>
              </a:pPr>
              <a:r>
                <a:rPr lang="en-US" altLang="zh-CN" sz="2200" dirty="0">
                  <a:solidFill>
                    <a:schemeClr val="bg1"/>
                  </a:solidFill>
                </a:rPr>
                <a:t>print(</a:t>
              </a:r>
              <a:r>
                <a:rPr lang="en-US" altLang="zh-CN" sz="2200" dirty="0" err="1">
                  <a:solidFill>
                    <a:schemeClr val="bg1"/>
                  </a:solidFill>
                </a:rPr>
                <a:t>E.val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rgbClr val="FF0000"/>
                  </a:solidFill>
                </a:rPr>
                <a:t>E.val</a:t>
              </a:r>
              <a:r>
                <a:rPr lang="en-US" altLang="zh-CN" sz="2200" dirty="0">
                  <a:solidFill>
                    <a:srgbClr val="FF0000"/>
                  </a:solidFill>
                </a:rPr>
                <a:t> := E</a:t>
              </a:r>
              <a:r>
                <a:rPr lang="en-US" altLang="zh-CN" sz="2200" baseline="-25000" dirty="0">
                  <a:solidFill>
                    <a:srgbClr val="FF0000"/>
                  </a:solidFill>
                </a:rPr>
                <a:t>1</a:t>
              </a:r>
              <a:r>
                <a:rPr lang="en-US" altLang="zh-CN" sz="2200" dirty="0">
                  <a:solidFill>
                    <a:srgbClr val="FF0000"/>
                  </a:solidFill>
                </a:rPr>
                <a:t>.val+T.val </a:t>
              </a:r>
            </a:p>
            <a:p>
              <a:pPr eaLnBrk="1" hangingPunct="1">
                <a:spcBef>
                  <a:spcPts val="0"/>
                </a:spcBef>
                <a:buFont typeface="Wingdings" panose="05000000000000000000" pitchFamily="2" charset="2"/>
                <a:buNone/>
              </a:pPr>
              <a:r>
                <a:rPr lang="en-US" altLang="zh-CN" sz="2200" dirty="0" err="1">
                  <a:solidFill>
                    <a:schemeClr val="bg1"/>
                  </a:solidFill>
                </a:rPr>
                <a:t>E.val</a:t>
              </a:r>
              <a:r>
                <a:rPr lang="en-US" altLang="zh-CN" sz="2200" dirty="0">
                  <a:solidFill>
                    <a:schemeClr val="bg1"/>
                  </a:solidFill>
                </a:rPr>
                <a:t> :=</a:t>
              </a:r>
              <a:r>
                <a:rPr lang="en-US" altLang="zh-CN" sz="2200" dirty="0" err="1">
                  <a:solidFill>
                    <a:schemeClr val="bg1"/>
                  </a:solidFill>
                </a:rPr>
                <a:t>T.val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T.val</a:t>
              </a:r>
              <a:r>
                <a:rPr lang="en-US" altLang="zh-CN" sz="2200" dirty="0">
                  <a:solidFill>
                    <a:schemeClr val="bg1"/>
                  </a:solidFill>
                </a:rPr>
                <a:t> :=T</a:t>
              </a:r>
              <a:r>
                <a:rPr lang="en-US" altLang="zh-CN" sz="2200" baseline="-25000" dirty="0">
                  <a:solidFill>
                    <a:schemeClr val="bg1"/>
                  </a:solidFill>
                </a:rPr>
                <a:t>1</a:t>
              </a:r>
              <a:r>
                <a:rPr lang="en-US" altLang="zh-CN" sz="2200" dirty="0">
                  <a:solidFill>
                    <a:schemeClr val="bg1"/>
                  </a:solidFill>
                </a:rPr>
                <a:t>.val* </a:t>
              </a:r>
              <a:r>
                <a:rPr lang="en-US" altLang="zh-CN" sz="2200" dirty="0" err="1">
                  <a:solidFill>
                    <a:schemeClr val="bg1"/>
                  </a:solidFill>
                </a:rPr>
                <a:t>F.val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T.val</a:t>
              </a:r>
              <a:r>
                <a:rPr lang="en-US" altLang="zh-CN" sz="2200" dirty="0">
                  <a:solidFill>
                    <a:schemeClr val="bg1"/>
                  </a:solidFill>
                </a:rPr>
                <a:t> :=</a:t>
              </a:r>
              <a:r>
                <a:rPr lang="en-US" altLang="zh-CN" sz="2200" dirty="0" err="1">
                  <a:solidFill>
                    <a:schemeClr val="bg1"/>
                  </a:solidFill>
                </a:rPr>
                <a:t>F.val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F.val</a:t>
              </a:r>
              <a:r>
                <a:rPr lang="en-US" altLang="zh-CN" sz="2200" dirty="0">
                  <a:solidFill>
                    <a:schemeClr val="bg1"/>
                  </a:solidFill>
                </a:rPr>
                <a:t> :=</a:t>
              </a:r>
              <a:r>
                <a:rPr lang="en-US" altLang="zh-CN" sz="2200" dirty="0" err="1">
                  <a:solidFill>
                    <a:schemeClr val="bg1"/>
                  </a:solidFill>
                </a:rPr>
                <a:t>E.val</a:t>
              </a:r>
              <a:r>
                <a:rPr lang="en-US" altLang="zh-CN" sz="2200" dirty="0">
                  <a:solidFill>
                    <a:schemeClr val="bg1"/>
                  </a:solidFill>
                </a:rPr>
                <a:t> </a:t>
              </a:r>
            </a:p>
            <a:p>
              <a:pPr eaLnBrk="1" hangingPunct="1">
                <a:spcBef>
                  <a:spcPts val="0"/>
                </a:spcBef>
                <a:buFont typeface="Wingdings" panose="05000000000000000000" pitchFamily="2" charset="2"/>
                <a:buNone/>
              </a:pPr>
              <a:r>
                <a:rPr lang="en-US" altLang="zh-CN" sz="2200" dirty="0" err="1">
                  <a:solidFill>
                    <a:schemeClr val="bg1"/>
                  </a:solidFill>
                </a:rPr>
                <a:t>F.val</a:t>
              </a:r>
              <a:r>
                <a:rPr lang="en-US" altLang="zh-CN" sz="2200" dirty="0">
                  <a:solidFill>
                    <a:schemeClr val="bg1"/>
                  </a:solidFill>
                </a:rPr>
                <a:t> :=</a:t>
              </a:r>
              <a:r>
                <a:rPr lang="en-US" altLang="zh-CN" sz="2200" dirty="0" err="1">
                  <a:solidFill>
                    <a:schemeClr val="bg1"/>
                  </a:solidFill>
                </a:rPr>
                <a:t>digit.lexval</a:t>
              </a:r>
              <a:endParaRPr lang="en-US" altLang="zh-CN" sz="2200" dirty="0">
                <a:solidFill>
                  <a:schemeClr val="bg1"/>
                </a:solidFill>
              </a:endParaRPr>
            </a:p>
          </p:txBody>
        </p:sp>
      </p:grpSp>
      <p:sp>
        <p:nvSpPr>
          <p:cNvPr id="15" name="Rectangle 41"/>
          <p:cNvSpPr txBox="1">
            <a:spLocks noChangeArrowheads="1"/>
          </p:cNvSpPr>
          <p:nvPr/>
        </p:nvSpPr>
        <p:spPr>
          <a:xfrm>
            <a:off x="4675398" y="3533795"/>
            <a:ext cx="4405705" cy="3167841"/>
          </a:xfrm>
          <a:prstGeom prst="rect">
            <a:avLst/>
          </a:prstGeom>
          <a:ln>
            <a:noFill/>
            <a:headEnd/>
            <a:tailEnd/>
          </a:ln>
        </p:spPr>
        <p:style>
          <a:lnRef idx="2">
            <a:schemeClr val="accent1">
              <a:shade val="50000"/>
            </a:schemeClr>
          </a:lnRef>
          <a:fillRef idx="1">
            <a:schemeClr val="accent1"/>
          </a:fillRef>
          <a:effectRef idx="0">
            <a:schemeClr val="accent1"/>
          </a:effectRef>
          <a:fontRef idx="minor">
            <a:schemeClr val="lt1"/>
          </a:fontRef>
        </p:style>
        <p:txBody>
          <a:bodyPr vert="horz" lIns="144000" tIns="144000" rIns="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80000"/>
              </a:lnSpc>
              <a:buFont typeface="Wingdings" panose="05000000000000000000" pitchFamily="2" charset="2"/>
              <a:buNone/>
            </a:pPr>
            <a:r>
              <a:rPr lang="zh-CN" altLang="en-US" sz="2200" dirty="0">
                <a:solidFill>
                  <a:schemeClr val="bg1"/>
                </a:solidFill>
              </a:rPr>
              <a:t>产 生 式</a:t>
            </a:r>
            <a:r>
              <a:rPr lang="zh-CN" altLang="en-US" sz="2200" dirty="0">
                <a:solidFill>
                  <a:schemeClr val="bg1"/>
                </a:solidFill>
                <a:ea typeface="黑体" panose="02010609060101010101" pitchFamily="49" charset="-122"/>
              </a:rPr>
              <a:t> 	</a:t>
            </a:r>
            <a:r>
              <a:rPr lang="zh-CN" altLang="en-US" sz="2200" dirty="0">
                <a:solidFill>
                  <a:schemeClr val="bg1"/>
                </a:solidFill>
              </a:rPr>
              <a:t>语 义 规 则</a:t>
            </a:r>
            <a:r>
              <a:rPr lang="zh-CN" altLang="en-US" sz="2200" dirty="0">
                <a:solidFill>
                  <a:schemeClr val="bg1"/>
                </a:solidFill>
                <a:ea typeface="黑体" panose="02010609060101010101" pitchFamily="49" charset="-122"/>
              </a:rPr>
              <a:t> </a:t>
            </a:r>
            <a:endParaRPr lang="en-US" altLang="zh-CN" sz="2200" dirty="0">
              <a:solidFill>
                <a:schemeClr val="bg1"/>
              </a:solidFill>
              <a:ea typeface="黑体" panose="02010609060101010101" pitchFamily="49" charset="-122"/>
            </a:endParaRPr>
          </a:p>
          <a:p>
            <a:pPr algn="just">
              <a:lnSpc>
                <a:spcPct val="80000"/>
              </a:lnSpc>
              <a:buFont typeface="Wingdings" panose="05000000000000000000" pitchFamily="2" charset="2"/>
              <a:buNone/>
            </a:pPr>
            <a:r>
              <a:rPr lang="en-US" altLang="zh-CN" sz="2200" dirty="0">
                <a:solidFill>
                  <a:schemeClr val="bg1"/>
                </a:solidFill>
              </a:rPr>
              <a:t>D→TL       </a:t>
            </a:r>
            <a:r>
              <a:rPr lang="en-US" altLang="zh-CN" sz="2200" dirty="0">
                <a:solidFill>
                  <a:srgbClr val="FF0000"/>
                </a:solidFill>
              </a:rPr>
              <a:t>L.in := </a:t>
            </a:r>
            <a:r>
              <a:rPr lang="en-US" altLang="zh-CN" sz="2200" dirty="0" err="1">
                <a:solidFill>
                  <a:srgbClr val="FF0000"/>
                </a:solidFill>
              </a:rPr>
              <a:t>T.type</a:t>
            </a:r>
            <a:r>
              <a:rPr lang="en-US" altLang="zh-CN" sz="2200" dirty="0">
                <a:solidFill>
                  <a:srgbClr val="FF0000"/>
                </a:solidFill>
              </a:rPr>
              <a:t> </a:t>
            </a:r>
          </a:p>
          <a:p>
            <a:pPr algn="just">
              <a:lnSpc>
                <a:spcPct val="80000"/>
              </a:lnSpc>
              <a:buFont typeface="Wingdings" panose="05000000000000000000" pitchFamily="2" charset="2"/>
              <a:buNone/>
            </a:pPr>
            <a:r>
              <a:rPr lang="en-US" altLang="zh-CN" sz="2200" dirty="0" err="1">
                <a:solidFill>
                  <a:schemeClr val="bg1"/>
                </a:solidFill>
              </a:rPr>
              <a:t>T→int</a:t>
            </a:r>
            <a:r>
              <a:rPr lang="en-US" altLang="zh-CN" sz="2200" dirty="0">
                <a:solidFill>
                  <a:schemeClr val="bg1"/>
                </a:solidFill>
              </a:rPr>
              <a:t>	</a:t>
            </a:r>
            <a:r>
              <a:rPr lang="en-US" altLang="zh-CN" sz="2200" dirty="0">
                <a:solidFill>
                  <a:srgbClr val="FFFF00"/>
                </a:solidFill>
              </a:rPr>
              <a:t>      </a:t>
            </a:r>
            <a:r>
              <a:rPr lang="en-US" altLang="zh-CN" sz="2200" dirty="0" err="1">
                <a:solidFill>
                  <a:srgbClr val="FFFF00"/>
                </a:solidFill>
              </a:rPr>
              <a:t>T.type</a:t>
            </a:r>
            <a:r>
              <a:rPr lang="en-US" altLang="zh-CN" sz="2200" dirty="0">
                <a:solidFill>
                  <a:srgbClr val="FFFF00"/>
                </a:solidFill>
              </a:rPr>
              <a:t> := integer </a:t>
            </a:r>
          </a:p>
          <a:p>
            <a:pPr algn="just">
              <a:lnSpc>
                <a:spcPct val="80000"/>
              </a:lnSpc>
              <a:buFont typeface="Wingdings" panose="05000000000000000000" pitchFamily="2" charset="2"/>
              <a:buNone/>
            </a:pPr>
            <a:r>
              <a:rPr lang="en-US" altLang="zh-CN" sz="2200" dirty="0" err="1">
                <a:solidFill>
                  <a:schemeClr val="bg1"/>
                </a:solidFill>
              </a:rPr>
              <a:t>T→real</a:t>
            </a:r>
            <a:r>
              <a:rPr lang="en-US" altLang="zh-CN" sz="2200" dirty="0">
                <a:solidFill>
                  <a:schemeClr val="bg1"/>
                </a:solidFill>
              </a:rPr>
              <a:t>     </a:t>
            </a:r>
            <a:r>
              <a:rPr lang="en-US" altLang="zh-CN" sz="2200" dirty="0" err="1">
                <a:solidFill>
                  <a:schemeClr val="bg1"/>
                </a:solidFill>
              </a:rPr>
              <a:t>T.type</a:t>
            </a:r>
            <a:r>
              <a:rPr lang="en-US" altLang="zh-CN" sz="2200" dirty="0">
                <a:solidFill>
                  <a:schemeClr val="bg1"/>
                </a:solidFill>
              </a:rPr>
              <a:t> := real </a:t>
            </a:r>
          </a:p>
          <a:p>
            <a:pPr algn="just">
              <a:lnSpc>
                <a:spcPct val="80000"/>
              </a:lnSpc>
              <a:buFont typeface="Wingdings" panose="05000000000000000000" pitchFamily="2" charset="2"/>
              <a:buNone/>
            </a:pPr>
            <a:r>
              <a:rPr lang="en-US" altLang="zh-CN" sz="2200" dirty="0">
                <a:solidFill>
                  <a:schemeClr val="bg1"/>
                </a:solidFill>
              </a:rPr>
              <a:t>L→L</a:t>
            </a:r>
            <a:r>
              <a:rPr lang="en-US" altLang="zh-CN" sz="2200" baseline="-30000" dirty="0">
                <a:solidFill>
                  <a:schemeClr val="bg1"/>
                </a:solidFill>
              </a:rPr>
              <a:t>1</a:t>
            </a:r>
            <a:r>
              <a:rPr lang="en-US" altLang="zh-CN" sz="2200" dirty="0">
                <a:solidFill>
                  <a:schemeClr val="bg1"/>
                </a:solidFill>
              </a:rPr>
              <a:t>, id   </a:t>
            </a:r>
            <a:r>
              <a:rPr lang="en-US" altLang="zh-CN" sz="2200" dirty="0">
                <a:solidFill>
                  <a:srgbClr val="FF0000"/>
                </a:solidFill>
              </a:rPr>
              <a:t>L</a:t>
            </a:r>
            <a:r>
              <a:rPr lang="en-US" altLang="zh-CN" sz="2200" baseline="-30000" dirty="0">
                <a:solidFill>
                  <a:srgbClr val="FF0000"/>
                </a:solidFill>
              </a:rPr>
              <a:t>1</a:t>
            </a:r>
            <a:r>
              <a:rPr lang="en-US" altLang="zh-CN" sz="2200" dirty="0">
                <a:solidFill>
                  <a:srgbClr val="FF0000"/>
                </a:solidFill>
              </a:rPr>
              <a:t>.in :=L.in </a:t>
            </a:r>
          </a:p>
          <a:p>
            <a:pPr algn="just">
              <a:lnSpc>
                <a:spcPct val="80000"/>
              </a:lnSpc>
              <a:buFont typeface="Wingdings" panose="05000000000000000000" pitchFamily="2" charset="2"/>
              <a:buNone/>
            </a:pPr>
            <a:r>
              <a:rPr lang="en-US" altLang="zh-CN" sz="2200" dirty="0">
                <a:solidFill>
                  <a:schemeClr val="bg1"/>
                </a:solidFill>
              </a:rPr>
              <a:t>                </a:t>
            </a:r>
            <a:r>
              <a:rPr lang="en-US" altLang="zh-CN" sz="2200" dirty="0" err="1">
                <a:solidFill>
                  <a:schemeClr val="bg1"/>
                </a:solidFill>
              </a:rPr>
              <a:t>addtype</a:t>
            </a:r>
            <a:r>
              <a:rPr lang="en-US" altLang="zh-CN" sz="2200" dirty="0">
                <a:solidFill>
                  <a:schemeClr val="bg1"/>
                </a:solidFill>
              </a:rPr>
              <a:t>(</a:t>
            </a:r>
            <a:r>
              <a:rPr lang="en-US" altLang="zh-CN" sz="2200" dirty="0" err="1">
                <a:solidFill>
                  <a:schemeClr val="bg1"/>
                </a:solidFill>
              </a:rPr>
              <a:t>id.entry</a:t>
            </a:r>
            <a:r>
              <a:rPr lang="en-US" altLang="zh-CN" sz="2200" dirty="0">
                <a:solidFill>
                  <a:schemeClr val="bg1"/>
                </a:solidFill>
              </a:rPr>
              <a:t>, L.in) </a:t>
            </a:r>
          </a:p>
          <a:p>
            <a:pPr algn="just">
              <a:lnSpc>
                <a:spcPct val="80000"/>
              </a:lnSpc>
              <a:buFont typeface="Wingdings" panose="05000000000000000000" pitchFamily="2" charset="2"/>
              <a:buNone/>
            </a:pPr>
            <a:r>
              <a:rPr lang="en-US" altLang="zh-CN" sz="2200" dirty="0" err="1">
                <a:solidFill>
                  <a:schemeClr val="bg1"/>
                </a:solidFill>
              </a:rPr>
              <a:t>L→id</a:t>
            </a:r>
            <a:r>
              <a:rPr lang="en-US" altLang="zh-CN" sz="2200" dirty="0">
                <a:solidFill>
                  <a:schemeClr val="bg1"/>
                </a:solidFill>
              </a:rPr>
              <a:t> 	      </a:t>
            </a:r>
            <a:r>
              <a:rPr lang="en-US" altLang="zh-CN" sz="2200" dirty="0" err="1">
                <a:solidFill>
                  <a:schemeClr val="bg1"/>
                </a:solidFill>
              </a:rPr>
              <a:t>addtype</a:t>
            </a:r>
            <a:r>
              <a:rPr lang="en-US" altLang="zh-CN" sz="2200" dirty="0">
                <a:solidFill>
                  <a:schemeClr val="bg1"/>
                </a:solidFill>
              </a:rPr>
              <a:t>(</a:t>
            </a:r>
            <a:r>
              <a:rPr lang="en-US" altLang="zh-CN" sz="2200" dirty="0" err="1">
                <a:solidFill>
                  <a:schemeClr val="bg1"/>
                </a:solidFill>
              </a:rPr>
              <a:t>id.entry</a:t>
            </a:r>
            <a:r>
              <a:rPr lang="en-US" altLang="zh-CN" sz="2200" dirty="0">
                <a:solidFill>
                  <a:schemeClr val="bg1"/>
                </a:solidFill>
              </a:rPr>
              <a:t>, </a:t>
            </a:r>
            <a:r>
              <a:rPr lang="en-US" altLang="zh-CN" sz="2200" dirty="0">
                <a:solidFill>
                  <a:srgbClr val="FFFF00"/>
                </a:solidFill>
              </a:rPr>
              <a:t>L.in</a:t>
            </a:r>
            <a:r>
              <a:rPr lang="en-US" altLang="zh-CN" sz="2200" dirty="0">
                <a:solidFill>
                  <a:schemeClr val="bg1"/>
                </a:solidFill>
              </a:rPr>
              <a:t>) </a:t>
            </a:r>
            <a:endParaRPr lang="zh-CN" altLang="en-US" sz="2200" dirty="0">
              <a:solidFill>
                <a:schemeClr val="bg1"/>
              </a:solidFill>
            </a:endParaRPr>
          </a:p>
        </p:txBody>
      </p:sp>
    </p:spTree>
    <p:extLst>
      <p:ext uri="{BB962C8B-B14F-4D97-AF65-F5344CB8AC3E}">
        <p14:creationId xmlns:p14="http://schemas.microsoft.com/office/powerpoint/2010/main" val="966048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4">
                                            <p:txEl>
                                              <p:pRg st="0" end="0"/>
                                            </p:txEl>
                                          </p:spTgt>
                                        </p:tgtEl>
                                        <p:attrNameLst>
                                          <p:attrName>style.visibility</p:attrName>
                                        </p:attrNameLst>
                                      </p:cBhvr>
                                      <p:to>
                                        <p:strVal val="visible"/>
                                      </p:to>
                                    </p:set>
                                    <p:animEffect transition="in" filter="wipe(left)">
                                      <p:cBhvr>
                                        <p:cTn id="7" dur="500"/>
                                        <p:tgtEl>
                                          <p:spTgt spid="264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4194">
                                            <p:txEl>
                                              <p:pRg st="1" end="1"/>
                                            </p:txEl>
                                          </p:spTgt>
                                        </p:tgtEl>
                                        <p:attrNameLst>
                                          <p:attrName>style.visibility</p:attrName>
                                        </p:attrNameLst>
                                      </p:cBhvr>
                                      <p:to>
                                        <p:strVal val="visible"/>
                                      </p:to>
                                    </p:set>
                                    <p:animEffect transition="in" filter="wipe(left)">
                                      <p:cBhvr>
                                        <p:cTn id="18" dur="500"/>
                                        <p:tgtEl>
                                          <p:spTgt spid="2641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build="p"/>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平面(MOOC)">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OOC-PPT模板" id="{52A9F7C9-966B-4A8B-A1C7-6E16B2577468}" vid="{3D64D331-574C-4511-9C06-47C9CEF20C92}"/>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24715</TotalTime>
  <Words>6784</Words>
  <Application>Microsoft Office PowerPoint</Application>
  <PresentationFormat>全屏显示(4:3)</PresentationFormat>
  <Paragraphs>1074</Paragraphs>
  <Slides>85</Slides>
  <Notes>66</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85</vt:i4>
      </vt:variant>
    </vt:vector>
  </HeadingPairs>
  <TitlesOfParts>
    <vt:vector size="97" baseType="lpstr">
      <vt:lpstr>黑体</vt:lpstr>
      <vt:lpstr>华文隶书</vt:lpstr>
      <vt:lpstr>宋体</vt:lpstr>
      <vt:lpstr>微软雅黑</vt:lpstr>
      <vt:lpstr>Arial</vt:lpstr>
      <vt:lpstr>Calibri</vt:lpstr>
      <vt:lpstr>Times New Roman</vt:lpstr>
      <vt:lpstr>Wingdings</vt:lpstr>
      <vt:lpstr>Wingdings 3</vt:lpstr>
      <vt:lpstr>默认设计模板</vt:lpstr>
      <vt:lpstr>1_默认设计模板</vt:lpstr>
      <vt:lpstr>平面(MOOC)</vt:lpstr>
      <vt:lpstr>第7章　语法制导的语义计算 Syntax-Directed evaluation of Attributed </vt:lpstr>
      <vt:lpstr>PowerPoint 演示文稿</vt:lpstr>
      <vt:lpstr>PowerPoint 演示文稿</vt:lpstr>
      <vt:lpstr>属性文法</vt:lpstr>
      <vt:lpstr>综合属性</vt:lpstr>
      <vt:lpstr>继承属性</vt:lpstr>
      <vt:lpstr>属性依赖</vt:lpstr>
      <vt:lpstr>属性依赖</vt:lpstr>
      <vt:lpstr>语义规则</vt:lpstr>
      <vt:lpstr>语义规则</vt:lpstr>
      <vt:lpstr>测试：语义规则</vt:lpstr>
      <vt:lpstr>编译原理</vt:lpstr>
      <vt:lpstr>带注释的语法树 </vt:lpstr>
      <vt:lpstr>带注释的语法树 </vt:lpstr>
      <vt:lpstr>带注释的语法树 </vt:lpstr>
      <vt:lpstr>带注释的语法树 </vt:lpstr>
      <vt:lpstr>带注释的语法树 </vt:lpstr>
      <vt:lpstr>PowerPoint 演示文稿</vt:lpstr>
      <vt:lpstr>PowerPoint 演示文稿</vt:lpstr>
      <vt:lpstr>PowerPoint 演示文稿</vt:lpstr>
      <vt:lpstr>编译原理</vt:lpstr>
      <vt:lpstr>基于属性文法的处理方法 </vt:lpstr>
      <vt:lpstr>基于属性文法的处理方法 </vt:lpstr>
      <vt:lpstr>基于属性文法的处理方法 </vt:lpstr>
      <vt:lpstr>编译原理</vt:lpstr>
      <vt:lpstr>依赖图 </vt:lpstr>
      <vt:lpstr>依赖图</vt:lpstr>
      <vt:lpstr>依赖图的构建算法</vt:lpstr>
      <vt:lpstr>依赖图示例</vt:lpstr>
      <vt:lpstr>良定义的属性文法</vt:lpstr>
      <vt:lpstr>属性的计算次序 </vt:lpstr>
      <vt:lpstr>依赖图示例</vt:lpstr>
      <vt:lpstr>编译原理</vt:lpstr>
      <vt:lpstr>树遍历的属性计算方法</vt:lpstr>
      <vt:lpstr>树遍历算法</vt:lpstr>
      <vt:lpstr>树遍历算法示例</vt:lpstr>
      <vt:lpstr>树遍历算法示例</vt:lpstr>
      <vt:lpstr>编译原理</vt:lpstr>
      <vt:lpstr>一遍扫描的处理方法 </vt:lpstr>
      <vt:lpstr>抽象语法树 </vt:lpstr>
      <vt:lpstr>建立表达式的抽象语法树 </vt:lpstr>
      <vt:lpstr> a－4＋c的抽象语法树</vt:lpstr>
      <vt:lpstr>小结</vt:lpstr>
      <vt:lpstr>PowerPoint 演示文稿</vt:lpstr>
      <vt:lpstr>编译原理</vt:lpstr>
      <vt:lpstr>S-属性文法的自下而上计算 </vt:lpstr>
      <vt:lpstr>S-属性文法的自下而上计算</vt:lpstr>
      <vt:lpstr>S-属性文法的自下而上计算</vt:lpstr>
      <vt:lpstr>S-属性文法的分析过程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一遍扫描的处理方法 </vt:lpstr>
      <vt:lpstr>L-属性文法和自顶向下翻译 </vt:lpstr>
      <vt:lpstr>L-属性文法</vt:lpstr>
      <vt:lpstr>测试：L-属性文法</vt:lpstr>
      <vt:lpstr>L-属性文法和自顶向下翻译 </vt:lpstr>
      <vt:lpstr>树遍历的属性计算方法</vt:lpstr>
      <vt:lpstr>PowerPoint 演示文稿</vt:lpstr>
      <vt:lpstr>编译原理</vt:lpstr>
      <vt:lpstr>PowerPoint 演示文稿</vt:lpstr>
      <vt:lpstr>翻译模式 </vt:lpstr>
      <vt:lpstr>翻译模式示例</vt:lpstr>
      <vt:lpstr>设计翻译模式的原则</vt:lpstr>
      <vt:lpstr>建立翻译模式</vt:lpstr>
      <vt:lpstr>建立翻译模式</vt:lpstr>
      <vt:lpstr>PowerPoint 演示文稿</vt:lpstr>
      <vt:lpstr>编译原理</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My</cp:lastModifiedBy>
  <cp:revision>512</cp:revision>
  <cp:lastPrinted>1601-01-01T00:00:00Z</cp:lastPrinted>
  <dcterms:created xsi:type="dcterms:W3CDTF">1601-01-01T00:00:00Z</dcterms:created>
  <dcterms:modified xsi:type="dcterms:W3CDTF">2021-05-19T01:39:54Z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