
<file path=[Content_Types].xml><?xml version="1.0" encoding="utf-8"?>
<Types xmlns="http://schemas.openxmlformats.org/package/2006/content-types">
  <Default Extension="jpeg" ContentType="image/jpeg"/>
  <Default Extension="JPG" ContentType="image/.jp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notesMasterIdLst>
    <p:notesMasterId r:id="rId6"/>
  </p:notesMasterIdLst>
  <p:handoutMasterIdLst>
    <p:handoutMasterId r:id="rId26"/>
  </p:handoutMasterIdLst>
  <p:sldIdLst>
    <p:sldId id="256" r:id="rId4"/>
    <p:sldId id="484" r:id="rId5"/>
    <p:sldId id="485" r:id="rId7"/>
    <p:sldId id="486" r:id="rId8"/>
    <p:sldId id="546" r:id="rId9"/>
    <p:sldId id="548" r:id="rId10"/>
    <p:sldId id="549" r:id="rId11"/>
    <p:sldId id="550" r:id="rId12"/>
    <p:sldId id="551" r:id="rId13"/>
    <p:sldId id="523" r:id="rId14"/>
    <p:sldId id="526" r:id="rId15"/>
    <p:sldId id="524" r:id="rId16"/>
    <p:sldId id="525" r:id="rId17"/>
    <p:sldId id="552" r:id="rId18"/>
    <p:sldId id="553" r:id="rId19"/>
    <p:sldId id="555" r:id="rId20"/>
    <p:sldId id="557" r:id="rId21"/>
    <p:sldId id="554" r:id="rId22"/>
    <p:sldId id="558" r:id="rId23"/>
    <p:sldId id="559" r:id="rId24"/>
    <p:sldId id="560" r:id="rId25"/>
  </p:sldIdLst>
  <p:sldSz cx="9144000" cy="6858000" type="screen4x3"/>
  <p:notesSz cx="6858000" cy="9144000"/>
  <p:custDataLst>
    <p:tags r:id="rId31"/>
  </p:custDataLst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y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  <a:srgbClr val="FF0000"/>
    <a:srgbClr val="D60093"/>
    <a:srgbClr val="66FF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68" d="100"/>
          <a:sy n="68" d="100"/>
        </p:scale>
        <p:origin x="144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289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1" Type="http://schemas.openxmlformats.org/officeDocument/2006/relationships/tags" Target="tags/tag1.xml"/><Relationship Id="rId30" Type="http://schemas.openxmlformats.org/officeDocument/2006/relationships/commentAuthors" Target="commentAuthors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fld id="{032CC0F5-B764-45BC-BC58-17B91E0A68C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fld id="{72B79472-355A-44BE-9E33-43CBF8D66FA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2B32450F-F943-4929-AC76-8355EE0F4879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45E61334-C360-479D-96D2-4BCE8C245EEC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8FBE0BC0-3837-4420-9D0B-568BE3F7998A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25FD46BF-0E40-45A2-B9E1-D36D6F142D24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22BB1DA8-D648-4A07-9F2E-196EF0D8D360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5F4E81B4-D766-4564-AA4D-8520733607C4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9AB225D1-AB2B-49CA-93BC-E3B82E6B5D7F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0668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1EC7D15-1EA6-4059-945F-BCB92DF1FBBE}" type="slidenum">
              <a:rPr lang="en-US" altLang="zh-CN"/>
            </a:fld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559276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5592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2EFB30B-073C-4885-8AA2-427C80E6BD2B}" type="slidenum">
              <a:rPr lang="en-US" altLang="zh-CN"/>
            </a:fld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349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419600" y="10668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17E3F1-433D-49FB-929D-0CB1EB2026DE}" type="slidenum">
              <a:rPr lang="en-US" altLang="zh-CN"/>
            </a:fld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28600" y="0"/>
            <a:ext cx="8458200" cy="5592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563C4B5-D46A-49E1-A9D2-BEB4B287C140}" type="slidenum">
              <a:rPr lang="en-US" altLang="zh-CN"/>
            </a:fld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229600" cy="3349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EFAC6-5A0B-4723-8AA6-3D3F3D98D5C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541313-7C87-4CE2-A67F-A8791D09C36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9E4688-0E58-46CA-9C21-FD16D903A25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5CD71-FA44-4F3F-8CEB-E0F407EEDB6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3A4353-EC8A-4DD2-A4FD-1999D954F13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fld id="{19352E73-6586-482C-B492-E6FD81B48779}" type="slidenum">
              <a:rPr lang="en-US" altLang="zh-CN" smtClean="0"/>
            </a:fld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8BE97-0AE4-45FC-961E-5152E7D77ED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4D79-D6C1-4F7A-9771-2ED1C8DE996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EB55C0-F417-46B5-8C6B-D5499C966BC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68C21-EE39-4EBD-B58C-A0C05B4BA39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96C03-1B51-473B-B868-2D60980CAE2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5592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55927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2ADD2-48BE-4629-BA11-CAB66AB22D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131F9F7-2522-40F9-BF67-826A4745FB37}" type="slidenum">
              <a:rPr lang="en-US" altLang="zh-CN"/>
            </a:fld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0668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A2E6FCD-6FDA-4C89-AB14-F026A850FE63}" type="slidenum">
              <a:rPr lang="en-US" altLang="zh-CN"/>
            </a:fld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FB8F29-AEE5-4D01-8BA2-2B644DAFF1AE}" type="slidenum">
              <a:rPr lang="en-US" altLang="zh-CN"/>
            </a:fld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5768367-19B6-44BC-9951-BC83BC5A3A7D}" type="slidenum">
              <a:rPr lang="en-US" altLang="zh-CN"/>
            </a:fld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D611F3A-53DE-4E73-A372-B7C8602DC65D}" type="slidenum">
              <a:rPr lang="en-US" altLang="zh-CN"/>
            </a:fld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7851B2-B141-4930-9AF0-69913F35A897}" type="slidenum">
              <a:rPr lang="en-US" altLang="zh-CN"/>
            </a:fld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B257B05-CF89-42FF-AFC4-6029450014A9}" type="slidenum">
              <a:rPr lang="en-US" altLang="zh-CN"/>
            </a:fld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7" name="Rectangle 15"/>
          <p:cNvSpPr>
            <a:spLocks noChangeArrowheads="1"/>
          </p:cNvSpPr>
          <p:nvPr userDrawn="1"/>
        </p:nvSpPr>
        <p:spPr bwMode="auto">
          <a:xfrm>
            <a:off x="228600" y="838200"/>
            <a:ext cx="82296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8" name="Rectangle 16"/>
          <p:cNvSpPr>
            <a:spLocks noChangeArrowheads="1"/>
          </p:cNvSpPr>
          <p:nvPr userDrawn="1"/>
        </p:nvSpPr>
        <p:spPr bwMode="auto">
          <a:xfrm>
            <a:off x="228600" y="6096000"/>
            <a:ext cx="8229600" cy="45719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anose="02010800040101010101" pitchFamily="2" charset="-122"/>
          <a:ea typeface="华文隶书" panose="0201080004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anose="02010800040101010101" pitchFamily="2" charset="-122"/>
          <a:ea typeface="华文隶书" panose="0201080004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anose="02010800040101010101" pitchFamily="2" charset="-122"/>
          <a:ea typeface="华文隶书" panose="0201080004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anose="02010800040101010101" pitchFamily="2" charset="-122"/>
          <a:ea typeface="华文隶书" panose="020108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anose="02010800040101010101" pitchFamily="2" charset="-122"/>
          <a:ea typeface="华文隶书" panose="020108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anose="02010800040101010101" pitchFamily="2" charset="-122"/>
          <a:ea typeface="华文隶书" panose="020108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anose="02010800040101010101" pitchFamily="2" charset="-122"/>
          <a:ea typeface="华文隶书" panose="020108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anose="02010800040101010101" pitchFamily="2" charset="-122"/>
          <a:ea typeface="华文隶书" panose="0201080004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华中科技大学 </a:t>
            </a:r>
            <a:r>
              <a:rPr lang="en-US" altLang="zh-CN"/>
              <a:t>–</a:t>
            </a:r>
            <a:r>
              <a:rPr lang="zh-CN" altLang="en-US"/>
              <a:t>徐丽萍</a:t>
            </a:r>
            <a:endParaRPr lang="zh-CN" altLang="en-US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ea typeface="+mn-ea"/>
              </a:defRPr>
            </a:lvl1pPr>
          </a:lstStyle>
          <a:p>
            <a:fld id="{151EF2D8-4556-4595-AAFB-18A1313A10C9}" type="slidenum">
              <a:rPr lang="en-US" altLang="zh-CN"/>
            </a:fld>
            <a:endParaRPr lang="en-US" altLang="zh-CN"/>
          </a:p>
        </p:txBody>
      </p:sp>
      <p:sp>
        <p:nvSpPr>
          <p:cNvPr id="240647" name="Rectangle 7"/>
          <p:cNvSpPr>
            <a:spLocks noChangeArrowheads="1"/>
          </p:cNvSpPr>
          <p:nvPr userDrawn="1"/>
        </p:nvSpPr>
        <p:spPr bwMode="auto">
          <a:xfrm>
            <a:off x="152400" y="3048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648" name="Rectangle 8"/>
          <p:cNvSpPr>
            <a:spLocks noChangeArrowheads="1"/>
          </p:cNvSpPr>
          <p:nvPr userDrawn="1"/>
        </p:nvSpPr>
        <p:spPr bwMode="auto">
          <a:xfrm>
            <a:off x="3429000" y="63246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anose="02010800040101010101" pitchFamily="2" charset="-122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anose="02010800040101010101" pitchFamily="2" charset="-122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anose="02010800040101010101" pitchFamily="2" charset="-122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anose="02010800040101010101" pitchFamily="2" charset="-122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anose="02010800040101010101" pitchFamily="2" charset="-122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anose="02010800040101010101" pitchFamily="2" charset="-122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anose="02010800040101010101" pitchFamily="2" charset="-122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anose="02010800040101010101" pitchFamily="2" charset="-122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../source/C/pl0/pl0.sl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6172200"/>
            <a:ext cx="7391400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编译原理课程组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38200" y="304800"/>
            <a:ext cx="7391400" cy="685800"/>
          </a:xfrm>
          <a:prstGeom prst="rect">
            <a:avLst/>
          </a:prstGeom>
        </p:spPr>
        <p:txBody>
          <a:bodyPr/>
          <a:lstStyle/>
          <a:p>
            <a:pPr lvl="0"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华中科技大学  计算机科学与技术学院</a:t>
            </a:r>
            <a:endParaRPr lang="en-US" altLang="zh-CN" sz="2800" b="1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75456" y="1920533"/>
            <a:ext cx="8610599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j-cs"/>
              </a:rPr>
              <a:t>实验二　</a:t>
            </a:r>
            <a:endParaRPr kumimoji="0" lang="en-US" altLang="zh-CN" sz="40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j-cs"/>
            </a:endParaRPr>
          </a:p>
          <a:p>
            <a:pPr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j-cs"/>
              </a:rPr>
              <a:t>词法分析</a:t>
            </a:r>
            <a:r>
              <a:rPr lang="zh-CN" altLang="en-US" sz="40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rPr>
              <a:t>分析器的设计与实现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1524000" y="4189906"/>
            <a:ext cx="6513513" cy="572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algn="ctr" eaLnBrk="1" hangingPunct="1">
              <a:lnSpc>
                <a:spcPct val="130000"/>
              </a:lnSpc>
              <a:spcAft>
                <a:spcPct val="50000"/>
              </a:spcAft>
            </a:pPr>
            <a:fld id="{BE7E03F2-260A-4EC1-BF85-F8D1985737F6}" type="datetime3">
              <a:rPr lang="zh-CN" altLang="en-US" sz="2700" smtClean="0">
                <a:latin typeface="+mn-lt"/>
                <a:ea typeface="+mn-ea"/>
                <a:cs typeface="+mn-ea"/>
                <a:sym typeface="+mn-lt"/>
              </a:rPr>
            </a:fld>
            <a:endParaRPr lang="en-US" altLang="zh-CN" sz="27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-304800" y="1066800"/>
            <a:ext cx="4343400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FF0000"/>
                </a:solidFill>
                <a:latin typeface="+mn-ea"/>
                <a:ea typeface="+mn-ea"/>
              </a:rPr>
              <a:t>编译原理实验</a:t>
            </a:r>
            <a:endParaRPr lang="zh-CN" altLang="en-US" sz="40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 Box 3"/>
          <p:cNvSpPr txBox="1">
            <a:spLocks noChangeArrowheads="1"/>
          </p:cNvSpPr>
          <p:nvPr/>
        </p:nvSpPr>
        <p:spPr bwMode="auto">
          <a:xfrm flipH="1">
            <a:off x="8480425" y="5999163"/>
            <a:ext cx="511175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1000" u="sng">
                <a:hlinkClick r:id="rId1" action="ppaction://hlinksldjump"/>
              </a:rPr>
              <a:t>目录</a:t>
            </a:r>
            <a:endParaRPr lang="zh-CN" altLang="en-US" sz="1000" u="sng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762000" y="990600"/>
            <a:ext cx="7467600" cy="10286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595630"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LEX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，词法分析程序生成工具，实现词法分析程序的自动生成。</a:t>
            </a:r>
            <a:endParaRPr lang="zh-CN" altLang="en-US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061" name="Rectangle 59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974012" cy="5334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2.2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词法分析程序的自动构造工具</a:t>
            </a:r>
            <a:endParaRPr lang="zh-CN" altLang="en-US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Text Box 33"/>
          <p:cNvSpPr txBox="1">
            <a:spLocks noChangeArrowheads="1"/>
          </p:cNvSpPr>
          <p:nvPr/>
        </p:nvSpPr>
        <p:spPr bwMode="auto">
          <a:xfrm>
            <a:off x="1851025" y="2362200"/>
            <a:ext cx="1008062" cy="862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ea"/>
                <a:ea typeface="+mn-ea"/>
                <a:cs typeface="Times New Roman" panose="02020603050405020304" pitchFamily="18" charset="0"/>
              </a:rPr>
              <a:t>LEX</a:t>
            </a:r>
            <a:endParaRPr lang="en-US" altLang="zh-CN" sz="2000" b="1">
              <a:latin typeface="+mn-ea"/>
              <a:ea typeface="+mn-ea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zh-CN" altLang="en-US" sz="2000" b="1">
                <a:latin typeface="+mn-ea"/>
                <a:ea typeface="+mn-ea"/>
                <a:cs typeface="Times New Roman" panose="02020603050405020304" pitchFamily="18" charset="0"/>
              </a:rPr>
              <a:t>源程序</a:t>
            </a:r>
            <a:endParaRPr lang="zh-CN" altLang="en-US" sz="2000" b="1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5063" name="Line 38"/>
          <p:cNvSpPr>
            <a:spLocks noChangeShapeType="1"/>
          </p:cNvSpPr>
          <p:nvPr/>
        </p:nvSpPr>
        <p:spPr bwMode="auto">
          <a:xfrm>
            <a:off x="2859087" y="2789237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5064" name="Text Box 44"/>
          <p:cNvSpPr txBox="1">
            <a:spLocks noChangeArrowheads="1"/>
          </p:cNvSpPr>
          <p:nvPr/>
        </p:nvSpPr>
        <p:spPr bwMode="auto">
          <a:xfrm>
            <a:off x="3795712" y="2362200"/>
            <a:ext cx="1223963" cy="862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ea"/>
                <a:ea typeface="+mn-ea"/>
                <a:cs typeface="Times New Roman" panose="02020603050405020304" pitchFamily="18" charset="0"/>
              </a:rPr>
              <a:t>LEX</a:t>
            </a:r>
            <a:endParaRPr lang="en-US" altLang="zh-CN" sz="2000" b="1">
              <a:latin typeface="+mn-ea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latin typeface="+mn-ea"/>
                <a:ea typeface="+mn-ea"/>
                <a:cs typeface="Times New Roman" panose="02020603050405020304" pitchFamily="18" charset="0"/>
              </a:rPr>
              <a:t>编译程序</a:t>
            </a:r>
            <a:endParaRPr lang="zh-CN" altLang="en-US" sz="2000" b="1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5" name="Text Box 33"/>
          <p:cNvSpPr txBox="1">
            <a:spLocks noChangeArrowheads="1"/>
          </p:cNvSpPr>
          <p:nvPr/>
        </p:nvSpPr>
        <p:spPr bwMode="auto">
          <a:xfrm>
            <a:off x="5954712" y="2428875"/>
            <a:ext cx="1225550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000" b="1">
                <a:latin typeface="+mn-ea"/>
                <a:ea typeface="+mn-ea"/>
                <a:cs typeface="Times New Roman" panose="02020603050405020304" pitchFamily="18" charset="0"/>
              </a:rPr>
              <a:t>词法分析源程序</a:t>
            </a:r>
            <a:endParaRPr lang="zh-CN" altLang="en-US" sz="2000" b="1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5066" name="Line 38"/>
          <p:cNvSpPr>
            <a:spLocks noChangeShapeType="1"/>
          </p:cNvSpPr>
          <p:nvPr/>
        </p:nvSpPr>
        <p:spPr bwMode="auto">
          <a:xfrm>
            <a:off x="5019675" y="2789237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7" name="Text Box 33"/>
          <p:cNvSpPr txBox="1">
            <a:spLocks noChangeArrowheads="1"/>
          </p:cNvSpPr>
          <p:nvPr/>
        </p:nvSpPr>
        <p:spPr bwMode="auto">
          <a:xfrm>
            <a:off x="1851025" y="2605087"/>
            <a:ext cx="1008062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 err="1">
                <a:latin typeface="+mn-ea"/>
                <a:ea typeface="+mn-ea"/>
                <a:cs typeface="Times New Roman" panose="02020603050405020304" pitchFamily="18" charset="0"/>
              </a:rPr>
              <a:t>Lex.l</a:t>
            </a:r>
            <a:endParaRPr lang="en-US" altLang="zh-CN" sz="2000" b="1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8" name="Text Box 33"/>
          <p:cNvSpPr txBox="1">
            <a:spLocks noChangeArrowheads="1"/>
          </p:cNvSpPr>
          <p:nvPr/>
        </p:nvSpPr>
        <p:spPr bwMode="auto">
          <a:xfrm>
            <a:off x="5954712" y="2605087"/>
            <a:ext cx="122555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ea"/>
                <a:ea typeface="+mn-ea"/>
                <a:cs typeface="Times New Roman" panose="02020603050405020304" pitchFamily="18" charset="0"/>
              </a:rPr>
              <a:t>Lex.yy.c</a:t>
            </a:r>
            <a:endParaRPr lang="zh-CN" altLang="en-US" sz="2000" b="1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0" name="Line 38"/>
          <p:cNvSpPr>
            <a:spLocks noChangeShapeType="1"/>
          </p:cNvSpPr>
          <p:nvPr/>
        </p:nvSpPr>
        <p:spPr bwMode="auto">
          <a:xfrm>
            <a:off x="2859087" y="3941762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1" name="Text Box 44"/>
          <p:cNvSpPr txBox="1">
            <a:spLocks noChangeArrowheads="1"/>
          </p:cNvSpPr>
          <p:nvPr/>
        </p:nvSpPr>
        <p:spPr bwMode="auto">
          <a:xfrm>
            <a:off x="3795712" y="3514725"/>
            <a:ext cx="1223963" cy="862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ea"/>
                <a:ea typeface="+mn-ea"/>
                <a:cs typeface="Times New Roman" panose="02020603050405020304" pitchFamily="18" charset="0"/>
              </a:rPr>
              <a:t>C</a:t>
            </a:r>
            <a:r>
              <a:rPr lang="zh-CN" altLang="en-US" sz="2000" b="1">
                <a:latin typeface="+mn-ea"/>
                <a:ea typeface="+mn-ea"/>
                <a:cs typeface="Times New Roman" panose="02020603050405020304" pitchFamily="18" charset="0"/>
              </a:rPr>
              <a:t>语言</a:t>
            </a:r>
            <a:endParaRPr lang="en-US" altLang="zh-CN" sz="2000" b="1">
              <a:latin typeface="+mn-ea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latin typeface="+mn-ea"/>
                <a:ea typeface="+mn-ea"/>
                <a:cs typeface="Times New Roman" panose="02020603050405020304" pitchFamily="18" charset="0"/>
              </a:rPr>
              <a:t>编译程序</a:t>
            </a:r>
            <a:endParaRPr lang="zh-CN" altLang="en-US" sz="2000" b="1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>
            <a:off x="5019675" y="3941762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1600200" y="3757612"/>
            <a:ext cx="1258887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ea"/>
                <a:ea typeface="+mn-ea"/>
                <a:cs typeface="Times New Roman" panose="02020603050405020304" pitchFamily="18" charset="0"/>
              </a:rPr>
              <a:t>Lex.yy.c</a:t>
            </a:r>
            <a:endParaRPr lang="en-US" altLang="zh-CN" sz="2000" b="1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5954712" y="3757612"/>
            <a:ext cx="122555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ea"/>
                <a:ea typeface="+mn-ea"/>
                <a:cs typeface="Times New Roman" panose="02020603050405020304" pitchFamily="18" charset="0"/>
              </a:rPr>
              <a:t>a.exe</a:t>
            </a:r>
            <a:endParaRPr lang="zh-CN" altLang="en-US" sz="2000" b="1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6" name="Line 38"/>
          <p:cNvSpPr>
            <a:spLocks noChangeShapeType="1"/>
          </p:cNvSpPr>
          <p:nvPr/>
        </p:nvSpPr>
        <p:spPr bwMode="auto">
          <a:xfrm>
            <a:off x="2859087" y="5022850"/>
            <a:ext cx="936625" cy="15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7" name="Text Box 44"/>
          <p:cNvSpPr txBox="1">
            <a:spLocks noChangeArrowheads="1"/>
          </p:cNvSpPr>
          <p:nvPr/>
        </p:nvSpPr>
        <p:spPr bwMode="auto">
          <a:xfrm>
            <a:off x="3795712" y="4597400"/>
            <a:ext cx="1223963" cy="860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ea"/>
                <a:ea typeface="+mn-ea"/>
                <a:cs typeface="Times New Roman" panose="02020603050405020304" pitchFamily="18" charset="0"/>
              </a:rPr>
              <a:t>C</a:t>
            </a:r>
            <a:r>
              <a:rPr lang="zh-CN" altLang="en-US" sz="2000" b="1">
                <a:latin typeface="+mn-ea"/>
                <a:ea typeface="+mn-ea"/>
                <a:cs typeface="Times New Roman" panose="02020603050405020304" pitchFamily="18" charset="0"/>
              </a:rPr>
              <a:t>语言</a:t>
            </a:r>
            <a:endParaRPr lang="en-US" altLang="zh-CN" sz="2000" b="1">
              <a:latin typeface="+mn-ea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latin typeface="+mn-ea"/>
                <a:ea typeface="+mn-ea"/>
                <a:cs typeface="Times New Roman" panose="02020603050405020304" pitchFamily="18" charset="0"/>
              </a:rPr>
              <a:t>编译程序</a:t>
            </a:r>
            <a:endParaRPr lang="zh-CN" altLang="en-US" sz="2000" b="1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>
            <a:off x="5019675" y="5024437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9" name="Text Box 33"/>
          <p:cNvSpPr txBox="1">
            <a:spLocks noChangeArrowheads="1"/>
          </p:cNvSpPr>
          <p:nvPr/>
        </p:nvSpPr>
        <p:spPr bwMode="auto">
          <a:xfrm>
            <a:off x="1706562" y="4840287"/>
            <a:ext cx="1152525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000" b="1">
                <a:latin typeface="+mn-ea"/>
                <a:ea typeface="+mn-ea"/>
                <a:cs typeface="Times New Roman" panose="02020603050405020304" pitchFamily="18" charset="0"/>
              </a:rPr>
              <a:t>输入串</a:t>
            </a:r>
            <a:endParaRPr lang="en-US" altLang="zh-CN" sz="2000" b="1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0" name="Text Box 33"/>
          <p:cNvSpPr txBox="1">
            <a:spLocks noChangeArrowheads="1"/>
          </p:cNvSpPr>
          <p:nvPr/>
        </p:nvSpPr>
        <p:spPr bwMode="auto">
          <a:xfrm>
            <a:off x="5954712" y="4840287"/>
            <a:ext cx="1512888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000" b="1">
                <a:latin typeface="+mn-ea"/>
                <a:ea typeface="+mn-ea"/>
                <a:cs typeface="Times New Roman" panose="02020603050405020304" pitchFamily="18" charset="0"/>
              </a:rPr>
              <a:t>单词符号串</a:t>
            </a:r>
            <a:endParaRPr lang="zh-CN" altLang="en-US" sz="2000" b="1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5" grpId="0" animBg="1"/>
      <p:bldP spid="27" grpId="0" animBg="1"/>
      <p:bldP spid="28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62699388-7CBA-40E0-BF6D-72C11128F5B3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609600" y="1008062"/>
            <a:ext cx="7924800" cy="32239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GNU Flex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  <a:ea typeface="+mn-ea"/>
              </a:rPr>
              <a:t> （</a:t>
            </a:r>
            <a:r>
              <a:rPr lang="en-US" altLang="zh-CN" sz="2200" b="1" dirty="0">
                <a:latin typeface="+mn-ea"/>
                <a:ea typeface="+mn-ea"/>
              </a:rPr>
              <a:t>1</a:t>
            </a:r>
            <a:r>
              <a:rPr lang="zh-CN" altLang="en-US" sz="2200" b="1" dirty="0">
                <a:latin typeface="+mn-ea"/>
                <a:ea typeface="+mn-ea"/>
              </a:rPr>
              <a:t>）对</a:t>
            </a:r>
            <a:r>
              <a:rPr lang="en-US" altLang="zh-CN" sz="2200" b="1" dirty="0" err="1">
                <a:latin typeface="+mn-ea"/>
                <a:ea typeface="+mn-ea"/>
              </a:rPr>
              <a:t>lex</a:t>
            </a:r>
            <a:r>
              <a:rPr lang="zh-CN" altLang="en-US" sz="2200" b="1" dirty="0">
                <a:latin typeface="+mn-ea"/>
                <a:ea typeface="+mn-ea"/>
              </a:rPr>
              <a:t>文件</a:t>
            </a:r>
            <a:r>
              <a:rPr lang="en-US" altLang="zh-CN" sz="2200" b="1" dirty="0" err="1">
                <a:latin typeface="+mn-ea"/>
                <a:ea typeface="+mn-ea"/>
              </a:rPr>
              <a:t>lex.l</a:t>
            </a:r>
            <a:r>
              <a:rPr lang="zh-CN" altLang="en-US" sz="2200" b="1" dirty="0">
                <a:latin typeface="+mn-ea"/>
                <a:ea typeface="+mn-ea"/>
              </a:rPr>
              <a:t>进行编译，得到词法分析源程序</a:t>
            </a:r>
            <a:r>
              <a:rPr lang="en-US" altLang="zh-CN" sz="2200" b="1" dirty="0" err="1">
                <a:latin typeface="+mn-ea"/>
                <a:ea typeface="+mn-ea"/>
              </a:rPr>
              <a:t>lex.yy.c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200" b="1" dirty="0">
                <a:latin typeface="+mn-ea"/>
                <a:ea typeface="+mn-ea"/>
              </a:rPr>
              <a:t>	flex    </a:t>
            </a:r>
            <a:r>
              <a:rPr lang="en-US" altLang="zh-CN" sz="2200" b="1" dirty="0" err="1">
                <a:latin typeface="+mn-ea"/>
                <a:ea typeface="+mn-ea"/>
              </a:rPr>
              <a:t>lex.l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zh-CN" altLang="en-US" sz="2200" b="1" dirty="0">
                <a:latin typeface="+mn-ea"/>
                <a:ea typeface="+mn-ea"/>
              </a:rPr>
              <a:t>（</a:t>
            </a:r>
            <a:r>
              <a:rPr lang="en-US" altLang="zh-CN" sz="2200" b="1" dirty="0">
                <a:latin typeface="+mn-ea"/>
                <a:ea typeface="+mn-ea"/>
              </a:rPr>
              <a:t>2</a:t>
            </a:r>
            <a:r>
              <a:rPr lang="zh-CN" altLang="en-US" sz="2200" b="1" dirty="0">
                <a:latin typeface="+mn-ea"/>
                <a:ea typeface="+mn-ea"/>
              </a:rPr>
              <a:t>）使用</a:t>
            </a:r>
            <a:r>
              <a:rPr lang="en-US" altLang="zh-CN" sz="2200" b="1" dirty="0" err="1">
                <a:latin typeface="+mn-ea"/>
                <a:ea typeface="+mn-ea"/>
              </a:rPr>
              <a:t>gcc</a:t>
            </a:r>
            <a:r>
              <a:rPr lang="zh-CN" altLang="en-US" sz="2200" b="1" dirty="0">
                <a:latin typeface="+mn-ea"/>
                <a:ea typeface="+mn-ea"/>
              </a:rPr>
              <a:t>对</a:t>
            </a:r>
            <a:r>
              <a:rPr lang="en-US" altLang="zh-CN" sz="2200" b="1" dirty="0" err="1">
                <a:latin typeface="+mn-ea"/>
                <a:ea typeface="+mn-ea"/>
              </a:rPr>
              <a:t>lex.yy.c</a:t>
            </a:r>
            <a:r>
              <a:rPr lang="zh-CN" altLang="en-US" sz="2200" b="1" dirty="0">
                <a:latin typeface="+mn-ea"/>
                <a:ea typeface="+mn-ea"/>
              </a:rPr>
              <a:t>编译得到词法分析器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200" b="1" dirty="0">
                <a:latin typeface="+mn-ea"/>
                <a:ea typeface="+mn-ea"/>
              </a:rPr>
              <a:t>       </a:t>
            </a:r>
            <a:r>
              <a:rPr lang="en-US" altLang="zh-CN" sz="2200" b="1" dirty="0" err="1">
                <a:latin typeface="+mn-ea"/>
                <a:ea typeface="+mn-ea"/>
              </a:rPr>
              <a:t>gcc</a:t>
            </a: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en-US" altLang="zh-CN" sz="2200" b="1" dirty="0" err="1">
                <a:latin typeface="+mn-ea"/>
                <a:ea typeface="+mn-ea"/>
              </a:rPr>
              <a:t>lex.yy.c</a:t>
            </a:r>
            <a:r>
              <a:rPr lang="en-US" altLang="zh-CN" sz="2200" b="1" dirty="0">
                <a:latin typeface="+mn-ea"/>
                <a:ea typeface="+mn-ea"/>
              </a:rPr>
              <a:t> -</a:t>
            </a:r>
            <a:r>
              <a:rPr lang="en-US" altLang="zh-CN" sz="2200" b="1" dirty="0" err="1">
                <a:latin typeface="+mn-ea"/>
                <a:ea typeface="+mn-ea"/>
              </a:rPr>
              <a:t>Lfl</a:t>
            </a:r>
            <a:r>
              <a:rPr lang="en-US" altLang="zh-CN" sz="2200" b="1" dirty="0">
                <a:latin typeface="+mn-ea"/>
                <a:ea typeface="+mn-ea"/>
              </a:rPr>
              <a:t> -o scanner.exe</a:t>
            </a:r>
            <a:endParaRPr lang="en-US" altLang="zh-CN" sz="2200" b="1" dirty="0">
              <a:latin typeface="+mn-ea"/>
              <a:ea typeface="+mn-ea"/>
            </a:endParaRPr>
          </a:p>
        </p:txBody>
      </p:sp>
      <p:sp>
        <p:nvSpPr>
          <p:cNvPr id="47108" name="Rectangle 17"/>
          <p:cNvSpPr>
            <a:spLocks noChangeArrowheads="1"/>
          </p:cNvSpPr>
          <p:nvPr/>
        </p:nvSpPr>
        <p:spPr bwMode="auto">
          <a:xfrm>
            <a:off x="4660900" y="2227263"/>
            <a:ext cx="2914650" cy="2405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/>
            <a:endParaRPr lang="en-CA" altLang="zh-CN"/>
          </a:p>
        </p:txBody>
      </p:sp>
      <p:sp>
        <p:nvSpPr>
          <p:cNvPr id="47109" name="Rectangle 23"/>
          <p:cNvSpPr>
            <a:spLocks noChangeArrowheads="1"/>
          </p:cNvSpPr>
          <p:nvPr/>
        </p:nvSpPr>
        <p:spPr bwMode="auto">
          <a:xfrm>
            <a:off x="1546225" y="2181225"/>
            <a:ext cx="29146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/>
            <a:endParaRPr lang="en-US" altLang="zh-CN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58674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编译</a:t>
            </a:r>
            <a:r>
              <a:rPr lang="en-US" altLang="zh-CN" sz="2800" b="1" dirty="0" err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Lex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源程序 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4BCBB88B-1235-42B5-9216-B46D9432ACB0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304800" y="1058386"/>
            <a:ext cx="8229600" cy="47705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 eaLnBrk="1" hangingPunct="1"/>
            <a:r>
              <a:rPr lang="en-US" altLang="zh-CN" sz="1600" b="1" dirty="0">
                <a:latin typeface="+mn-ea"/>
                <a:ea typeface="+mn-ea"/>
              </a:rPr>
              <a:t>%{</a:t>
            </a:r>
            <a:endParaRPr lang="en-US" altLang="zh-CN" sz="1600" b="1" dirty="0">
              <a:latin typeface="+mn-ea"/>
              <a:ea typeface="+mn-ea"/>
            </a:endParaRPr>
          </a:p>
          <a:p>
            <a:pPr algn="l" eaLnBrk="1" hangingPunct="1"/>
            <a:r>
              <a:rPr lang="pt-BR" altLang="zh-CN" sz="16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pt-BR" altLang="zh-CN" sz="16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num_lines = 0, num_chars = 0, num_id = 0;</a:t>
            </a:r>
            <a:endParaRPr lang="en-US" altLang="zh-CN" sz="1600" b="1" dirty="0">
              <a:latin typeface="+mn-ea"/>
              <a:ea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  <a:ea typeface="+mn-ea"/>
              </a:rPr>
              <a:t>%}</a:t>
            </a:r>
            <a:endParaRPr lang="en-US" altLang="zh-CN" sz="1600" b="1" dirty="0">
              <a:solidFill>
                <a:srgbClr val="0070C0"/>
              </a:solidFill>
              <a:latin typeface="+mn-ea"/>
              <a:ea typeface="+mn-ea"/>
            </a:endParaRPr>
          </a:p>
          <a:p>
            <a:pPr algn="l" eaLnBrk="1" hangingPunct="1"/>
            <a:r>
              <a:rPr lang="zh-CN" altLang="en-US" sz="1600" b="1" dirty="0">
                <a:solidFill>
                  <a:srgbClr val="0070C0"/>
                </a:solidFill>
                <a:latin typeface="+mn-ea"/>
                <a:ea typeface="+mn-ea"/>
              </a:rPr>
              <a:t>宏名字</a:t>
            </a:r>
            <a:r>
              <a:rPr lang="en-US" altLang="zh-CN" sz="1600" b="1" dirty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zh-CN" altLang="en-US" sz="1600" b="1" dirty="0">
                <a:solidFill>
                  <a:srgbClr val="0070C0"/>
                </a:solidFill>
                <a:latin typeface="+mn-ea"/>
                <a:ea typeface="+mn-ea"/>
              </a:rPr>
              <a:t>正则表达式 </a:t>
            </a:r>
            <a:endParaRPr lang="en-US" altLang="zh-CN" sz="1600" b="1" dirty="0">
              <a:solidFill>
                <a:srgbClr val="0070C0"/>
              </a:solidFill>
              <a:latin typeface="+mn-ea"/>
              <a:ea typeface="+mn-ea"/>
            </a:endParaRPr>
          </a:p>
          <a:p>
            <a:pPr algn="l" eaLnBrk="1" hangingPunct="1"/>
            <a:r>
              <a:rPr lang="en-US" altLang="zh-CN" sz="1600" b="1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digit  [0-9]</a:t>
            </a:r>
            <a:endParaRPr lang="en-US" altLang="zh-CN" sz="1600" b="1" dirty="0">
              <a:latin typeface="新宋体" panose="02010609030101010101" pitchFamily="49" charset="-122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16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letter [A-Za-z]</a:t>
            </a:r>
            <a:endParaRPr lang="en-US" altLang="zh-CN" sz="16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 eaLnBrk="1" hangingPunct="1"/>
            <a:r>
              <a:rPr lang="en-US" altLang="zh-CN" sz="16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id {letter}({letter}|{digit})*  </a:t>
            </a:r>
            <a:endParaRPr lang="en-US" altLang="zh-CN" sz="16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  <a:ea typeface="+mn-ea"/>
              </a:rPr>
              <a:t>%%</a:t>
            </a:r>
            <a:endParaRPr lang="en-US" altLang="zh-CN" sz="16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 eaLnBrk="1" hangingPunct="1"/>
            <a:r>
              <a:rPr lang="zh-CN" altLang="en-US" sz="1600" b="1" dirty="0">
                <a:solidFill>
                  <a:srgbClr val="0070C0"/>
                </a:solidFill>
                <a:latin typeface="+mn-ea"/>
                <a:ea typeface="+mn-ea"/>
              </a:rPr>
              <a:t>正则表达式</a:t>
            </a:r>
            <a:r>
              <a:rPr lang="en-US" altLang="zh-CN" sz="1600" b="1" dirty="0">
                <a:solidFill>
                  <a:srgbClr val="0070C0"/>
                </a:solidFill>
                <a:latin typeface="+mn-ea"/>
                <a:ea typeface="+mn-ea"/>
              </a:rPr>
              <a:t> {action}</a:t>
            </a:r>
            <a:endParaRPr lang="en-US" altLang="zh-CN" sz="1600" b="1" dirty="0">
              <a:solidFill>
                <a:srgbClr val="0070C0"/>
              </a:solidFill>
              <a:latin typeface="+mn-ea"/>
              <a:ea typeface="+mn-ea"/>
            </a:endParaRPr>
          </a:p>
          <a:p>
            <a:pPr algn="l" eaLnBrk="1" hangingPunct="1"/>
            <a:r>
              <a:rPr lang="en-US" altLang="zh-CN" sz="16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{id} </a:t>
            </a:r>
            <a:r>
              <a:rPr lang="en-US" altLang="zh-CN" sz="16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{++</a:t>
            </a:r>
            <a:r>
              <a:rPr lang="en-US" altLang="zh-CN" sz="16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num_id</a:t>
            </a:r>
            <a:r>
              <a:rPr lang="en-US" altLang="zh-CN" sz="16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;}</a:t>
            </a:r>
            <a:endParaRPr lang="en-US" altLang="zh-CN" sz="16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 eaLnBrk="1" hangingPunct="1"/>
            <a:r>
              <a:rPr lang="en-US" altLang="zh-CN" sz="16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\n   {++</a:t>
            </a:r>
            <a:r>
              <a:rPr lang="en-US" altLang="zh-CN" sz="1600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num_lines</a:t>
            </a:r>
            <a:r>
              <a:rPr lang="en-US" altLang="zh-CN" sz="16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; ++</a:t>
            </a:r>
            <a:r>
              <a:rPr lang="en-US" altLang="zh-CN" sz="1600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num_chars</a:t>
            </a:r>
            <a:r>
              <a:rPr lang="en-US" altLang="zh-CN" sz="16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;}</a:t>
            </a:r>
            <a:endParaRPr lang="en-US" altLang="zh-CN" sz="16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 eaLnBrk="1" hangingPunct="1"/>
            <a:r>
              <a:rPr lang="en-US" altLang="zh-CN" sz="16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.    {++</a:t>
            </a:r>
            <a:r>
              <a:rPr lang="en-US" altLang="zh-CN" sz="1600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num_chars</a:t>
            </a:r>
            <a:r>
              <a:rPr lang="en-US" altLang="zh-CN" sz="16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;}</a:t>
            </a:r>
            <a:endParaRPr lang="en-US" altLang="zh-CN" sz="16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  <a:ea typeface="+mn-ea"/>
              </a:rPr>
              <a:t>%%</a:t>
            </a:r>
            <a:endParaRPr lang="en-US" altLang="zh-CN" sz="16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 eaLnBrk="1" hangingPunct="1"/>
            <a:r>
              <a:rPr lang="zh-CN" altLang="en-US" sz="1600" b="1" dirty="0">
                <a:solidFill>
                  <a:srgbClr val="0070C0"/>
                </a:solidFill>
                <a:latin typeface="+mn-ea"/>
                <a:ea typeface="+mn-ea"/>
              </a:rPr>
              <a:t>辅助过程（用户子程序部分） </a:t>
            </a:r>
            <a:r>
              <a:rPr lang="en-US" altLang="zh-CN" sz="1600" b="1" dirty="0">
                <a:solidFill>
                  <a:srgbClr val="0070C0"/>
                </a:solidFill>
                <a:latin typeface="+mn-ea"/>
                <a:ea typeface="+mn-ea"/>
              </a:rPr>
              <a:t>user subroutines</a:t>
            </a:r>
            <a:endParaRPr lang="en-US" altLang="zh-CN" sz="1600" b="1" dirty="0">
              <a:solidFill>
                <a:srgbClr val="0070C0"/>
              </a:solidFill>
              <a:latin typeface="+mn-ea"/>
              <a:ea typeface="+mn-ea"/>
            </a:endParaRPr>
          </a:p>
          <a:p>
            <a:pPr algn="l"/>
            <a:r>
              <a:rPr lang="en-US" altLang="zh-CN" sz="16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main() {</a:t>
            </a:r>
            <a:endParaRPr lang="en-US" altLang="zh-CN" sz="16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6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6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yylex</a:t>
            </a:r>
            <a:r>
              <a:rPr lang="en-US" altLang="zh-CN" sz="16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  <a:endParaRPr lang="en-US" altLang="zh-CN" sz="16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6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6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sz="16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600" b="1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"# of lines = %d, # of chars = %d, # of id = %d\n"</a:t>
            </a:r>
            <a:r>
              <a:rPr lang="en-US" altLang="zh-CN" sz="16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endParaRPr lang="en-US" altLang="zh-CN" sz="16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6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6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num_lines</a:t>
            </a:r>
            <a:r>
              <a:rPr lang="en-US" altLang="zh-CN" sz="16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6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num_chars</a:t>
            </a:r>
            <a:r>
              <a:rPr lang="en-US" altLang="zh-CN" sz="16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6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num_id</a:t>
            </a:r>
            <a:r>
              <a:rPr lang="en-US" altLang="zh-CN" sz="16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sz="16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6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600" b="1" dirty="0">
              <a:latin typeface="+mn-ea"/>
              <a:ea typeface="+mn-ea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5867400" cy="11695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 err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Lex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源程序组成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1B461256-84AB-4CE2-AE83-C6D906AB12F0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58674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 err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Lex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源程序举例 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7200" y="1074509"/>
            <a:ext cx="7543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FF0000"/>
                </a:solidFill>
              </a:rPr>
              <a:t>%option </a:t>
            </a:r>
            <a:r>
              <a:rPr lang="en-US" altLang="zh-CN" sz="2000" dirty="0" err="1"/>
              <a:t>yylineno</a:t>
            </a:r>
            <a:endParaRPr lang="en-US" altLang="zh-CN" sz="2000" dirty="0"/>
          </a:p>
          <a:p>
            <a:pPr algn="l"/>
            <a:r>
              <a:rPr lang="en-US" altLang="zh-CN" sz="2000" dirty="0">
                <a:solidFill>
                  <a:srgbClr val="FF0000"/>
                </a:solidFill>
              </a:rPr>
              <a:t>%{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algn="l"/>
            <a:r>
              <a:rPr lang="en-US" altLang="zh-CN" sz="2000" dirty="0"/>
              <a:t>int  </a:t>
            </a:r>
            <a:r>
              <a:rPr lang="en-US" altLang="zh-CN" sz="2000" dirty="0" err="1"/>
              <a:t>yylval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 algn="l"/>
            <a:r>
              <a:rPr lang="en-US" altLang="zh-CN" sz="2000" dirty="0">
                <a:solidFill>
                  <a:srgbClr val="FF0000"/>
                </a:solidFill>
              </a:rPr>
              <a:t>%}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algn="l"/>
            <a:r>
              <a:rPr lang="en-US" altLang="zh-CN" sz="2000" dirty="0"/>
              <a:t>chars [A-Za-a]</a:t>
            </a:r>
            <a:endParaRPr lang="en-US" altLang="zh-CN" sz="2000" dirty="0"/>
          </a:p>
          <a:p>
            <a:pPr algn="l"/>
            <a:r>
              <a:rPr lang="en-US" altLang="zh-CN" sz="2000" dirty="0"/>
              <a:t>Identifier [A-Za-z][A-Za-z0-9]*</a:t>
            </a:r>
            <a:endParaRPr lang="en-US" altLang="zh-CN" sz="2000" dirty="0"/>
          </a:p>
          <a:p>
            <a:pPr algn="l"/>
            <a:r>
              <a:rPr lang="en-US" altLang="zh-CN" sz="2000" dirty="0"/>
              <a:t>numbers ([0-9])+</a:t>
            </a:r>
            <a:endParaRPr lang="en-US" altLang="zh-CN" sz="2000" dirty="0"/>
          </a:p>
          <a:p>
            <a:pPr algn="l"/>
            <a:r>
              <a:rPr lang="en-US" altLang="zh-CN" sz="2000" dirty="0" err="1"/>
              <a:t>delim</a:t>
            </a:r>
            <a:r>
              <a:rPr lang="en-US" altLang="zh-CN" sz="2000" dirty="0"/>
              <a:t> [ \n\t]</a:t>
            </a:r>
            <a:endParaRPr lang="en-US" altLang="zh-CN" sz="2000" dirty="0"/>
          </a:p>
          <a:p>
            <a:pPr algn="l"/>
            <a:r>
              <a:rPr lang="en-US" altLang="zh-CN" sz="2000" dirty="0"/>
              <a:t>eq ==</a:t>
            </a:r>
            <a:endParaRPr lang="en-US" altLang="zh-CN" sz="2000" dirty="0"/>
          </a:p>
          <a:p>
            <a:pPr algn="l"/>
            <a:r>
              <a:rPr lang="en-US" altLang="zh-CN" sz="2000" dirty="0"/>
              <a:t>as =</a:t>
            </a:r>
            <a:endParaRPr lang="en-US" altLang="zh-CN" sz="2000" dirty="0"/>
          </a:p>
          <a:p>
            <a:pPr algn="l"/>
            <a:r>
              <a:rPr lang="en-US" altLang="zh-CN" sz="2000" dirty="0"/>
              <a:t>whitespace {</a:t>
            </a:r>
            <a:r>
              <a:rPr lang="en-US" altLang="zh-CN" sz="2000" dirty="0" err="1"/>
              <a:t>delim</a:t>
            </a:r>
            <a:r>
              <a:rPr lang="en-US" altLang="zh-CN" sz="2000" dirty="0"/>
              <a:t>}+</a:t>
            </a:r>
            <a:endParaRPr lang="en-US" altLang="zh-CN" sz="2000" dirty="0"/>
          </a:p>
          <a:p>
            <a:pPr algn="l"/>
            <a:r>
              <a:rPr lang="en-US" altLang="zh-CN" sz="2000" b="1" dirty="0">
                <a:solidFill>
                  <a:srgbClr val="FF0000"/>
                </a:solidFill>
              </a:rPr>
              <a:t>%%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algn="l"/>
            <a:r>
              <a:rPr lang="en-US" altLang="zh-CN" sz="2000" dirty="0"/>
              <a:t>{numbers}  {…}</a:t>
            </a:r>
            <a:endParaRPr lang="en-US" altLang="zh-CN" sz="2000" dirty="0"/>
          </a:p>
          <a:p>
            <a:pPr algn="l"/>
            <a:r>
              <a:rPr lang="en-US" altLang="zh-CN" sz="2000" dirty="0"/>
              <a:t>{identifier} {….}</a:t>
            </a:r>
            <a:endParaRPr lang="en-US" altLang="zh-CN" sz="2000" dirty="0"/>
          </a:p>
          <a:p>
            <a:pPr algn="l"/>
            <a:r>
              <a:rPr lang="en-US" altLang="zh-CN" sz="2000" dirty="0"/>
              <a:t>{as} {….}</a:t>
            </a:r>
            <a:endParaRPr lang="zh-CN" altLang="en-US" sz="2000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1F3A-53DE-4E73-A372-B7C8602DC65D}" type="slidenum">
              <a:rPr lang="en-US" altLang="zh-CN" smtClean="0"/>
            </a:fld>
            <a:endParaRPr lang="en-US" altLang="zh-CN"/>
          </a:p>
          <a:p>
            <a:endParaRPr lang="en-US" altLang="zh-CN"/>
          </a:p>
        </p:txBody>
      </p:sp>
      <p:sp>
        <p:nvSpPr>
          <p:cNvPr id="3" name="Rectangle 59"/>
          <p:cNvSpPr txBox="1">
            <a:spLocks noChangeArrowheads="1"/>
          </p:cNvSpPr>
          <p:nvPr/>
        </p:nvSpPr>
        <p:spPr>
          <a:xfrm>
            <a:off x="533400" y="304800"/>
            <a:ext cx="7974012" cy="533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9pPr>
          </a:lstStyle>
          <a:p>
            <a:pPr eaLnBrk="1" hangingPunct="1"/>
            <a:r>
              <a:rPr lang="en-US" altLang="zh-CN" sz="28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2.3 </a:t>
            </a:r>
            <a:r>
              <a:rPr lang="zh-CN" altLang="en-US" sz="28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演示</a:t>
            </a:r>
            <a:r>
              <a:rPr lang="en-US" altLang="zh-CN" sz="28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FLEX</a:t>
            </a:r>
            <a:r>
              <a:rPr lang="zh-CN" altLang="en-US" sz="28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工具的使用　</a:t>
            </a:r>
            <a:endParaRPr lang="zh-CN" altLang="en-US" sz="2800" b="1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2040" y="1600200"/>
            <a:ext cx="77444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1. </a:t>
            </a:r>
            <a:r>
              <a:rPr lang="zh-CN" altLang="en-US" sz="2400" dirty="0"/>
              <a:t>编写</a:t>
            </a:r>
            <a:r>
              <a:rPr lang="en-US" altLang="zh-CN" sz="2400" dirty="0"/>
              <a:t>flex</a:t>
            </a:r>
            <a:r>
              <a:rPr lang="zh-CN" altLang="en-US" sz="2400" dirty="0"/>
              <a:t>程序 ：</a:t>
            </a:r>
            <a:r>
              <a:rPr lang="en-US" altLang="zh-CN" sz="2400" dirty="0" err="1"/>
              <a:t>demo.l</a:t>
            </a:r>
            <a:endParaRPr lang="en-US" altLang="zh-CN" sz="2400" dirty="0"/>
          </a:p>
          <a:p>
            <a:pPr algn="l"/>
            <a:r>
              <a:rPr lang="en-US" altLang="zh-CN" sz="2400" dirty="0"/>
              <a:t>2. </a:t>
            </a:r>
            <a:r>
              <a:rPr lang="zh-CN" altLang="en-US" sz="2400" dirty="0"/>
              <a:t>用</a:t>
            </a:r>
            <a:r>
              <a:rPr lang="en-US" altLang="zh-CN" sz="2400" dirty="0"/>
              <a:t>flex</a:t>
            </a:r>
            <a:r>
              <a:rPr lang="zh-CN" altLang="en-US" sz="2400" dirty="0"/>
              <a:t>编译</a:t>
            </a:r>
            <a:r>
              <a:rPr lang="en-US" altLang="zh-CN" sz="2400" dirty="0" err="1"/>
              <a:t>demo.l</a:t>
            </a:r>
            <a:r>
              <a:rPr lang="zh-CN" altLang="en-US" sz="2400" dirty="0"/>
              <a:t>，生成</a:t>
            </a:r>
            <a:r>
              <a:rPr lang="en-US" altLang="zh-CN" sz="2400" dirty="0" err="1"/>
              <a:t>lex.yy.c</a:t>
            </a:r>
            <a:r>
              <a:rPr lang="zh-CN" altLang="en-US" sz="2400" dirty="0"/>
              <a:t>词法分析源程序 </a:t>
            </a:r>
            <a:endParaRPr lang="en-US" altLang="zh-CN" sz="2400" dirty="0"/>
          </a:p>
          <a:p>
            <a:pPr algn="l"/>
            <a:r>
              <a:rPr lang="en-US" altLang="zh-CN" sz="2400" dirty="0"/>
              <a:t>3. </a:t>
            </a:r>
            <a:r>
              <a:rPr lang="zh-CN" altLang="en-US" sz="2400" dirty="0"/>
              <a:t>用</a:t>
            </a:r>
            <a:r>
              <a:rPr lang="en-US" altLang="zh-CN" sz="2400" dirty="0" err="1"/>
              <a:t>gcc</a:t>
            </a:r>
            <a:r>
              <a:rPr lang="zh-CN" altLang="en-US" sz="2400" dirty="0"/>
              <a:t>编译词法分析源程序，生成词法分析器 </a:t>
            </a:r>
            <a:endParaRPr lang="en-US" altLang="zh-CN" sz="2400" dirty="0"/>
          </a:p>
          <a:p>
            <a:pPr algn="l"/>
            <a:r>
              <a:rPr lang="en-US" altLang="zh-CN" sz="2400" dirty="0"/>
              <a:t>4. </a:t>
            </a:r>
            <a:r>
              <a:rPr lang="zh-CN" altLang="en-US" sz="2400" dirty="0"/>
              <a:t>用生成的词法分析器分析目标语言源程序</a:t>
            </a:r>
            <a:r>
              <a:rPr lang="en-US" altLang="zh-CN" sz="2400" dirty="0"/>
              <a:t>(simple.pl0)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1F3A-53DE-4E73-A372-B7C8602DC65D}" type="slidenum">
              <a:rPr lang="en-US" altLang="zh-CN" smtClean="0"/>
            </a:fld>
            <a:endParaRPr lang="en-US" altLang="zh-CN"/>
          </a:p>
          <a:p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81000" y="1295400"/>
            <a:ext cx="8382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dirty="0"/>
              <a:t>%{</a:t>
            </a:r>
            <a:endParaRPr lang="en-US" altLang="zh-CN" dirty="0"/>
          </a:p>
          <a:p>
            <a:pPr algn="l"/>
            <a:r>
              <a:rPr lang="en-US" altLang="zh-CN" dirty="0"/>
              <a:t>int </a:t>
            </a:r>
            <a:r>
              <a:rPr lang="en-US" altLang="zh-CN" dirty="0" err="1"/>
              <a:t>num_id</a:t>
            </a:r>
            <a:r>
              <a:rPr lang="en-US" altLang="zh-CN" dirty="0"/>
              <a:t> = 0;</a:t>
            </a:r>
            <a:endParaRPr lang="en-US" altLang="zh-CN" dirty="0"/>
          </a:p>
          <a:p>
            <a:pPr algn="l"/>
            <a:r>
              <a:rPr lang="en-US" altLang="zh-CN" dirty="0" err="1"/>
              <a:t>enum</a:t>
            </a:r>
            <a:r>
              <a:rPr lang="en-US" altLang="zh-CN" dirty="0"/>
              <a:t> symbol {</a:t>
            </a:r>
            <a:endParaRPr lang="en-US" altLang="zh-CN" dirty="0"/>
          </a:p>
          <a:p>
            <a:pPr algn="l"/>
            <a:r>
              <a:rPr lang="en-US" altLang="zh-CN" dirty="0"/>
              <a:t>    </a:t>
            </a:r>
            <a:r>
              <a:rPr lang="en-US" altLang="zh-CN" dirty="0" err="1"/>
              <a:t>nul</a:t>
            </a:r>
            <a:r>
              <a:rPr lang="en-US" altLang="zh-CN" dirty="0"/>
              <a:t>,         ident,     number,     plus,      minus,</a:t>
            </a:r>
            <a:endParaRPr lang="en-US" altLang="zh-CN" dirty="0"/>
          </a:p>
          <a:p>
            <a:pPr algn="l"/>
            <a:r>
              <a:rPr lang="en-US" altLang="zh-CN" dirty="0"/>
              <a:t>    times,       slash,     </a:t>
            </a:r>
            <a:r>
              <a:rPr lang="en-US" altLang="zh-CN" dirty="0" err="1"/>
              <a:t>oddsym</a:t>
            </a:r>
            <a:r>
              <a:rPr lang="en-US" altLang="zh-CN" dirty="0"/>
              <a:t>,     </a:t>
            </a:r>
            <a:r>
              <a:rPr lang="en-US" altLang="zh-CN" dirty="0" err="1"/>
              <a:t>eql</a:t>
            </a:r>
            <a:r>
              <a:rPr lang="en-US" altLang="zh-CN" dirty="0"/>
              <a:t>,       </a:t>
            </a:r>
            <a:r>
              <a:rPr lang="en-US" altLang="zh-CN" dirty="0" err="1"/>
              <a:t>neq</a:t>
            </a:r>
            <a:r>
              <a:rPr lang="en-US" altLang="zh-CN" dirty="0"/>
              <a:t>,</a:t>
            </a:r>
            <a:endParaRPr lang="en-US" altLang="zh-CN" dirty="0"/>
          </a:p>
          <a:p>
            <a:pPr algn="l"/>
            <a:r>
              <a:rPr lang="en-US" altLang="zh-CN" dirty="0"/>
              <a:t>    </a:t>
            </a:r>
            <a:r>
              <a:rPr lang="en-US" altLang="zh-CN" dirty="0" err="1"/>
              <a:t>lss</a:t>
            </a:r>
            <a:r>
              <a:rPr lang="en-US" altLang="zh-CN" dirty="0"/>
              <a:t>,         </a:t>
            </a:r>
            <a:r>
              <a:rPr lang="en-US" altLang="zh-CN" dirty="0" err="1"/>
              <a:t>leq</a:t>
            </a:r>
            <a:r>
              <a:rPr lang="en-US" altLang="zh-CN" dirty="0"/>
              <a:t>,       </a:t>
            </a:r>
            <a:r>
              <a:rPr lang="en-US" altLang="zh-CN" dirty="0" err="1"/>
              <a:t>gtr</a:t>
            </a:r>
            <a:r>
              <a:rPr lang="en-US" altLang="zh-CN" dirty="0"/>
              <a:t>,        </a:t>
            </a:r>
            <a:r>
              <a:rPr lang="en-US" altLang="zh-CN" dirty="0" err="1"/>
              <a:t>geq</a:t>
            </a:r>
            <a:r>
              <a:rPr lang="en-US" altLang="zh-CN" dirty="0"/>
              <a:t>,       </a:t>
            </a:r>
            <a:r>
              <a:rPr lang="en-US" altLang="zh-CN" dirty="0" err="1"/>
              <a:t>lparen</a:t>
            </a:r>
            <a:r>
              <a:rPr lang="en-US" altLang="zh-CN" dirty="0"/>
              <a:t>,</a:t>
            </a:r>
            <a:endParaRPr lang="en-US" altLang="zh-CN" dirty="0"/>
          </a:p>
          <a:p>
            <a:pPr algn="l"/>
            <a:r>
              <a:rPr lang="en-US" altLang="zh-CN" dirty="0"/>
              <a:t>    </a:t>
            </a:r>
            <a:r>
              <a:rPr lang="en-US" altLang="zh-CN" dirty="0" err="1"/>
              <a:t>rparen</a:t>
            </a:r>
            <a:r>
              <a:rPr lang="en-US" altLang="zh-CN" dirty="0"/>
              <a:t>,      comma,     semicolon,  period,    becomes,</a:t>
            </a:r>
            <a:endParaRPr lang="en-US" altLang="zh-CN" dirty="0"/>
          </a:p>
          <a:p>
            <a:pPr algn="l"/>
            <a:r>
              <a:rPr lang="en-US" altLang="zh-CN" dirty="0"/>
              <a:t>    </a:t>
            </a:r>
            <a:r>
              <a:rPr lang="en-US" altLang="zh-CN" dirty="0" err="1"/>
              <a:t>beginsym</a:t>
            </a:r>
            <a:r>
              <a:rPr lang="en-US" altLang="zh-CN" dirty="0"/>
              <a:t>,    </a:t>
            </a:r>
            <a:r>
              <a:rPr lang="en-US" altLang="zh-CN" dirty="0" err="1"/>
              <a:t>endsym</a:t>
            </a:r>
            <a:r>
              <a:rPr lang="en-US" altLang="zh-CN" dirty="0"/>
              <a:t>,    </a:t>
            </a:r>
            <a:r>
              <a:rPr lang="en-US" altLang="zh-CN" dirty="0" err="1"/>
              <a:t>ifsym</a:t>
            </a:r>
            <a:r>
              <a:rPr lang="en-US" altLang="zh-CN" dirty="0"/>
              <a:t>,      </a:t>
            </a:r>
            <a:r>
              <a:rPr lang="en-US" altLang="zh-CN" dirty="0" err="1"/>
              <a:t>thensym</a:t>
            </a:r>
            <a:r>
              <a:rPr lang="en-US" altLang="zh-CN" dirty="0"/>
              <a:t>,   </a:t>
            </a:r>
            <a:r>
              <a:rPr lang="en-US" altLang="zh-CN" dirty="0" err="1"/>
              <a:t>whilesym</a:t>
            </a:r>
            <a:r>
              <a:rPr lang="en-US" altLang="zh-CN" dirty="0"/>
              <a:t>,</a:t>
            </a:r>
            <a:endParaRPr lang="en-US" altLang="zh-CN" dirty="0"/>
          </a:p>
          <a:p>
            <a:pPr algn="l"/>
            <a:r>
              <a:rPr lang="en-US" altLang="zh-CN" dirty="0"/>
              <a:t>    </a:t>
            </a:r>
            <a:r>
              <a:rPr lang="en-US" altLang="zh-CN" dirty="0" err="1"/>
              <a:t>writesym</a:t>
            </a:r>
            <a:r>
              <a:rPr lang="en-US" altLang="zh-CN" dirty="0"/>
              <a:t>,    </a:t>
            </a:r>
            <a:r>
              <a:rPr lang="en-US" altLang="zh-CN" dirty="0" err="1"/>
              <a:t>readsym</a:t>
            </a:r>
            <a:r>
              <a:rPr lang="en-US" altLang="zh-CN" dirty="0"/>
              <a:t>,   </a:t>
            </a:r>
            <a:r>
              <a:rPr lang="en-US" altLang="zh-CN" dirty="0" err="1"/>
              <a:t>dosym</a:t>
            </a:r>
            <a:r>
              <a:rPr lang="en-US" altLang="zh-CN" dirty="0"/>
              <a:t>,      </a:t>
            </a:r>
            <a:r>
              <a:rPr lang="en-US" altLang="zh-CN" dirty="0" err="1"/>
              <a:t>callsym</a:t>
            </a:r>
            <a:r>
              <a:rPr lang="en-US" altLang="zh-CN" dirty="0"/>
              <a:t>,   </a:t>
            </a:r>
            <a:r>
              <a:rPr lang="en-US" altLang="zh-CN" dirty="0" err="1"/>
              <a:t>constsym</a:t>
            </a:r>
            <a:r>
              <a:rPr lang="en-US" altLang="zh-CN" dirty="0"/>
              <a:t>,</a:t>
            </a:r>
            <a:endParaRPr lang="en-US" altLang="zh-CN" dirty="0"/>
          </a:p>
          <a:p>
            <a:pPr algn="l"/>
            <a:r>
              <a:rPr lang="en-US" altLang="zh-CN" dirty="0"/>
              <a:t>    </a:t>
            </a:r>
            <a:r>
              <a:rPr lang="en-US" altLang="zh-CN" dirty="0" err="1"/>
              <a:t>varsym</a:t>
            </a:r>
            <a:r>
              <a:rPr lang="en-US" altLang="zh-CN" dirty="0"/>
              <a:t>,      </a:t>
            </a:r>
            <a:r>
              <a:rPr lang="en-US" altLang="zh-CN" dirty="0" err="1"/>
              <a:t>procsym</a:t>
            </a:r>
            <a:r>
              <a:rPr lang="en-US" altLang="zh-CN" dirty="0"/>
              <a:t>,</a:t>
            </a:r>
            <a:endParaRPr lang="en-US" altLang="zh-CN" dirty="0"/>
          </a:p>
          <a:p>
            <a:pPr algn="l"/>
            <a:r>
              <a:rPr lang="en-US" altLang="zh-CN" dirty="0"/>
              <a:t>};</a:t>
            </a:r>
            <a:endParaRPr lang="en-US" altLang="zh-CN" dirty="0"/>
          </a:p>
          <a:p>
            <a:pPr algn="l"/>
            <a:r>
              <a:rPr lang="en-US" altLang="zh-CN" dirty="0"/>
              <a:t>%}</a:t>
            </a:r>
            <a:endParaRPr lang="en-US" altLang="zh-CN" dirty="0"/>
          </a:p>
          <a:p>
            <a:pPr algn="l"/>
            <a:r>
              <a:rPr lang="en-US" altLang="zh-CN" dirty="0"/>
              <a:t>digit  [0-9]</a:t>
            </a:r>
            <a:endParaRPr lang="en-US" altLang="zh-CN" dirty="0"/>
          </a:p>
          <a:p>
            <a:pPr algn="l"/>
            <a:r>
              <a:rPr lang="en-US" altLang="zh-CN" dirty="0"/>
              <a:t>letter [A-Za-z]</a:t>
            </a:r>
            <a:endParaRPr lang="en-US" altLang="zh-CN" dirty="0"/>
          </a:p>
          <a:p>
            <a:pPr algn="l"/>
            <a:r>
              <a:rPr lang="en-US" altLang="zh-CN" dirty="0"/>
              <a:t>id {letter}({letter}|{digit})*  </a:t>
            </a:r>
            <a:endParaRPr lang="en-US" altLang="zh-CN" dirty="0"/>
          </a:p>
          <a:p>
            <a:pPr algn="l"/>
            <a:r>
              <a:rPr lang="en-US" altLang="zh-CN" dirty="0"/>
              <a:t>number {digit}+</a:t>
            </a:r>
            <a:endParaRPr lang="en-US" altLang="zh-CN" dirty="0"/>
          </a:p>
          <a:p>
            <a:pPr algn="l"/>
            <a:r>
              <a:rPr lang="en-US" altLang="zh-CN" dirty="0"/>
              <a:t>%%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08237" y="391954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Demo.l-part1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1F3A-53DE-4E73-A372-B7C8602DC65D}" type="slidenum">
              <a:rPr lang="en-US" altLang="zh-CN" smtClean="0"/>
            </a:fld>
            <a:endParaRPr lang="en-US" altLang="zh-CN"/>
          </a:p>
          <a:p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97122" y="990600"/>
            <a:ext cx="8382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dirty="0"/>
              <a:t>digit  [0-9]</a:t>
            </a:r>
            <a:endParaRPr lang="en-US" altLang="zh-CN" dirty="0"/>
          </a:p>
          <a:p>
            <a:pPr algn="l"/>
            <a:r>
              <a:rPr lang="en-US" altLang="zh-CN" dirty="0"/>
              <a:t>letter [A-Za-z]</a:t>
            </a:r>
            <a:endParaRPr lang="en-US" altLang="zh-CN" dirty="0"/>
          </a:p>
          <a:p>
            <a:pPr algn="l"/>
            <a:r>
              <a:rPr lang="en-US" altLang="zh-CN" dirty="0"/>
              <a:t>id {letter}({letter}|{digit})*  </a:t>
            </a:r>
            <a:endParaRPr lang="en-US" altLang="zh-CN" dirty="0"/>
          </a:p>
          <a:p>
            <a:pPr algn="l"/>
            <a:r>
              <a:rPr lang="en-US" altLang="zh-CN" dirty="0"/>
              <a:t>number {digit}+</a:t>
            </a:r>
            <a:endParaRPr lang="en-US" altLang="zh-CN" dirty="0"/>
          </a:p>
          <a:p>
            <a:pPr algn="l"/>
            <a:r>
              <a:rPr lang="en-US" altLang="zh-CN" dirty="0"/>
              <a:t>%%</a:t>
            </a:r>
            <a:endParaRPr lang="en-US" altLang="zh-CN" dirty="0"/>
          </a:p>
          <a:p>
            <a:pPr algn="l"/>
            <a:r>
              <a:rPr lang="en-US" altLang="zh-CN" dirty="0"/>
              <a:t>{number} {</a:t>
            </a:r>
            <a:r>
              <a:rPr lang="en-US" altLang="zh-CN" dirty="0" err="1"/>
              <a:t>printf</a:t>
            </a:r>
            <a:r>
              <a:rPr lang="en-US" altLang="zh-CN" dirty="0"/>
              <a:t>("(number, %s)\n",</a:t>
            </a:r>
            <a:r>
              <a:rPr lang="en-US" altLang="zh-CN" dirty="0" err="1"/>
              <a:t>yytext</a:t>
            </a:r>
            <a:r>
              <a:rPr lang="en-US" altLang="zh-CN" dirty="0"/>
              <a:t>);}</a:t>
            </a:r>
            <a:endParaRPr lang="en-US" altLang="zh-CN" dirty="0"/>
          </a:p>
          <a:p>
            <a:pPr algn="l"/>
            <a:r>
              <a:rPr lang="en-US" altLang="zh-CN" dirty="0"/>
              <a:t>"=" {</a:t>
            </a:r>
            <a:r>
              <a:rPr lang="en-US" altLang="zh-CN" dirty="0" err="1"/>
              <a:t>printf</a:t>
            </a:r>
            <a:r>
              <a:rPr lang="en-US" altLang="zh-CN" dirty="0"/>
              <a:t>("(</a:t>
            </a:r>
            <a:r>
              <a:rPr lang="en-US" altLang="zh-CN" dirty="0" err="1"/>
              <a:t>eql</a:t>
            </a:r>
            <a:r>
              <a:rPr lang="en-US" altLang="zh-CN" dirty="0"/>
              <a:t>, %s)\n",</a:t>
            </a:r>
            <a:r>
              <a:rPr lang="en-US" altLang="zh-CN" dirty="0" err="1"/>
              <a:t>yytext</a:t>
            </a:r>
            <a:r>
              <a:rPr lang="en-US" altLang="zh-CN" dirty="0"/>
              <a:t>);}</a:t>
            </a:r>
            <a:endParaRPr lang="en-US" altLang="zh-CN" dirty="0"/>
          </a:p>
          <a:p>
            <a:pPr algn="l"/>
            <a:r>
              <a:rPr lang="en-US" altLang="zh-CN" dirty="0"/>
              <a:t>":=" {</a:t>
            </a:r>
            <a:r>
              <a:rPr lang="en-US" altLang="zh-CN" dirty="0" err="1"/>
              <a:t>printf</a:t>
            </a:r>
            <a:r>
              <a:rPr lang="en-US" altLang="zh-CN" dirty="0"/>
              <a:t>("(becomes, %s)\n",</a:t>
            </a:r>
            <a:r>
              <a:rPr lang="en-US" altLang="zh-CN" dirty="0" err="1"/>
              <a:t>yytext</a:t>
            </a:r>
            <a:r>
              <a:rPr lang="en-US" altLang="zh-CN" dirty="0"/>
              <a:t>);}</a:t>
            </a:r>
            <a:endParaRPr lang="en-US" altLang="zh-CN" dirty="0"/>
          </a:p>
          <a:p>
            <a:pPr algn="l"/>
            <a:r>
              <a:rPr lang="en-US" altLang="zh-CN" dirty="0"/>
              <a:t>(const) {</a:t>
            </a:r>
            <a:r>
              <a:rPr lang="en-US" altLang="zh-CN" dirty="0" err="1"/>
              <a:t>printf</a:t>
            </a:r>
            <a:r>
              <a:rPr lang="en-US" altLang="zh-CN" dirty="0"/>
              <a:t>("(</a:t>
            </a:r>
            <a:r>
              <a:rPr lang="en-US" altLang="zh-CN" dirty="0" err="1"/>
              <a:t>constsym</a:t>
            </a:r>
            <a:r>
              <a:rPr lang="en-US" altLang="zh-CN" dirty="0"/>
              <a:t>, %s)\n",</a:t>
            </a:r>
            <a:r>
              <a:rPr lang="en-US" altLang="zh-CN" dirty="0" err="1"/>
              <a:t>yytext</a:t>
            </a:r>
            <a:r>
              <a:rPr lang="en-US" altLang="zh-CN" dirty="0"/>
              <a:t>);}</a:t>
            </a:r>
            <a:endParaRPr lang="en-US" altLang="zh-CN" dirty="0"/>
          </a:p>
          <a:p>
            <a:pPr algn="l"/>
            <a:r>
              <a:rPr lang="en-US" altLang="zh-CN" dirty="0"/>
              <a:t>"var" {</a:t>
            </a:r>
            <a:r>
              <a:rPr lang="en-US" altLang="zh-CN" dirty="0" err="1"/>
              <a:t>printf</a:t>
            </a:r>
            <a:r>
              <a:rPr lang="en-US" altLang="zh-CN" dirty="0"/>
              <a:t>("(</a:t>
            </a:r>
            <a:r>
              <a:rPr lang="en-US" altLang="zh-CN" dirty="0" err="1"/>
              <a:t>varsym</a:t>
            </a:r>
            <a:r>
              <a:rPr lang="en-US" altLang="zh-CN" dirty="0"/>
              <a:t>, %s)\n",</a:t>
            </a:r>
            <a:r>
              <a:rPr lang="en-US" altLang="zh-CN" dirty="0" err="1"/>
              <a:t>yytext</a:t>
            </a:r>
            <a:r>
              <a:rPr lang="en-US" altLang="zh-CN" dirty="0"/>
              <a:t>);}</a:t>
            </a:r>
            <a:endParaRPr lang="en-US" altLang="zh-CN" dirty="0"/>
          </a:p>
          <a:p>
            <a:pPr algn="l"/>
            <a:r>
              <a:rPr lang="en-US" altLang="zh-CN" dirty="0"/>
              <a:t>"begin" {</a:t>
            </a:r>
            <a:r>
              <a:rPr lang="en-US" altLang="zh-CN" dirty="0" err="1"/>
              <a:t>printf</a:t>
            </a:r>
            <a:r>
              <a:rPr lang="en-US" altLang="zh-CN" dirty="0"/>
              <a:t>("(</a:t>
            </a:r>
            <a:r>
              <a:rPr lang="en-US" altLang="zh-CN" dirty="0" err="1"/>
              <a:t>beginsym</a:t>
            </a:r>
            <a:r>
              <a:rPr lang="en-US" altLang="zh-CN" dirty="0"/>
              <a:t>, %s)\n",</a:t>
            </a:r>
            <a:r>
              <a:rPr lang="en-US" altLang="zh-CN" dirty="0" err="1"/>
              <a:t>yytext</a:t>
            </a:r>
            <a:r>
              <a:rPr lang="en-US" altLang="zh-CN" dirty="0"/>
              <a:t>);}</a:t>
            </a:r>
            <a:endParaRPr lang="en-US" altLang="zh-CN" dirty="0"/>
          </a:p>
          <a:p>
            <a:pPr algn="l"/>
            <a:r>
              <a:rPr lang="en-US" altLang="zh-CN" dirty="0"/>
              <a:t>"end" {</a:t>
            </a:r>
            <a:r>
              <a:rPr lang="en-US" altLang="zh-CN" dirty="0" err="1"/>
              <a:t>printf</a:t>
            </a:r>
            <a:r>
              <a:rPr lang="en-US" altLang="zh-CN" dirty="0"/>
              <a:t>("(</a:t>
            </a:r>
            <a:r>
              <a:rPr lang="en-US" altLang="zh-CN" dirty="0" err="1"/>
              <a:t>endsym</a:t>
            </a:r>
            <a:r>
              <a:rPr lang="en-US" altLang="zh-CN" dirty="0"/>
              <a:t>, %s)\n",</a:t>
            </a:r>
            <a:r>
              <a:rPr lang="en-US" altLang="zh-CN" dirty="0" err="1"/>
              <a:t>yytext</a:t>
            </a:r>
            <a:r>
              <a:rPr lang="en-US" altLang="zh-CN" dirty="0"/>
              <a:t>);}</a:t>
            </a:r>
            <a:endParaRPr lang="en-US" altLang="zh-CN" dirty="0"/>
          </a:p>
          <a:p>
            <a:pPr algn="l"/>
            <a:r>
              <a:rPr lang="en-US" altLang="zh-CN" dirty="0"/>
              <a:t>"write" {</a:t>
            </a:r>
            <a:r>
              <a:rPr lang="en-US" altLang="zh-CN" dirty="0" err="1"/>
              <a:t>printf</a:t>
            </a:r>
            <a:r>
              <a:rPr lang="en-US" altLang="zh-CN" dirty="0"/>
              <a:t>("(</a:t>
            </a:r>
            <a:r>
              <a:rPr lang="en-US" altLang="zh-CN" dirty="0" err="1"/>
              <a:t>writesym</a:t>
            </a:r>
            <a:r>
              <a:rPr lang="en-US" altLang="zh-CN" dirty="0"/>
              <a:t>, %s)\n",</a:t>
            </a:r>
            <a:r>
              <a:rPr lang="en-US" altLang="zh-CN" dirty="0" err="1"/>
              <a:t>yytext</a:t>
            </a:r>
            <a:r>
              <a:rPr lang="en-US" altLang="zh-CN" dirty="0"/>
              <a:t>);}</a:t>
            </a:r>
            <a:endParaRPr lang="en-US" altLang="zh-CN" dirty="0"/>
          </a:p>
          <a:p>
            <a:pPr algn="l"/>
            <a:r>
              <a:rPr lang="en-US" altLang="zh-CN" dirty="0"/>
              <a:t>"(" {</a:t>
            </a:r>
            <a:r>
              <a:rPr lang="en-US" altLang="zh-CN" dirty="0" err="1"/>
              <a:t>printf</a:t>
            </a:r>
            <a:r>
              <a:rPr lang="en-US" altLang="zh-CN" dirty="0"/>
              <a:t>("(</a:t>
            </a:r>
            <a:r>
              <a:rPr lang="en-US" altLang="zh-CN" dirty="0" err="1"/>
              <a:t>lparen</a:t>
            </a:r>
            <a:r>
              <a:rPr lang="en-US" altLang="zh-CN" dirty="0"/>
              <a:t>, %s)\n",</a:t>
            </a:r>
            <a:r>
              <a:rPr lang="en-US" altLang="zh-CN" dirty="0" err="1"/>
              <a:t>yytext</a:t>
            </a:r>
            <a:r>
              <a:rPr lang="en-US" altLang="zh-CN" dirty="0"/>
              <a:t>);}</a:t>
            </a:r>
            <a:endParaRPr lang="en-US" altLang="zh-CN" dirty="0"/>
          </a:p>
          <a:p>
            <a:pPr algn="l"/>
            <a:r>
              <a:rPr lang="en-US" altLang="zh-CN" dirty="0"/>
              <a:t>")" {</a:t>
            </a:r>
            <a:r>
              <a:rPr lang="en-US" altLang="zh-CN" dirty="0" err="1"/>
              <a:t>printf</a:t>
            </a:r>
            <a:r>
              <a:rPr lang="en-US" altLang="zh-CN" dirty="0"/>
              <a:t>("(</a:t>
            </a:r>
            <a:r>
              <a:rPr lang="en-US" altLang="zh-CN" dirty="0" err="1"/>
              <a:t>rparen</a:t>
            </a:r>
            <a:r>
              <a:rPr lang="en-US" altLang="zh-CN" dirty="0"/>
              <a:t>, %s)\n",</a:t>
            </a:r>
            <a:r>
              <a:rPr lang="en-US" altLang="zh-CN" dirty="0" err="1"/>
              <a:t>yytext</a:t>
            </a:r>
            <a:r>
              <a:rPr lang="en-US" altLang="zh-CN" dirty="0"/>
              <a:t>);}</a:t>
            </a:r>
            <a:endParaRPr lang="en-US" altLang="zh-CN" dirty="0"/>
          </a:p>
          <a:p>
            <a:pPr algn="l"/>
            <a:r>
              <a:rPr lang="en-US" altLang="zh-CN" dirty="0"/>
              <a:t>";" {</a:t>
            </a:r>
            <a:r>
              <a:rPr lang="en-US" altLang="zh-CN" dirty="0" err="1"/>
              <a:t>printf</a:t>
            </a:r>
            <a:r>
              <a:rPr lang="en-US" altLang="zh-CN" dirty="0"/>
              <a:t>("(semicolon, %s)\n",</a:t>
            </a:r>
            <a:r>
              <a:rPr lang="en-US" altLang="zh-CN" dirty="0" err="1"/>
              <a:t>yytext</a:t>
            </a:r>
            <a:r>
              <a:rPr lang="en-US" altLang="zh-CN" dirty="0"/>
              <a:t>);}</a:t>
            </a:r>
            <a:endParaRPr lang="en-US" altLang="zh-CN" dirty="0"/>
          </a:p>
          <a:p>
            <a:pPr algn="l"/>
            <a:r>
              <a:rPr lang="en-US" altLang="zh-CN" dirty="0"/>
              <a:t>"." {</a:t>
            </a:r>
            <a:r>
              <a:rPr lang="en-US" altLang="zh-CN" dirty="0" err="1"/>
              <a:t>printf</a:t>
            </a:r>
            <a:r>
              <a:rPr lang="en-US" altLang="zh-CN" dirty="0"/>
              <a:t>("(period, %s)\n",</a:t>
            </a:r>
            <a:r>
              <a:rPr lang="en-US" altLang="zh-CN" dirty="0" err="1"/>
              <a:t>yytext</a:t>
            </a:r>
            <a:r>
              <a:rPr lang="en-US" altLang="zh-CN" dirty="0"/>
              <a:t>);}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308237" y="391954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Demo.l-part2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1F3A-53DE-4E73-A372-B7C8602DC65D}" type="slidenum">
              <a:rPr lang="en-US" altLang="zh-CN" smtClean="0"/>
            </a:fld>
            <a:endParaRPr lang="en-US" altLang="zh-CN"/>
          </a:p>
          <a:p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81000" y="1143000"/>
            <a:ext cx="838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dirty="0"/>
              <a:t>{id} {++</a:t>
            </a:r>
            <a:r>
              <a:rPr lang="en-US" altLang="zh-CN" dirty="0" err="1"/>
              <a:t>num_id</a:t>
            </a:r>
            <a:r>
              <a:rPr lang="en-US" altLang="zh-CN" dirty="0"/>
              <a:t>; </a:t>
            </a:r>
            <a:r>
              <a:rPr lang="en-US" altLang="zh-CN" dirty="0" err="1"/>
              <a:t>printf</a:t>
            </a:r>
            <a:r>
              <a:rPr lang="en-US" altLang="zh-CN" dirty="0"/>
              <a:t>("(ident, %s)\n",</a:t>
            </a:r>
            <a:r>
              <a:rPr lang="en-US" altLang="zh-CN" dirty="0" err="1"/>
              <a:t>yytext</a:t>
            </a:r>
            <a:r>
              <a:rPr lang="en-US" altLang="zh-CN" dirty="0"/>
              <a:t>);}</a:t>
            </a:r>
            <a:endParaRPr lang="en-US" altLang="zh-CN" dirty="0"/>
          </a:p>
          <a:p>
            <a:pPr algn="l"/>
            <a:r>
              <a:rPr lang="en-US" altLang="zh-CN" dirty="0"/>
              <a:t>[ \n\t]+ {}</a:t>
            </a:r>
            <a:endParaRPr lang="en-US" altLang="zh-CN" dirty="0"/>
          </a:p>
          <a:p>
            <a:pPr algn="l"/>
            <a:r>
              <a:rPr lang="en-US" altLang="zh-CN" dirty="0"/>
              <a:t>%%</a:t>
            </a:r>
            <a:endParaRPr lang="en-US" altLang="zh-CN" dirty="0"/>
          </a:p>
          <a:p>
            <a:pPr algn="l"/>
            <a:r>
              <a:rPr lang="en-US" altLang="zh-CN" dirty="0"/>
              <a:t>int </a:t>
            </a:r>
            <a:r>
              <a:rPr lang="en-US" altLang="zh-CN" dirty="0" err="1"/>
              <a:t>yywrap</a:t>
            </a:r>
            <a:r>
              <a:rPr lang="en-US" altLang="zh-CN" dirty="0"/>
              <a:t>() </a:t>
            </a:r>
            <a:endParaRPr lang="en-US" altLang="zh-CN" dirty="0"/>
          </a:p>
          <a:p>
            <a:pPr algn="l"/>
            <a:r>
              <a:rPr lang="en-US" altLang="zh-CN" dirty="0"/>
              <a:t>{ </a:t>
            </a:r>
            <a:endParaRPr lang="en-US" altLang="zh-CN" dirty="0"/>
          </a:p>
          <a:p>
            <a:pPr algn="l"/>
            <a:r>
              <a:rPr lang="en-US" altLang="zh-CN" dirty="0"/>
              <a:t>   return(1); </a:t>
            </a:r>
            <a:endParaRPr lang="en-US" altLang="zh-CN" dirty="0"/>
          </a:p>
          <a:p>
            <a:pPr algn="l"/>
            <a:r>
              <a:rPr lang="en-US" altLang="zh-CN" dirty="0"/>
              <a:t>} 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void main() {</a:t>
            </a:r>
            <a:endParaRPr lang="en-US" altLang="zh-CN" dirty="0"/>
          </a:p>
          <a:p>
            <a:pPr algn="l"/>
            <a:r>
              <a:rPr lang="en-US" altLang="zh-CN" dirty="0"/>
              <a:t>    </a:t>
            </a:r>
            <a:r>
              <a:rPr lang="en-US" altLang="zh-CN" dirty="0" err="1"/>
              <a:t>yylex</a:t>
            </a:r>
            <a:r>
              <a:rPr lang="en-US" altLang="zh-CN" dirty="0"/>
              <a:t>();</a:t>
            </a:r>
            <a:endParaRPr lang="en-US" altLang="zh-CN" dirty="0"/>
          </a:p>
          <a:p>
            <a:pPr algn="l"/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("# of id = %d\n", </a:t>
            </a:r>
            <a:r>
              <a:rPr lang="en-US" altLang="zh-CN" dirty="0" err="1"/>
              <a:t>num_id</a:t>
            </a:r>
            <a:r>
              <a:rPr lang="en-US" altLang="zh-CN" dirty="0"/>
              <a:t>);</a:t>
            </a:r>
            <a:endParaRPr lang="en-US" altLang="zh-CN" dirty="0"/>
          </a:p>
          <a:p>
            <a:pPr algn="l"/>
            <a:r>
              <a:rPr lang="en-US" altLang="zh-CN" dirty="0"/>
              <a:t>}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308237" y="391954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Demo.l-part3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1F3A-53DE-4E73-A372-B7C8602DC65D}" type="slidenum">
              <a:rPr lang="en-US" altLang="zh-CN" smtClean="0"/>
            </a:fld>
            <a:endParaRPr lang="en-US" altLang="zh-CN"/>
          </a:p>
          <a:p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049" y="2819400"/>
            <a:ext cx="8915400" cy="192981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57200" y="1066800"/>
            <a:ext cx="8153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dirty="0"/>
              <a:t>1. </a:t>
            </a:r>
            <a:r>
              <a:rPr lang="zh-CN" altLang="en-US" sz="1800" dirty="0"/>
              <a:t>编写</a:t>
            </a:r>
            <a:r>
              <a:rPr lang="en-US" altLang="zh-CN" sz="1800" dirty="0"/>
              <a:t>flex</a:t>
            </a:r>
            <a:r>
              <a:rPr lang="zh-CN" altLang="en-US" sz="1800" dirty="0"/>
              <a:t>程序 ：</a:t>
            </a:r>
            <a:r>
              <a:rPr lang="en-US" altLang="zh-CN" sz="1800" dirty="0" err="1"/>
              <a:t>demo.l</a:t>
            </a:r>
            <a:endParaRPr lang="en-US" altLang="zh-CN" sz="1800" dirty="0"/>
          </a:p>
          <a:p>
            <a:pPr algn="l"/>
            <a:r>
              <a:rPr lang="en-US" altLang="zh-CN" sz="1800" dirty="0"/>
              <a:t>2. </a:t>
            </a:r>
            <a:r>
              <a:rPr lang="zh-CN" altLang="en-US" sz="1800" dirty="0"/>
              <a:t>用</a:t>
            </a:r>
            <a:r>
              <a:rPr lang="en-US" altLang="zh-CN" sz="1800" dirty="0"/>
              <a:t>flex</a:t>
            </a:r>
            <a:r>
              <a:rPr lang="zh-CN" altLang="en-US" sz="1800" dirty="0"/>
              <a:t>编译</a:t>
            </a:r>
            <a:r>
              <a:rPr lang="en-US" altLang="zh-CN" sz="1800" dirty="0" err="1"/>
              <a:t>demo.l</a:t>
            </a:r>
            <a:r>
              <a:rPr lang="zh-CN" altLang="en-US" sz="1800" dirty="0"/>
              <a:t>，生成</a:t>
            </a:r>
            <a:r>
              <a:rPr lang="en-US" altLang="zh-CN" sz="1800" dirty="0" err="1"/>
              <a:t>lex.yy.c</a:t>
            </a:r>
            <a:r>
              <a:rPr lang="zh-CN" altLang="en-US" sz="1800" dirty="0"/>
              <a:t>词法分析源程序 </a:t>
            </a:r>
            <a:endParaRPr lang="en-US" altLang="zh-CN" sz="1800" dirty="0"/>
          </a:p>
          <a:p>
            <a:pPr algn="l"/>
            <a:r>
              <a:rPr lang="en-US" altLang="zh-CN" sz="1800" dirty="0"/>
              <a:t>3. </a:t>
            </a:r>
            <a:r>
              <a:rPr lang="zh-CN" altLang="en-US" sz="1800" dirty="0"/>
              <a:t>用</a:t>
            </a:r>
            <a:r>
              <a:rPr lang="en-US" altLang="zh-CN" sz="1800" dirty="0" err="1"/>
              <a:t>gcc</a:t>
            </a:r>
            <a:r>
              <a:rPr lang="zh-CN" altLang="en-US" sz="1800" dirty="0"/>
              <a:t>编译词法分析源程序</a:t>
            </a:r>
            <a:r>
              <a:rPr lang="en-US" altLang="zh-CN" sz="1800" dirty="0" err="1"/>
              <a:t>lex.yy.c</a:t>
            </a:r>
            <a:r>
              <a:rPr lang="zh-CN" altLang="en-US" sz="1800" dirty="0"/>
              <a:t>，生成词法分析器</a:t>
            </a:r>
            <a:r>
              <a:rPr lang="en-US" altLang="zh-CN" sz="1800" dirty="0"/>
              <a:t>scanner0.exe</a:t>
            </a:r>
            <a:r>
              <a:rPr lang="zh-CN" altLang="en-US" sz="1800" dirty="0"/>
              <a:t> 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1F3A-53DE-4E73-A372-B7C8602DC65D}" type="slidenum">
              <a:rPr lang="en-US" altLang="zh-CN" smtClean="0"/>
            </a:fld>
            <a:endParaRPr lang="en-US" altLang="zh-CN"/>
          </a:p>
          <a:p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295400" y="1371600"/>
            <a:ext cx="457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000" dirty="0"/>
              <a:t>目标语言源程序</a:t>
            </a:r>
            <a:r>
              <a:rPr lang="en-US" altLang="zh-CN" sz="2000" dirty="0"/>
              <a:t>-simple.pl0:</a:t>
            </a:r>
            <a:endParaRPr lang="en-US" altLang="zh-CN" sz="2000" dirty="0"/>
          </a:p>
          <a:p>
            <a:pPr algn="l"/>
            <a:r>
              <a:rPr lang="en-US" altLang="zh-CN" sz="2000" dirty="0"/>
              <a:t>const</a:t>
            </a:r>
            <a:endParaRPr lang="en-US" altLang="zh-CN" sz="2000" dirty="0"/>
          </a:p>
          <a:p>
            <a:pPr algn="l"/>
            <a:r>
              <a:rPr lang="en-US" altLang="zh-CN" sz="2000" dirty="0"/>
              <a:t>    a = 10;</a:t>
            </a:r>
            <a:endParaRPr lang="en-US" altLang="zh-CN" sz="2000" dirty="0"/>
          </a:p>
          <a:p>
            <a:pPr algn="l"/>
            <a:r>
              <a:rPr lang="en-US" altLang="zh-CN" sz="2000" dirty="0"/>
              <a:t>var</a:t>
            </a:r>
            <a:endParaRPr lang="en-US" altLang="zh-CN" sz="2000" dirty="0"/>
          </a:p>
          <a:p>
            <a:pPr algn="l"/>
            <a:r>
              <a:rPr lang="en-US" altLang="zh-CN" sz="2000" dirty="0"/>
              <a:t>    age;</a:t>
            </a:r>
            <a:endParaRPr lang="en-US" altLang="zh-CN" sz="2000" dirty="0"/>
          </a:p>
          <a:p>
            <a:pPr algn="l"/>
            <a:r>
              <a:rPr lang="en-US" altLang="zh-CN" sz="2000" dirty="0"/>
              <a:t>begin</a:t>
            </a:r>
            <a:endParaRPr lang="en-US" altLang="zh-CN" sz="2000" dirty="0"/>
          </a:p>
          <a:p>
            <a:pPr algn="l"/>
            <a:r>
              <a:rPr lang="en-US" altLang="zh-CN" sz="2000" dirty="0"/>
              <a:t>    age := a;</a:t>
            </a:r>
            <a:endParaRPr lang="en-US" altLang="zh-CN" sz="2000" dirty="0"/>
          </a:p>
          <a:p>
            <a:pPr algn="l"/>
            <a:r>
              <a:rPr lang="en-US" altLang="zh-CN" sz="2000" dirty="0"/>
              <a:t>    write(age)</a:t>
            </a:r>
            <a:endParaRPr lang="en-US" altLang="zh-CN" sz="2000" dirty="0"/>
          </a:p>
          <a:p>
            <a:pPr algn="l"/>
            <a:r>
              <a:rPr lang="en-US" altLang="zh-CN" sz="2000" dirty="0"/>
              <a:t>end.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838200" y="914400"/>
            <a:ext cx="7696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altLang="zh-CN"/>
          </a:p>
        </p:txBody>
      </p:sp>
      <p:sp>
        <p:nvSpPr>
          <p:cNvPr id="5124" name="Rectangle 31"/>
          <p:cNvSpPr>
            <a:spLocks noChangeArrowheads="1"/>
          </p:cNvSpPr>
          <p:nvPr/>
        </p:nvSpPr>
        <p:spPr bwMode="auto">
          <a:xfrm>
            <a:off x="755650" y="2422525"/>
            <a:ext cx="7704138" cy="22428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617855"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本实验的任务：调研词法分析程序的自动生成工具</a:t>
            </a:r>
            <a:r>
              <a:rPr lang="en-US" altLang="zh-CN" sz="2400" b="1" dirty="0">
                <a:latin typeface="Times New Roman" panose="02020603050405020304" pitchFamily="18" charset="0"/>
              </a:rPr>
              <a:t>LEX</a:t>
            </a:r>
            <a:r>
              <a:rPr lang="zh-CN" altLang="en-US" sz="2400" b="1" dirty="0">
                <a:latin typeface="Times New Roman" panose="02020603050405020304" pitchFamily="18" charset="0"/>
              </a:rPr>
              <a:t>或</a:t>
            </a:r>
            <a:r>
              <a:rPr lang="en-US" altLang="zh-CN" sz="2400" b="1" dirty="0">
                <a:latin typeface="Times New Roman" panose="02020603050405020304" pitchFamily="18" charset="0"/>
              </a:rPr>
              <a:t>FLEX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，将实验一定义的单词文法转换为正规式，设计并实现一个能够输出单词序列（二元式）的词法分析器。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5125" name="Text Box 34"/>
          <p:cNvSpPr txBox="1">
            <a:spLocks noChangeArrowheads="1"/>
          </p:cNvSpPr>
          <p:nvPr/>
        </p:nvSpPr>
        <p:spPr bwMode="auto">
          <a:xfrm>
            <a:off x="3708400" y="1554163"/>
            <a:ext cx="16541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</a:rPr>
              <a:t>内容摘要</a:t>
            </a:r>
            <a:endParaRPr lang="zh-CN" altLang="en-US" sz="2800" b="1" dirty="0">
              <a:solidFill>
                <a:srgbClr val="800000"/>
              </a:solidFill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1F3A-53DE-4E73-A372-B7C8602DC65D}" type="slidenum">
              <a:rPr lang="en-US" altLang="zh-CN" smtClean="0"/>
            </a:fld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096" y="1124995"/>
            <a:ext cx="4580952" cy="48380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3096" y="378020"/>
            <a:ext cx="7040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用你的词法分析器，分析你定义的语言的源程序 ：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6464105" y="1075491"/>
            <a:ext cx="2133600" cy="47705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600" dirty="0"/>
              <a:t>(</a:t>
            </a:r>
            <a:r>
              <a:rPr lang="en-US" altLang="zh-CN" sz="1600" dirty="0" err="1">
                <a:solidFill>
                  <a:srgbClr val="0000FF"/>
                </a:solidFill>
              </a:rPr>
              <a:t>constsym</a:t>
            </a:r>
            <a:r>
              <a:rPr lang="en-US" altLang="zh-CN" sz="1600" dirty="0"/>
              <a:t>, const)</a:t>
            </a:r>
            <a:endParaRPr lang="en-US" altLang="zh-CN" sz="1600" dirty="0"/>
          </a:p>
          <a:p>
            <a:pPr algn="l"/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00B050"/>
                </a:solidFill>
              </a:rPr>
              <a:t>ident</a:t>
            </a:r>
            <a:r>
              <a:rPr lang="en-US" altLang="zh-CN" sz="1600" dirty="0"/>
              <a:t>, a)</a:t>
            </a:r>
            <a:endParaRPr lang="en-US" altLang="zh-CN" sz="1600" dirty="0"/>
          </a:p>
          <a:p>
            <a:pPr algn="l"/>
            <a:r>
              <a:rPr lang="en-US" altLang="zh-CN" sz="1600" dirty="0"/>
              <a:t>(</a:t>
            </a:r>
            <a:r>
              <a:rPr lang="en-US" altLang="zh-CN" sz="1600" dirty="0" err="1">
                <a:solidFill>
                  <a:srgbClr val="00B050"/>
                </a:solidFill>
              </a:rPr>
              <a:t>eql</a:t>
            </a:r>
            <a:r>
              <a:rPr lang="en-US" altLang="zh-CN" sz="1600" dirty="0"/>
              <a:t>, =)</a:t>
            </a:r>
            <a:endParaRPr lang="en-US" altLang="zh-CN" sz="1600" dirty="0"/>
          </a:p>
          <a:p>
            <a:pPr algn="l"/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00B050"/>
                </a:solidFill>
              </a:rPr>
              <a:t>number</a:t>
            </a:r>
            <a:r>
              <a:rPr lang="en-US" altLang="zh-CN" sz="1600" dirty="0"/>
              <a:t>, 10)</a:t>
            </a:r>
            <a:endParaRPr lang="en-US" altLang="zh-CN" sz="1600" dirty="0"/>
          </a:p>
          <a:p>
            <a:pPr algn="l"/>
            <a:r>
              <a:rPr lang="en-US" altLang="zh-CN" sz="1600" dirty="0">
                <a:solidFill>
                  <a:srgbClr val="00B050"/>
                </a:solidFill>
              </a:rPr>
              <a:t>(</a:t>
            </a:r>
            <a:r>
              <a:rPr lang="en-US" altLang="zh-CN" sz="1600" dirty="0">
                <a:solidFill>
                  <a:srgbClr val="FF0000"/>
                </a:solidFill>
              </a:rPr>
              <a:t>semicolon</a:t>
            </a:r>
            <a:r>
              <a:rPr lang="en-US" altLang="zh-CN" sz="1600" dirty="0"/>
              <a:t>, ;)</a:t>
            </a:r>
            <a:endParaRPr lang="en-US" altLang="zh-CN" sz="1600" dirty="0"/>
          </a:p>
          <a:p>
            <a:pPr algn="l"/>
            <a:r>
              <a:rPr lang="en-US" altLang="zh-CN" sz="1600" dirty="0"/>
              <a:t>(</a:t>
            </a:r>
            <a:r>
              <a:rPr lang="en-US" altLang="zh-CN" sz="1600" dirty="0" err="1">
                <a:solidFill>
                  <a:srgbClr val="0000FF"/>
                </a:solidFill>
              </a:rPr>
              <a:t>varsym</a:t>
            </a:r>
            <a:r>
              <a:rPr lang="en-US" altLang="zh-CN" sz="1600" dirty="0"/>
              <a:t>, var)</a:t>
            </a:r>
            <a:endParaRPr lang="en-US" altLang="zh-CN" sz="1600" dirty="0"/>
          </a:p>
          <a:p>
            <a:pPr algn="l"/>
            <a:r>
              <a:rPr lang="en-US" altLang="zh-CN" sz="1600" dirty="0">
                <a:solidFill>
                  <a:srgbClr val="00B050"/>
                </a:solidFill>
              </a:rPr>
              <a:t>(</a:t>
            </a:r>
            <a:r>
              <a:rPr lang="en-US" altLang="zh-CN" sz="1600" dirty="0" err="1">
                <a:solidFill>
                  <a:srgbClr val="00B050"/>
                </a:solidFill>
              </a:rPr>
              <a:t>identr</a:t>
            </a:r>
            <a:r>
              <a:rPr lang="en-US" altLang="zh-CN" sz="1600" dirty="0"/>
              <a:t>, age)</a:t>
            </a:r>
            <a:endParaRPr lang="en-US" altLang="zh-CN" sz="1600" dirty="0"/>
          </a:p>
          <a:p>
            <a:pPr algn="l"/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FF0000"/>
                </a:solidFill>
              </a:rPr>
              <a:t>semicolon</a:t>
            </a:r>
            <a:r>
              <a:rPr lang="en-US" altLang="zh-CN" sz="1600" dirty="0"/>
              <a:t>, ;)</a:t>
            </a:r>
            <a:endParaRPr lang="en-US" altLang="zh-CN" sz="1600" dirty="0"/>
          </a:p>
          <a:p>
            <a:pPr algn="l"/>
            <a:r>
              <a:rPr lang="en-US" altLang="zh-CN" sz="1600" dirty="0"/>
              <a:t>(</a:t>
            </a:r>
            <a:r>
              <a:rPr lang="en-US" altLang="zh-CN" sz="1600" dirty="0" err="1">
                <a:solidFill>
                  <a:srgbClr val="0000FF"/>
                </a:solidFill>
              </a:rPr>
              <a:t>beginsym</a:t>
            </a:r>
            <a:r>
              <a:rPr lang="en-US" altLang="zh-CN" sz="1600" dirty="0"/>
              <a:t>, begin)</a:t>
            </a:r>
            <a:endParaRPr lang="en-US" altLang="zh-CN" sz="1600" dirty="0"/>
          </a:p>
          <a:p>
            <a:pPr algn="l"/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00B050"/>
                </a:solidFill>
              </a:rPr>
              <a:t>ident</a:t>
            </a:r>
            <a:r>
              <a:rPr lang="en-US" altLang="zh-CN" sz="1600" dirty="0"/>
              <a:t>, age)</a:t>
            </a:r>
            <a:endParaRPr lang="en-US" altLang="zh-CN" sz="1600" dirty="0"/>
          </a:p>
          <a:p>
            <a:pPr algn="l"/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00B050"/>
                </a:solidFill>
              </a:rPr>
              <a:t>becomes</a:t>
            </a:r>
            <a:r>
              <a:rPr lang="en-US" altLang="zh-CN" sz="1600" dirty="0"/>
              <a:t>, :=)</a:t>
            </a:r>
            <a:endParaRPr lang="en-US" altLang="zh-CN" sz="1600" dirty="0"/>
          </a:p>
          <a:p>
            <a:pPr algn="l"/>
            <a:r>
              <a:rPr lang="en-US" altLang="zh-CN" sz="1600" dirty="0">
                <a:solidFill>
                  <a:srgbClr val="00B050"/>
                </a:solidFill>
              </a:rPr>
              <a:t>(ident</a:t>
            </a:r>
            <a:r>
              <a:rPr lang="en-US" altLang="zh-CN" sz="1600" dirty="0"/>
              <a:t>, a)</a:t>
            </a:r>
            <a:endParaRPr lang="en-US" altLang="zh-CN" sz="1600" dirty="0"/>
          </a:p>
          <a:p>
            <a:pPr algn="l"/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FF0000"/>
                </a:solidFill>
              </a:rPr>
              <a:t>semicolon</a:t>
            </a:r>
            <a:r>
              <a:rPr lang="en-US" altLang="zh-CN" sz="1600" dirty="0"/>
              <a:t>, ;)</a:t>
            </a:r>
            <a:endParaRPr lang="en-US" altLang="zh-CN" sz="1600" dirty="0"/>
          </a:p>
          <a:p>
            <a:pPr algn="l"/>
            <a:r>
              <a:rPr lang="en-US" altLang="zh-CN" sz="1600" dirty="0"/>
              <a:t>(</a:t>
            </a:r>
            <a:r>
              <a:rPr lang="en-US" altLang="zh-CN" sz="1600" dirty="0" err="1">
                <a:solidFill>
                  <a:srgbClr val="00B050"/>
                </a:solidFill>
              </a:rPr>
              <a:t>writesym</a:t>
            </a:r>
            <a:r>
              <a:rPr lang="en-US" altLang="zh-CN" sz="1600" dirty="0"/>
              <a:t>, write)</a:t>
            </a:r>
            <a:endParaRPr lang="en-US" altLang="zh-CN" sz="1600" dirty="0"/>
          </a:p>
          <a:p>
            <a:pPr algn="l"/>
            <a:r>
              <a:rPr lang="en-US" altLang="zh-CN" sz="1600" dirty="0">
                <a:solidFill>
                  <a:srgbClr val="00B050"/>
                </a:solidFill>
              </a:rPr>
              <a:t>(</a:t>
            </a:r>
            <a:r>
              <a:rPr lang="en-US" altLang="zh-CN" sz="1600" dirty="0" err="1">
                <a:solidFill>
                  <a:srgbClr val="00B050"/>
                </a:solidFill>
              </a:rPr>
              <a:t>lparen</a:t>
            </a:r>
            <a:r>
              <a:rPr lang="en-US" altLang="zh-CN" sz="1600" dirty="0"/>
              <a:t>, ()</a:t>
            </a:r>
            <a:endParaRPr lang="en-US" altLang="zh-CN" sz="1600" dirty="0"/>
          </a:p>
          <a:p>
            <a:pPr algn="l"/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00B050"/>
                </a:solidFill>
              </a:rPr>
              <a:t>ident</a:t>
            </a:r>
            <a:r>
              <a:rPr lang="en-US" altLang="zh-CN" sz="1600" dirty="0"/>
              <a:t>, age)</a:t>
            </a:r>
            <a:endParaRPr lang="en-US" altLang="zh-CN" sz="1600" dirty="0"/>
          </a:p>
          <a:p>
            <a:pPr algn="l"/>
            <a:r>
              <a:rPr lang="en-US" altLang="zh-CN" sz="1600" dirty="0">
                <a:solidFill>
                  <a:srgbClr val="00B050"/>
                </a:solidFill>
              </a:rPr>
              <a:t>(</a:t>
            </a:r>
            <a:r>
              <a:rPr lang="en-US" altLang="zh-CN" sz="1600" dirty="0" err="1">
                <a:solidFill>
                  <a:srgbClr val="00B050"/>
                </a:solidFill>
              </a:rPr>
              <a:t>rparen</a:t>
            </a:r>
            <a:r>
              <a:rPr lang="en-US" altLang="zh-CN" sz="1600" dirty="0"/>
              <a:t>, ))</a:t>
            </a:r>
            <a:endParaRPr lang="en-US" altLang="zh-CN" sz="1600" dirty="0"/>
          </a:p>
          <a:p>
            <a:pPr algn="l"/>
            <a:r>
              <a:rPr lang="en-US" altLang="zh-CN" sz="1600" dirty="0"/>
              <a:t>(</a:t>
            </a:r>
            <a:r>
              <a:rPr lang="en-US" altLang="zh-CN" sz="1600" dirty="0" err="1">
                <a:solidFill>
                  <a:srgbClr val="0000FF"/>
                </a:solidFill>
              </a:rPr>
              <a:t>endsym</a:t>
            </a:r>
            <a:r>
              <a:rPr lang="en-US" altLang="zh-CN" sz="1600" dirty="0"/>
              <a:t>, end)</a:t>
            </a:r>
            <a:endParaRPr lang="en-US" altLang="zh-CN" sz="1600" dirty="0"/>
          </a:p>
          <a:p>
            <a:pPr algn="l"/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FF0000"/>
                </a:solidFill>
              </a:rPr>
              <a:t>period</a:t>
            </a:r>
            <a:r>
              <a:rPr lang="en-US" altLang="zh-CN" sz="1600" dirty="0"/>
              <a:t>, .)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1F3A-53DE-4E73-A372-B7C8602DC65D}" type="slidenum">
              <a:rPr lang="en-US" altLang="zh-CN" smtClean="0"/>
            </a:fld>
            <a:endParaRPr lang="en-US" altLang="zh-CN"/>
          </a:p>
          <a:p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381000" y="1143000"/>
            <a:ext cx="8077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/>
              <a:t>几点建议：</a:t>
            </a:r>
            <a:endParaRPr lang="en-US" altLang="zh-CN" sz="2800" dirty="0"/>
          </a:p>
          <a:p>
            <a:pPr marL="342900" indent="-342900" algn="l">
              <a:buAutoNum type="arabicParenBoth"/>
            </a:pPr>
            <a:r>
              <a:rPr lang="en-US" altLang="zh-CN" sz="2800" dirty="0"/>
              <a:t>main</a:t>
            </a:r>
            <a:r>
              <a:rPr lang="zh-CN" altLang="en-US" sz="2800" dirty="0"/>
              <a:t>应该带参，允许在命令行指定被编译的目标语言源程序；</a:t>
            </a:r>
            <a:endParaRPr lang="en-US" altLang="zh-CN" sz="2800" dirty="0"/>
          </a:p>
          <a:p>
            <a:pPr marL="342900" indent="-342900" algn="l">
              <a:buAutoNum type="arabicParenBoth"/>
            </a:pPr>
            <a:r>
              <a:rPr lang="en-US" altLang="zh-CN" sz="2800" dirty="0"/>
              <a:t>main</a:t>
            </a:r>
            <a:r>
              <a:rPr lang="zh-CN" altLang="en-US" sz="2800" dirty="0"/>
              <a:t>可以可单独成一个文件；</a:t>
            </a:r>
            <a:endParaRPr lang="en-US" altLang="zh-CN" sz="2800" dirty="0"/>
          </a:p>
          <a:p>
            <a:pPr marL="342900" indent="-342900" algn="l">
              <a:buAutoNum type="arabicParenBoth"/>
            </a:pPr>
            <a:r>
              <a:rPr lang="zh-CN" altLang="en-US" sz="2800" dirty="0"/>
              <a:t>每识别出一个单词符号，应该</a:t>
            </a:r>
            <a:r>
              <a:rPr lang="en-US" altLang="zh-CN" sz="2800" dirty="0"/>
              <a:t>return</a:t>
            </a:r>
            <a:r>
              <a:rPr lang="zh-CN" altLang="en-US" sz="2800" dirty="0"/>
              <a:t>一个值。</a:t>
            </a:r>
            <a:endParaRPr lang="en-US" altLang="zh-CN" sz="2800" dirty="0"/>
          </a:p>
          <a:p>
            <a:pPr marL="342900" indent="-342900" algn="l">
              <a:buAutoNum type="arabicParenBoth"/>
            </a:pPr>
            <a:r>
              <a:rPr lang="zh-CN" altLang="en-US" sz="2800" dirty="0"/>
              <a:t>你的测试程序不要太简单，至少包括语言的各要素：赋值，输入，输出，</a:t>
            </a:r>
            <a:r>
              <a:rPr lang="en-US" altLang="zh-CN" sz="2800" dirty="0"/>
              <a:t>if, while, break, continue, </a:t>
            </a:r>
            <a:r>
              <a:rPr lang="zh-CN" altLang="en-US" sz="2800" dirty="0"/>
              <a:t>表达式，函数，数组，</a:t>
            </a:r>
            <a:r>
              <a:rPr lang="en-US" altLang="zh-CN" sz="2800" dirty="0"/>
              <a:t>++</a:t>
            </a:r>
            <a:r>
              <a:rPr lang="zh-CN" altLang="en-US" sz="2800" dirty="0"/>
              <a:t>，</a:t>
            </a:r>
            <a:r>
              <a:rPr lang="en-US" altLang="zh-CN" sz="2800" dirty="0"/>
              <a:t>--</a:t>
            </a:r>
            <a:r>
              <a:rPr lang="zh-CN" altLang="en-US" sz="2800" dirty="0"/>
              <a:t>运算等。</a:t>
            </a:r>
            <a:endParaRPr lang="en-US" altLang="zh-CN" sz="2800" dirty="0"/>
          </a:p>
          <a:p>
            <a:pPr marL="342900" indent="-342900" algn="l">
              <a:buAutoNum type="arabicParenBoth"/>
            </a:pPr>
            <a:r>
              <a:rPr lang="zh-CN" altLang="en-US" sz="2800" dirty="0"/>
              <a:t>测试程序还应当包括错误。</a:t>
            </a:r>
            <a:endParaRPr lang="en-US" altLang="zh-CN" sz="2800" dirty="0"/>
          </a:p>
          <a:p>
            <a:pPr algn="l"/>
            <a:endParaRPr lang="en-US" altLang="zh-CN" sz="2800" dirty="0"/>
          </a:p>
          <a:p>
            <a:pPr algn="l"/>
            <a:endParaRPr lang="zh-CN" alt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752600" y="2286000"/>
            <a:ext cx="5334000" cy="18339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b="1" dirty="0">
                <a:latin typeface="+mn-ea"/>
                <a:ea typeface="+mn-ea"/>
                <a:hlinkClick r:id="rId1" action="ppaction://hlinksldjump"/>
              </a:rPr>
              <a:t>2.1</a:t>
            </a:r>
            <a:r>
              <a:rPr lang="zh-CN" altLang="en-US" sz="2400" b="1" dirty="0">
                <a:latin typeface="+mn-ea"/>
                <a:ea typeface="+mn-ea"/>
                <a:hlinkClick r:id="rId1" action="ppaction://hlinksldjump"/>
              </a:rPr>
              <a:t>　词法分析程序设计 </a:t>
            </a:r>
            <a:endParaRPr lang="zh-CN" altLang="en-US" sz="2400" b="1" dirty="0">
              <a:latin typeface="+mn-ea"/>
              <a:ea typeface="+mn-ea"/>
            </a:endParaRPr>
          </a:p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b="1" dirty="0">
                <a:latin typeface="+mn-ea"/>
                <a:ea typeface="+mn-ea"/>
                <a:hlinkClick r:id="" action="ppaction://noaction"/>
              </a:rPr>
              <a:t>2.2</a:t>
            </a:r>
            <a:r>
              <a:rPr lang="zh-CN" altLang="en-US" sz="2400" b="1" dirty="0">
                <a:latin typeface="+mn-ea"/>
                <a:ea typeface="+mn-ea"/>
                <a:hlinkClick r:id="" action="ppaction://noaction"/>
              </a:rPr>
              <a:t>　词法分析程序的自动构造工具 </a:t>
            </a:r>
            <a:endParaRPr lang="zh-CN" altLang="en-US" sz="2400" b="1" dirty="0">
              <a:latin typeface="+mn-ea"/>
              <a:ea typeface="+mn-ea"/>
            </a:endParaRPr>
          </a:p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b="1" dirty="0">
                <a:latin typeface="+mn-ea"/>
                <a:ea typeface="+mn-ea"/>
                <a:hlinkClick r:id="" action="ppaction://noaction"/>
              </a:rPr>
              <a:t>2.3</a:t>
            </a:r>
            <a:r>
              <a:rPr lang="zh-CN" altLang="en-US" sz="2400" b="1" dirty="0">
                <a:latin typeface="+mn-ea"/>
                <a:ea typeface="+mn-ea"/>
                <a:hlinkClick r:id="" action="ppaction://noaction"/>
              </a:rPr>
              <a:t>　演示</a:t>
            </a:r>
            <a:r>
              <a:rPr lang="en-US" altLang="zh-CN" sz="2400" b="1" dirty="0">
                <a:latin typeface="+mn-ea"/>
                <a:ea typeface="+mn-ea"/>
                <a:hlinkClick r:id="" action="ppaction://noaction"/>
              </a:rPr>
              <a:t>FLEX</a:t>
            </a:r>
            <a:r>
              <a:rPr lang="zh-CN" altLang="en-US" sz="2400" b="1" dirty="0">
                <a:latin typeface="+mn-ea"/>
                <a:ea typeface="+mn-ea"/>
                <a:hlinkClick r:id="" action="ppaction://noaction"/>
              </a:rPr>
              <a:t>工具的使用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194050" y="1163638"/>
            <a:ext cx="16764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重点讲解</a:t>
            </a:r>
            <a:endParaRPr lang="zh-CN" altLang="en-US" sz="2800" b="1" dirty="0">
              <a:solidFill>
                <a:srgbClr val="8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457200" y="1712793"/>
            <a:ext cx="7848600" cy="34324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584200">
              <a:lnSpc>
                <a:spcPct val="150000"/>
              </a:lnSpc>
              <a:spcBef>
                <a:spcPct val="30000"/>
              </a:spcBef>
            </a:pPr>
            <a:r>
              <a:rPr lang="zh-CN" altLang="en-US" sz="2200" b="1" dirty="0">
                <a:latin typeface="+mn-ea"/>
                <a:ea typeface="+mn-ea"/>
              </a:rPr>
              <a:t>词法分析阶段是编译的第一阶段，它的主要任务是从左至右扫描文本格式的源程序，从基于字符理解的源程序中分离出符合源语言词法的单词，最终转换成基于单词理解的源程序。</a:t>
            </a:r>
            <a:endParaRPr lang="zh-CN" altLang="en-US" sz="2200" b="1" dirty="0">
              <a:latin typeface="+mn-ea"/>
              <a:ea typeface="+mn-ea"/>
            </a:endParaRPr>
          </a:p>
          <a:p>
            <a:pPr indent="584200">
              <a:lnSpc>
                <a:spcPct val="150000"/>
              </a:lnSpc>
              <a:spcBef>
                <a:spcPct val="30000"/>
              </a:spcBef>
              <a:spcAft>
                <a:spcPct val="50000"/>
              </a:spcAft>
            </a:pPr>
            <a:r>
              <a:rPr lang="zh-CN" altLang="en-US" sz="2200" b="1" dirty="0">
                <a:latin typeface="+mn-ea"/>
                <a:ea typeface="+mn-ea"/>
              </a:rPr>
              <a:t>    输出形式为：</a:t>
            </a:r>
            <a:r>
              <a:rPr lang="zh-CN" altLang="en-US" sz="2200" b="1" dirty="0">
                <a:solidFill>
                  <a:schemeClr val="hlink"/>
                </a:solidFill>
                <a:latin typeface="+mn-ea"/>
                <a:ea typeface="+mn-ea"/>
              </a:rPr>
              <a:t>（单词种类，单词）</a:t>
            </a:r>
            <a:endParaRPr lang="zh-CN" altLang="en-US" sz="2200" b="1" dirty="0">
              <a:solidFill>
                <a:schemeClr val="hlink"/>
              </a:solidFill>
              <a:latin typeface="+mn-ea"/>
              <a:ea typeface="+mn-ea"/>
            </a:endParaRPr>
          </a:p>
          <a:p>
            <a:pPr indent="584200" algn="l">
              <a:lnSpc>
                <a:spcPct val="150000"/>
              </a:lnSpc>
              <a:spcBef>
                <a:spcPct val="30000"/>
              </a:spcBef>
            </a:pPr>
            <a:r>
              <a:rPr lang="zh-CN" altLang="en-US" sz="2200" b="1" dirty="0">
                <a:latin typeface="+mn-ea"/>
                <a:ea typeface="+mn-ea"/>
              </a:rPr>
              <a:t>高级语言一般都有</a:t>
            </a:r>
            <a:r>
              <a:rPr lang="zh-CN" altLang="en-US" sz="2200" b="1" dirty="0">
                <a:solidFill>
                  <a:srgbClr val="000066"/>
                </a:solidFill>
                <a:latin typeface="+mn-ea"/>
                <a:ea typeface="+mn-ea"/>
              </a:rPr>
              <a:t>关键字、标识符、常数、运算符和定界符</a:t>
            </a:r>
            <a:r>
              <a:rPr lang="zh-CN" altLang="en-US" sz="2200" b="1" dirty="0">
                <a:latin typeface="+mn-ea"/>
                <a:ea typeface="+mn-ea"/>
              </a:rPr>
              <a:t>这</a:t>
            </a:r>
            <a:r>
              <a:rPr lang="en-US" altLang="zh-CN" sz="2200" b="1" dirty="0">
                <a:latin typeface="+mn-ea"/>
                <a:ea typeface="+mn-ea"/>
              </a:rPr>
              <a:t>5</a:t>
            </a:r>
            <a:r>
              <a:rPr lang="zh-CN" altLang="en-US" sz="2200" b="1" dirty="0">
                <a:latin typeface="+mn-ea"/>
                <a:ea typeface="+mn-ea"/>
              </a:rPr>
              <a:t>类单词。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7171" name="Rectangle 8"/>
          <p:cNvSpPr>
            <a:spLocks noChangeArrowheads="1"/>
          </p:cNvSpPr>
          <p:nvPr/>
        </p:nvSpPr>
        <p:spPr bwMode="auto">
          <a:xfrm>
            <a:off x="2667000" y="3421966"/>
            <a:ext cx="4724400" cy="5334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sp>
        <p:nvSpPr>
          <p:cNvPr id="7172" name="AutoShape 4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829675" y="6477000"/>
            <a:ext cx="2286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762000" y="990600"/>
            <a:ext cx="3429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CC0099"/>
                </a:solidFill>
                <a:latin typeface="+mn-ea"/>
                <a:ea typeface="+mn-ea"/>
              </a:rPr>
              <a:t>2.1.1</a:t>
            </a:r>
            <a:r>
              <a:rPr lang="zh-CN" altLang="en-US" sz="2400" b="1" dirty="0">
                <a:solidFill>
                  <a:srgbClr val="CC0099"/>
                </a:solidFill>
                <a:latin typeface="+mn-ea"/>
                <a:ea typeface="+mn-ea"/>
              </a:rPr>
              <a:t>　词法分析任务</a:t>
            </a:r>
            <a:endParaRPr lang="zh-CN" altLang="en-US" sz="2400" b="1" dirty="0">
              <a:solidFill>
                <a:srgbClr val="CC0099"/>
              </a:solidFill>
              <a:latin typeface="+mn-ea"/>
              <a:ea typeface="+mn-ea"/>
            </a:endParaRPr>
          </a:p>
        </p:txBody>
      </p:sp>
      <p:sp>
        <p:nvSpPr>
          <p:cNvPr id="7176" name="Rectangle 9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3954462" cy="5334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2.1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词法分析程序设计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1F3A-53DE-4E73-A372-B7C8602DC65D}" type="slidenum">
              <a:rPr lang="en-US" altLang="zh-CN" smtClean="0"/>
            </a:fld>
            <a:endParaRPr lang="en-US" altLang="zh-CN"/>
          </a:p>
          <a:p>
            <a:endParaRPr lang="en-US" altLang="zh-CN"/>
          </a:p>
        </p:txBody>
      </p:sp>
      <p:sp>
        <p:nvSpPr>
          <p:cNvPr id="53" name="文本框 52"/>
          <p:cNvSpPr txBox="1"/>
          <p:nvPr/>
        </p:nvSpPr>
        <p:spPr>
          <a:xfrm>
            <a:off x="677779" y="5627703"/>
            <a:ext cx="3570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龙书图</a:t>
            </a:r>
            <a:r>
              <a:rPr lang="en-US" altLang="zh-CN" dirty="0">
                <a:solidFill>
                  <a:srgbClr val="0000FF"/>
                </a:solidFill>
              </a:rPr>
              <a:t>3-13 </a:t>
            </a:r>
            <a:r>
              <a:rPr lang="zh-CN" altLang="en-US" dirty="0">
                <a:solidFill>
                  <a:srgbClr val="0000FF"/>
                </a:solidFill>
              </a:rPr>
              <a:t>词法单元</a:t>
            </a:r>
            <a:r>
              <a:rPr lang="en-US" altLang="zh-CN" dirty="0" err="1">
                <a:solidFill>
                  <a:srgbClr val="FF0000"/>
                </a:solidFill>
              </a:rPr>
              <a:t>relop</a:t>
            </a:r>
            <a:r>
              <a:rPr lang="zh-CN" altLang="en-US" dirty="0">
                <a:solidFill>
                  <a:srgbClr val="0000FF"/>
                </a:solidFill>
              </a:rPr>
              <a:t>的</a:t>
            </a:r>
            <a:r>
              <a:rPr lang="en-US" altLang="zh-CN" dirty="0">
                <a:solidFill>
                  <a:srgbClr val="0000FF"/>
                </a:solidFill>
              </a:rPr>
              <a:t>DFA</a:t>
            </a:r>
            <a:endParaRPr lang="zh-CN" altLang="en-US" dirty="0">
              <a:solidFill>
                <a:srgbClr val="0000FF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52400" y="1230297"/>
            <a:ext cx="4382958" cy="3720769"/>
            <a:chOff x="152400" y="1230297"/>
            <a:chExt cx="4382958" cy="3720769"/>
          </a:xfrm>
        </p:grpSpPr>
        <p:sp>
          <p:nvSpPr>
            <p:cNvPr id="3" name="椭圆 2"/>
            <p:cNvSpPr/>
            <p:nvPr/>
          </p:nvSpPr>
          <p:spPr bwMode="auto">
            <a:xfrm>
              <a:off x="535489" y="1407877"/>
              <a:ext cx="304800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微软雅黑" panose="020B0503020204020204" pitchFamily="34" charset="-122"/>
                </a:rPr>
                <a:t>0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1066800" y="3208986"/>
              <a:ext cx="363747" cy="360182"/>
              <a:chOff x="4752536" y="4112194"/>
              <a:chExt cx="363747" cy="360182"/>
            </a:xfrm>
          </p:grpSpPr>
          <p:sp>
            <p:nvSpPr>
              <p:cNvPr id="5" name="椭圆 4"/>
              <p:cNvSpPr/>
              <p:nvPr/>
            </p:nvSpPr>
            <p:spPr bwMode="auto">
              <a:xfrm>
                <a:off x="4784933" y="4140330"/>
                <a:ext cx="304799" cy="3048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微软雅黑" panose="020B0503020204020204" pitchFamily="34" charset="-122"/>
                  </a:rPr>
                  <a:t>5</a:t>
                </a:r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 bwMode="auto">
              <a:xfrm>
                <a:off x="4752536" y="4112194"/>
                <a:ext cx="363747" cy="360182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" name="椭圆 6"/>
            <p:cNvSpPr/>
            <p:nvPr/>
          </p:nvSpPr>
          <p:spPr bwMode="auto">
            <a:xfrm>
              <a:off x="1096273" y="1403866"/>
              <a:ext cx="304800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微软雅黑" panose="020B0503020204020204" pitchFamily="34" charset="-122"/>
                </a:rPr>
                <a:t>1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1096273" y="3770077"/>
              <a:ext cx="304800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微软雅黑" panose="020B0503020204020204" pitchFamily="34" charset="-122"/>
                </a:rPr>
                <a:t>6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362200" y="1395845"/>
              <a:ext cx="363747" cy="360182"/>
              <a:chOff x="4752536" y="4112194"/>
              <a:chExt cx="363747" cy="360182"/>
            </a:xfrm>
          </p:grpSpPr>
          <p:sp>
            <p:nvSpPr>
              <p:cNvPr id="10" name="椭圆 9"/>
              <p:cNvSpPr/>
              <p:nvPr/>
            </p:nvSpPr>
            <p:spPr bwMode="auto">
              <a:xfrm>
                <a:off x="4784933" y="4140330"/>
                <a:ext cx="304799" cy="3048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微软雅黑" panose="020B0503020204020204" pitchFamily="34" charset="-122"/>
                  </a:rPr>
                  <a:t>2</a:t>
                </a:r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 bwMode="auto">
              <a:xfrm>
                <a:off x="4752536" y="4112194"/>
                <a:ext cx="363747" cy="360182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2362200" y="2000438"/>
              <a:ext cx="363747" cy="360182"/>
              <a:chOff x="4752536" y="4112194"/>
              <a:chExt cx="363747" cy="360182"/>
            </a:xfrm>
          </p:grpSpPr>
          <p:sp>
            <p:nvSpPr>
              <p:cNvPr id="13" name="椭圆 12"/>
              <p:cNvSpPr/>
              <p:nvPr/>
            </p:nvSpPr>
            <p:spPr bwMode="auto">
              <a:xfrm>
                <a:off x="4784933" y="4140330"/>
                <a:ext cx="304799" cy="3048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微软雅黑" panose="020B0503020204020204" pitchFamily="34" charset="-122"/>
                  </a:rPr>
                  <a:t>3</a:t>
                </a:r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 bwMode="auto">
              <a:xfrm>
                <a:off x="4752536" y="4112194"/>
                <a:ext cx="363747" cy="360182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362200" y="2605031"/>
              <a:ext cx="363747" cy="360182"/>
              <a:chOff x="4752536" y="4112194"/>
              <a:chExt cx="363747" cy="360182"/>
            </a:xfrm>
          </p:grpSpPr>
          <p:sp>
            <p:nvSpPr>
              <p:cNvPr id="16" name="椭圆 15"/>
              <p:cNvSpPr/>
              <p:nvPr/>
            </p:nvSpPr>
            <p:spPr bwMode="auto">
              <a:xfrm>
                <a:off x="4784933" y="4140330"/>
                <a:ext cx="304799" cy="3048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微软雅黑" panose="020B0503020204020204" pitchFamily="34" charset="-122"/>
                  </a:rPr>
                  <a:t>4</a:t>
                </a:r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 bwMode="auto">
              <a:xfrm>
                <a:off x="4752536" y="4112194"/>
                <a:ext cx="363747" cy="360182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362200" y="3714695"/>
              <a:ext cx="363747" cy="360182"/>
              <a:chOff x="4752536" y="4112194"/>
              <a:chExt cx="363747" cy="360182"/>
            </a:xfrm>
          </p:grpSpPr>
          <p:sp>
            <p:nvSpPr>
              <p:cNvPr id="19" name="椭圆 18"/>
              <p:cNvSpPr/>
              <p:nvPr/>
            </p:nvSpPr>
            <p:spPr bwMode="auto">
              <a:xfrm>
                <a:off x="4784933" y="4140330"/>
                <a:ext cx="304799" cy="3048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微软雅黑" panose="020B0503020204020204" pitchFamily="34" charset="-122"/>
                  </a:rPr>
                  <a:t>7</a:t>
                </a:r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 bwMode="auto">
              <a:xfrm>
                <a:off x="4752536" y="4112194"/>
                <a:ext cx="363747" cy="360182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2362200" y="4563699"/>
              <a:ext cx="363747" cy="360182"/>
              <a:chOff x="4752536" y="4112194"/>
              <a:chExt cx="363747" cy="360182"/>
            </a:xfrm>
          </p:grpSpPr>
          <p:sp>
            <p:nvSpPr>
              <p:cNvPr id="22" name="椭圆 21"/>
              <p:cNvSpPr/>
              <p:nvPr/>
            </p:nvSpPr>
            <p:spPr bwMode="auto">
              <a:xfrm>
                <a:off x="4784933" y="4140330"/>
                <a:ext cx="304799" cy="3048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微软雅黑" panose="020B0503020204020204" pitchFamily="34" charset="-122"/>
                  </a:rPr>
                  <a:t>8</a:t>
                </a:r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 bwMode="auto">
              <a:xfrm>
                <a:off x="4752536" y="4112194"/>
                <a:ext cx="363747" cy="360182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5" name="直接箭头连接符 24"/>
            <p:cNvCxnSpPr>
              <a:stCxn id="3" idx="6"/>
              <a:endCxn id="7" idx="2"/>
            </p:cNvCxnSpPr>
            <p:nvPr/>
          </p:nvCxnSpPr>
          <p:spPr bwMode="auto">
            <a:xfrm flipV="1">
              <a:off x="840289" y="1556266"/>
              <a:ext cx="255984" cy="4011"/>
            </a:xfrm>
            <a:prstGeom prst="straightConnector1">
              <a:avLst/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直接箭头连接符 26"/>
            <p:cNvCxnSpPr>
              <a:stCxn id="7" idx="6"/>
              <a:endCxn id="11" idx="2"/>
            </p:cNvCxnSpPr>
            <p:nvPr/>
          </p:nvCxnSpPr>
          <p:spPr bwMode="auto">
            <a:xfrm>
              <a:off x="1401073" y="1556266"/>
              <a:ext cx="961127" cy="19670"/>
            </a:xfrm>
            <a:prstGeom prst="straightConnector1">
              <a:avLst/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连接符: 曲线 28"/>
            <p:cNvCxnSpPr>
              <a:stCxn id="7" idx="5"/>
              <a:endCxn id="14" idx="2"/>
            </p:cNvCxnSpPr>
            <p:nvPr/>
          </p:nvCxnSpPr>
          <p:spPr bwMode="auto">
            <a:xfrm rot="16200000" flipH="1">
              <a:off x="1601068" y="1419397"/>
              <a:ext cx="516500" cy="1005764"/>
            </a:xfrm>
            <a:prstGeom prst="curvedConnector2">
              <a:avLst/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连接符: 曲线 31"/>
            <p:cNvCxnSpPr>
              <a:stCxn id="7" idx="4"/>
              <a:endCxn id="17" idx="2"/>
            </p:cNvCxnSpPr>
            <p:nvPr/>
          </p:nvCxnSpPr>
          <p:spPr bwMode="auto">
            <a:xfrm rot="16200000" flipH="1">
              <a:off x="1267208" y="1690130"/>
              <a:ext cx="1076456" cy="1113527"/>
            </a:xfrm>
            <a:prstGeom prst="curvedConnector2">
              <a:avLst/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连接符: 曲线 33"/>
            <p:cNvCxnSpPr>
              <a:stCxn id="3" idx="5"/>
              <a:endCxn id="6" idx="2"/>
            </p:cNvCxnSpPr>
            <p:nvPr/>
          </p:nvCxnSpPr>
          <p:spPr bwMode="auto">
            <a:xfrm rot="16200000" flipH="1">
              <a:off x="70708" y="2392984"/>
              <a:ext cx="1721037" cy="271148"/>
            </a:xfrm>
            <a:prstGeom prst="curvedConnector2">
              <a:avLst/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连接符: 曲线 35"/>
            <p:cNvCxnSpPr>
              <a:stCxn id="3" idx="3"/>
              <a:endCxn id="8" idx="2"/>
            </p:cNvCxnSpPr>
            <p:nvPr/>
          </p:nvCxnSpPr>
          <p:spPr bwMode="auto">
            <a:xfrm rot="16200000" flipH="1">
              <a:off x="-289019" y="2537184"/>
              <a:ext cx="2254437" cy="516147"/>
            </a:xfrm>
            <a:prstGeom prst="curvedConnector2">
              <a:avLst/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接箭头连接符 37"/>
            <p:cNvCxnSpPr>
              <a:stCxn id="8" idx="6"/>
              <a:endCxn id="20" idx="2"/>
            </p:cNvCxnSpPr>
            <p:nvPr/>
          </p:nvCxnSpPr>
          <p:spPr bwMode="auto">
            <a:xfrm flipV="1">
              <a:off x="1401073" y="3894786"/>
              <a:ext cx="961127" cy="27691"/>
            </a:xfrm>
            <a:prstGeom prst="straightConnector1">
              <a:avLst/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连接符: 曲线 39"/>
            <p:cNvCxnSpPr>
              <a:stCxn id="8" idx="5"/>
              <a:endCxn id="23" idx="2"/>
            </p:cNvCxnSpPr>
            <p:nvPr/>
          </p:nvCxnSpPr>
          <p:spPr bwMode="auto">
            <a:xfrm rot="16200000" flipH="1">
              <a:off x="1502543" y="3884133"/>
              <a:ext cx="713550" cy="1005764"/>
            </a:xfrm>
            <a:prstGeom prst="curvedConnector2">
              <a:avLst/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文本框 40"/>
            <p:cNvSpPr txBox="1"/>
            <p:nvPr/>
          </p:nvSpPr>
          <p:spPr>
            <a:xfrm>
              <a:off x="757662" y="1230297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&lt;</a:t>
              </a:r>
              <a:endParaRPr lang="zh-CN" altLang="en-US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679684" y="1230297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=</a:t>
              </a:r>
              <a:endParaRPr lang="zh-CN" altLang="en-US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666765" y="1769775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&gt;</a:t>
              </a:r>
              <a:endParaRPr lang="zh-CN" altLang="en-US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28230" y="3234746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&gt;</a:t>
              </a:r>
              <a:endParaRPr lang="zh-CN" altLang="en-US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836652" y="2502248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=</a:t>
              </a:r>
              <a:endParaRPr lang="zh-CN" altLang="en-US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659997" y="3596192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=</a:t>
              </a:r>
              <a:endParaRPr lang="zh-CN" altLang="en-US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339911" y="2588472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other</a:t>
              </a:r>
              <a:endParaRPr lang="zh-CN" altLang="en-US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308650" y="4536466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other</a:t>
              </a:r>
              <a:endParaRPr lang="zh-CN" altLang="en-US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2667749" y="2471470"/>
              <a:ext cx="2840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FF0000"/>
                  </a:solidFill>
                </a:rPr>
                <a:t>*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622498" y="4455027"/>
              <a:ext cx="2840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FF0000"/>
                  </a:solidFill>
                </a:rPr>
                <a:t>*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52400" y="1339333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</a:t>
              </a:r>
              <a:endParaRPr lang="zh-CN" altLang="en-US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725947" y="1423981"/>
              <a:ext cx="17700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dobe Hebrew" panose="02040503050201020203" pitchFamily="18" charset="-79"/>
                  <a:cs typeface="Adobe Hebrew" panose="02040503050201020203" pitchFamily="18" charset="-79"/>
                </a:rPr>
                <a:t>return(</a:t>
              </a:r>
              <a:r>
                <a:rPr lang="en-US" altLang="zh-CN" dirty="0" err="1">
                  <a:latin typeface="Adobe Hebrew" panose="02040503050201020203" pitchFamily="18" charset="-79"/>
                  <a:cs typeface="Adobe Hebrew" panose="02040503050201020203" pitchFamily="18" charset="-79"/>
                </a:rPr>
                <a:t>relop,LE</a:t>
              </a:r>
              <a:r>
                <a:rPr lang="en-US" altLang="zh-CN" dirty="0">
                  <a:latin typeface="Adobe Hebrew" panose="02040503050201020203" pitchFamily="18" charset="-79"/>
                  <a:cs typeface="Adobe Hebrew" panose="02040503050201020203" pitchFamily="18" charset="-79"/>
                </a:rPr>
                <a:t>)</a:t>
              </a:r>
              <a:endParaRPr lang="zh-CN" altLang="en-US" dirty="0"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695390" y="2060183"/>
              <a:ext cx="1819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dobe Hebrew" panose="02040503050201020203" pitchFamily="18" charset="-79"/>
                  <a:cs typeface="Adobe Hebrew" panose="02040503050201020203" pitchFamily="18" charset="-79"/>
                </a:rPr>
                <a:t>return(</a:t>
              </a:r>
              <a:r>
                <a:rPr lang="en-US" altLang="zh-CN" dirty="0" err="1">
                  <a:latin typeface="Adobe Hebrew" panose="02040503050201020203" pitchFamily="18" charset="-79"/>
                  <a:cs typeface="Adobe Hebrew" panose="02040503050201020203" pitchFamily="18" charset="-79"/>
                </a:rPr>
                <a:t>relop,NE</a:t>
              </a:r>
              <a:r>
                <a:rPr lang="en-US" altLang="zh-CN" dirty="0">
                  <a:latin typeface="Adobe Hebrew" panose="02040503050201020203" pitchFamily="18" charset="-79"/>
                  <a:cs typeface="Adobe Hebrew" panose="02040503050201020203" pitchFamily="18" charset="-79"/>
                </a:rPr>
                <a:t>)</a:t>
              </a:r>
              <a:endParaRPr lang="zh-CN" altLang="en-US" dirty="0"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708244" y="2694594"/>
              <a:ext cx="17700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dobe Hebrew" panose="02040503050201020203" pitchFamily="18" charset="-79"/>
                  <a:cs typeface="Adobe Hebrew" panose="02040503050201020203" pitchFamily="18" charset="-79"/>
                </a:rPr>
                <a:t>return(</a:t>
              </a:r>
              <a:r>
                <a:rPr lang="en-US" altLang="zh-CN" dirty="0" err="1">
                  <a:latin typeface="Adobe Hebrew" panose="02040503050201020203" pitchFamily="18" charset="-79"/>
                  <a:cs typeface="Adobe Hebrew" panose="02040503050201020203" pitchFamily="18" charset="-79"/>
                </a:rPr>
                <a:t>relop,LT</a:t>
              </a:r>
              <a:r>
                <a:rPr lang="en-US" altLang="zh-CN" dirty="0">
                  <a:latin typeface="Adobe Hebrew" panose="02040503050201020203" pitchFamily="18" charset="-79"/>
                  <a:cs typeface="Adobe Hebrew" panose="02040503050201020203" pitchFamily="18" charset="-79"/>
                </a:rPr>
                <a:t>)</a:t>
              </a:r>
              <a:endParaRPr lang="zh-CN" altLang="en-US" dirty="0"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709217" y="3689298"/>
              <a:ext cx="1826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dobe Hebrew" panose="02040503050201020203" pitchFamily="18" charset="-79"/>
                  <a:cs typeface="Adobe Hebrew" panose="02040503050201020203" pitchFamily="18" charset="-79"/>
                </a:rPr>
                <a:t>return(</a:t>
              </a:r>
              <a:r>
                <a:rPr lang="en-US" altLang="zh-CN" dirty="0" err="1">
                  <a:latin typeface="Adobe Hebrew" panose="02040503050201020203" pitchFamily="18" charset="-79"/>
                  <a:cs typeface="Adobe Hebrew" panose="02040503050201020203" pitchFamily="18" charset="-79"/>
                </a:rPr>
                <a:t>relop,GE</a:t>
              </a:r>
              <a:r>
                <a:rPr lang="en-US" altLang="zh-CN" dirty="0">
                  <a:latin typeface="Adobe Hebrew" panose="02040503050201020203" pitchFamily="18" charset="-79"/>
                  <a:cs typeface="Adobe Hebrew" panose="02040503050201020203" pitchFamily="18" charset="-79"/>
                </a:rPr>
                <a:t>)</a:t>
              </a:r>
              <a:endParaRPr lang="zh-CN" altLang="en-US" dirty="0"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2692184" y="4581734"/>
              <a:ext cx="1826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dobe Hebrew" panose="02040503050201020203" pitchFamily="18" charset="-79"/>
                  <a:cs typeface="Adobe Hebrew" panose="02040503050201020203" pitchFamily="18" charset="-79"/>
                </a:rPr>
                <a:t>return(</a:t>
              </a:r>
              <a:r>
                <a:rPr lang="en-US" altLang="zh-CN" dirty="0" err="1">
                  <a:latin typeface="Adobe Hebrew" panose="02040503050201020203" pitchFamily="18" charset="-79"/>
                  <a:cs typeface="Adobe Hebrew" panose="02040503050201020203" pitchFamily="18" charset="-79"/>
                </a:rPr>
                <a:t>relop,GT</a:t>
              </a:r>
              <a:r>
                <a:rPr lang="en-US" altLang="zh-CN" dirty="0">
                  <a:latin typeface="Adobe Hebrew" panose="02040503050201020203" pitchFamily="18" charset="-79"/>
                  <a:cs typeface="Adobe Hebrew" panose="02040503050201020203" pitchFamily="18" charset="-79"/>
                </a:rPr>
                <a:t>)</a:t>
              </a:r>
              <a:endParaRPr lang="zh-CN" altLang="en-US" dirty="0"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451534" y="3217104"/>
              <a:ext cx="1821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dobe Hebrew" panose="02040503050201020203" pitchFamily="18" charset="-79"/>
                  <a:cs typeface="Adobe Hebrew" panose="02040503050201020203" pitchFamily="18" charset="-79"/>
                </a:rPr>
                <a:t>return(</a:t>
              </a:r>
              <a:r>
                <a:rPr lang="en-US" altLang="zh-CN" dirty="0" err="1">
                  <a:latin typeface="Adobe Hebrew" panose="02040503050201020203" pitchFamily="18" charset="-79"/>
                  <a:cs typeface="Adobe Hebrew" panose="02040503050201020203" pitchFamily="18" charset="-79"/>
                </a:rPr>
                <a:t>relop,EQ</a:t>
              </a:r>
              <a:r>
                <a:rPr lang="en-US" altLang="zh-CN" dirty="0">
                  <a:latin typeface="Adobe Hebrew" panose="02040503050201020203" pitchFamily="18" charset="-79"/>
                  <a:cs typeface="Adobe Hebrew" panose="02040503050201020203" pitchFamily="18" charset="-79"/>
                </a:rPr>
                <a:t>)</a:t>
              </a:r>
              <a:endParaRPr lang="zh-CN" altLang="en-US" dirty="0"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</p:grpSp>
      <p:sp>
        <p:nvSpPr>
          <p:cNvPr id="62" name="Rectangle 1"/>
          <p:cNvSpPr>
            <a:spLocks noChangeArrowheads="1"/>
          </p:cNvSpPr>
          <p:nvPr/>
        </p:nvSpPr>
        <p:spPr bwMode="auto">
          <a:xfrm>
            <a:off x="4648200" y="1025873"/>
            <a:ext cx="3810000" cy="4616648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Token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charset="-122"/>
                <a:ea typeface="JetBrains Mono"/>
              </a:rPr>
              <a:t>getRelop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()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    Token retToken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new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Token()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    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state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    while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charset="-122"/>
                <a:ea typeface="JetBrains Mono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switch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(state)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case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: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 panose="020B0604020202020204" charset="-122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A9B7C6"/>
                </a:solidFill>
                <a:latin typeface="Arial Unicode MS" panose="020B0604020202020204" charset="-122"/>
                <a:ea typeface="JetBrains Mono"/>
              </a:rPr>
              <a:t>   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c = 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nextChar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()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                    if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(c ==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  <a:t>'&lt;'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) state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charset="-122"/>
                <a:ea typeface="JetBrains Mono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                    else if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( c ==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  <a:t>'='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) state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charset="-122"/>
                <a:ea typeface="JetBrains Mono"/>
              </a:rPr>
              <a:t>5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                    else if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( c ==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charset="-122"/>
                <a:ea typeface="JetBrains Mono"/>
              </a:rPr>
              <a:t>'&gt;'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) state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charset="-122"/>
                <a:ea typeface="JetBrains Mono"/>
              </a:rPr>
              <a:t>6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                    else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fail()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                    break;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            case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charset="-122"/>
                <a:ea typeface="JetBrains Mono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case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charset="-122"/>
                <a:ea typeface="JetBrains Mono"/>
              </a:rPr>
              <a:t>8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: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 panose="020B0604020202020204" charset="-122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A9B7C6"/>
                </a:solidFill>
                <a:latin typeface="Arial Unicode MS" panose="020B0604020202020204" charset="-122"/>
                <a:ea typeface="JetBrains Mono"/>
              </a:rPr>
              <a:t>    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retract()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    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retToken.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charset="-122"/>
                <a:ea typeface="JetBrains Mono"/>
              </a:rPr>
              <a:t>attribute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=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 symbol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charset="-122"/>
                <a:ea typeface="JetBrains Mono"/>
              </a:rPr>
              <a:t>GT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                    return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(retToken)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charset="-122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charset="-122"/>
                <a:ea typeface="JetBrains Mono"/>
              </a:rPr>
              <a:t>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410200" y="5757718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relop</a:t>
            </a:r>
            <a:r>
              <a:rPr lang="zh-CN" altLang="en-US" dirty="0"/>
              <a:t>自动机的概要实现</a:t>
            </a:r>
            <a:endParaRPr lang="zh-CN" altLang="en-US" dirty="0"/>
          </a:p>
        </p:txBody>
      </p:sp>
      <p:sp>
        <p:nvSpPr>
          <p:cNvPr id="61" name="Text Box 5"/>
          <p:cNvSpPr txBox="1">
            <a:spLocks noChangeArrowheads="1"/>
          </p:cNvSpPr>
          <p:nvPr/>
        </p:nvSpPr>
        <p:spPr bwMode="auto">
          <a:xfrm>
            <a:off x="157614" y="327292"/>
            <a:ext cx="548118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CC0099"/>
                </a:solidFill>
                <a:latin typeface="+mn-ea"/>
                <a:ea typeface="+mn-ea"/>
              </a:rPr>
              <a:t>2.1.2</a:t>
            </a:r>
            <a:r>
              <a:rPr lang="zh-CN" altLang="en-US" sz="2400" b="1" dirty="0">
                <a:solidFill>
                  <a:srgbClr val="CC0099"/>
                </a:solidFill>
                <a:latin typeface="+mn-ea"/>
                <a:ea typeface="+mn-ea"/>
              </a:rPr>
              <a:t>　根据</a:t>
            </a:r>
            <a:r>
              <a:rPr lang="en-US" altLang="zh-CN" sz="2400" b="1" dirty="0">
                <a:solidFill>
                  <a:srgbClr val="CC0099"/>
                </a:solidFill>
                <a:latin typeface="+mn-ea"/>
                <a:ea typeface="+mn-ea"/>
              </a:rPr>
              <a:t>DFA</a:t>
            </a:r>
            <a:r>
              <a:rPr lang="zh-CN" altLang="en-US" sz="2400" b="1" dirty="0">
                <a:solidFill>
                  <a:srgbClr val="CC0099"/>
                </a:solidFill>
                <a:latin typeface="+mn-ea"/>
                <a:ea typeface="+mn-ea"/>
              </a:rPr>
              <a:t>构造词法分析程序 </a:t>
            </a:r>
            <a:endParaRPr lang="zh-CN" altLang="en-US" sz="2400" b="1" dirty="0">
              <a:solidFill>
                <a:srgbClr val="CC0099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1F3A-53DE-4E73-A372-B7C8602DC65D}" type="slidenum">
              <a:rPr lang="en-US" altLang="zh-CN" smtClean="0"/>
            </a:fld>
            <a:endParaRPr lang="en-US" altLang="zh-CN"/>
          </a:p>
          <a:p>
            <a:endParaRPr lang="en-US" altLang="zh-CN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52400" y="314980"/>
            <a:ext cx="51816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2.1.3 PL/0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词法分析程序 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8600" y="990600"/>
            <a:ext cx="8382000" cy="4524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合法的单词符号：</a:t>
            </a:r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13</a:t>
            </a:r>
            <a:r>
              <a:rPr lang="zh-CN" altLang="en-US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个保留字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：  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begin,end,if,then,while,write,read,do,call,const,var,procedure,odd</a:t>
            </a:r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11</a:t>
            </a:r>
            <a:r>
              <a:rPr lang="zh-CN" altLang="en-US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个运算符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：  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+, -, *, /, &lt;, &lt;=, &gt;, &gt;=, =, #, :=</a:t>
            </a:r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5</a:t>
            </a:r>
            <a:r>
              <a:rPr lang="zh-CN" altLang="en-US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个界符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：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 ) , ;  .</a:t>
            </a:r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zh-CN" altLang="en-US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标识符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(ident)</a:t>
            </a:r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zh-CN" altLang="en-US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数字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(number)</a:t>
            </a:r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每个合法单词符号的名字见下表：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(null)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表示非法单词符号 </a:t>
            </a:r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enum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symbol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en-US" altLang="zh-CN" sz="16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fr-FR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fr-FR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</a:t>
            </a:r>
            <a:r>
              <a:rPr lang="fr-FR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,         ident,     number,     plus,      minus,</a:t>
            </a:r>
            <a:endParaRPr lang="fr-FR" altLang="zh-CN" sz="16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    times,       slash,     </a:t>
            </a:r>
            <a:r>
              <a:rPr lang="en-US" altLang="zh-CN" sz="16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oddsym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,     </a:t>
            </a:r>
            <a:r>
              <a:rPr lang="en-US" altLang="zh-CN" sz="16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eql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,       </a:t>
            </a:r>
            <a:r>
              <a:rPr lang="en-US" altLang="zh-CN" sz="16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neq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endParaRPr lang="en-US" altLang="zh-CN" sz="16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sv-SE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    lss,         leq,       gtr,        geq,       lparen,</a:t>
            </a:r>
            <a:endParaRPr lang="sv-SE" altLang="zh-CN" sz="16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it-IT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    rparen,      comma,     semicolon,  period,    becomes,</a:t>
            </a:r>
            <a:endParaRPr lang="it-IT" altLang="zh-CN" sz="16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6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beginsym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,    </a:t>
            </a:r>
            <a:r>
              <a:rPr lang="en-US" altLang="zh-CN" sz="16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endsym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,    </a:t>
            </a:r>
            <a:r>
              <a:rPr lang="en-US" altLang="zh-CN" sz="16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ifsym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,      </a:t>
            </a:r>
            <a:r>
              <a:rPr lang="en-US" altLang="zh-CN" sz="16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thensym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,   </a:t>
            </a:r>
            <a:r>
              <a:rPr lang="en-US" altLang="zh-CN" sz="16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whilesym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endParaRPr lang="en-US" altLang="zh-CN" sz="16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6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writesym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,    </a:t>
            </a:r>
            <a:r>
              <a:rPr lang="en-US" altLang="zh-CN" sz="16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readsym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,   </a:t>
            </a:r>
            <a:r>
              <a:rPr lang="en-US" altLang="zh-CN" sz="16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dosym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,      </a:t>
            </a:r>
            <a:r>
              <a:rPr lang="en-US" altLang="zh-CN" sz="16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callsym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,   </a:t>
            </a:r>
            <a:r>
              <a:rPr lang="en-US" altLang="zh-CN" sz="16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constsym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endParaRPr lang="en-US" altLang="zh-CN" sz="16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6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varsym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,      </a:t>
            </a:r>
            <a:r>
              <a:rPr lang="en-US" altLang="zh-CN" sz="16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procsym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endParaRPr lang="en-US" altLang="zh-CN" sz="16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sz="16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symnum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32</a:t>
            </a:r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1F3A-53DE-4E73-A372-B7C8602DC65D}" type="slidenum">
              <a:rPr lang="en-US" altLang="zh-CN" smtClean="0"/>
            </a:fld>
            <a:endParaRPr lang="en-US" altLang="zh-CN"/>
          </a:p>
          <a:p>
            <a:endParaRPr lang="en-US" altLang="zh-CN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52400" y="314980"/>
            <a:ext cx="51816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PL/0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词法分析程序 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4589" y="1143000"/>
            <a:ext cx="83820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词法识别程序：</a:t>
            </a:r>
            <a:endParaRPr lang="en-US" altLang="zh-CN" sz="18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getsym();   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返回值 为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或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-1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zh-CN" altLang="en-US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实际返回值（全局变量）：</a:t>
            </a:r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enum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symbol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sym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  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单词符号的类型 *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id[</a:t>
            </a:r>
            <a:r>
              <a:rPr lang="en-US" altLang="zh-CN" sz="16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+1];      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单词符号的值：保留字或标识符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*/</a:t>
            </a:r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num;            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单词符号的值：数字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*/</a:t>
            </a:r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zh-CN" altLang="en-US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以下为词法分析的辅助变量</a:t>
            </a:r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          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获取字符的缓冲区，</a:t>
            </a:r>
            <a:r>
              <a:rPr lang="en-US" altLang="zh-CN" sz="16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getch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使用 *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cc, 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        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 </a:t>
            </a:r>
            <a:r>
              <a:rPr lang="en-US" altLang="zh-CN" sz="16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getch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使用的计数器，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cc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表示当前字符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的位置 *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id[</a:t>
            </a:r>
            <a:r>
              <a:rPr lang="en-US" altLang="zh-CN" sz="16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+1];      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当前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ident,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多出的一个字节用于存放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 */</a:t>
            </a:r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a[</a:t>
            </a:r>
            <a:r>
              <a:rPr lang="en-US" altLang="zh-CN" sz="16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+1];       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临时符号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多出的一个字节用于存放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 */</a:t>
            </a:r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num;            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当前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number */</a:t>
            </a:r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line[81];      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读取行缓冲区 *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en-US" altLang="zh-CN" sz="16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endParaRPr lang="en-US" altLang="zh-CN" sz="16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word[</a:t>
            </a:r>
            <a:r>
              <a:rPr lang="en-US" altLang="zh-CN" sz="16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norw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][</a:t>
            </a:r>
            <a:r>
              <a:rPr lang="en-US" altLang="zh-CN" sz="16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        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保留字，已排序 *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enum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symbol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wsym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6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norw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     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保留字对应的符号值 *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enum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symbol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ssym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[256];      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单字符的符号值 *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24589" y="2286000"/>
            <a:ext cx="1985211" cy="762000"/>
          </a:xfrm>
          <a:prstGeom prst="rect">
            <a:avLst/>
          </a:prstGeom>
          <a:noFill/>
          <a:ln w="539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1F3A-53DE-4E73-A372-B7C8602DC65D}" type="slidenum">
              <a:rPr lang="en-US" altLang="zh-CN" smtClean="0"/>
            </a:fld>
            <a:endParaRPr lang="en-US" altLang="zh-CN"/>
          </a:p>
          <a:p>
            <a:endParaRPr lang="en-US" altLang="zh-CN"/>
          </a:p>
        </p:txBody>
      </p:sp>
      <p:graphicFrame>
        <p:nvGraphicFramePr>
          <p:cNvPr id="3" name="Object 12"/>
          <p:cNvGraphicFramePr>
            <a:graphicFrameLocks noChangeAspect="1"/>
          </p:cNvGraphicFramePr>
          <p:nvPr/>
        </p:nvGraphicFramePr>
        <p:xfrm>
          <a:off x="1608138" y="1143000"/>
          <a:ext cx="5402262" cy="4878387"/>
        </p:xfrm>
        <a:graphic>
          <a:graphicData uri="http://schemas.openxmlformats.org/presentationml/2006/ole"/>
        </a:graphic>
      </p:graphicFrame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2400" y="314980"/>
            <a:ext cx="51816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PL/0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词法分析程序 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90600" y="5715000"/>
            <a:ext cx="175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 ) , ;  .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38400" y="5765562"/>
            <a:ext cx="1439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 - * / 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067028" y="5823799"/>
            <a:ext cx="10099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 # 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010400" y="1600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13+1=14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861969" y="5620122"/>
            <a:ext cx="174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5+4+2=11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1F3A-53DE-4E73-A372-B7C8602DC65D}" type="slidenum">
              <a:rPr lang="en-US" altLang="zh-CN" smtClean="0"/>
            </a:fld>
            <a:endParaRPr lang="en-US" altLang="zh-CN"/>
          </a:p>
          <a:p>
            <a:endParaRPr lang="en-US" altLang="zh-CN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52400" y="314980"/>
            <a:ext cx="51816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PL/0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词法分析程序 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0684" y="1752600"/>
            <a:ext cx="1752600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0000FF"/>
                </a:solidFill>
              </a:rPr>
              <a:t>const</a:t>
            </a:r>
            <a:endParaRPr lang="en-US" altLang="zh-CN" dirty="0">
              <a:solidFill>
                <a:srgbClr val="0000FF"/>
              </a:solidFill>
            </a:endParaRPr>
          </a:p>
          <a:p>
            <a:pPr algn="l"/>
            <a:r>
              <a:rPr lang="en-US" altLang="zh-CN" dirty="0"/>
              <a:t>    a = 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10</a:t>
            </a:r>
            <a:r>
              <a:rPr lang="en-US" altLang="zh-CN" dirty="0"/>
              <a:t>;</a:t>
            </a:r>
            <a:endParaRPr lang="en-US" altLang="zh-CN" dirty="0"/>
          </a:p>
          <a:p>
            <a:pPr algn="l"/>
            <a:r>
              <a:rPr lang="en-US" altLang="zh-CN" dirty="0">
                <a:solidFill>
                  <a:srgbClr val="0000FF"/>
                </a:solidFill>
              </a:rPr>
              <a:t>var</a:t>
            </a:r>
            <a:endParaRPr lang="en-US" altLang="zh-CN" dirty="0">
              <a:solidFill>
                <a:srgbClr val="0000FF"/>
              </a:solidFill>
            </a:endParaRPr>
          </a:p>
          <a:p>
            <a:pPr algn="l"/>
            <a:r>
              <a:rPr lang="en-US" altLang="zh-CN" dirty="0"/>
              <a:t>    age;</a:t>
            </a:r>
            <a:endParaRPr lang="en-US" altLang="zh-CN" dirty="0"/>
          </a:p>
          <a:p>
            <a:pPr algn="l"/>
            <a:r>
              <a:rPr lang="en-US" altLang="zh-CN" dirty="0">
                <a:solidFill>
                  <a:srgbClr val="0000FF"/>
                </a:solidFill>
              </a:rPr>
              <a:t>begin</a:t>
            </a:r>
            <a:endParaRPr lang="en-US" altLang="zh-CN" dirty="0">
              <a:solidFill>
                <a:srgbClr val="0000FF"/>
              </a:solidFill>
            </a:endParaRPr>
          </a:p>
          <a:p>
            <a:pPr algn="l"/>
            <a:r>
              <a:rPr lang="en-US" altLang="zh-CN" dirty="0"/>
              <a:t>    age := a;</a:t>
            </a:r>
            <a:endParaRPr lang="en-US" altLang="zh-CN" dirty="0"/>
          </a:p>
          <a:p>
            <a:pPr algn="l"/>
            <a:r>
              <a:rPr lang="en-US" altLang="zh-CN" dirty="0"/>
              <a:t>    </a:t>
            </a:r>
            <a:r>
              <a:rPr lang="en-US" altLang="zh-CN" dirty="0">
                <a:solidFill>
                  <a:srgbClr val="0000FF"/>
                </a:solidFill>
              </a:rPr>
              <a:t>write</a:t>
            </a:r>
            <a:r>
              <a:rPr lang="en-US" altLang="zh-CN" dirty="0"/>
              <a:t>(age)</a:t>
            </a:r>
            <a:endParaRPr lang="en-US" altLang="zh-CN" dirty="0"/>
          </a:p>
          <a:p>
            <a:pPr algn="l"/>
            <a:r>
              <a:rPr lang="en-US" altLang="zh-CN" dirty="0">
                <a:solidFill>
                  <a:srgbClr val="0000FF"/>
                </a:solidFill>
              </a:rPr>
              <a:t>end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28600" y="1186934"/>
            <a:ext cx="126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Simple.pl0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209800" y="1075491"/>
            <a:ext cx="1752601" cy="341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dirty="0"/>
              <a:t>-------- CODE</a:t>
            </a:r>
            <a:endParaRPr lang="en-US" altLang="zh-CN" dirty="0"/>
          </a:p>
          <a:p>
            <a:pPr algn="l"/>
            <a:r>
              <a:rPr lang="en-US" altLang="zh-CN" dirty="0"/>
              <a:t>0 </a:t>
            </a:r>
            <a:r>
              <a:rPr lang="en-US" altLang="zh-CN" dirty="0" err="1"/>
              <a:t>jmp</a:t>
            </a:r>
            <a:r>
              <a:rPr lang="en-US" altLang="zh-CN" dirty="0"/>
              <a:t> 0 1</a:t>
            </a:r>
            <a:endParaRPr lang="en-US" altLang="zh-CN" dirty="0"/>
          </a:p>
          <a:p>
            <a:pPr algn="l"/>
            <a:r>
              <a:rPr lang="en-US" altLang="zh-CN" dirty="0"/>
              <a:t>1 int 0 4</a:t>
            </a:r>
            <a:endParaRPr lang="en-US" altLang="zh-CN" dirty="0"/>
          </a:p>
          <a:p>
            <a:pPr algn="l"/>
            <a:r>
              <a:rPr lang="en-US" altLang="zh-CN" dirty="0"/>
              <a:t>2 lit 0 10</a:t>
            </a:r>
            <a:endParaRPr lang="en-US" altLang="zh-CN" dirty="0"/>
          </a:p>
          <a:p>
            <a:pPr algn="l"/>
            <a:r>
              <a:rPr lang="en-US" altLang="zh-CN" dirty="0"/>
              <a:t>3 </a:t>
            </a:r>
            <a:r>
              <a:rPr lang="en-US" altLang="zh-CN" dirty="0" err="1"/>
              <a:t>sto</a:t>
            </a:r>
            <a:r>
              <a:rPr lang="en-US" altLang="zh-CN" dirty="0"/>
              <a:t> 0 3</a:t>
            </a:r>
            <a:endParaRPr lang="en-US" altLang="zh-CN" dirty="0"/>
          </a:p>
          <a:p>
            <a:pPr algn="l"/>
            <a:r>
              <a:rPr lang="en-US" altLang="zh-CN" dirty="0"/>
              <a:t>4 </a:t>
            </a:r>
            <a:r>
              <a:rPr lang="en-US" altLang="zh-CN" dirty="0" err="1"/>
              <a:t>lod</a:t>
            </a:r>
            <a:r>
              <a:rPr lang="en-US" altLang="zh-CN" dirty="0"/>
              <a:t> 0 3</a:t>
            </a:r>
            <a:endParaRPr lang="en-US" altLang="zh-CN" dirty="0"/>
          </a:p>
          <a:p>
            <a:pPr algn="l"/>
            <a:r>
              <a:rPr lang="en-US" altLang="zh-CN" dirty="0"/>
              <a:t>5 </a:t>
            </a:r>
            <a:r>
              <a:rPr lang="en-US" altLang="zh-CN" dirty="0" err="1"/>
              <a:t>opr</a:t>
            </a:r>
            <a:r>
              <a:rPr lang="en-US" altLang="zh-CN" dirty="0"/>
              <a:t> 0 14</a:t>
            </a:r>
            <a:endParaRPr lang="en-US" altLang="zh-CN" dirty="0"/>
          </a:p>
          <a:p>
            <a:pPr algn="l"/>
            <a:r>
              <a:rPr lang="en-US" altLang="zh-CN" dirty="0"/>
              <a:t>6 </a:t>
            </a:r>
            <a:r>
              <a:rPr lang="en-US" altLang="zh-CN" dirty="0" err="1"/>
              <a:t>opr</a:t>
            </a:r>
            <a:r>
              <a:rPr lang="en-US" altLang="zh-CN" dirty="0"/>
              <a:t> 0 15</a:t>
            </a:r>
            <a:endParaRPr lang="en-US" altLang="zh-CN" dirty="0"/>
          </a:p>
          <a:p>
            <a:pPr algn="l"/>
            <a:r>
              <a:rPr lang="en-US" altLang="zh-CN" dirty="0"/>
              <a:t>7 </a:t>
            </a:r>
            <a:r>
              <a:rPr lang="en-US" altLang="zh-CN" dirty="0" err="1"/>
              <a:t>opr</a:t>
            </a:r>
            <a:r>
              <a:rPr lang="en-US" altLang="zh-CN" dirty="0"/>
              <a:t> 0 0</a:t>
            </a:r>
            <a:endParaRPr lang="en-US" altLang="zh-CN" dirty="0"/>
          </a:p>
          <a:p>
            <a:pPr algn="l"/>
            <a:r>
              <a:rPr lang="en-US" altLang="zh-CN" dirty="0"/>
              <a:t>----------------</a:t>
            </a:r>
            <a:endParaRPr lang="en-US" altLang="zh-CN" dirty="0"/>
          </a:p>
          <a:p>
            <a:pPr algn="l"/>
            <a:r>
              <a:rPr lang="en-US" altLang="zh-CN" dirty="0"/>
              <a:t>start pl0</a:t>
            </a:r>
            <a:endParaRPr lang="en-US" altLang="zh-CN" dirty="0"/>
          </a:p>
          <a:p>
            <a:pPr algn="l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971115" y="1891099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读</a:t>
            </a:r>
            <a:r>
              <a:rPr lang="en-US" altLang="zh-CN" sz="2000" dirty="0"/>
              <a:t>pl0.c</a:t>
            </a:r>
            <a:r>
              <a:rPr lang="zh-CN" altLang="en-US" sz="2000" dirty="0"/>
              <a:t>源代码</a:t>
            </a:r>
            <a:endParaRPr lang="en-US" altLang="zh-CN" sz="2000" dirty="0"/>
          </a:p>
          <a:p>
            <a:r>
              <a:rPr lang="en-US" altLang="zh-CN" sz="2000" dirty="0">
                <a:hlinkClick r:id="rId1" action="ppaction://hlinkfile"/>
              </a:rPr>
              <a:t>getsym()</a:t>
            </a:r>
            <a:endParaRPr lang="en-US" altLang="zh-CN" sz="2000" dirty="0"/>
          </a:p>
          <a:p>
            <a:r>
              <a:rPr lang="zh-CN" altLang="en-US" sz="2000" dirty="0"/>
              <a:t>了解其词法分析过程</a:t>
            </a:r>
            <a:endParaRPr lang="en-US" altLang="zh-CN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6464105" y="1075491"/>
            <a:ext cx="2133600" cy="47705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600" dirty="0"/>
              <a:t>(</a:t>
            </a:r>
            <a:r>
              <a:rPr lang="en-US" altLang="zh-CN" sz="1600" dirty="0" err="1">
                <a:solidFill>
                  <a:srgbClr val="0000FF"/>
                </a:solidFill>
              </a:rPr>
              <a:t>constsym</a:t>
            </a:r>
            <a:r>
              <a:rPr lang="en-US" altLang="zh-CN" sz="1600" dirty="0"/>
              <a:t>, const)</a:t>
            </a:r>
            <a:endParaRPr lang="en-US" altLang="zh-CN" sz="1600" dirty="0"/>
          </a:p>
          <a:p>
            <a:pPr algn="l"/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00B050"/>
                </a:solidFill>
              </a:rPr>
              <a:t>ident</a:t>
            </a:r>
            <a:r>
              <a:rPr lang="en-US" altLang="zh-CN" sz="1600" dirty="0"/>
              <a:t>, a)</a:t>
            </a:r>
            <a:endParaRPr lang="en-US" altLang="zh-CN" sz="1600" dirty="0"/>
          </a:p>
          <a:p>
            <a:pPr algn="l"/>
            <a:r>
              <a:rPr lang="en-US" altLang="zh-CN" sz="1600" dirty="0"/>
              <a:t>(</a:t>
            </a:r>
            <a:r>
              <a:rPr lang="en-US" altLang="zh-CN" sz="1600" dirty="0" err="1">
                <a:solidFill>
                  <a:srgbClr val="00B050"/>
                </a:solidFill>
              </a:rPr>
              <a:t>eql</a:t>
            </a:r>
            <a:r>
              <a:rPr lang="en-US" altLang="zh-CN" sz="1600" dirty="0"/>
              <a:t>, =)</a:t>
            </a:r>
            <a:endParaRPr lang="en-US" altLang="zh-CN" sz="1600" dirty="0"/>
          </a:p>
          <a:p>
            <a:pPr algn="l"/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00B050"/>
                </a:solidFill>
              </a:rPr>
              <a:t>number</a:t>
            </a:r>
            <a:r>
              <a:rPr lang="en-US" altLang="zh-CN" sz="1600" dirty="0"/>
              <a:t>, 10)</a:t>
            </a:r>
            <a:endParaRPr lang="en-US" altLang="zh-CN" sz="1600" dirty="0"/>
          </a:p>
          <a:p>
            <a:pPr algn="l"/>
            <a:r>
              <a:rPr lang="en-US" altLang="zh-CN" sz="1600" dirty="0">
                <a:solidFill>
                  <a:srgbClr val="00B050"/>
                </a:solidFill>
              </a:rPr>
              <a:t>(</a:t>
            </a:r>
            <a:r>
              <a:rPr lang="en-US" altLang="zh-CN" sz="1600" dirty="0">
                <a:solidFill>
                  <a:srgbClr val="FF0000"/>
                </a:solidFill>
              </a:rPr>
              <a:t>semicolon</a:t>
            </a:r>
            <a:r>
              <a:rPr lang="en-US" altLang="zh-CN" sz="1600" dirty="0"/>
              <a:t>, ;)</a:t>
            </a:r>
            <a:endParaRPr lang="en-US" altLang="zh-CN" sz="1600" dirty="0"/>
          </a:p>
          <a:p>
            <a:pPr algn="l"/>
            <a:r>
              <a:rPr lang="en-US" altLang="zh-CN" sz="1600" dirty="0"/>
              <a:t>(</a:t>
            </a:r>
            <a:r>
              <a:rPr lang="en-US" altLang="zh-CN" sz="1600" dirty="0" err="1">
                <a:solidFill>
                  <a:srgbClr val="0000FF"/>
                </a:solidFill>
              </a:rPr>
              <a:t>varsym</a:t>
            </a:r>
            <a:r>
              <a:rPr lang="en-US" altLang="zh-CN" sz="1600" dirty="0"/>
              <a:t>, var)</a:t>
            </a:r>
            <a:endParaRPr lang="en-US" altLang="zh-CN" sz="1600" dirty="0"/>
          </a:p>
          <a:p>
            <a:pPr algn="l"/>
            <a:r>
              <a:rPr lang="en-US" altLang="zh-CN" sz="1600" dirty="0">
                <a:solidFill>
                  <a:srgbClr val="00B050"/>
                </a:solidFill>
              </a:rPr>
              <a:t>(</a:t>
            </a:r>
            <a:r>
              <a:rPr lang="en-US" altLang="zh-CN" sz="1600" dirty="0" err="1">
                <a:solidFill>
                  <a:srgbClr val="00B050"/>
                </a:solidFill>
              </a:rPr>
              <a:t>identr</a:t>
            </a:r>
            <a:r>
              <a:rPr lang="en-US" altLang="zh-CN" sz="1600" dirty="0"/>
              <a:t>, age)</a:t>
            </a:r>
            <a:endParaRPr lang="en-US" altLang="zh-CN" sz="1600" dirty="0"/>
          </a:p>
          <a:p>
            <a:pPr algn="l"/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FF0000"/>
                </a:solidFill>
              </a:rPr>
              <a:t>semicolon</a:t>
            </a:r>
            <a:r>
              <a:rPr lang="en-US" altLang="zh-CN" sz="1600" dirty="0"/>
              <a:t>, ;)</a:t>
            </a:r>
            <a:endParaRPr lang="en-US" altLang="zh-CN" sz="1600" dirty="0"/>
          </a:p>
          <a:p>
            <a:pPr algn="l"/>
            <a:r>
              <a:rPr lang="en-US" altLang="zh-CN" sz="1600" dirty="0"/>
              <a:t>(</a:t>
            </a:r>
            <a:r>
              <a:rPr lang="en-US" altLang="zh-CN" sz="1600" dirty="0" err="1">
                <a:solidFill>
                  <a:srgbClr val="0000FF"/>
                </a:solidFill>
              </a:rPr>
              <a:t>beginsym</a:t>
            </a:r>
            <a:r>
              <a:rPr lang="en-US" altLang="zh-CN" sz="1600" dirty="0"/>
              <a:t>, begin)</a:t>
            </a:r>
            <a:endParaRPr lang="en-US" altLang="zh-CN" sz="1600" dirty="0"/>
          </a:p>
          <a:p>
            <a:pPr algn="l"/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00B050"/>
                </a:solidFill>
              </a:rPr>
              <a:t>ident</a:t>
            </a:r>
            <a:r>
              <a:rPr lang="en-US" altLang="zh-CN" sz="1600" dirty="0"/>
              <a:t>, age)</a:t>
            </a:r>
            <a:endParaRPr lang="en-US" altLang="zh-CN" sz="1600" dirty="0"/>
          </a:p>
          <a:p>
            <a:pPr algn="l"/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00B050"/>
                </a:solidFill>
              </a:rPr>
              <a:t>becomes</a:t>
            </a:r>
            <a:r>
              <a:rPr lang="en-US" altLang="zh-CN" sz="1600" dirty="0"/>
              <a:t>, :=)</a:t>
            </a:r>
            <a:endParaRPr lang="en-US" altLang="zh-CN" sz="1600" dirty="0"/>
          </a:p>
          <a:p>
            <a:pPr algn="l"/>
            <a:r>
              <a:rPr lang="en-US" altLang="zh-CN" sz="1600" dirty="0">
                <a:solidFill>
                  <a:srgbClr val="00B050"/>
                </a:solidFill>
              </a:rPr>
              <a:t>(ident</a:t>
            </a:r>
            <a:r>
              <a:rPr lang="en-US" altLang="zh-CN" sz="1600" dirty="0"/>
              <a:t>, a)</a:t>
            </a:r>
            <a:endParaRPr lang="en-US" altLang="zh-CN" sz="1600" dirty="0"/>
          </a:p>
          <a:p>
            <a:pPr algn="l"/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FF0000"/>
                </a:solidFill>
              </a:rPr>
              <a:t>semicolon</a:t>
            </a:r>
            <a:r>
              <a:rPr lang="en-US" altLang="zh-CN" sz="1600" dirty="0"/>
              <a:t>, ;)</a:t>
            </a:r>
            <a:endParaRPr lang="en-US" altLang="zh-CN" sz="1600" dirty="0"/>
          </a:p>
          <a:p>
            <a:pPr algn="l"/>
            <a:r>
              <a:rPr lang="en-US" altLang="zh-CN" sz="1600" dirty="0"/>
              <a:t>(</a:t>
            </a:r>
            <a:r>
              <a:rPr lang="en-US" altLang="zh-CN" sz="1600" dirty="0" err="1">
                <a:solidFill>
                  <a:srgbClr val="00B050"/>
                </a:solidFill>
              </a:rPr>
              <a:t>writesym</a:t>
            </a:r>
            <a:r>
              <a:rPr lang="en-US" altLang="zh-CN" sz="1600" dirty="0"/>
              <a:t>, write)</a:t>
            </a:r>
            <a:endParaRPr lang="en-US" altLang="zh-CN" sz="1600" dirty="0"/>
          </a:p>
          <a:p>
            <a:pPr algn="l"/>
            <a:r>
              <a:rPr lang="en-US" altLang="zh-CN" sz="1600" dirty="0">
                <a:solidFill>
                  <a:srgbClr val="00B050"/>
                </a:solidFill>
              </a:rPr>
              <a:t>(</a:t>
            </a:r>
            <a:r>
              <a:rPr lang="en-US" altLang="zh-CN" sz="1600" dirty="0" err="1">
                <a:solidFill>
                  <a:srgbClr val="00B050"/>
                </a:solidFill>
              </a:rPr>
              <a:t>lparen</a:t>
            </a:r>
            <a:r>
              <a:rPr lang="en-US" altLang="zh-CN" sz="1600" dirty="0"/>
              <a:t>, ()</a:t>
            </a:r>
            <a:endParaRPr lang="en-US" altLang="zh-CN" sz="1600" dirty="0"/>
          </a:p>
          <a:p>
            <a:pPr algn="l"/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00B050"/>
                </a:solidFill>
              </a:rPr>
              <a:t>ident</a:t>
            </a:r>
            <a:r>
              <a:rPr lang="en-US" altLang="zh-CN" sz="1600" dirty="0"/>
              <a:t>, age)</a:t>
            </a:r>
            <a:endParaRPr lang="en-US" altLang="zh-CN" sz="1600" dirty="0"/>
          </a:p>
          <a:p>
            <a:pPr algn="l"/>
            <a:r>
              <a:rPr lang="en-US" altLang="zh-CN" sz="1600" dirty="0">
                <a:solidFill>
                  <a:srgbClr val="00B050"/>
                </a:solidFill>
              </a:rPr>
              <a:t>(</a:t>
            </a:r>
            <a:r>
              <a:rPr lang="en-US" altLang="zh-CN" sz="1600" dirty="0" err="1">
                <a:solidFill>
                  <a:srgbClr val="00B050"/>
                </a:solidFill>
              </a:rPr>
              <a:t>rparen</a:t>
            </a:r>
            <a:r>
              <a:rPr lang="en-US" altLang="zh-CN" sz="1600" dirty="0"/>
              <a:t>, ))</a:t>
            </a:r>
            <a:endParaRPr lang="en-US" altLang="zh-CN" sz="1600" dirty="0"/>
          </a:p>
          <a:p>
            <a:pPr algn="l"/>
            <a:r>
              <a:rPr lang="en-US" altLang="zh-CN" sz="1600" dirty="0"/>
              <a:t>(</a:t>
            </a:r>
            <a:r>
              <a:rPr lang="en-US" altLang="zh-CN" sz="1600" dirty="0" err="1">
                <a:solidFill>
                  <a:srgbClr val="0000FF"/>
                </a:solidFill>
              </a:rPr>
              <a:t>endsym</a:t>
            </a:r>
            <a:r>
              <a:rPr lang="en-US" altLang="zh-CN" sz="1600" dirty="0"/>
              <a:t>, end)</a:t>
            </a:r>
            <a:endParaRPr lang="en-US" altLang="zh-CN" sz="1600" dirty="0"/>
          </a:p>
          <a:p>
            <a:pPr algn="l"/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FF0000"/>
                </a:solidFill>
              </a:rPr>
              <a:t>period</a:t>
            </a:r>
            <a:r>
              <a:rPr lang="en-US" altLang="zh-CN" sz="1600" dirty="0"/>
              <a:t>, .)</a:t>
            </a:r>
            <a:endParaRPr lang="zh-CN" altLang="en-US" sz="16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PRING_RESOURCE_PATHS_HASH_2" val="686e7c3563d8f306a532210606e7c963d60f3fd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华文隶书"/>
        <a:ea typeface="华文隶书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华文隶书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5567</Words>
  <Application>WPS 演示</Application>
  <PresentationFormat>全屏显示(4:3)</PresentationFormat>
  <Paragraphs>445</Paragraphs>
  <Slides>21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华文隶书</vt:lpstr>
      <vt:lpstr>黑体</vt:lpstr>
      <vt:lpstr>Times New Roman</vt:lpstr>
      <vt:lpstr>Symbol</vt:lpstr>
      <vt:lpstr>Adobe Hebrew</vt:lpstr>
      <vt:lpstr>Segoe Print</vt:lpstr>
      <vt:lpstr>Arial Unicode MS</vt:lpstr>
      <vt:lpstr>JetBrains Mono</vt:lpstr>
      <vt:lpstr>新宋体</vt:lpstr>
      <vt:lpstr>默认设计模板</vt:lpstr>
      <vt:lpstr>1_默认设计模板</vt:lpstr>
      <vt:lpstr>Visio.Drawing.11</vt:lpstr>
      <vt:lpstr>PowerPoint 演示文稿</vt:lpstr>
      <vt:lpstr>PowerPoint 演示文稿</vt:lpstr>
      <vt:lpstr>PowerPoint 演示文稿</vt:lpstr>
      <vt:lpstr>2.1　词法分析程序设计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2.2　词法分析程序的自动构造工具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593</cp:revision>
  <cp:lastPrinted>2113-01-01T00:00:00Z</cp:lastPrinted>
  <dcterms:created xsi:type="dcterms:W3CDTF">2113-01-01T00:00:00Z</dcterms:created>
  <dcterms:modified xsi:type="dcterms:W3CDTF">2021-05-07T04:03:01Z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02F38C20C3504FA7AED7DCB5F7F550D6</vt:lpwstr>
  </property>
  <property fmtid="{D5CDD505-2E9C-101B-9397-08002B2CF9AE}" pid="4" name="KSOProductBuildVer">
    <vt:lpwstr>2052-11.1.0.10463</vt:lpwstr>
  </property>
</Properties>
</file>