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1" r:id="rId5"/>
    <p:sldId id="263"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jansh\Desktop\Dice%20project\fINAL%20PRJECT\project-file-1676989393-sms%20(Recovered).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jansh\Desktop\Dice%20project\fINAL%20PRJECT\project-file-1676989393-sms%20(Recovered).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jansh\Desktop\Dice%20project\fINAL%20PRJECT\project-file-1676989393-sms%20(Recovere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jansh\Desktop\Dice%20project\fINAL%20PRJECT\project-file-1676989393-sms%20(Recovered).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jansh\Desktop\Dice%20project\fINAL%20PRJECT\project-file-1676989393-sms%20(Recovered).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jansh\Desktop\Dice%20project\fINAL%20PRJECT\project-file-1676989393-sms%20(Recovered).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jansh\Desktop\Dice%20project\fINAL%20PRJECT\project-file-1676989393-sms%20(Recovered).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jansh\Desktop\Dice%20project\fINAL%20PRJECT\project-file-1676989393-sms%20(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chart!PivotTable13</c:name>
    <c:fmtId val="6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a:t>
            </a:r>
            <a:r>
              <a:rPr lang="en-US" baseline="0"/>
              <a:t>&amp;</a:t>
            </a:r>
            <a:r>
              <a:rPr lang="en-US"/>
              <a:t> SUBCATEGORY</a:t>
            </a:r>
            <a:r>
              <a:rPr lang="en-US" baseline="0"/>
              <a:t> WISE</a:t>
            </a:r>
            <a:r>
              <a:rPr lang="en-US"/>
              <a:t> SALE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stacked"/>
        <c:varyColors val="0"/>
        <c:ser>
          <c:idx val="0"/>
          <c:order val="0"/>
          <c:tx>
            <c:strRef>
              <c:f>'Pivot chart'!$E$18</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multiLvlStrRef>
              <c:f>'Pivot chart'!$D$19:$D$39</c:f>
              <c:multiLvlStrCache>
                <c:ptCount val="17"/>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pt idx="13">
                    <c:v>Accessories</c:v>
                  </c:pt>
                  <c:pt idx="14">
                    <c:v>Copiers</c:v>
                  </c:pt>
                  <c:pt idx="15">
                    <c:v>Machines</c:v>
                  </c:pt>
                  <c:pt idx="16">
                    <c:v>Phones</c:v>
                  </c:pt>
                </c:lvl>
                <c:lvl>
                  <c:pt idx="0">
                    <c:v>Furniture</c:v>
                  </c:pt>
                  <c:pt idx="4">
                    <c:v>Office Supplies</c:v>
                  </c:pt>
                  <c:pt idx="13">
                    <c:v>Technology</c:v>
                  </c:pt>
                </c:lvl>
              </c:multiLvlStrCache>
            </c:multiLvlStrRef>
          </c:cat>
          <c:val>
            <c:numRef>
              <c:f>'Pivot chart'!$E$19:$E$39</c:f>
              <c:numCache>
                <c:formatCode>General</c:formatCode>
                <c:ptCount val="17"/>
                <c:pt idx="0">
                  <c:v>114879.99629999998</c:v>
                </c:pt>
                <c:pt idx="1">
                  <c:v>328449.1030000007</c:v>
                </c:pt>
                <c:pt idx="2">
                  <c:v>91705.164000000048</c:v>
                </c:pt>
                <c:pt idx="3">
                  <c:v>206965.53200000009</c:v>
                </c:pt>
                <c:pt idx="4">
                  <c:v>107532.16099999999</c:v>
                </c:pt>
                <c:pt idx="5">
                  <c:v>27118.791999999954</c:v>
                </c:pt>
                <c:pt idx="6">
                  <c:v>203412.73300000009</c:v>
                </c:pt>
                <c:pt idx="7">
                  <c:v>16476.401999999998</c:v>
                </c:pt>
                <c:pt idx="8">
                  <c:v>3024.2799999999997</c:v>
                </c:pt>
                <c:pt idx="9">
                  <c:v>12486.312</c:v>
                </c:pt>
                <c:pt idx="10">
                  <c:v>78479.20600000002</c:v>
                </c:pt>
                <c:pt idx="11">
                  <c:v>223843.60800000012</c:v>
                </c:pt>
                <c:pt idx="12">
                  <c:v>46673.538000000015</c:v>
                </c:pt>
                <c:pt idx="13">
                  <c:v>167380.31800000009</c:v>
                </c:pt>
                <c:pt idx="14">
                  <c:v>149528.02999999994</c:v>
                </c:pt>
                <c:pt idx="15">
                  <c:v>189238.63099999999</c:v>
                </c:pt>
                <c:pt idx="16">
                  <c:v>330007.05400000012</c:v>
                </c:pt>
              </c:numCache>
            </c:numRef>
          </c:val>
        </c:ser>
        <c:dLbls>
          <c:showLegendKey val="0"/>
          <c:showVal val="0"/>
          <c:showCatName val="0"/>
          <c:showSerName val="0"/>
          <c:showPercent val="0"/>
          <c:showBubbleSize val="0"/>
        </c:dLbls>
        <c:gapWidth val="150"/>
        <c:overlap val="100"/>
        <c:axId val="-795378752"/>
        <c:axId val="-795384736"/>
      </c:barChart>
      <c:catAx>
        <c:axId val="-7953787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5384736"/>
        <c:crosses val="autoZero"/>
        <c:auto val="1"/>
        <c:lblAlgn val="ctr"/>
        <c:lblOffset val="100"/>
        <c:noMultiLvlLbl val="0"/>
      </c:catAx>
      <c:valAx>
        <c:axId val="-7953847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53787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chart!PivotTable8</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REGION</a:t>
            </a:r>
            <a:r>
              <a:rPr lang="en-US" baseline="0"/>
              <a:t> WISE SALE AND PROFIT</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'Pivot chart'!$B$3</c:f>
              <c:strCache>
                <c:ptCount val="1"/>
                <c:pt idx="0">
                  <c:v>Sum of Sales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chart'!$A$4:$A$8</c:f>
              <c:strCache>
                <c:ptCount val="4"/>
                <c:pt idx="0">
                  <c:v>Central</c:v>
                </c:pt>
                <c:pt idx="1">
                  <c:v>East</c:v>
                </c:pt>
                <c:pt idx="2">
                  <c:v>South</c:v>
                </c:pt>
                <c:pt idx="3">
                  <c:v>West</c:v>
                </c:pt>
              </c:strCache>
            </c:strRef>
          </c:cat>
          <c:val>
            <c:numRef>
              <c:f>'Pivot chart'!$B$4:$B$8</c:f>
              <c:numCache>
                <c:formatCode>General</c:formatCode>
                <c:ptCount val="4"/>
                <c:pt idx="0">
                  <c:v>501239.89080000052</c:v>
                </c:pt>
                <c:pt idx="1">
                  <c:v>678781.2399999979</c:v>
                </c:pt>
                <c:pt idx="2">
                  <c:v>391721.90500000032</c:v>
                </c:pt>
                <c:pt idx="3">
                  <c:v>725457.82450000057</c:v>
                </c:pt>
              </c:numCache>
            </c:numRef>
          </c:val>
        </c:ser>
        <c:ser>
          <c:idx val="1"/>
          <c:order val="1"/>
          <c:tx>
            <c:strRef>
              <c:f>'Pivot chart'!$C$3</c:f>
              <c:strCache>
                <c:ptCount val="1"/>
                <c:pt idx="0">
                  <c:v>Sum of Profit</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chart'!$A$4:$A$8</c:f>
              <c:strCache>
                <c:ptCount val="4"/>
                <c:pt idx="0">
                  <c:v>Central</c:v>
                </c:pt>
                <c:pt idx="1">
                  <c:v>East</c:v>
                </c:pt>
                <c:pt idx="2">
                  <c:v>South</c:v>
                </c:pt>
                <c:pt idx="3">
                  <c:v>West</c:v>
                </c:pt>
              </c:strCache>
            </c:strRef>
          </c:cat>
          <c:val>
            <c:numRef>
              <c:f>'Pivot chart'!$C$4:$C$8</c:f>
              <c:numCache>
                <c:formatCode>General</c:formatCode>
                <c:ptCount val="4"/>
                <c:pt idx="0">
                  <c:v>39706.362499999967</c:v>
                </c:pt>
                <c:pt idx="1">
                  <c:v>91522.780000000261</c:v>
                </c:pt>
                <c:pt idx="2">
                  <c:v>46749.430300000058</c:v>
                </c:pt>
                <c:pt idx="3">
                  <c:v>108418.44890000013</c:v>
                </c:pt>
              </c:numCache>
            </c:numRef>
          </c:val>
        </c:ser>
        <c:dLbls>
          <c:showLegendKey val="0"/>
          <c:showVal val="0"/>
          <c:showCatName val="0"/>
          <c:showSerName val="0"/>
          <c:showPercent val="0"/>
          <c:showBubbleSize val="0"/>
        </c:dLbls>
        <c:gapWidth val="100"/>
        <c:overlap val="-24"/>
        <c:axId val="-795384192"/>
        <c:axId val="-795383648"/>
      </c:barChart>
      <c:catAx>
        <c:axId val="-7953841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5383648"/>
        <c:crosses val="autoZero"/>
        <c:auto val="1"/>
        <c:lblAlgn val="ctr"/>
        <c:lblOffset val="100"/>
        <c:noMultiLvlLbl val="0"/>
      </c:catAx>
      <c:valAx>
        <c:axId val="-7953836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53841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chart!PivotTable10</c:name>
    <c:fmtId val="3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a:t>
            </a:r>
            <a:r>
              <a:rPr lang="en-US" baseline="0"/>
              <a:t> WISE SALE &amp; PROFIT</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3"/>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'Pivot chart'!$E$10</c:f>
              <c:strCache>
                <c:ptCount val="1"/>
                <c:pt idx="0">
                  <c:v>Sum of Sales</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 chart'!$D$11:$D$15</c:f>
              <c:strCache>
                <c:ptCount val="4"/>
                <c:pt idx="0">
                  <c:v>2014</c:v>
                </c:pt>
                <c:pt idx="1">
                  <c:v>2015</c:v>
                </c:pt>
                <c:pt idx="2">
                  <c:v>2016</c:v>
                </c:pt>
                <c:pt idx="3">
                  <c:v>2017</c:v>
                </c:pt>
              </c:strCache>
            </c:strRef>
          </c:cat>
          <c:val>
            <c:numRef>
              <c:f>'Pivot chart'!$E$11:$E$15</c:f>
              <c:numCache>
                <c:formatCode>"$"#,##0.00</c:formatCode>
                <c:ptCount val="4"/>
                <c:pt idx="0">
                  <c:v>470383.19310000067</c:v>
                </c:pt>
                <c:pt idx="1">
                  <c:v>479442.50199999969</c:v>
                </c:pt>
                <c:pt idx="2">
                  <c:v>611325.75300000072</c:v>
                </c:pt>
                <c:pt idx="3">
                  <c:v>730889.71539999999</c:v>
                </c:pt>
              </c:numCache>
            </c:numRef>
          </c:val>
          <c:smooth val="0"/>
        </c:ser>
        <c:ser>
          <c:idx val="1"/>
          <c:order val="1"/>
          <c:tx>
            <c:strRef>
              <c:f>'Pivot chart'!$F$10</c:f>
              <c:strCache>
                <c:ptCount val="1"/>
                <c:pt idx="0">
                  <c:v>Sum of Profit</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'Pivot chart'!$D$11:$D$15</c:f>
              <c:strCache>
                <c:ptCount val="4"/>
                <c:pt idx="0">
                  <c:v>2014</c:v>
                </c:pt>
                <c:pt idx="1">
                  <c:v>2015</c:v>
                </c:pt>
                <c:pt idx="2">
                  <c:v>2016</c:v>
                </c:pt>
                <c:pt idx="3">
                  <c:v>2017</c:v>
                </c:pt>
              </c:strCache>
            </c:strRef>
          </c:cat>
          <c:val>
            <c:numRef>
              <c:f>'Pivot chart'!$F$11:$F$15</c:f>
              <c:numCache>
                <c:formatCode>"$"#,##0.00</c:formatCode>
                <c:ptCount val="4"/>
                <c:pt idx="0">
                  <c:v>47292.725500000015</c:v>
                </c:pt>
                <c:pt idx="1">
                  <c:v>62881.529900000074</c:v>
                </c:pt>
                <c:pt idx="2">
                  <c:v>82941.101700000159</c:v>
                </c:pt>
                <c:pt idx="3">
                  <c:v>92346.875199999908</c:v>
                </c:pt>
              </c:numCache>
            </c:numRef>
          </c:val>
          <c:smooth val="0"/>
        </c:ser>
        <c:dLbls>
          <c:showLegendKey val="0"/>
          <c:showVal val="0"/>
          <c:showCatName val="0"/>
          <c:showSerName val="0"/>
          <c:showPercent val="0"/>
          <c:showBubbleSize val="0"/>
        </c:dLbls>
        <c:marker val="1"/>
        <c:smooth val="0"/>
        <c:axId val="-795375488"/>
        <c:axId val="-1055120032"/>
      </c:lineChart>
      <c:catAx>
        <c:axId val="-79537548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5120032"/>
        <c:crosses val="autoZero"/>
        <c:auto val="1"/>
        <c:lblAlgn val="ctr"/>
        <c:lblOffset val="100"/>
        <c:noMultiLvlLbl val="0"/>
      </c:catAx>
      <c:valAx>
        <c:axId val="-1055120032"/>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53754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chart!PivotTable3</c:name>
    <c:fmtId val="76"/>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SEGMENT WISE PROFIT</a:t>
            </a: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chart'!$I$32</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F81BD">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'Pivot chart'!$H$33:$H$36</c:f>
              <c:strCache>
                <c:ptCount val="3"/>
                <c:pt idx="0">
                  <c:v>Consumer</c:v>
                </c:pt>
                <c:pt idx="1">
                  <c:v>Corporate</c:v>
                </c:pt>
                <c:pt idx="2">
                  <c:v>Home Office</c:v>
                </c:pt>
              </c:strCache>
            </c:strRef>
          </c:cat>
          <c:val>
            <c:numRef>
              <c:f>'Pivot chart'!$I$33:$I$36</c:f>
              <c:numCache>
                <c:formatCode>0.00%</c:formatCode>
                <c:ptCount val="3"/>
                <c:pt idx="0">
                  <c:v>0.46829819808841872</c:v>
                </c:pt>
                <c:pt idx="1">
                  <c:v>0.32115953390167606</c:v>
                </c:pt>
                <c:pt idx="2">
                  <c:v>0.21054226800990533</c:v>
                </c:pt>
              </c:numCache>
            </c:numRef>
          </c:val>
        </c:ser>
        <c:dLbls>
          <c:showLegendKey val="0"/>
          <c:showVal val="1"/>
          <c:showCatName val="0"/>
          <c:showSerName val="0"/>
          <c:showPercent val="0"/>
          <c:showBubbleSize val="0"/>
        </c:dLbls>
        <c:gapWidth val="84"/>
        <c:gapDepth val="53"/>
        <c:shape val="box"/>
        <c:axId val="-752270256"/>
        <c:axId val="-752272976"/>
        <c:axId val="-789428592"/>
      </c:bar3DChart>
      <c:catAx>
        <c:axId val="-7522702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52272976"/>
        <c:crosses val="autoZero"/>
        <c:auto val="1"/>
        <c:lblAlgn val="ctr"/>
        <c:lblOffset val="100"/>
        <c:noMultiLvlLbl val="0"/>
      </c:catAx>
      <c:valAx>
        <c:axId val="-752272976"/>
        <c:scaling>
          <c:orientation val="minMax"/>
        </c:scaling>
        <c:delete val="1"/>
        <c:axPos val="l"/>
        <c:numFmt formatCode="0.00%" sourceLinked="1"/>
        <c:majorTickMark val="out"/>
        <c:minorTickMark val="none"/>
        <c:tickLblPos val="nextTo"/>
        <c:crossAx val="-752270256"/>
        <c:crosses val="autoZero"/>
        <c:crossBetween val="between"/>
      </c:valAx>
      <c:serAx>
        <c:axId val="-78942859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52272976"/>
        <c:crosses val="autoZero"/>
      </c:ser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pivotSource>
    <c:name>[project-file-1676989393-sms (Recovered).xlsx]Pivot chart!PivotTable2</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PROFIT</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'Pivot chart'!$I$24</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1"/>
                </a:solidFill>
              </a:ln>
              <a:effectLst/>
            </c:spPr>
            <c:trendlineType val="linear"/>
            <c:dispRSqr val="0"/>
            <c:dispEq val="0"/>
          </c:trendline>
          <c:cat>
            <c:strRef>
              <c:f>'Pivot chart'!$H$25:$H$28</c:f>
              <c:strCache>
                <c:ptCount val="3"/>
                <c:pt idx="0">
                  <c:v>Furniture</c:v>
                </c:pt>
                <c:pt idx="1">
                  <c:v>Office Supplies</c:v>
                </c:pt>
                <c:pt idx="2">
                  <c:v>Technology</c:v>
                </c:pt>
              </c:strCache>
            </c:strRef>
          </c:cat>
          <c:val>
            <c:numRef>
              <c:f>'Pivot chart'!$I$25:$I$28</c:f>
              <c:numCache>
                <c:formatCode>General</c:formatCode>
                <c:ptCount val="3"/>
                <c:pt idx="0">
                  <c:v>18451.272799999992</c:v>
                </c:pt>
                <c:pt idx="1">
                  <c:v>122490.8008000001</c:v>
                </c:pt>
                <c:pt idx="2">
                  <c:v>145454.9480999998</c:v>
                </c:pt>
              </c:numCache>
            </c:numRef>
          </c:val>
        </c:ser>
        <c:dLbls>
          <c:showLegendKey val="0"/>
          <c:showVal val="0"/>
          <c:showCatName val="0"/>
          <c:showSerName val="0"/>
          <c:showPercent val="0"/>
          <c:showBubbleSize val="0"/>
        </c:dLbls>
        <c:gapWidth val="100"/>
        <c:overlap val="-24"/>
        <c:axId val="-752274608"/>
        <c:axId val="-752270800"/>
      </c:barChart>
      <c:catAx>
        <c:axId val="-7522746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2270800"/>
        <c:crosses val="autoZero"/>
        <c:auto val="1"/>
        <c:lblAlgn val="ctr"/>
        <c:lblOffset val="100"/>
        <c:noMultiLvlLbl val="0"/>
      </c:catAx>
      <c:valAx>
        <c:axId val="-752270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22746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chart!PivotTable14</c:name>
    <c:fmtId val="3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a:t>
            </a:r>
            <a:r>
              <a:rPr lang="en-US" baseline="0"/>
              <a:t> WISE</a:t>
            </a:r>
            <a:r>
              <a:rPr lang="en-US"/>
              <a:t> DISCOUNT</a:t>
            </a:r>
          </a:p>
          <a:p>
            <a:pPr>
              <a:defRPr/>
            </a:pP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chart'!$I$10</c:f>
              <c:strCache>
                <c:ptCount val="1"/>
                <c:pt idx="0">
                  <c:v>Total</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'Pivot chart'!$H$11:$H$14</c:f>
              <c:strCache>
                <c:ptCount val="3"/>
                <c:pt idx="0">
                  <c:v>Furniture</c:v>
                </c:pt>
                <c:pt idx="1">
                  <c:v>Office Supplies</c:v>
                </c:pt>
                <c:pt idx="2">
                  <c:v>Technology</c:v>
                </c:pt>
              </c:strCache>
            </c:strRef>
          </c:cat>
          <c:val>
            <c:numRef>
              <c:f>'Pivot chart'!$I$11:$I$14</c:f>
              <c:numCache>
                <c:formatCode>0.00%</c:formatCode>
                <c:ptCount val="3"/>
                <c:pt idx="0">
                  <c:v>0.23630283968252325</c:v>
                </c:pt>
                <c:pt idx="1">
                  <c:v>0.6071398830304584</c:v>
                </c:pt>
                <c:pt idx="2">
                  <c:v>0.15655727728701838</c:v>
                </c:pt>
              </c:numCache>
            </c:numRef>
          </c:val>
        </c:ser>
        <c:dLbls>
          <c:dLblPos val="outEnd"/>
          <c:showLegendKey val="0"/>
          <c:showVal val="0"/>
          <c:showCatName val="1"/>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chart!PivotTable17</c:name>
    <c:fmtId val="3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CATEGORY WISE QUANTITY</a:t>
            </a:r>
          </a:p>
          <a:p>
            <a:pPr>
              <a:defRPr/>
            </a:pP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pivotFmt>
      <c:pivotFmt>
        <c:idx val="7"/>
      </c:pivotFmt>
      <c:pivotFmt>
        <c:idx val="8"/>
      </c:pivotFmt>
      <c:pivotFmt>
        <c:idx val="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'Pivot chart'!$I$4</c:f>
              <c:strCache>
                <c:ptCount val="1"/>
                <c:pt idx="0">
                  <c:v>Total</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'Pivot chart'!$H$5:$H$8</c:f>
              <c:strCache>
                <c:ptCount val="3"/>
                <c:pt idx="0">
                  <c:v>Furniture</c:v>
                </c:pt>
                <c:pt idx="1">
                  <c:v>Office Supplies</c:v>
                </c:pt>
                <c:pt idx="2">
                  <c:v>Technology</c:v>
                </c:pt>
              </c:strCache>
            </c:strRef>
          </c:cat>
          <c:val>
            <c:numRef>
              <c:f>'Pivot chart'!$I$5:$I$8</c:f>
              <c:numCache>
                <c:formatCode>0.00%</c:formatCode>
                <c:ptCount val="3"/>
                <c:pt idx="0">
                  <c:v>0.2122273364018411</c:v>
                </c:pt>
                <c:pt idx="1">
                  <c:v>0.60296177706623977</c:v>
                </c:pt>
                <c:pt idx="2">
                  <c:v>0.18481088653191916</c:v>
                </c:pt>
              </c:numCache>
            </c:numRef>
          </c:val>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[project-file-1676989393-sms (Recovered).xlsx]Pivot chart!PivotTable8</c:name>
    <c:fmtId val="4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REGION</a:t>
            </a:r>
            <a:r>
              <a:rPr lang="en-US" baseline="0"/>
              <a:t> WISE SALE AND PROFIT</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'Pivot chart'!$B$3</c:f>
              <c:strCache>
                <c:ptCount val="1"/>
                <c:pt idx="0">
                  <c:v>Sum of Sales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chart'!$A$4:$A$8</c:f>
              <c:strCache>
                <c:ptCount val="4"/>
                <c:pt idx="0">
                  <c:v>Central</c:v>
                </c:pt>
                <c:pt idx="1">
                  <c:v>East</c:v>
                </c:pt>
                <c:pt idx="2">
                  <c:v>South</c:v>
                </c:pt>
                <c:pt idx="3">
                  <c:v>West</c:v>
                </c:pt>
              </c:strCache>
            </c:strRef>
          </c:cat>
          <c:val>
            <c:numRef>
              <c:f>'Pivot chart'!$B$4:$B$8</c:f>
              <c:numCache>
                <c:formatCode>General</c:formatCode>
                <c:ptCount val="4"/>
                <c:pt idx="0">
                  <c:v>501239.89080000052</c:v>
                </c:pt>
                <c:pt idx="1">
                  <c:v>678781.2399999979</c:v>
                </c:pt>
                <c:pt idx="2">
                  <c:v>391721.90500000032</c:v>
                </c:pt>
                <c:pt idx="3">
                  <c:v>725457.82450000057</c:v>
                </c:pt>
              </c:numCache>
            </c:numRef>
          </c:val>
        </c:ser>
        <c:ser>
          <c:idx val="1"/>
          <c:order val="1"/>
          <c:tx>
            <c:strRef>
              <c:f>'Pivot chart'!$C$3</c:f>
              <c:strCache>
                <c:ptCount val="1"/>
                <c:pt idx="0">
                  <c:v>Sum of Profit</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 chart'!$A$4:$A$8</c:f>
              <c:strCache>
                <c:ptCount val="4"/>
                <c:pt idx="0">
                  <c:v>Central</c:v>
                </c:pt>
                <c:pt idx="1">
                  <c:v>East</c:v>
                </c:pt>
                <c:pt idx="2">
                  <c:v>South</c:v>
                </c:pt>
                <c:pt idx="3">
                  <c:v>West</c:v>
                </c:pt>
              </c:strCache>
            </c:strRef>
          </c:cat>
          <c:val>
            <c:numRef>
              <c:f>'Pivot chart'!$C$4:$C$8</c:f>
              <c:numCache>
                <c:formatCode>General</c:formatCode>
                <c:ptCount val="4"/>
                <c:pt idx="0">
                  <c:v>39706.362499999967</c:v>
                </c:pt>
                <c:pt idx="1">
                  <c:v>91522.780000000261</c:v>
                </c:pt>
                <c:pt idx="2">
                  <c:v>46749.430300000058</c:v>
                </c:pt>
                <c:pt idx="3">
                  <c:v>108418.44890000013</c:v>
                </c:pt>
              </c:numCache>
            </c:numRef>
          </c:val>
        </c:ser>
        <c:dLbls>
          <c:showLegendKey val="0"/>
          <c:showVal val="0"/>
          <c:showCatName val="0"/>
          <c:showSerName val="0"/>
          <c:showPercent val="0"/>
          <c:showBubbleSize val="0"/>
        </c:dLbls>
        <c:gapWidth val="100"/>
        <c:overlap val="-24"/>
        <c:axId val="-752269168"/>
        <c:axId val="-752277872"/>
      </c:barChart>
      <c:catAx>
        <c:axId val="-7522691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2277872"/>
        <c:crosses val="autoZero"/>
        <c:auto val="1"/>
        <c:lblAlgn val="ctr"/>
        <c:lblOffset val="100"/>
        <c:noMultiLvlLbl val="0"/>
      </c:catAx>
      <c:valAx>
        <c:axId val="-752277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2269168"/>
        <c:crosses val="autoZero"/>
        <c:crossBetween val="between"/>
      </c:valAx>
      <c:spPr>
        <a:noFill/>
        <a:ln>
          <a:noFill/>
        </a:ln>
        <a:effectLst>
          <a:innerShdw blurRad="63500" dist="50800" dir="18900000">
            <a:prstClr val="black">
              <a:alpha val="50000"/>
            </a:prstClr>
          </a:innerShdw>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tx1"/>
            </a:gs>
            <a:gs pos="83000">
              <a:schemeClr val="tx1"/>
            </a:gs>
            <a:gs pos="100000">
              <a:schemeClr val="tx1"/>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693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5" y="140930"/>
            <a:ext cx="6040272" cy="835877"/>
          </a:xfrm>
        </p:spPr>
        <p:txBody>
          <a:bodyPr>
            <a:normAutofit/>
          </a:bodyPr>
          <a:lstStyle/>
          <a:p>
            <a:r>
              <a:rPr lang="en-US" sz="3000" b="1" u="sng" dirty="0" smtClean="0"/>
              <a:t>Category &amp; Subcategory Wise Sale:</a:t>
            </a:r>
            <a:endParaRPr lang="en-US" sz="3000" b="1" u="sn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7379881"/>
              </p:ext>
            </p:extLst>
          </p:nvPr>
        </p:nvGraphicFramePr>
        <p:xfrm>
          <a:off x="341195" y="1825624"/>
          <a:ext cx="11477766" cy="469800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341195" y="976807"/>
            <a:ext cx="11477766" cy="707886"/>
          </a:xfrm>
          <a:prstGeom prst="rect">
            <a:avLst/>
          </a:prstGeom>
        </p:spPr>
        <p:txBody>
          <a:bodyPr wrap="square">
            <a:spAutoFit/>
          </a:bodyPr>
          <a:lstStyle/>
          <a:p>
            <a:r>
              <a:rPr lang="en-US" sz="2000" dirty="0"/>
              <a:t>"Our analysis of the subcategory and category wise sales data revealed some interesting insights, which we have presented in a bar </a:t>
            </a:r>
            <a:r>
              <a:rPr lang="en-US" sz="2000" dirty="0" smtClean="0"/>
              <a:t>plot."</a:t>
            </a:r>
            <a:endParaRPr lang="en-US" sz="2000" dirty="0"/>
          </a:p>
        </p:txBody>
      </p:sp>
    </p:spTree>
    <p:extLst>
      <p:ext uri="{BB962C8B-B14F-4D97-AF65-F5344CB8AC3E}">
        <p14:creationId xmlns:p14="http://schemas.microsoft.com/office/powerpoint/2010/main" val="3727693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283"/>
            <a:ext cx="6578221" cy="763343"/>
          </a:xfrm>
        </p:spPr>
        <p:txBody>
          <a:bodyPr>
            <a:noAutofit/>
          </a:bodyPr>
          <a:lstStyle/>
          <a:p>
            <a:r>
              <a:rPr lang="en-US" sz="3000" b="1" u="sng" dirty="0" smtClean="0"/>
              <a:t>Year and region wise sale and profit</a:t>
            </a:r>
            <a:r>
              <a:rPr lang="en-US" sz="3000" b="1" dirty="0" smtClean="0"/>
              <a:t>:</a:t>
            </a:r>
            <a:endParaRPr lang="en-US" sz="3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8160979"/>
              </p:ext>
            </p:extLst>
          </p:nvPr>
        </p:nvGraphicFramePr>
        <p:xfrm>
          <a:off x="360608" y="2114957"/>
          <a:ext cx="5426043" cy="46338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72575104"/>
              </p:ext>
            </p:extLst>
          </p:nvPr>
        </p:nvGraphicFramePr>
        <p:xfrm>
          <a:off x="6078761" y="2114958"/>
          <a:ext cx="5704765" cy="4633859"/>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111935" y="767546"/>
            <a:ext cx="11933652" cy="1015663"/>
          </a:xfrm>
          <a:prstGeom prst="rect">
            <a:avLst/>
          </a:prstGeom>
        </p:spPr>
        <p:txBody>
          <a:bodyPr wrap="square">
            <a:spAutoFit/>
          </a:bodyPr>
          <a:lstStyle/>
          <a:p>
            <a:r>
              <a:rPr lang="en-US" sz="2000" dirty="0"/>
              <a:t>"From 2014 to 2017, our sales and profits steadily increased each year, with 2017 standing out as the most successful year with the highest sales and profits. This trend indicates our business has continued to grow and improve, and we plan to leverage these insights to further optimize our strategies and drive sustained growth."</a:t>
            </a:r>
          </a:p>
        </p:txBody>
      </p:sp>
    </p:spTree>
    <p:extLst>
      <p:ext uri="{BB962C8B-B14F-4D97-AF65-F5344CB8AC3E}">
        <p14:creationId xmlns:p14="http://schemas.microsoft.com/office/powerpoint/2010/main" val="1812878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3518"/>
            <a:ext cx="5362520" cy="595462"/>
          </a:xfrm>
        </p:spPr>
        <p:txBody>
          <a:bodyPr anchor="t">
            <a:normAutofit/>
          </a:bodyPr>
          <a:lstStyle/>
          <a:p>
            <a:r>
              <a:rPr lang="en-US" sz="3000" u="sng" dirty="0" smtClean="0"/>
              <a:t>Segment Wise Profit:</a:t>
            </a:r>
            <a:endParaRPr lang="en-US" sz="3000" u="sng" dirty="0"/>
          </a:p>
        </p:txBody>
      </p:sp>
      <p:sp>
        <p:nvSpPr>
          <p:cNvPr id="4" name="Text Placeholder 3"/>
          <p:cNvSpPr>
            <a:spLocks noGrp="1"/>
          </p:cNvSpPr>
          <p:nvPr>
            <p:ph type="body" sz="half" idx="2"/>
          </p:nvPr>
        </p:nvSpPr>
        <p:spPr>
          <a:xfrm>
            <a:off x="123713" y="2057399"/>
            <a:ext cx="3652025" cy="3811588"/>
          </a:xfrm>
        </p:spPr>
        <p:txBody>
          <a:bodyPr>
            <a:normAutofit/>
          </a:bodyPr>
          <a:lstStyle/>
          <a:p>
            <a:r>
              <a:rPr lang="en-US" sz="2000" dirty="0">
                <a:solidFill>
                  <a:schemeClr val="tx1"/>
                </a:solidFill>
              </a:rPr>
              <a:t>According to our analysis, the consumer segment generates the highest profit among the three segments (consumer, corporate, and home office), indicating that our company's products are in high demand among individual customers.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9693740"/>
              </p:ext>
            </p:extLst>
          </p:nvPr>
        </p:nvGraphicFramePr>
        <p:xfrm>
          <a:off x="5362520" y="245660"/>
          <a:ext cx="6688453" cy="6516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3715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8297" y="491320"/>
            <a:ext cx="3996063" cy="641445"/>
          </a:xfrm>
        </p:spPr>
        <p:txBody>
          <a:bodyPr anchor="t">
            <a:normAutofit/>
          </a:bodyPr>
          <a:lstStyle/>
          <a:p>
            <a:r>
              <a:rPr lang="en-US" sz="3000" b="1" u="sng" dirty="0" smtClean="0"/>
              <a:t>Category Wise Profit:</a:t>
            </a:r>
            <a:endParaRPr lang="en-US" sz="3000" b="1" u="sng" dirty="0"/>
          </a:p>
        </p:txBody>
      </p:sp>
      <p:sp>
        <p:nvSpPr>
          <p:cNvPr id="4" name="Text Placeholder 3"/>
          <p:cNvSpPr>
            <a:spLocks noGrp="1"/>
          </p:cNvSpPr>
          <p:nvPr>
            <p:ph type="body" sz="half" idx="2"/>
          </p:nvPr>
        </p:nvSpPr>
        <p:spPr>
          <a:xfrm>
            <a:off x="8368297" y="1132765"/>
            <a:ext cx="3652025" cy="3716101"/>
          </a:xfrm>
        </p:spPr>
        <p:txBody>
          <a:bodyPr>
            <a:noAutofit/>
          </a:bodyPr>
          <a:lstStyle/>
          <a:p>
            <a:r>
              <a:rPr lang="en-US" sz="2000" dirty="0">
                <a:solidFill>
                  <a:schemeClr val="tx1"/>
                </a:solidFill>
              </a:rPr>
              <a:t>"Our analysis of the profit generated by different categories, including Technology, Office Supplies, and Furniture, revealed some interesting insights. Among these categories, Technology emerged as the clear leader in terms of profitability, with a significantly higher share of profits compared to Office Supplies and </a:t>
            </a:r>
            <a:r>
              <a:rPr lang="en-US" sz="2000" dirty="0" smtClean="0">
                <a:solidFill>
                  <a:schemeClr val="tx1"/>
                </a:solidFill>
              </a:rPr>
              <a:t>Furniture."</a:t>
            </a:r>
            <a:endParaRPr lang="en-US" sz="2000" dirty="0">
              <a:solidFill>
                <a:schemeClr val="tx1"/>
              </a:solidFill>
            </a:endParaRPr>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2921115139"/>
              </p:ext>
            </p:extLst>
          </p:nvPr>
        </p:nvGraphicFramePr>
        <p:xfrm>
          <a:off x="171830" y="859809"/>
          <a:ext cx="7948587" cy="5827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3849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901" y="365125"/>
            <a:ext cx="5984093" cy="689952"/>
          </a:xfrm>
        </p:spPr>
        <p:txBody>
          <a:bodyPr anchor="t">
            <a:normAutofit/>
          </a:bodyPr>
          <a:lstStyle/>
          <a:p>
            <a:pPr algn="ctr"/>
            <a:r>
              <a:rPr lang="en-US" sz="3000" u="sng" dirty="0" smtClean="0"/>
              <a:t>Category wise Discount &amp; Quantity:</a:t>
            </a:r>
            <a:endParaRPr lang="en-US" sz="3000" u="sng" dirty="0"/>
          </a:p>
        </p:txBody>
      </p:sp>
      <p:sp>
        <p:nvSpPr>
          <p:cNvPr id="3" name="Text Placeholder 2"/>
          <p:cNvSpPr>
            <a:spLocks noGrp="1"/>
          </p:cNvSpPr>
          <p:nvPr>
            <p:ph type="body" idx="1"/>
          </p:nvPr>
        </p:nvSpPr>
        <p:spPr>
          <a:xfrm>
            <a:off x="246809" y="1567596"/>
            <a:ext cx="5025216" cy="823912"/>
          </a:xfrm>
        </p:spPr>
        <p:txBody>
          <a:bodyPr anchor="ctr"/>
          <a:lstStyle/>
          <a:p>
            <a:r>
              <a:rPr lang="en-US" u="sng" dirty="0" smtClean="0"/>
              <a:t>Category Wise Discount %</a:t>
            </a:r>
            <a:endParaRPr lang="en-US" u="sng" dirty="0"/>
          </a:p>
        </p:txBody>
      </p:sp>
      <p:sp>
        <p:nvSpPr>
          <p:cNvPr id="5" name="Text Placeholder 4"/>
          <p:cNvSpPr>
            <a:spLocks noGrp="1"/>
          </p:cNvSpPr>
          <p:nvPr>
            <p:ph type="body" sz="quarter" idx="3"/>
          </p:nvPr>
        </p:nvSpPr>
        <p:spPr>
          <a:xfrm>
            <a:off x="6425425" y="1567596"/>
            <a:ext cx="5035548" cy="788817"/>
          </a:xfrm>
        </p:spPr>
        <p:txBody>
          <a:bodyPr anchor="ctr"/>
          <a:lstStyle/>
          <a:p>
            <a:r>
              <a:rPr lang="en-US" u="sng" dirty="0" smtClean="0"/>
              <a:t>Category Wise Quantity</a:t>
            </a:r>
            <a:endParaRPr lang="en-US" u="sng"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078830370"/>
              </p:ext>
            </p:extLst>
          </p:nvPr>
        </p:nvGraphicFramePr>
        <p:xfrm>
          <a:off x="220810" y="2391508"/>
          <a:ext cx="5603215" cy="41499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quarter" idx="4"/>
            <p:extLst>
              <p:ext uri="{D42A27DB-BD31-4B8C-83A1-F6EECF244321}">
                <p14:modId xmlns:p14="http://schemas.microsoft.com/office/powerpoint/2010/main" val="242400916"/>
              </p:ext>
            </p:extLst>
          </p:nvPr>
        </p:nvGraphicFramePr>
        <p:xfrm>
          <a:off x="6425425" y="2391508"/>
          <a:ext cx="5557855" cy="41499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3877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179540"/>
            <a:ext cx="10390064" cy="722754"/>
          </a:xfrm>
        </p:spPr>
        <p:txBody>
          <a:bodyPr>
            <a:normAutofit/>
          </a:bodyPr>
          <a:lstStyle/>
          <a:p>
            <a:r>
              <a:rPr lang="en-US" sz="3000" u="sng" dirty="0" smtClean="0"/>
              <a:t>Region Wise Sale &amp; Profit:</a:t>
            </a:r>
            <a:endParaRPr lang="en-US" sz="30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9507350"/>
              </p:ext>
            </p:extLst>
          </p:nvPr>
        </p:nvGraphicFramePr>
        <p:xfrm>
          <a:off x="579549" y="1825624"/>
          <a:ext cx="11294772" cy="480699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90090" y="789753"/>
            <a:ext cx="11294772" cy="923330"/>
          </a:xfrm>
          <a:prstGeom prst="rect">
            <a:avLst/>
          </a:prstGeom>
        </p:spPr>
        <p:txBody>
          <a:bodyPr wrap="square">
            <a:spAutoFit/>
          </a:bodyPr>
          <a:lstStyle/>
          <a:p>
            <a:r>
              <a:rPr lang="en-US" dirty="0"/>
              <a:t>"Our analysis of the sales and profits by region - East, West, North, and South - revealed some interesting trends. Among these regions, West emerged as the clear leader in both sales and </a:t>
            </a:r>
            <a:r>
              <a:rPr lang="en-US" dirty="0" smtClean="0"/>
              <a:t>profits </a:t>
            </a:r>
            <a:r>
              <a:rPr lang="en-US" dirty="0"/>
              <a:t>. This finding highlights the strong demand for our products in the West region and the success of our sales and marketing strategies in that area.</a:t>
            </a:r>
          </a:p>
        </p:txBody>
      </p:sp>
    </p:spTree>
    <p:extLst>
      <p:ext uri="{BB962C8B-B14F-4D97-AF65-F5344CB8AC3E}">
        <p14:creationId xmlns:p14="http://schemas.microsoft.com/office/powerpoint/2010/main" val="3233528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623" y="497299"/>
            <a:ext cx="4943622" cy="633681"/>
          </a:xfrm>
        </p:spPr>
        <p:txBody>
          <a:bodyPr anchor="t">
            <a:normAutofit fontScale="90000"/>
          </a:bodyPr>
          <a:lstStyle/>
          <a:p>
            <a:r>
              <a:rPr lang="en-US" sz="4000" u="sng" dirty="0" smtClean="0"/>
              <a:t>CONCLUSION:</a:t>
            </a:r>
            <a:endParaRPr lang="en-US" sz="4000" u="sng" dirty="0"/>
          </a:p>
        </p:txBody>
      </p:sp>
      <p:sp>
        <p:nvSpPr>
          <p:cNvPr id="6" name="Rectangle 5"/>
          <p:cNvSpPr/>
          <p:nvPr/>
        </p:nvSpPr>
        <p:spPr>
          <a:xfrm>
            <a:off x="735623" y="1247447"/>
            <a:ext cx="8201465" cy="400110"/>
          </a:xfrm>
          <a:prstGeom prst="rect">
            <a:avLst/>
          </a:prstGeom>
        </p:spPr>
        <p:txBody>
          <a:bodyPr wrap="square">
            <a:spAutoFit/>
          </a:bodyPr>
          <a:lstStyle/>
          <a:p>
            <a:r>
              <a:rPr lang="en-US" sz="2000" dirty="0"/>
              <a:t>Based</a:t>
            </a:r>
            <a:r>
              <a:rPr lang="en-US" sz="2000" dirty="0">
                <a:solidFill>
                  <a:srgbClr val="D1D5DB"/>
                </a:solidFill>
                <a:latin typeface="Söhne"/>
              </a:rPr>
              <a:t> </a:t>
            </a:r>
            <a:r>
              <a:rPr lang="en-US" sz="2000" dirty="0"/>
              <a:t>on the analysis of the sales dataset, we can draw several conclusions</a:t>
            </a:r>
            <a:r>
              <a:rPr lang="en-US" sz="2000" dirty="0">
                <a:solidFill>
                  <a:srgbClr val="D1D5DB"/>
                </a:solidFill>
                <a:latin typeface="Söhne"/>
              </a:rPr>
              <a:t>.</a:t>
            </a:r>
            <a:endParaRPr lang="en-US" sz="2000" dirty="0"/>
          </a:p>
        </p:txBody>
      </p:sp>
      <p:sp>
        <p:nvSpPr>
          <p:cNvPr id="7" name="Rectangle 6"/>
          <p:cNvSpPr/>
          <p:nvPr/>
        </p:nvSpPr>
        <p:spPr>
          <a:xfrm>
            <a:off x="735623" y="1764025"/>
            <a:ext cx="10092397" cy="4755148"/>
          </a:xfrm>
          <a:prstGeom prst="rect">
            <a:avLst/>
          </a:prstGeom>
        </p:spPr>
        <p:txBody>
          <a:bodyPr wrap="square">
            <a:spAutoFit/>
          </a:bodyPr>
          <a:lstStyle/>
          <a:p>
            <a:pPr marL="457200" indent="-457200">
              <a:spcBef>
                <a:spcPts val="1500"/>
              </a:spcBef>
              <a:spcAft>
                <a:spcPts val="1500"/>
              </a:spcAft>
              <a:buFont typeface="Arial" panose="020B0604020202020204" pitchFamily="34" charset="0"/>
              <a:buChar char="•"/>
            </a:pPr>
            <a:r>
              <a:rPr lang="en-US" sz="1900" dirty="0"/>
              <a:t>Firstly</a:t>
            </a:r>
            <a:r>
              <a:rPr lang="en-US" sz="1900" dirty="0">
                <a:solidFill>
                  <a:srgbClr val="D1D5DB"/>
                </a:solidFill>
                <a:latin typeface="Segoe UI" panose="020B0502040204020203" pitchFamily="34" charset="0"/>
                <a:ea typeface="Times New Roman" panose="02020603050405020304" pitchFamily="18" charset="0"/>
              </a:rPr>
              <a:t>, </a:t>
            </a:r>
            <a:r>
              <a:rPr lang="en-US" sz="1900" dirty="0"/>
              <a:t>the consumer segment generates the highest profit among the three segments, indicating that our company's products are in high demand among individual customers.</a:t>
            </a:r>
          </a:p>
          <a:p>
            <a:pPr marL="457200" indent="-457200">
              <a:spcBef>
                <a:spcPts val="1500"/>
              </a:spcBef>
              <a:spcAft>
                <a:spcPts val="1500"/>
              </a:spcAft>
              <a:buFont typeface="Arial" panose="020B0604020202020204" pitchFamily="34" charset="0"/>
              <a:buChar char="•"/>
            </a:pPr>
            <a:r>
              <a:rPr lang="en-US" sz="1900" dirty="0"/>
              <a:t>Secondly, Technology is the most profitable category, accounting for the majority of our profits. This highlights the strong market demand for our technology-related products, and underscores the need for continued investment in this area.</a:t>
            </a:r>
          </a:p>
          <a:p>
            <a:pPr marL="457200" indent="-457200">
              <a:spcBef>
                <a:spcPts val="1500"/>
              </a:spcBef>
              <a:spcAft>
                <a:spcPts val="1500"/>
              </a:spcAft>
              <a:buFont typeface="Arial" panose="020B0604020202020204" pitchFamily="34" charset="0"/>
              <a:buChar char="•"/>
            </a:pPr>
            <a:r>
              <a:rPr lang="en-US" sz="1900" dirty="0"/>
              <a:t>Thirdly, from 2014 to 2017, our sales and profits steadily increased each year, with 2017 standing out as the most successful year with the highest sales and profits. This trend indicates our business has continued to grow and improve, and we plan to leverage these insights to further optimize our strategies and drive sustained growth.</a:t>
            </a:r>
          </a:p>
          <a:p>
            <a:pPr marL="457200" indent="-457200">
              <a:spcBef>
                <a:spcPts val="1500"/>
              </a:spcBef>
              <a:buFont typeface="Arial" panose="020B0604020202020204" pitchFamily="34" charset="0"/>
              <a:buChar char="•"/>
            </a:pPr>
            <a:r>
              <a:rPr lang="en-US" sz="1900" dirty="0"/>
              <a:t>Lastly, the West region emerged as the clear leader in both sales and profits, highlighting the success of our sales and marketing strategies in that area. We will focus on replicating this success in other regions to drive sustained growth across the board.</a:t>
            </a:r>
          </a:p>
        </p:txBody>
      </p:sp>
    </p:spTree>
    <p:extLst>
      <p:ext uri="{BB962C8B-B14F-4D97-AF65-F5344CB8AC3E}">
        <p14:creationId xmlns:p14="http://schemas.microsoft.com/office/powerpoint/2010/main" val="1947957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Depth</Template>
  <TotalTime>120</TotalTime>
  <Words>508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Corbel</vt:lpstr>
      <vt:lpstr>Segoe UI</vt:lpstr>
      <vt:lpstr>Söhne</vt:lpstr>
      <vt:lpstr>Times New Roman</vt:lpstr>
      <vt:lpstr>Depth</vt:lpstr>
      <vt:lpstr>PowerPoint Presentation</vt:lpstr>
      <vt:lpstr>Category &amp; Subcategory Wise Sale:</vt:lpstr>
      <vt:lpstr>Year and region wise sale and profit:</vt:lpstr>
      <vt:lpstr>Segment Wise Profit:</vt:lpstr>
      <vt:lpstr>Category Wise Profit:</vt:lpstr>
      <vt:lpstr>Category wise Discount &amp; Quantity:</vt:lpstr>
      <vt:lpstr>Region Wise Sale &amp; Profit: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2023-02-27T15:03:36Z</dcterms:created>
  <dcterms:modified xsi:type="dcterms:W3CDTF">2023-02-28T08:57:06Z</dcterms:modified>
</cp:coreProperties>
</file>