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3" r:id="rId3"/>
    <p:sldId id="257" r:id="rId4"/>
    <p:sldId id="258" r:id="rId5"/>
    <p:sldId id="259" r:id="rId6"/>
    <p:sldId id="265" r:id="rId7"/>
    <p:sldId id="260" r:id="rId8"/>
    <p:sldId id="261" r:id="rId9"/>
    <p:sldId id="266" r:id="rId10"/>
    <p:sldId id="262"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22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474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6318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400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232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09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9457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27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241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950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105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557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779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870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10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25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02058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8/20/2025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945284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00703"/>
            <a:ext cx="7315200" cy="1825096"/>
          </a:xfrm>
        </p:spPr>
        <p:txBody>
          <a:bodyPr>
            <a:normAutofit fontScale="90000"/>
          </a:bodyPr>
          <a:lstStyle/>
          <a:p>
            <a:pPr algn="ctr"/>
            <a:r>
              <a:rPr b="1" dirty="0">
                <a:solidFill>
                  <a:schemeClr val="accent4">
                    <a:lumMod val="75000"/>
                  </a:schemeClr>
                </a:solidFill>
              </a:rPr>
              <a:t>Medical Insurance Cost Prediction</a:t>
            </a:r>
          </a:p>
        </p:txBody>
      </p:sp>
      <p:sp>
        <p:nvSpPr>
          <p:cNvPr id="3" name="Subtitle 2"/>
          <p:cNvSpPr>
            <a:spLocks noGrp="1"/>
          </p:cNvSpPr>
          <p:nvPr>
            <p:ph type="subTitle" idx="1"/>
          </p:nvPr>
        </p:nvSpPr>
        <p:spPr/>
        <p:txBody>
          <a:bodyPr>
            <a:noAutofit/>
          </a:bodyPr>
          <a:lstStyle/>
          <a:p>
            <a:pPr algn="ctr"/>
            <a:r>
              <a:rPr lang="en-US" b="1" dirty="0">
                <a:solidFill>
                  <a:schemeClr val="accent5">
                    <a:lumMod val="75000"/>
                  </a:schemeClr>
                </a:solidFill>
              </a:rPr>
              <a:t>Presented By</a:t>
            </a:r>
          </a:p>
          <a:p>
            <a:pPr algn="ctr"/>
            <a:r>
              <a:rPr lang="en-US" b="1" dirty="0">
                <a:solidFill>
                  <a:schemeClr val="accent5">
                    <a:lumMod val="75000"/>
                  </a:schemeClr>
                </a:solidFill>
              </a:rPr>
              <a:t>Jansirani A</a:t>
            </a:r>
            <a:endParaRPr b="1" dirty="0">
              <a:solidFill>
                <a:schemeClr val="accent5">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solidFill>
                  <a:schemeClr val="accent4">
                    <a:lumMod val="75000"/>
                  </a:schemeClr>
                </a:solidFill>
              </a:rPr>
              <a:t>Conclusion</a:t>
            </a:r>
          </a:p>
        </p:txBody>
      </p:sp>
      <p:sp>
        <p:nvSpPr>
          <p:cNvPr id="3" name="Content Placeholder 2"/>
          <p:cNvSpPr>
            <a:spLocks noGrp="1"/>
          </p:cNvSpPr>
          <p:nvPr>
            <p:ph idx="1"/>
          </p:nvPr>
        </p:nvSpPr>
        <p:spPr/>
        <p:txBody>
          <a:bodyPr/>
          <a:lstStyle/>
          <a:p>
            <a:pPr>
              <a:lnSpc>
                <a:spcPct val="150000"/>
              </a:lnSpc>
            </a:pPr>
            <a:r>
              <a:rPr sz="2000" dirty="0">
                <a:solidFill>
                  <a:schemeClr val="accent1">
                    <a:lumMod val="50000"/>
                  </a:schemeClr>
                </a:solidFill>
              </a:rPr>
              <a:t>The project demonstrates how machine learning can predict medical insurance costs using patient data.</a:t>
            </a:r>
          </a:p>
          <a:p>
            <a:pPr>
              <a:lnSpc>
                <a:spcPct val="150000"/>
              </a:lnSpc>
            </a:pPr>
            <a:r>
              <a:rPr sz="2000" dirty="0">
                <a:solidFill>
                  <a:schemeClr val="accent1">
                    <a:lumMod val="50000"/>
                  </a:schemeClr>
                </a:solidFill>
              </a:rPr>
              <a:t>Future improvements: Enhance feature engineering, try other models, and improve UI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66A6-70CB-466D-F4F1-2803E844E8DB}"/>
              </a:ext>
            </a:extLst>
          </p:cNvPr>
          <p:cNvSpPr>
            <a:spLocks noGrp="1"/>
          </p:cNvSpPr>
          <p:nvPr>
            <p:ph type="title"/>
          </p:nvPr>
        </p:nvSpPr>
        <p:spPr>
          <a:xfrm>
            <a:off x="1383030" y="2593173"/>
            <a:ext cx="6377940" cy="1293028"/>
          </a:xfrm>
        </p:spPr>
        <p:txBody>
          <a:bodyPr/>
          <a:lstStyle/>
          <a:p>
            <a:pPr algn="ctr"/>
            <a:r>
              <a:rPr lang="en-US" b="1" dirty="0">
                <a:solidFill>
                  <a:schemeClr val="accent4">
                    <a:lumMod val="75000"/>
                  </a:schemeClr>
                </a:solidFill>
              </a:rPr>
              <a:t>THANK</a:t>
            </a:r>
            <a:r>
              <a:rPr lang="en-US" dirty="0"/>
              <a:t> </a:t>
            </a:r>
            <a:r>
              <a:rPr lang="en-US" b="1" dirty="0">
                <a:solidFill>
                  <a:schemeClr val="accent4">
                    <a:lumMod val="75000"/>
                  </a:schemeClr>
                </a:solidFill>
              </a:rPr>
              <a:t>YOU</a:t>
            </a:r>
            <a:endParaRPr lang="en-IN" b="1" dirty="0">
              <a:solidFill>
                <a:schemeClr val="accent4">
                  <a:lumMod val="75000"/>
                </a:schemeClr>
              </a:solidFill>
            </a:endParaRPr>
          </a:p>
        </p:txBody>
      </p:sp>
    </p:spTree>
    <p:extLst>
      <p:ext uri="{BB962C8B-B14F-4D97-AF65-F5344CB8AC3E}">
        <p14:creationId xmlns:p14="http://schemas.microsoft.com/office/powerpoint/2010/main" val="248838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60E2-BC71-608D-9D91-48C0F16F7F62}"/>
              </a:ext>
            </a:extLst>
          </p:cNvPr>
          <p:cNvSpPr>
            <a:spLocks noGrp="1"/>
          </p:cNvSpPr>
          <p:nvPr>
            <p:ph type="title"/>
          </p:nvPr>
        </p:nvSpPr>
        <p:spPr/>
        <p:txBody>
          <a:bodyPr/>
          <a:lstStyle/>
          <a:p>
            <a:r>
              <a:rPr lang="en-US" b="1" dirty="0">
                <a:solidFill>
                  <a:schemeClr val="accent4">
                    <a:lumMod val="75000"/>
                  </a:schemeClr>
                </a:solidFill>
              </a:rPr>
              <a:t>Objective</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B169DFD1-F0FF-EEB9-E2BA-7317D3FBFB63}"/>
              </a:ext>
            </a:extLst>
          </p:cNvPr>
          <p:cNvSpPr>
            <a:spLocks noGrp="1"/>
          </p:cNvSpPr>
          <p:nvPr>
            <p:ph idx="1"/>
          </p:nvPr>
        </p:nvSpPr>
        <p:spPr/>
        <p:txBody>
          <a:bodyPr>
            <a:normAutofit/>
          </a:bodyPr>
          <a:lstStyle/>
          <a:p>
            <a:pPr>
              <a:lnSpc>
                <a:spcPct val="200000"/>
              </a:lnSpc>
            </a:pPr>
            <a:r>
              <a:rPr lang="en-US" sz="1800" dirty="0">
                <a:solidFill>
                  <a:schemeClr val="accent1">
                    <a:lumMod val="75000"/>
                  </a:schemeClr>
                </a:solidFill>
              </a:rPr>
              <a:t>To develop a machine learning model that accurately predicts medical insurance costs based on demographic and lifestyle factors such as age, sex, BMI, number of children, smoking status, and region, and to deploy an interactive Streamlit web application that enables users to input their details and instantly receive estimated insurance cost predictions.</a:t>
            </a:r>
            <a:endParaRPr lang="en-IN" sz="1800" dirty="0">
              <a:solidFill>
                <a:schemeClr val="accent1">
                  <a:lumMod val="75000"/>
                </a:schemeClr>
              </a:solidFill>
            </a:endParaRPr>
          </a:p>
        </p:txBody>
      </p:sp>
    </p:spTree>
    <p:extLst>
      <p:ext uri="{BB962C8B-B14F-4D97-AF65-F5344CB8AC3E}">
        <p14:creationId xmlns:p14="http://schemas.microsoft.com/office/powerpoint/2010/main" val="203446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311886"/>
            <a:ext cx="6377940" cy="1293028"/>
          </a:xfrm>
        </p:spPr>
        <p:txBody>
          <a:bodyPr/>
          <a:lstStyle/>
          <a:p>
            <a:r>
              <a:rPr b="1" dirty="0">
                <a:solidFill>
                  <a:schemeClr val="accent4">
                    <a:lumMod val="75000"/>
                  </a:schemeClr>
                </a:solidFill>
              </a:rPr>
              <a:t>Introduction</a:t>
            </a:r>
          </a:p>
        </p:txBody>
      </p:sp>
      <p:sp>
        <p:nvSpPr>
          <p:cNvPr id="3" name="Content Placeholder 2"/>
          <p:cNvSpPr>
            <a:spLocks noGrp="1"/>
          </p:cNvSpPr>
          <p:nvPr>
            <p:ph idx="1"/>
          </p:nvPr>
        </p:nvSpPr>
        <p:spPr>
          <a:xfrm>
            <a:off x="594360" y="1604914"/>
            <a:ext cx="7955280" cy="4701618"/>
          </a:xfrm>
        </p:spPr>
        <p:txBody>
          <a:bodyPr>
            <a:normAutofit fontScale="92500" lnSpcReduction="10000"/>
          </a:bodyPr>
          <a:lstStyle/>
          <a:p>
            <a:pPr marL="0" indent="0">
              <a:lnSpc>
                <a:spcPct val="100000"/>
              </a:lnSpc>
              <a:buNone/>
            </a:pPr>
            <a:r>
              <a:rPr sz="1800" dirty="0">
                <a:solidFill>
                  <a:schemeClr val="accent1">
                    <a:lumMod val="50000"/>
                  </a:schemeClr>
                </a:solidFill>
              </a:rPr>
              <a:t>This project predicts medical insurance costs based on patient details:</a:t>
            </a:r>
          </a:p>
          <a:p>
            <a:pPr lvl="1">
              <a:lnSpc>
                <a:spcPct val="150000"/>
              </a:lnSpc>
            </a:pPr>
            <a:r>
              <a:rPr sz="1500" dirty="0">
                <a:solidFill>
                  <a:schemeClr val="accent1">
                    <a:lumMod val="50000"/>
                  </a:schemeClr>
                </a:solidFill>
              </a:rPr>
              <a:t>Age</a:t>
            </a:r>
            <a:r>
              <a:rPr lang="en-US" sz="1500" dirty="0">
                <a:solidFill>
                  <a:schemeClr val="accent1">
                    <a:lumMod val="50000"/>
                  </a:schemeClr>
                </a:solidFill>
              </a:rPr>
              <a:t>,</a:t>
            </a:r>
          </a:p>
          <a:p>
            <a:pPr lvl="1">
              <a:lnSpc>
                <a:spcPct val="150000"/>
              </a:lnSpc>
            </a:pPr>
            <a:r>
              <a:rPr sz="1500" dirty="0">
                <a:solidFill>
                  <a:schemeClr val="accent1">
                    <a:lumMod val="50000"/>
                  </a:schemeClr>
                </a:solidFill>
              </a:rPr>
              <a:t>Sex</a:t>
            </a:r>
          </a:p>
          <a:p>
            <a:pPr lvl="1">
              <a:lnSpc>
                <a:spcPct val="150000"/>
              </a:lnSpc>
            </a:pPr>
            <a:r>
              <a:rPr sz="1500" dirty="0">
                <a:solidFill>
                  <a:schemeClr val="accent1">
                    <a:lumMod val="50000"/>
                  </a:schemeClr>
                </a:solidFill>
              </a:rPr>
              <a:t>BMI</a:t>
            </a:r>
          </a:p>
          <a:p>
            <a:pPr lvl="1">
              <a:lnSpc>
                <a:spcPct val="150000"/>
              </a:lnSpc>
            </a:pPr>
            <a:r>
              <a:rPr sz="1500" dirty="0">
                <a:solidFill>
                  <a:schemeClr val="accent1">
                    <a:lumMod val="50000"/>
                  </a:schemeClr>
                </a:solidFill>
              </a:rPr>
              <a:t>Children</a:t>
            </a:r>
          </a:p>
          <a:p>
            <a:pPr lvl="1">
              <a:lnSpc>
                <a:spcPct val="150000"/>
              </a:lnSpc>
            </a:pPr>
            <a:r>
              <a:rPr sz="1500" dirty="0">
                <a:solidFill>
                  <a:schemeClr val="accent1">
                    <a:lumMod val="50000"/>
                  </a:schemeClr>
                </a:solidFill>
              </a:rPr>
              <a:t>Smoker</a:t>
            </a:r>
            <a:endParaRPr lang="en-US" sz="1500" dirty="0">
              <a:solidFill>
                <a:schemeClr val="accent1">
                  <a:lumMod val="50000"/>
                </a:schemeClr>
              </a:solidFill>
            </a:endParaRPr>
          </a:p>
          <a:p>
            <a:pPr lvl="1">
              <a:lnSpc>
                <a:spcPct val="150000"/>
              </a:lnSpc>
            </a:pPr>
            <a:r>
              <a:rPr sz="1500" dirty="0">
                <a:solidFill>
                  <a:schemeClr val="accent1">
                    <a:lumMod val="50000"/>
                  </a:schemeClr>
                </a:solidFill>
              </a:rPr>
              <a:t>Region</a:t>
            </a:r>
            <a:endParaRPr lang="en-US" sz="1500" dirty="0">
              <a:solidFill>
                <a:schemeClr val="accent1">
                  <a:lumMod val="50000"/>
                </a:schemeClr>
              </a:solidFill>
            </a:endParaRPr>
          </a:p>
          <a:p>
            <a:pPr marL="0" indent="0">
              <a:lnSpc>
                <a:spcPct val="150000"/>
              </a:lnSpc>
              <a:buNone/>
            </a:pPr>
            <a:r>
              <a:rPr lang="en-US" sz="1800" b="1" dirty="0">
                <a:solidFill>
                  <a:schemeClr val="accent4">
                    <a:lumMod val="75000"/>
                  </a:schemeClr>
                </a:solidFill>
              </a:rPr>
              <a:t>Project Goal</a:t>
            </a:r>
          </a:p>
          <a:p>
            <a:pPr>
              <a:lnSpc>
                <a:spcPct val="150000"/>
              </a:lnSpc>
            </a:pPr>
            <a:r>
              <a:rPr lang="en-US" sz="1800" dirty="0">
                <a:solidFill>
                  <a:schemeClr val="accent1">
                    <a:lumMod val="50000"/>
                  </a:schemeClr>
                </a:solidFill>
              </a:rPr>
              <a:t>The aim is to predict medical insurance charges for a person using their personal and lifestyle details.</a:t>
            </a:r>
            <a:br>
              <a:rPr lang="en-US" sz="1800" dirty="0">
                <a:solidFill>
                  <a:schemeClr val="accent1">
                    <a:lumMod val="50000"/>
                  </a:schemeClr>
                </a:solidFill>
              </a:rPr>
            </a:br>
            <a:r>
              <a:rPr lang="en-US" sz="1800" dirty="0">
                <a:solidFill>
                  <a:schemeClr val="accent1">
                    <a:lumMod val="50000"/>
                  </a:schemeClr>
                </a:solidFill>
              </a:rPr>
              <a:t>Example: If someone enters their age, BMI, smoker status, etc., the app will give an estimated yearly insurance cost.</a:t>
            </a:r>
          </a:p>
          <a:p>
            <a:pPr marL="457200" lvl="1" indent="0">
              <a:buNone/>
            </a:pPr>
            <a:endParaRPr lang="en-IN" sz="1600"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3765" y="594360"/>
            <a:ext cx="7738935" cy="1293028"/>
          </a:xfrm>
        </p:spPr>
        <p:txBody>
          <a:bodyPr>
            <a:normAutofit/>
          </a:bodyPr>
          <a:lstStyle/>
          <a:p>
            <a:pPr algn="ctr"/>
            <a:r>
              <a:rPr b="1" dirty="0">
                <a:solidFill>
                  <a:schemeClr val="accent4">
                    <a:lumMod val="75000"/>
                  </a:schemeClr>
                </a:solidFill>
              </a:rPr>
              <a:t>Dataset &amp; Preprocessing</a:t>
            </a:r>
          </a:p>
        </p:txBody>
      </p:sp>
      <p:sp>
        <p:nvSpPr>
          <p:cNvPr id="3" name="Content Placeholder 2"/>
          <p:cNvSpPr>
            <a:spLocks noGrp="1"/>
          </p:cNvSpPr>
          <p:nvPr>
            <p:ph idx="1"/>
          </p:nvPr>
        </p:nvSpPr>
        <p:spPr>
          <a:xfrm>
            <a:off x="594360" y="1887388"/>
            <a:ext cx="7955280" cy="4376252"/>
          </a:xfrm>
        </p:spPr>
        <p:txBody>
          <a:bodyPr/>
          <a:lstStyle/>
          <a:p>
            <a:pPr marL="0" indent="0">
              <a:buNone/>
            </a:pPr>
            <a:r>
              <a:rPr lang="en-US" sz="1700" b="1" dirty="0">
                <a:solidFill>
                  <a:schemeClr val="accent4">
                    <a:lumMod val="75000"/>
                  </a:schemeClr>
                </a:solidFill>
              </a:rPr>
              <a:t>Dataset</a:t>
            </a:r>
          </a:p>
          <a:p>
            <a:pPr>
              <a:lnSpc>
                <a:spcPct val="150000"/>
              </a:lnSpc>
            </a:pPr>
            <a:r>
              <a:rPr lang="en-US" sz="1700" dirty="0">
                <a:solidFill>
                  <a:schemeClr val="accent1">
                    <a:lumMod val="50000"/>
                  </a:schemeClr>
                </a:solidFill>
              </a:rPr>
              <a:t>The CSV file medical_insurance.csv with columns: age, sex, BMI, children, smoker, region, charges</a:t>
            </a:r>
          </a:p>
          <a:p>
            <a:pPr>
              <a:lnSpc>
                <a:spcPct val="150000"/>
              </a:lnSpc>
            </a:pPr>
            <a:r>
              <a:rPr lang="en-US" sz="1700" dirty="0">
                <a:solidFill>
                  <a:schemeClr val="accent1">
                    <a:lumMod val="50000"/>
                  </a:schemeClr>
                </a:solidFill>
              </a:rPr>
              <a:t>charges is the target (the value want to predict). </a:t>
            </a:r>
          </a:p>
          <a:p>
            <a:pPr marL="0" indent="0">
              <a:lnSpc>
                <a:spcPct val="150000"/>
              </a:lnSpc>
              <a:buNone/>
            </a:pPr>
            <a:r>
              <a:rPr lang="en-US" sz="1700" b="1" dirty="0">
                <a:solidFill>
                  <a:schemeClr val="accent4">
                    <a:lumMod val="75000"/>
                  </a:schemeClr>
                </a:solidFill>
              </a:rPr>
              <a:t>Preprocessing</a:t>
            </a:r>
          </a:p>
          <a:p>
            <a:pPr>
              <a:lnSpc>
                <a:spcPct val="150000"/>
              </a:lnSpc>
            </a:pPr>
            <a:r>
              <a:rPr lang="en-US" sz="1700" dirty="0">
                <a:solidFill>
                  <a:schemeClr val="accent1">
                    <a:lumMod val="50000"/>
                  </a:schemeClr>
                </a:solidFill>
              </a:rPr>
              <a:t>Convert categorical columns (sex, smoker, region) into numeric using Label Encoder.</a:t>
            </a:r>
          </a:p>
          <a:p>
            <a:r>
              <a:rPr lang="en-US" sz="1700" dirty="0">
                <a:solidFill>
                  <a:schemeClr val="accent1">
                    <a:lumMod val="50000"/>
                  </a:schemeClr>
                </a:solidFill>
              </a:rPr>
              <a:t>Split the data into training and testing sets so you can check model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accent4">
                    <a:lumMod val="75000"/>
                  </a:schemeClr>
                </a:solidFill>
              </a:rPr>
              <a:t>Model</a:t>
            </a:r>
            <a:r>
              <a:rPr dirty="0"/>
              <a:t> </a:t>
            </a:r>
            <a:r>
              <a:rPr b="1" dirty="0">
                <a:solidFill>
                  <a:schemeClr val="accent4">
                    <a:lumMod val="75000"/>
                  </a:schemeClr>
                </a:solidFill>
              </a:rPr>
              <a:t>Training</a:t>
            </a:r>
          </a:p>
        </p:txBody>
      </p:sp>
      <p:sp>
        <p:nvSpPr>
          <p:cNvPr id="3" name="Content Placeholder 2"/>
          <p:cNvSpPr>
            <a:spLocks noGrp="1"/>
          </p:cNvSpPr>
          <p:nvPr>
            <p:ph idx="1"/>
          </p:nvPr>
        </p:nvSpPr>
        <p:spPr/>
        <p:txBody>
          <a:bodyPr/>
          <a:lstStyle/>
          <a:p>
            <a:pPr>
              <a:lnSpc>
                <a:spcPct val="150000"/>
              </a:lnSpc>
            </a:pPr>
            <a:r>
              <a:rPr sz="1700" dirty="0">
                <a:solidFill>
                  <a:schemeClr val="accent1">
                    <a:lumMod val="50000"/>
                  </a:schemeClr>
                </a:solidFill>
              </a:rPr>
              <a:t>Model: </a:t>
            </a:r>
            <a:r>
              <a:rPr sz="1700" dirty="0" err="1">
                <a:solidFill>
                  <a:schemeClr val="accent1">
                    <a:lumMod val="50000"/>
                  </a:schemeClr>
                </a:solidFill>
              </a:rPr>
              <a:t>XGBoost</a:t>
            </a:r>
            <a:r>
              <a:rPr sz="1700" dirty="0">
                <a:solidFill>
                  <a:schemeClr val="accent1">
                    <a:lumMod val="50000"/>
                  </a:schemeClr>
                </a:solidFill>
              </a:rPr>
              <a:t> Regressor</a:t>
            </a:r>
            <a:endParaRPr lang="en-US" sz="1700" dirty="0">
              <a:solidFill>
                <a:schemeClr val="accent1">
                  <a:lumMod val="50000"/>
                </a:schemeClr>
              </a:solidFill>
            </a:endParaRPr>
          </a:p>
          <a:p>
            <a:pPr lvl="1">
              <a:lnSpc>
                <a:spcPct val="150000"/>
              </a:lnSpc>
            </a:pPr>
            <a:r>
              <a:rPr lang="en-US" sz="1500" dirty="0" err="1">
                <a:solidFill>
                  <a:schemeClr val="accent1">
                    <a:lumMod val="50000"/>
                  </a:schemeClr>
                </a:solidFill>
              </a:rPr>
              <a:t>XGBoost</a:t>
            </a:r>
            <a:r>
              <a:rPr lang="en-US" sz="1500" dirty="0">
                <a:solidFill>
                  <a:schemeClr val="accent1">
                    <a:lumMod val="50000"/>
                  </a:schemeClr>
                </a:solidFill>
              </a:rPr>
              <a:t> = Extreme Gradient Boosting</a:t>
            </a:r>
          </a:p>
          <a:p>
            <a:pPr lvl="1">
              <a:lnSpc>
                <a:spcPct val="150000"/>
              </a:lnSpc>
            </a:pPr>
            <a:r>
              <a:rPr lang="en-US" sz="1500" dirty="0">
                <a:solidFill>
                  <a:schemeClr val="accent1">
                    <a:lumMod val="50000"/>
                  </a:schemeClr>
                </a:solidFill>
              </a:rPr>
              <a:t>Regressor = used for predicting continuous values (like prices, costs, etc.)</a:t>
            </a:r>
            <a:endParaRPr sz="1500" dirty="0">
              <a:solidFill>
                <a:schemeClr val="accent1">
                  <a:lumMod val="50000"/>
                </a:schemeClr>
              </a:solidFill>
            </a:endParaRPr>
          </a:p>
          <a:p>
            <a:pPr>
              <a:lnSpc>
                <a:spcPct val="150000"/>
              </a:lnSpc>
            </a:pPr>
            <a:r>
              <a:rPr sz="1700" dirty="0">
                <a:solidFill>
                  <a:schemeClr val="accent1">
                    <a:lumMod val="50000"/>
                  </a:schemeClr>
                </a:solidFill>
              </a:rPr>
              <a:t>Train on training set</a:t>
            </a:r>
          </a:p>
          <a:p>
            <a:pPr>
              <a:lnSpc>
                <a:spcPct val="150000"/>
              </a:lnSpc>
            </a:pPr>
            <a:r>
              <a:rPr sz="1700" dirty="0">
                <a:solidFill>
                  <a:schemeClr val="accent1">
                    <a:lumMod val="50000"/>
                  </a:schemeClr>
                </a:solidFill>
              </a:rPr>
              <a:t>Evaluate on test set</a:t>
            </a:r>
          </a:p>
          <a:p>
            <a:pPr>
              <a:lnSpc>
                <a:spcPct val="150000"/>
              </a:lnSpc>
            </a:pPr>
            <a:r>
              <a:rPr sz="1700" dirty="0">
                <a:solidFill>
                  <a:schemeClr val="accent1">
                    <a:lumMod val="50000"/>
                  </a:schemeClr>
                </a:solidFill>
              </a:rPr>
              <a:t>Save trained model using pickle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09AD502F-E9A5-1D74-B969-8502B42A4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83ED7E-3888-753D-947D-51FF4AD0C6A4}"/>
              </a:ext>
            </a:extLst>
          </p:cNvPr>
          <p:cNvSpPr>
            <a:spLocks noGrp="1"/>
          </p:cNvSpPr>
          <p:nvPr>
            <p:ph type="title"/>
          </p:nvPr>
        </p:nvSpPr>
        <p:spPr>
          <a:xfrm>
            <a:off x="2171700" y="340166"/>
            <a:ext cx="6377940" cy="1293028"/>
          </a:xfrm>
        </p:spPr>
        <p:txBody>
          <a:bodyPr/>
          <a:lstStyle/>
          <a:p>
            <a:r>
              <a:rPr b="1" dirty="0">
                <a:solidFill>
                  <a:schemeClr val="accent4">
                    <a:lumMod val="75000"/>
                  </a:schemeClr>
                </a:solidFill>
              </a:rPr>
              <a:t>Model</a:t>
            </a:r>
            <a:r>
              <a:rPr dirty="0"/>
              <a:t> </a:t>
            </a:r>
            <a:r>
              <a:rPr b="1" dirty="0">
                <a:solidFill>
                  <a:schemeClr val="accent4">
                    <a:lumMod val="75000"/>
                  </a:schemeClr>
                </a:solidFill>
              </a:rPr>
              <a:t>Training</a:t>
            </a:r>
          </a:p>
        </p:txBody>
      </p:sp>
      <p:sp>
        <p:nvSpPr>
          <p:cNvPr id="3" name="Content Placeholder 2">
            <a:extLst>
              <a:ext uri="{FF2B5EF4-FFF2-40B4-BE49-F238E27FC236}">
                <a16:creationId xmlns:a16="http://schemas.microsoft.com/office/drawing/2014/main" id="{AF9B3A2F-8D94-0FD0-40AF-D752F3418857}"/>
              </a:ext>
            </a:extLst>
          </p:cNvPr>
          <p:cNvSpPr>
            <a:spLocks noGrp="1"/>
          </p:cNvSpPr>
          <p:nvPr>
            <p:ph idx="1"/>
          </p:nvPr>
        </p:nvSpPr>
        <p:spPr>
          <a:xfrm>
            <a:off x="594360" y="1633193"/>
            <a:ext cx="7955280" cy="4569643"/>
          </a:xfrm>
        </p:spPr>
        <p:txBody>
          <a:bodyPr/>
          <a:lstStyle/>
          <a:p>
            <a:pPr marL="0" indent="0">
              <a:lnSpc>
                <a:spcPct val="100000"/>
              </a:lnSpc>
              <a:buNone/>
            </a:pPr>
            <a:r>
              <a:rPr lang="en-US" sz="1700" b="1" dirty="0">
                <a:solidFill>
                  <a:schemeClr val="accent4">
                    <a:lumMod val="75000"/>
                  </a:schemeClr>
                </a:solidFill>
              </a:rPr>
              <a:t>The mechanics:</a:t>
            </a:r>
          </a:p>
          <a:p>
            <a:pPr>
              <a:lnSpc>
                <a:spcPct val="100000"/>
              </a:lnSpc>
            </a:pPr>
            <a:r>
              <a:rPr lang="en-US" sz="1700" dirty="0">
                <a:solidFill>
                  <a:schemeClr val="accent1">
                    <a:lumMod val="50000"/>
                  </a:schemeClr>
                </a:solidFill>
              </a:rPr>
              <a:t>It creates many decision trees one after another.</a:t>
            </a:r>
          </a:p>
          <a:p>
            <a:pPr>
              <a:lnSpc>
                <a:spcPct val="100000"/>
              </a:lnSpc>
            </a:pPr>
            <a:r>
              <a:rPr lang="en-US" sz="1700" dirty="0">
                <a:solidFill>
                  <a:schemeClr val="accent1">
                    <a:lumMod val="50000"/>
                  </a:schemeClr>
                </a:solidFill>
              </a:rPr>
              <a:t>Each new tree learns from the mistakes of the previous trees.</a:t>
            </a:r>
          </a:p>
          <a:p>
            <a:pPr>
              <a:lnSpc>
                <a:spcPct val="100000"/>
              </a:lnSpc>
            </a:pPr>
            <a:r>
              <a:rPr lang="en-US" sz="1700" dirty="0">
                <a:solidFill>
                  <a:schemeClr val="accent1">
                    <a:lumMod val="50000"/>
                  </a:schemeClr>
                </a:solidFill>
              </a:rPr>
              <a:t>It combines the predictions of all trees to get a more accurate final result.</a:t>
            </a:r>
          </a:p>
          <a:p>
            <a:pPr>
              <a:lnSpc>
                <a:spcPct val="100000"/>
              </a:lnSpc>
            </a:pPr>
            <a:r>
              <a:rPr lang="en-US" sz="1700" dirty="0">
                <a:solidFill>
                  <a:schemeClr val="accent1">
                    <a:lumMod val="50000"/>
                  </a:schemeClr>
                </a:solidFill>
              </a:rPr>
              <a:t>For regression tasks, the output is a number (like insurance cost).</a:t>
            </a:r>
          </a:p>
          <a:p>
            <a:pPr marL="0" indent="0">
              <a:lnSpc>
                <a:spcPct val="200000"/>
              </a:lnSpc>
              <a:buNone/>
            </a:pPr>
            <a:r>
              <a:rPr lang="en-US" sz="1700" b="1" dirty="0">
                <a:solidFill>
                  <a:schemeClr val="accent4">
                    <a:lumMod val="75000"/>
                  </a:schemeClr>
                </a:solidFill>
              </a:rPr>
              <a:t>Why</a:t>
            </a:r>
            <a:r>
              <a:rPr sz="1700" b="1" dirty="0">
                <a:solidFill>
                  <a:schemeClr val="accent4">
                    <a:lumMod val="75000"/>
                  </a:schemeClr>
                </a:solidFill>
              </a:rPr>
              <a:t> </a:t>
            </a:r>
            <a:r>
              <a:rPr sz="1700" b="1" dirty="0" err="1">
                <a:solidFill>
                  <a:schemeClr val="accent4">
                    <a:lumMod val="75000"/>
                  </a:schemeClr>
                </a:solidFill>
              </a:rPr>
              <a:t>XGBoost</a:t>
            </a:r>
            <a:r>
              <a:rPr sz="1700" b="1" dirty="0">
                <a:solidFill>
                  <a:schemeClr val="accent4">
                    <a:lumMod val="75000"/>
                  </a:schemeClr>
                </a:solidFill>
              </a:rPr>
              <a:t> Regressor</a:t>
            </a:r>
            <a:r>
              <a:rPr lang="en-US" sz="1700" b="1" dirty="0">
                <a:solidFill>
                  <a:schemeClr val="accent4">
                    <a:lumMod val="75000"/>
                  </a:schemeClr>
                </a:solidFill>
              </a:rPr>
              <a:t>?</a:t>
            </a:r>
          </a:p>
          <a:p>
            <a:pPr>
              <a:lnSpc>
                <a:spcPct val="100000"/>
              </a:lnSpc>
            </a:pPr>
            <a:r>
              <a:rPr lang="en-US" sz="1700" dirty="0">
                <a:solidFill>
                  <a:schemeClr val="accent1">
                    <a:lumMod val="50000"/>
                  </a:schemeClr>
                </a:solidFill>
              </a:rPr>
              <a:t>High Accuracy → Learns patterns better than simple models.</a:t>
            </a:r>
          </a:p>
          <a:p>
            <a:pPr>
              <a:lnSpc>
                <a:spcPct val="100000"/>
              </a:lnSpc>
            </a:pPr>
            <a:r>
              <a:rPr lang="en-US" sz="1700" dirty="0">
                <a:solidFill>
                  <a:schemeClr val="accent1">
                    <a:lumMod val="50000"/>
                  </a:schemeClr>
                </a:solidFill>
              </a:rPr>
              <a:t>Speed → Very fast even with large datasets.</a:t>
            </a:r>
          </a:p>
          <a:p>
            <a:pPr>
              <a:lnSpc>
                <a:spcPct val="100000"/>
              </a:lnSpc>
            </a:pPr>
            <a:r>
              <a:rPr lang="en-US" sz="1700" dirty="0">
                <a:solidFill>
                  <a:schemeClr val="accent1">
                    <a:lumMod val="50000"/>
                  </a:schemeClr>
                </a:solidFill>
              </a:rPr>
              <a:t>Handles mixed data → Works well with both numbers and encoded categories.</a:t>
            </a:r>
          </a:p>
          <a:p>
            <a:pPr>
              <a:lnSpc>
                <a:spcPct val="150000"/>
              </a:lnSpc>
            </a:pPr>
            <a:r>
              <a:rPr lang="en-US" sz="1700" dirty="0">
                <a:solidFill>
                  <a:schemeClr val="accent1">
                    <a:lumMod val="50000"/>
                  </a:schemeClr>
                </a:solidFill>
              </a:rPr>
              <a:t>Overfitting control → Has built-in regularization to prevent bad predictions.</a:t>
            </a:r>
            <a:endParaRPr sz="1700" dirty="0">
              <a:solidFill>
                <a:schemeClr val="accent1">
                  <a:lumMod val="50000"/>
                </a:schemeClr>
              </a:solidFill>
            </a:endParaRPr>
          </a:p>
        </p:txBody>
      </p:sp>
    </p:spTree>
    <p:extLst>
      <p:ext uri="{BB962C8B-B14F-4D97-AF65-F5344CB8AC3E}">
        <p14:creationId xmlns:p14="http://schemas.microsoft.com/office/powerpoint/2010/main" val="81957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462715"/>
            <a:ext cx="6377940" cy="1293028"/>
          </a:xfrm>
        </p:spPr>
        <p:txBody>
          <a:bodyPr>
            <a:normAutofit/>
          </a:bodyPr>
          <a:lstStyle/>
          <a:p>
            <a:r>
              <a:rPr b="1" dirty="0">
                <a:solidFill>
                  <a:schemeClr val="accent4">
                    <a:lumMod val="75000"/>
                  </a:schemeClr>
                </a:solidFill>
              </a:rPr>
              <a:t>Streamlit Application</a:t>
            </a:r>
          </a:p>
        </p:txBody>
      </p:sp>
      <p:sp>
        <p:nvSpPr>
          <p:cNvPr id="3" name="Content Placeholder 2"/>
          <p:cNvSpPr>
            <a:spLocks noGrp="1"/>
          </p:cNvSpPr>
          <p:nvPr>
            <p:ph idx="1"/>
          </p:nvPr>
        </p:nvSpPr>
        <p:spPr>
          <a:xfrm>
            <a:off x="594360" y="1755743"/>
            <a:ext cx="7955280" cy="4722829"/>
          </a:xfrm>
        </p:spPr>
        <p:txBody>
          <a:bodyPr>
            <a:normAutofit fontScale="92500" lnSpcReduction="20000"/>
          </a:bodyPr>
          <a:lstStyle/>
          <a:p>
            <a:pPr>
              <a:lnSpc>
                <a:spcPct val="150000"/>
              </a:lnSpc>
            </a:pPr>
            <a:r>
              <a:rPr sz="1700" dirty="0">
                <a:solidFill>
                  <a:schemeClr val="accent1">
                    <a:lumMod val="50000"/>
                  </a:schemeClr>
                </a:solidFill>
              </a:rPr>
              <a:t>Features:</a:t>
            </a:r>
          </a:p>
          <a:p>
            <a:pPr lvl="1">
              <a:lnSpc>
                <a:spcPct val="150000"/>
              </a:lnSpc>
            </a:pPr>
            <a:r>
              <a:rPr sz="1500" dirty="0">
                <a:solidFill>
                  <a:schemeClr val="accent1">
                    <a:lumMod val="50000"/>
                  </a:schemeClr>
                </a:solidFill>
              </a:rPr>
              <a:t>Interactive UI for entering patient details</a:t>
            </a:r>
          </a:p>
          <a:p>
            <a:pPr lvl="1">
              <a:lnSpc>
                <a:spcPct val="150000"/>
              </a:lnSpc>
            </a:pPr>
            <a:r>
              <a:rPr sz="1500" dirty="0">
                <a:solidFill>
                  <a:schemeClr val="accent1">
                    <a:lumMod val="50000"/>
                  </a:schemeClr>
                </a:solidFill>
              </a:rPr>
              <a:t>Maps categorical inputs to numeric values</a:t>
            </a:r>
          </a:p>
          <a:p>
            <a:pPr lvl="1">
              <a:lnSpc>
                <a:spcPct val="150000"/>
              </a:lnSpc>
            </a:pPr>
            <a:r>
              <a:rPr sz="1500" dirty="0">
                <a:solidFill>
                  <a:schemeClr val="accent1">
                    <a:lumMod val="50000"/>
                  </a:schemeClr>
                </a:solidFill>
              </a:rPr>
              <a:t>Predicts and displays estimated insurance cost</a:t>
            </a:r>
            <a:endParaRPr lang="en-US" sz="1500" dirty="0">
              <a:solidFill>
                <a:schemeClr val="accent1">
                  <a:lumMod val="50000"/>
                </a:schemeClr>
              </a:solidFill>
            </a:endParaRPr>
          </a:p>
          <a:p>
            <a:pPr>
              <a:lnSpc>
                <a:spcPct val="150000"/>
              </a:lnSpc>
            </a:pPr>
            <a:r>
              <a:rPr lang="en-US" sz="1700" dirty="0">
                <a:solidFill>
                  <a:schemeClr val="accent1">
                    <a:lumMod val="50000"/>
                  </a:schemeClr>
                </a:solidFill>
              </a:rPr>
              <a:t>A simple web interface where the user enters:</a:t>
            </a:r>
          </a:p>
          <a:p>
            <a:pPr lvl="1">
              <a:lnSpc>
                <a:spcPct val="150000"/>
              </a:lnSpc>
            </a:pPr>
            <a:r>
              <a:rPr lang="en-US" sz="1500" dirty="0">
                <a:solidFill>
                  <a:schemeClr val="accent1">
                    <a:lumMod val="50000"/>
                  </a:schemeClr>
                </a:solidFill>
              </a:rPr>
              <a:t>Age (slider)</a:t>
            </a:r>
          </a:p>
          <a:p>
            <a:pPr lvl="1">
              <a:lnSpc>
                <a:spcPct val="150000"/>
              </a:lnSpc>
            </a:pPr>
            <a:r>
              <a:rPr lang="en-US" sz="1500" dirty="0">
                <a:solidFill>
                  <a:schemeClr val="accent1">
                    <a:lumMod val="50000"/>
                  </a:schemeClr>
                </a:solidFill>
              </a:rPr>
              <a:t>Sex (dropdown)</a:t>
            </a:r>
          </a:p>
          <a:p>
            <a:pPr lvl="1">
              <a:lnSpc>
                <a:spcPct val="150000"/>
              </a:lnSpc>
            </a:pPr>
            <a:r>
              <a:rPr lang="en-US" sz="1500" dirty="0">
                <a:solidFill>
                  <a:schemeClr val="accent1">
                    <a:lumMod val="50000"/>
                  </a:schemeClr>
                </a:solidFill>
              </a:rPr>
              <a:t>BMI (slider)</a:t>
            </a:r>
          </a:p>
          <a:p>
            <a:pPr lvl="1">
              <a:lnSpc>
                <a:spcPct val="150000"/>
              </a:lnSpc>
            </a:pPr>
            <a:r>
              <a:rPr lang="en-US" sz="1500" dirty="0">
                <a:solidFill>
                  <a:schemeClr val="accent1">
                    <a:lumMod val="50000"/>
                  </a:schemeClr>
                </a:solidFill>
              </a:rPr>
              <a:t>Children (dropdown)</a:t>
            </a:r>
          </a:p>
          <a:p>
            <a:pPr lvl="1">
              <a:lnSpc>
                <a:spcPct val="150000"/>
              </a:lnSpc>
            </a:pPr>
            <a:r>
              <a:rPr lang="en-US" sz="1500" dirty="0">
                <a:solidFill>
                  <a:schemeClr val="accent1">
                    <a:lumMod val="50000"/>
                  </a:schemeClr>
                </a:solidFill>
              </a:rPr>
              <a:t>Smoker (dropdown)</a:t>
            </a:r>
          </a:p>
          <a:p>
            <a:pPr lvl="1">
              <a:lnSpc>
                <a:spcPct val="150000"/>
              </a:lnSpc>
            </a:pPr>
            <a:r>
              <a:rPr lang="en-US" sz="1500" dirty="0">
                <a:solidFill>
                  <a:schemeClr val="accent1">
                    <a:lumMod val="50000"/>
                  </a:schemeClr>
                </a:solidFill>
              </a:rPr>
              <a:t>Region (dropdown)</a:t>
            </a:r>
          </a:p>
          <a:p>
            <a:pPr>
              <a:lnSpc>
                <a:spcPct val="150000"/>
              </a:lnSpc>
            </a:pPr>
            <a:r>
              <a:rPr lang="en-US" sz="1700" dirty="0">
                <a:solidFill>
                  <a:schemeClr val="accent1">
                    <a:lumMod val="50000"/>
                  </a:schemeClr>
                </a:solidFill>
              </a:rPr>
              <a:t>When Predict is clicked, the model loads, processes the inputs, and displays the predicted cost.</a:t>
            </a:r>
          </a:p>
          <a:p>
            <a:endParaRPr sz="1700" dirty="0">
              <a:solidFill>
                <a:schemeClr val="accent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4">
                    <a:lumMod val="75000"/>
                  </a:schemeClr>
                </a:solidFill>
              </a:rPr>
              <a:t>How</a:t>
            </a:r>
            <a:r>
              <a:rPr lang="en-IN" dirty="0"/>
              <a:t> </a:t>
            </a:r>
            <a:r>
              <a:rPr lang="en-IN" b="1" dirty="0">
                <a:solidFill>
                  <a:schemeClr val="accent4">
                    <a:lumMod val="75000"/>
                  </a:schemeClr>
                </a:solidFill>
              </a:rPr>
              <a:t>it works</a:t>
            </a:r>
            <a:endParaRPr b="1" dirty="0">
              <a:solidFill>
                <a:schemeClr val="accent4">
                  <a:lumMod val="75000"/>
                </a:schemeClr>
              </a:solidFill>
            </a:endParaRPr>
          </a:p>
        </p:txBody>
      </p:sp>
      <p:sp>
        <p:nvSpPr>
          <p:cNvPr id="3" name="Content Placeholder 2"/>
          <p:cNvSpPr>
            <a:spLocks noGrp="1"/>
          </p:cNvSpPr>
          <p:nvPr>
            <p:ph idx="1"/>
          </p:nvPr>
        </p:nvSpPr>
        <p:spPr>
          <a:xfrm>
            <a:off x="594360" y="2057401"/>
            <a:ext cx="7955280" cy="4206239"/>
          </a:xfrm>
        </p:spPr>
        <p:txBody>
          <a:bodyPr/>
          <a:lstStyle/>
          <a:p>
            <a:pPr marL="0" indent="0">
              <a:lnSpc>
                <a:spcPct val="200000"/>
              </a:lnSpc>
              <a:buNone/>
            </a:pPr>
            <a:r>
              <a:rPr sz="2000" b="1" dirty="0">
                <a:solidFill>
                  <a:schemeClr val="accent4">
                    <a:lumMod val="75000"/>
                  </a:schemeClr>
                </a:solidFill>
              </a:rPr>
              <a:t>S</a:t>
            </a:r>
            <a:r>
              <a:rPr lang="en-US" sz="2000" b="1" dirty="0">
                <a:solidFill>
                  <a:schemeClr val="accent4">
                    <a:lumMod val="75000"/>
                  </a:schemeClr>
                </a:solidFill>
              </a:rPr>
              <a:t>teps:</a:t>
            </a:r>
          </a:p>
          <a:p>
            <a:pPr marL="800100" lvl="1" indent="-342900">
              <a:lnSpc>
                <a:spcPct val="200000"/>
              </a:lnSpc>
              <a:buFont typeface="+mj-lt"/>
              <a:buAutoNum type="arabicPeriod"/>
            </a:pPr>
            <a:r>
              <a:rPr lang="en-US" sz="1800" b="1" dirty="0">
                <a:solidFill>
                  <a:schemeClr val="accent1">
                    <a:lumMod val="50000"/>
                  </a:schemeClr>
                </a:solidFill>
              </a:rPr>
              <a:t>preprocessing.py </a:t>
            </a:r>
            <a:r>
              <a:rPr lang="en-US" sz="1800" dirty="0">
                <a:solidFill>
                  <a:schemeClr val="accent1">
                    <a:lumMod val="50000"/>
                  </a:schemeClr>
                </a:solidFill>
              </a:rPr>
              <a:t>→ Cleans and encodes the dataset.</a:t>
            </a:r>
          </a:p>
          <a:p>
            <a:pPr marL="800100" lvl="1" indent="-342900">
              <a:lnSpc>
                <a:spcPct val="200000"/>
              </a:lnSpc>
              <a:buFont typeface="+mj-lt"/>
              <a:buAutoNum type="arabicPeriod"/>
            </a:pPr>
            <a:r>
              <a:rPr lang="en-US" sz="1800" b="1" dirty="0">
                <a:solidFill>
                  <a:schemeClr val="accent1">
                    <a:lumMod val="50000"/>
                  </a:schemeClr>
                </a:solidFill>
              </a:rPr>
              <a:t>train_model.py </a:t>
            </a:r>
            <a:r>
              <a:rPr lang="en-US" sz="1800" dirty="0">
                <a:solidFill>
                  <a:schemeClr val="accent1">
                    <a:lumMod val="50000"/>
                  </a:schemeClr>
                </a:solidFill>
              </a:rPr>
              <a:t>→ Trains the model and saves it.</a:t>
            </a:r>
          </a:p>
          <a:p>
            <a:pPr marL="800100" lvl="1" indent="-342900">
              <a:lnSpc>
                <a:spcPct val="200000"/>
              </a:lnSpc>
              <a:buFont typeface="+mj-lt"/>
              <a:buAutoNum type="arabicPeriod"/>
            </a:pPr>
            <a:r>
              <a:rPr lang="en-US" sz="1800" b="1" dirty="0">
                <a:solidFill>
                  <a:schemeClr val="accent1">
                    <a:lumMod val="50000"/>
                  </a:schemeClr>
                </a:solidFill>
              </a:rPr>
              <a:t>streamlit_app.py </a:t>
            </a:r>
            <a:r>
              <a:rPr lang="en-US" sz="1800" dirty="0">
                <a:solidFill>
                  <a:schemeClr val="accent1">
                    <a:lumMod val="50000"/>
                  </a:schemeClr>
                </a:solidFill>
              </a:rPr>
              <a:t>→ Loads the model and makes predictions through a web app.</a:t>
            </a:r>
            <a:endParaRPr sz="1800" dirty="0">
              <a:solidFill>
                <a:schemeClr val="accent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9000">
              <a:schemeClr val="accent4">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34E5F742-BE61-96AC-1A86-876175412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C7FD5-A320-687D-8E73-D51C8E375211}"/>
              </a:ext>
            </a:extLst>
          </p:cNvPr>
          <p:cNvSpPr>
            <a:spLocks noGrp="1"/>
          </p:cNvSpPr>
          <p:nvPr>
            <p:ph type="title"/>
          </p:nvPr>
        </p:nvSpPr>
        <p:spPr>
          <a:xfrm>
            <a:off x="2171700" y="330740"/>
            <a:ext cx="6377940" cy="1293028"/>
          </a:xfrm>
        </p:spPr>
        <p:txBody>
          <a:bodyPr/>
          <a:lstStyle/>
          <a:p>
            <a:r>
              <a:rPr lang="en-IN" b="1" dirty="0">
                <a:solidFill>
                  <a:schemeClr val="accent4">
                    <a:lumMod val="75000"/>
                  </a:schemeClr>
                </a:solidFill>
              </a:rPr>
              <a:t>How</a:t>
            </a:r>
            <a:r>
              <a:rPr lang="en-IN" dirty="0"/>
              <a:t> </a:t>
            </a:r>
            <a:r>
              <a:rPr lang="en-IN" b="1" dirty="0">
                <a:solidFill>
                  <a:schemeClr val="accent4">
                    <a:lumMod val="75000"/>
                  </a:schemeClr>
                </a:solidFill>
              </a:rPr>
              <a:t>it works</a:t>
            </a:r>
            <a:endParaRPr b="1" dirty="0">
              <a:solidFill>
                <a:schemeClr val="accent4">
                  <a:lumMod val="75000"/>
                </a:schemeClr>
              </a:solidFill>
            </a:endParaRPr>
          </a:p>
        </p:txBody>
      </p:sp>
      <p:sp>
        <p:nvSpPr>
          <p:cNvPr id="3" name="Content Placeholder 2">
            <a:extLst>
              <a:ext uri="{FF2B5EF4-FFF2-40B4-BE49-F238E27FC236}">
                <a16:creationId xmlns:a16="http://schemas.microsoft.com/office/drawing/2014/main" id="{B1EA12B8-6591-FC69-493D-12721A620F33}"/>
              </a:ext>
            </a:extLst>
          </p:cNvPr>
          <p:cNvSpPr>
            <a:spLocks noGrp="1"/>
          </p:cNvSpPr>
          <p:nvPr>
            <p:ph idx="1"/>
          </p:nvPr>
        </p:nvSpPr>
        <p:spPr>
          <a:xfrm>
            <a:off x="594360" y="1423447"/>
            <a:ext cx="7955280" cy="4840193"/>
          </a:xfrm>
        </p:spPr>
        <p:txBody>
          <a:bodyPr>
            <a:normAutofit fontScale="55000" lnSpcReduction="20000"/>
          </a:bodyPr>
          <a:lstStyle/>
          <a:p>
            <a:pPr marL="0" indent="0" algn="ctr">
              <a:lnSpc>
                <a:spcPct val="120000"/>
              </a:lnSpc>
              <a:buNone/>
            </a:pPr>
            <a:r>
              <a:rPr lang="en-IN" sz="2600" b="1" dirty="0">
                <a:solidFill>
                  <a:schemeClr val="accent1">
                    <a:lumMod val="50000"/>
                  </a:schemeClr>
                </a:solidFill>
              </a:rPr>
              <a:t>[ Input Data ]</a:t>
            </a:r>
          </a:p>
          <a:p>
            <a:pPr marL="0" indent="0" algn="ctr">
              <a:lnSpc>
                <a:spcPct val="120000"/>
              </a:lnSpc>
              <a:buNone/>
            </a:pPr>
            <a:r>
              <a:rPr lang="en-IN" sz="2600" dirty="0">
                <a:solidFill>
                  <a:srgbClr val="FF0000"/>
                </a:solidFill>
              </a:rPr>
              <a:t>(Age, Sex, BMI, Children, Smoker, Region)</a:t>
            </a:r>
          </a:p>
          <a:p>
            <a:pPr marL="0" indent="0" algn="ctr">
              <a:lnSpc>
                <a:spcPct val="120000"/>
              </a:lnSpc>
              <a:buNone/>
            </a:pPr>
            <a:r>
              <a:rPr lang="en-IN" sz="2600" dirty="0">
                <a:solidFill>
                  <a:schemeClr val="accent1">
                    <a:lumMod val="50000"/>
                  </a:schemeClr>
                </a:solidFill>
              </a:rPr>
              <a:t>       ↓</a:t>
            </a:r>
          </a:p>
          <a:p>
            <a:pPr marL="0" indent="0" algn="ctr">
              <a:lnSpc>
                <a:spcPct val="120000"/>
              </a:lnSpc>
              <a:buNone/>
            </a:pPr>
            <a:r>
              <a:rPr lang="en-IN" sz="2600" b="1" dirty="0">
                <a:solidFill>
                  <a:schemeClr val="accent1">
                    <a:lumMod val="50000"/>
                  </a:schemeClr>
                </a:solidFill>
              </a:rPr>
              <a:t>[ Label Encoding ]</a:t>
            </a:r>
          </a:p>
          <a:p>
            <a:pPr marL="0" indent="0" algn="ctr">
              <a:lnSpc>
                <a:spcPct val="120000"/>
              </a:lnSpc>
              <a:buNone/>
            </a:pPr>
            <a:r>
              <a:rPr lang="en-IN" sz="2500" dirty="0">
                <a:solidFill>
                  <a:srgbClr val="FF0000"/>
                </a:solidFill>
              </a:rPr>
              <a:t>(Convert categories to numbers)</a:t>
            </a:r>
          </a:p>
          <a:p>
            <a:pPr marL="0" indent="0" algn="ctr">
              <a:lnSpc>
                <a:spcPct val="120000"/>
              </a:lnSpc>
              <a:buNone/>
            </a:pPr>
            <a:r>
              <a:rPr lang="en-IN" sz="2600" dirty="0">
                <a:solidFill>
                  <a:schemeClr val="accent1">
                    <a:lumMod val="50000"/>
                  </a:schemeClr>
                </a:solidFill>
              </a:rPr>
              <a:t>       ↓</a:t>
            </a:r>
          </a:p>
          <a:p>
            <a:pPr marL="0" indent="0" algn="ctr">
              <a:lnSpc>
                <a:spcPct val="120000"/>
              </a:lnSpc>
              <a:buNone/>
            </a:pPr>
            <a:r>
              <a:rPr lang="en-IN" sz="2600" b="1" dirty="0">
                <a:solidFill>
                  <a:schemeClr val="accent1">
                    <a:lumMod val="50000"/>
                  </a:schemeClr>
                </a:solidFill>
              </a:rPr>
              <a:t>[ XGBoost Regressor ]</a:t>
            </a:r>
          </a:p>
          <a:p>
            <a:pPr marL="0" indent="0" algn="ctr">
              <a:lnSpc>
                <a:spcPct val="120000"/>
              </a:lnSpc>
              <a:buNone/>
            </a:pPr>
            <a:r>
              <a:rPr lang="en-IN" sz="2500" dirty="0">
                <a:solidFill>
                  <a:srgbClr val="FF0000"/>
                </a:solidFill>
              </a:rPr>
              <a:t>(Many decision trees learn patterns)</a:t>
            </a:r>
          </a:p>
          <a:p>
            <a:pPr marL="0" indent="0" algn="ctr">
              <a:lnSpc>
                <a:spcPct val="120000"/>
              </a:lnSpc>
              <a:buNone/>
            </a:pPr>
            <a:r>
              <a:rPr lang="en-IN" sz="2600" dirty="0">
                <a:solidFill>
                  <a:schemeClr val="accent1">
                    <a:lumMod val="50000"/>
                  </a:schemeClr>
                </a:solidFill>
              </a:rPr>
              <a:t>       ↓</a:t>
            </a:r>
          </a:p>
          <a:p>
            <a:pPr marL="0" indent="0" algn="ctr">
              <a:lnSpc>
                <a:spcPct val="120000"/>
              </a:lnSpc>
              <a:buNone/>
            </a:pPr>
            <a:r>
              <a:rPr lang="en-IN" sz="2600" b="1" dirty="0">
                <a:solidFill>
                  <a:schemeClr val="accent1">
                    <a:lumMod val="50000"/>
                  </a:schemeClr>
                </a:solidFill>
              </a:rPr>
              <a:t>[ Combine Predictions ]</a:t>
            </a:r>
          </a:p>
          <a:p>
            <a:pPr marL="0" indent="0" algn="ctr">
              <a:lnSpc>
                <a:spcPct val="120000"/>
              </a:lnSpc>
              <a:buNone/>
            </a:pPr>
            <a:r>
              <a:rPr lang="en-IN" sz="2500" dirty="0">
                <a:solidFill>
                  <a:srgbClr val="FF0000"/>
                </a:solidFill>
              </a:rPr>
              <a:t>(Boosting method for higher accuracy)</a:t>
            </a:r>
          </a:p>
          <a:p>
            <a:pPr marL="0" indent="0" algn="ctr">
              <a:lnSpc>
                <a:spcPct val="120000"/>
              </a:lnSpc>
              <a:buNone/>
            </a:pPr>
            <a:r>
              <a:rPr lang="en-IN" sz="2600" dirty="0">
                <a:solidFill>
                  <a:schemeClr val="accent1">
                    <a:lumMod val="50000"/>
                  </a:schemeClr>
                </a:solidFill>
              </a:rPr>
              <a:t>       ↓</a:t>
            </a:r>
          </a:p>
          <a:p>
            <a:pPr marL="0" indent="0" algn="ctr">
              <a:lnSpc>
                <a:spcPct val="120000"/>
              </a:lnSpc>
              <a:buNone/>
            </a:pPr>
            <a:r>
              <a:rPr lang="en-IN" sz="2600" b="1" dirty="0">
                <a:solidFill>
                  <a:schemeClr val="accent1">
                    <a:lumMod val="50000"/>
                  </a:schemeClr>
                </a:solidFill>
              </a:rPr>
              <a:t>[ Final Prediction ]</a:t>
            </a:r>
          </a:p>
          <a:p>
            <a:pPr marL="0" indent="0" algn="ctr">
              <a:lnSpc>
                <a:spcPct val="120000"/>
              </a:lnSpc>
              <a:buNone/>
            </a:pPr>
            <a:r>
              <a:rPr lang="en-IN" sz="2500" dirty="0">
                <a:solidFill>
                  <a:srgbClr val="FF0000"/>
                </a:solidFill>
              </a:rPr>
              <a:t>(Estimated Insurance Cost $)</a:t>
            </a:r>
          </a:p>
          <a:p>
            <a:pPr>
              <a:lnSpc>
                <a:spcPct val="120000"/>
              </a:lnSpc>
            </a:pPr>
            <a:endParaRPr sz="1800" dirty="0">
              <a:solidFill>
                <a:schemeClr val="accent1">
                  <a:lumMod val="50000"/>
                </a:schemeClr>
              </a:solidFill>
            </a:endParaRPr>
          </a:p>
        </p:txBody>
      </p:sp>
    </p:spTree>
    <p:extLst>
      <p:ext uri="{BB962C8B-B14F-4D97-AF65-F5344CB8AC3E}">
        <p14:creationId xmlns:p14="http://schemas.microsoft.com/office/powerpoint/2010/main" val="15764046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51</TotalTime>
  <Words>568</Words>
  <Application>Microsoft Office PowerPoint</Application>
  <PresentationFormat>On-screen Show (4:3)</PresentationFormat>
  <Paragraphs>77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Cambria</vt:lpstr>
      <vt:lpstr>Vapor Trail</vt:lpstr>
      <vt:lpstr>Medical Insurance Cost Prediction</vt:lpstr>
      <vt:lpstr>Objective</vt:lpstr>
      <vt:lpstr>Introduction</vt:lpstr>
      <vt:lpstr>Dataset &amp; Preprocessing</vt:lpstr>
      <vt:lpstr>Model Training</vt:lpstr>
      <vt:lpstr>Model Training</vt:lpstr>
      <vt:lpstr>Streamlit Application</vt:lpstr>
      <vt:lpstr>How it works</vt:lpstr>
      <vt:lpstr>How it works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muthu rank</cp:lastModifiedBy>
  <cp:revision>28</cp:revision>
  <dcterms:created xsi:type="dcterms:W3CDTF">2013-01-27T09:14:16Z</dcterms:created>
  <dcterms:modified xsi:type="dcterms:W3CDTF">2025-08-20T10:08:16Z</dcterms:modified>
  <cp:category/>
</cp:coreProperties>
</file>