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sldIdLst>
    <p:sldId id="256" r:id="rId2"/>
    <p:sldId id="263" r:id="rId3"/>
    <p:sldId id="257" r:id="rId4"/>
    <p:sldId id="258" r:id="rId5"/>
    <p:sldId id="259" r:id="rId6"/>
    <p:sldId id="265" r:id="rId7"/>
    <p:sldId id="260" r:id="rId8"/>
    <p:sldId id="262"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8433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65346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8/29/2025</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15562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8/29/2025</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37297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5BCAD085-E8A6-8845-BD4E-CB4CCA059FC4}" type="datetimeFigureOut">
              <a:rPr lang="en-US" smtClean="0"/>
              <a:t>8/29/2025</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78866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8/29/2025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2133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8/29/2025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64243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99098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72761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44361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64553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34205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79161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25242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26957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9707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7466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8/29/2025</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61039099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6">
                <a:lumMod val="40000"/>
                <a:lumOff val="60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841" y="1590586"/>
            <a:ext cx="9059159" cy="1825096"/>
          </a:xfrm>
        </p:spPr>
        <p:txBody>
          <a:bodyPr>
            <a:noAutofit/>
          </a:bodyPr>
          <a:lstStyle/>
          <a:p>
            <a:pPr algn="ctr"/>
            <a:r>
              <a:rPr lang="en-US" sz="5400" b="1" dirty="0">
                <a:latin typeface="Cambria" panose="02040503050406030204" pitchFamily="18" charset="0"/>
                <a:ea typeface="Cambria" panose="02040503050406030204" pitchFamily="18" charset="0"/>
              </a:rPr>
              <a:t>Human Voice Classification &amp; Clustering</a:t>
            </a:r>
            <a:endParaRPr sz="5400" b="1" dirty="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a:xfrm>
            <a:off x="914400" y="3761492"/>
            <a:ext cx="7315200" cy="427217"/>
          </a:xfrm>
        </p:spPr>
        <p:txBody>
          <a:bodyPr>
            <a:noAutofit/>
          </a:bodyPr>
          <a:lstStyle/>
          <a:p>
            <a:pPr algn="ctr"/>
            <a:r>
              <a:rPr lang="en-US" sz="1600" b="1" dirty="0"/>
              <a:t>Domain: Speech Processing, Machine Learning</a:t>
            </a:r>
          </a:p>
        </p:txBody>
      </p:sp>
      <p:sp>
        <p:nvSpPr>
          <p:cNvPr id="4" name="Subtitle 2">
            <a:extLst>
              <a:ext uri="{FF2B5EF4-FFF2-40B4-BE49-F238E27FC236}">
                <a16:creationId xmlns:a16="http://schemas.microsoft.com/office/drawing/2014/main" id="{8E74F467-B0DF-FDEC-4E5F-14C1DCEA3060}"/>
              </a:ext>
            </a:extLst>
          </p:cNvPr>
          <p:cNvSpPr txBox="1">
            <a:spLocks/>
          </p:cNvSpPr>
          <p:nvPr/>
        </p:nvSpPr>
        <p:spPr>
          <a:xfrm>
            <a:off x="3090813" y="4201570"/>
            <a:ext cx="2962373" cy="50561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600" b="1" dirty="0"/>
              <a:t>Presented By</a:t>
            </a:r>
          </a:p>
          <a:p>
            <a:pPr algn="ctr"/>
            <a:r>
              <a:rPr lang="en-US" sz="1600" b="1" dirty="0"/>
              <a:t>Jansirani 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6">
                <a:lumMod val="40000"/>
                <a:lumOff val="60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60E2-BC71-608D-9D91-48C0F16F7F62}"/>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Objective</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B169DFD1-F0FF-EEB9-E2BA-7317D3FBFB63}"/>
              </a:ext>
            </a:extLst>
          </p:cNvPr>
          <p:cNvSpPr>
            <a:spLocks noGrp="1"/>
          </p:cNvSpPr>
          <p:nvPr>
            <p:ph idx="1"/>
          </p:nvPr>
        </p:nvSpPr>
        <p:spPr/>
        <p:txBody>
          <a:bodyPr>
            <a:normAutofit/>
          </a:bodyPr>
          <a:lstStyle/>
          <a:p>
            <a:pPr>
              <a:lnSpc>
                <a:spcPct val="200000"/>
              </a:lnSpc>
            </a:pPr>
            <a:r>
              <a:rPr lang="en-US" sz="2000" dirty="0">
                <a:latin typeface="Cambria" panose="02040503050406030204" pitchFamily="18" charset="0"/>
                <a:ea typeface="Cambria" panose="02040503050406030204" pitchFamily="18" charset="0"/>
              </a:rPr>
              <a:t>To develop a machine learning system that can classify human voices as male or female using acoustic features with high accuracy, and also explore clustering techniques to group voices without labels. This combines both supervised learning (classification) and unsupervised learning (clustering) approaches, and deploys the solution as an interactive Streamlit web application..</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34462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6">
                <a:lumMod val="40000"/>
                <a:lumOff val="60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71700" y="311886"/>
            <a:ext cx="6377940" cy="1293028"/>
          </a:xfrm>
        </p:spPr>
        <p:txBody>
          <a:bodyPr/>
          <a:lstStyle/>
          <a:p>
            <a:r>
              <a:rPr b="1" dirty="0"/>
              <a:t>Introduction</a:t>
            </a:r>
          </a:p>
        </p:txBody>
      </p:sp>
      <p:sp>
        <p:nvSpPr>
          <p:cNvPr id="3" name="Content Placeholder 2"/>
          <p:cNvSpPr>
            <a:spLocks noGrp="1"/>
          </p:cNvSpPr>
          <p:nvPr>
            <p:ph idx="1"/>
          </p:nvPr>
        </p:nvSpPr>
        <p:spPr>
          <a:xfrm>
            <a:off x="594360" y="1604914"/>
            <a:ext cx="7955280" cy="4701618"/>
          </a:xfrm>
        </p:spPr>
        <p:txBody>
          <a:bodyPr>
            <a:normAutofit/>
          </a:bodyPr>
          <a:lstStyle/>
          <a:p>
            <a:pPr marL="0" indent="0">
              <a:lnSpc>
                <a:spcPct val="150000"/>
              </a:lnSpc>
              <a:buNone/>
            </a:pPr>
            <a:r>
              <a:rPr lang="en-US" sz="1300" dirty="0"/>
              <a:t>Purpose: Classify human voices as male or female</a:t>
            </a:r>
          </a:p>
          <a:p>
            <a:pPr>
              <a:lnSpc>
                <a:spcPct val="150000"/>
              </a:lnSpc>
            </a:pPr>
            <a:r>
              <a:rPr lang="en-US" sz="1300" dirty="0"/>
              <a:t>Human voice carries unique acoustic features such as pitch, frequency, and energy.</a:t>
            </a:r>
          </a:p>
          <a:p>
            <a:pPr>
              <a:lnSpc>
                <a:spcPct val="150000"/>
              </a:lnSpc>
            </a:pPr>
            <a:r>
              <a:rPr lang="en-US" sz="1300" dirty="0"/>
              <a:t>Voice classification helps in identifying gender (Male/Female) using these features.</a:t>
            </a:r>
          </a:p>
          <a:p>
            <a:pPr>
              <a:lnSpc>
                <a:spcPct val="150000"/>
              </a:lnSpc>
            </a:pPr>
            <a:r>
              <a:rPr lang="en-US" sz="1300" dirty="0"/>
              <a:t>Machine Learning algorithms can automatically learn patterns from voice data.</a:t>
            </a:r>
          </a:p>
          <a:p>
            <a:pPr>
              <a:lnSpc>
                <a:spcPct val="150000"/>
              </a:lnSpc>
            </a:pPr>
            <a:r>
              <a:rPr lang="en-US" sz="1300" dirty="0"/>
              <a:t>This project applies classification (Random Forest) and clustering (K-Means) on a voice dataset.</a:t>
            </a:r>
          </a:p>
          <a:p>
            <a:pPr>
              <a:lnSpc>
                <a:spcPct val="150000"/>
              </a:lnSpc>
            </a:pPr>
            <a:r>
              <a:rPr lang="en-US" sz="1300" dirty="0"/>
              <a:t>An interactive Streamlit web app is developed to upload data, view results, and test the model easily.</a:t>
            </a:r>
          </a:p>
          <a:p>
            <a:pPr marL="0" indent="0">
              <a:lnSpc>
                <a:spcPct val="150000"/>
              </a:lnSpc>
              <a:buNone/>
            </a:pPr>
            <a:r>
              <a:rPr lang="en-US" sz="1300" b="1" dirty="0"/>
              <a:t>Project Goal</a:t>
            </a:r>
          </a:p>
          <a:p>
            <a:pPr>
              <a:lnSpc>
                <a:spcPct val="150000"/>
              </a:lnSpc>
            </a:pPr>
            <a:r>
              <a:rPr lang="en-US" sz="1300" dirty="0"/>
              <a:t>Classify human voices as Male or Female using Machine Learning</a:t>
            </a:r>
          </a:p>
          <a:p>
            <a:pPr>
              <a:lnSpc>
                <a:spcPct val="150000"/>
              </a:lnSpc>
            </a:pPr>
            <a:r>
              <a:rPr lang="en-US" sz="1300" dirty="0"/>
              <a:t>Apply both Supervised Learning (Random Forest) and Unsupervised Learning (K-Means Clustering)</a:t>
            </a:r>
          </a:p>
          <a:p>
            <a:pPr>
              <a:lnSpc>
                <a:spcPct val="150000"/>
              </a:lnSpc>
            </a:pPr>
            <a:r>
              <a:rPr lang="en-US" sz="1300" dirty="0"/>
              <a:t>Developed an interactive Streamlit app for easy testing and visualization..</a:t>
            </a:r>
            <a:endParaRPr lang="en-IN" sz="13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6">
                <a:lumMod val="40000"/>
                <a:lumOff val="60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77971" y="594360"/>
            <a:ext cx="7738935" cy="1293028"/>
          </a:xfrm>
        </p:spPr>
        <p:txBody>
          <a:bodyPr>
            <a:normAutofit/>
          </a:bodyPr>
          <a:lstStyle/>
          <a:p>
            <a:pPr algn="ctr"/>
            <a:r>
              <a:rPr b="1" dirty="0"/>
              <a:t>Dataset</a:t>
            </a:r>
            <a:r>
              <a:rPr lang="en-US" b="1" dirty="0"/>
              <a:t> &amp; Preprocessing</a:t>
            </a:r>
            <a:endParaRPr b="1" dirty="0">
              <a:solidFill>
                <a:schemeClr val="accent4">
                  <a:lumMod val="75000"/>
                </a:schemeClr>
              </a:solidFill>
            </a:endParaRPr>
          </a:p>
        </p:txBody>
      </p:sp>
      <p:sp>
        <p:nvSpPr>
          <p:cNvPr id="3" name="Content Placeholder 2"/>
          <p:cNvSpPr>
            <a:spLocks noGrp="1"/>
          </p:cNvSpPr>
          <p:nvPr>
            <p:ph idx="1"/>
          </p:nvPr>
        </p:nvSpPr>
        <p:spPr>
          <a:xfrm>
            <a:off x="594360" y="1887388"/>
            <a:ext cx="3977640" cy="4376252"/>
          </a:xfrm>
        </p:spPr>
        <p:txBody>
          <a:bodyPr>
            <a:normAutofit/>
          </a:bodyPr>
          <a:lstStyle/>
          <a:p>
            <a:pPr marL="0" indent="0">
              <a:buNone/>
            </a:pPr>
            <a:r>
              <a:rPr lang="en-US" sz="1200" b="1" dirty="0"/>
              <a:t>Dataset</a:t>
            </a:r>
          </a:p>
          <a:p>
            <a:pPr>
              <a:lnSpc>
                <a:spcPct val="150000"/>
              </a:lnSpc>
            </a:pPr>
            <a:r>
              <a:rPr lang="en-US" sz="1200" dirty="0"/>
              <a:t>Total samples: 16,148 voices</a:t>
            </a:r>
          </a:p>
          <a:p>
            <a:pPr>
              <a:lnSpc>
                <a:spcPct val="150000"/>
              </a:lnSpc>
            </a:pPr>
            <a:r>
              <a:rPr lang="en-US" sz="1200" dirty="0"/>
              <a:t>Columns: 43 acoustic features + 1 label</a:t>
            </a:r>
          </a:p>
          <a:p>
            <a:pPr>
              <a:lnSpc>
                <a:spcPct val="150000"/>
              </a:lnSpc>
            </a:pPr>
            <a:r>
              <a:rPr lang="en-US" sz="1200" dirty="0"/>
              <a:t>Label encoding:</a:t>
            </a:r>
          </a:p>
          <a:p>
            <a:pPr lvl="1">
              <a:lnSpc>
                <a:spcPct val="150000"/>
              </a:lnSpc>
            </a:pPr>
            <a:r>
              <a:rPr lang="en-US" sz="1200" dirty="0"/>
              <a:t>0 = Male</a:t>
            </a:r>
          </a:p>
          <a:p>
            <a:pPr lvl="1">
              <a:lnSpc>
                <a:spcPct val="150000"/>
              </a:lnSpc>
            </a:pPr>
            <a:r>
              <a:rPr lang="en-US" sz="1200" dirty="0"/>
              <a:t>1 = Female</a:t>
            </a:r>
          </a:p>
          <a:p>
            <a:pPr>
              <a:lnSpc>
                <a:spcPct val="150000"/>
              </a:lnSpc>
            </a:pPr>
            <a:r>
              <a:rPr lang="en-US" sz="1200" dirty="0"/>
              <a:t>Voice features extracted from audio (e.g., mean frequency, standard deviation, median, Mean frequency, pitch, spectral centroid, entropy, etc.)</a:t>
            </a:r>
          </a:p>
          <a:p>
            <a:pPr>
              <a:lnSpc>
                <a:spcPct val="150000"/>
              </a:lnSpc>
            </a:pPr>
            <a:r>
              <a:rPr lang="en-US" sz="1200" dirty="0"/>
              <a:t>CSV format with “label” column for training</a:t>
            </a:r>
          </a:p>
        </p:txBody>
      </p:sp>
      <p:sp>
        <p:nvSpPr>
          <p:cNvPr id="4" name="Content Placeholder 2">
            <a:extLst>
              <a:ext uri="{FF2B5EF4-FFF2-40B4-BE49-F238E27FC236}">
                <a16:creationId xmlns:a16="http://schemas.microsoft.com/office/drawing/2014/main" id="{D819F8BE-F6B6-054C-414F-8BC43AA74E90}"/>
              </a:ext>
            </a:extLst>
          </p:cNvPr>
          <p:cNvSpPr txBox="1">
            <a:spLocks/>
          </p:cNvSpPr>
          <p:nvPr/>
        </p:nvSpPr>
        <p:spPr>
          <a:xfrm>
            <a:off x="4572000" y="1887388"/>
            <a:ext cx="3977640" cy="43762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1200" b="1" dirty="0"/>
              <a:t>Preprocessing</a:t>
            </a:r>
          </a:p>
          <a:p>
            <a:pPr>
              <a:lnSpc>
                <a:spcPct val="150000"/>
              </a:lnSpc>
            </a:pPr>
            <a:r>
              <a:rPr lang="en-US" sz="1200" dirty="0"/>
              <a:t>Remove missing values</a:t>
            </a:r>
          </a:p>
          <a:p>
            <a:pPr>
              <a:lnSpc>
                <a:spcPct val="150000"/>
              </a:lnSpc>
            </a:pPr>
            <a:r>
              <a:rPr lang="en-US" sz="1200" dirty="0"/>
              <a:t>Feature scaling using StandardScaler</a:t>
            </a:r>
          </a:p>
          <a:p>
            <a:pPr>
              <a:lnSpc>
                <a:spcPct val="150000"/>
              </a:lnSpc>
            </a:pPr>
            <a:r>
              <a:rPr lang="en-US" sz="1200" dirty="0"/>
              <a:t>Train-Test Split:</a:t>
            </a:r>
          </a:p>
          <a:p>
            <a:pPr lvl="1">
              <a:lnSpc>
                <a:spcPct val="150000"/>
              </a:lnSpc>
            </a:pPr>
            <a:r>
              <a:rPr lang="en-US" sz="1000" dirty="0"/>
              <a:t>80% Training (12,918 samples)</a:t>
            </a:r>
          </a:p>
          <a:p>
            <a:pPr lvl="1">
              <a:lnSpc>
                <a:spcPct val="150000"/>
              </a:lnSpc>
            </a:pPr>
            <a:r>
              <a:rPr lang="en-US" sz="1000" dirty="0"/>
              <a:t>20% Testing (3,230 samples)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6">
                <a:lumMod val="40000"/>
                <a:lumOff val="60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58827" y="658792"/>
            <a:ext cx="3460737" cy="990899"/>
          </a:xfrm>
        </p:spPr>
        <p:txBody>
          <a:bodyPr/>
          <a:lstStyle/>
          <a:p>
            <a:r>
              <a:rPr lang="en-IN" b="1" dirty="0"/>
              <a:t>Algorithms</a:t>
            </a:r>
            <a:endParaRPr b="1" dirty="0">
              <a:solidFill>
                <a:schemeClr val="accent4">
                  <a:lumMod val="75000"/>
                </a:schemeClr>
              </a:solidFill>
            </a:endParaRPr>
          </a:p>
        </p:txBody>
      </p:sp>
      <p:sp>
        <p:nvSpPr>
          <p:cNvPr id="3" name="Content Placeholder 2"/>
          <p:cNvSpPr>
            <a:spLocks noGrp="1"/>
          </p:cNvSpPr>
          <p:nvPr>
            <p:ph idx="1"/>
          </p:nvPr>
        </p:nvSpPr>
        <p:spPr>
          <a:xfrm>
            <a:off x="594360" y="2112076"/>
            <a:ext cx="3694836" cy="4069080"/>
          </a:xfrm>
        </p:spPr>
        <p:txBody>
          <a:bodyPr>
            <a:noAutofit/>
          </a:bodyPr>
          <a:lstStyle/>
          <a:p>
            <a:pPr marL="0" indent="0">
              <a:lnSpc>
                <a:spcPct val="100000"/>
              </a:lnSpc>
              <a:buNone/>
            </a:pPr>
            <a:r>
              <a:rPr lang="en-US" sz="1600" b="1" dirty="0"/>
              <a:t>1. Random Forest Classifier (Supervised – Classification)</a:t>
            </a:r>
          </a:p>
          <a:p>
            <a:pPr>
              <a:lnSpc>
                <a:spcPct val="100000"/>
              </a:lnSpc>
            </a:pPr>
            <a:r>
              <a:rPr lang="en-US" sz="1400" dirty="0"/>
              <a:t>Ensemble method → combines many decision trees.</a:t>
            </a:r>
          </a:p>
          <a:p>
            <a:pPr>
              <a:lnSpc>
                <a:spcPct val="100000"/>
              </a:lnSpc>
            </a:pPr>
            <a:r>
              <a:rPr lang="en-US" sz="1400" dirty="0"/>
              <a:t>Each tree votes, majority decides final output.</a:t>
            </a:r>
          </a:p>
          <a:p>
            <a:pPr>
              <a:lnSpc>
                <a:spcPct val="100000"/>
              </a:lnSpc>
            </a:pPr>
            <a:r>
              <a:rPr lang="en-US" sz="1400" dirty="0"/>
              <a:t>Works well with tabular data (like your 43 voice features).</a:t>
            </a:r>
          </a:p>
          <a:p>
            <a:pPr>
              <a:lnSpc>
                <a:spcPct val="100000"/>
              </a:lnSpc>
            </a:pPr>
            <a:r>
              <a:rPr lang="en-US" sz="1400" dirty="0"/>
              <a:t>Advantages:</a:t>
            </a:r>
          </a:p>
          <a:p>
            <a:pPr lvl="1">
              <a:lnSpc>
                <a:spcPct val="100000"/>
              </a:lnSpc>
            </a:pPr>
            <a:r>
              <a:rPr lang="en-US" sz="1400" dirty="0"/>
              <a:t> High accuracy</a:t>
            </a:r>
          </a:p>
          <a:p>
            <a:pPr lvl="1">
              <a:lnSpc>
                <a:spcPct val="100000"/>
              </a:lnSpc>
            </a:pPr>
            <a:r>
              <a:rPr lang="en-US" sz="1400" dirty="0"/>
              <a:t>Handles non-linear relationships</a:t>
            </a:r>
          </a:p>
          <a:p>
            <a:pPr lvl="1">
              <a:lnSpc>
                <a:spcPct val="100000"/>
              </a:lnSpc>
            </a:pPr>
            <a:r>
              <a:rPr lang="en-US" sz="1400" dirty="0"/>
              <a:t>Robust against overfitting</a:t>
            </a:r>
          </a:p>
          <a:p>
            <a:pPr marL="0" indent="0">
              <a:lnSpc>
                <a:spcPct val="100000"/>
              </a:lnSpc>
              <a:buNone/>
            </a:pPr>
            <a:r>
              <a:rPr lang="en-US" sz="1400" b="1" dirty="0"/>
              <a:t> </a:t>
            </a:r>
            <a:endParaRPr sz="1400" dirty="0"/>
          </a:p>
        </p:txBody>
      </p:sp>
      <p:sp>
        <p:nvSpPr>
          <p:cNvPr id="4" name="Content Placeholder 2">
            <a:extLst>
              <a:ext uri="{FF2B5EF4-FFF2-40B4-BE49-F238E27FC236}">
                <a16:creationId xmlns:a16="http://schemas.microsoft.com/office/drawing/2014/main" id="{25E28834-3A50-FB47-2E3E-68BFF07DF3BF}"/>
              </a:ext>
            </a:extLst>
          </p:cNvPr>
          <p:cNvSpPr txBox="1">
            <a:spLocks/>
          </p:cNvSpPr>
          <p:nvPr/>
        </p:nvSpPr>
        <p:spPr>
          <a:xfrm>
            <a:off x="4441596" y="2112076"/>
            <a:ext cx="3694836" cy="40690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100000"/>
              </a:lnSpc>
              <a:buNone/>
            </a:pPr>
            <a:r>
              <a:rPr lang="en-US" sz="1600" b="1" dirty="0"/>
              <a:t>2. K-Means Clustering          (Unsupervised – Clustering)</a:t>
            </a:r>
          </a:p>
          <a:p>
            <a:pPr>
              <a:lnSpc>
                <a:spcPct val="100000"/>
              </a:lnSpc>
            </a:pPr>
            <a:r>
              <a:rPr lang="en-US" sz="1400" dirty="0"/>
              <a:t>Groups data into k clusters based on similarity.</a:t>
            </a:r>
          </a:p>
          <a:p>
            <a:pPr>
              <a:lnSpc>
                <a:spcPct val="100000"/>
              </a:lnSpc>
            </a:pPr>
            <a:r>
              <a:rPr lang="en-US" sz="1400" dirty="0"/>
              <a:t>Works by:</a:t>
            </a:r>
          </a:p>
          <a:p>
            <a:pPr marL="800100" lvl="1" indent="-342900">
              <a:lnSpc>
                <a:spcPct val="100000"/>
              </a:lnSpc>
              <a:buFont typeface="+mj-lt"/>
              <a:buAutoNum type="arabicPeriod"/>
            </a:pPr>
            <a:r>
              <a:rPr lang="en-US" sz="1200" dirty="0"/>
              <a:t>Selecting k random centroids</a:t>
            </a:r>
          </a:p>
          <a:p>
            <a:pPr marL="800100" lvl="1" indent="-342900">
              <a:lnSpc>
                <a:spcPct val="100000"/>
              </a:lnSpc>
              <a:buFont typeface="+mj-lt"/>
              <a:buAutoNum type="arabicPeriod"/>
            </a:pPr>
            <a:r>
              <a:rPr lang="en-US" sz="1200" dirty="0"/>
              <a:t>Assigning points to nearest centroid</a:t>
            </a:r>
          </a:p>
          <a:p>
            <a:pPr marL="800100" lvl="1" indent="-342900">
              <a:lnSpc>
                <a:spcPct val="100000"/>
              </a:lnSpc>
              <a:buFont typeface="+mj-lt"/>
              <a:buAutoNum type="arabicPeriod"/>
            </a:pPr>
            <a:r>
              <a:rPr lang="en-US" sz="1200" dirty="0"/>
              <a:t>Updating centroids until stable</a:t>
            </a:r>
          </a:p>
          <a:p>
            <a:pPr>
              <a:lnSpc>
                <a:spcPct val="100000"/>
              </a:lnSpc>
            </a:pPr>
            <a:r>
              <a:rPr lang="en-US" sz="1400" dirty="0"/>
              <a:t>Advantages:</a:t>
            </a:r>
          </a:p>
          <a:p>
            <a:pPr lvl="1">
              <a:lnSpc>
                <a:spcPct val="100000"/>
              </a:lnSpc>
            </a:pPr>
            <a:r>
              <a:rPr lang="en-US" sz="1200" dirty="0"/>
              <a:t>Simple &amp; fast</a:t>
            </a:r>
          </a:p>
          <a:p>
            <a:pPr lvl="1">
              <a:lnSpc>
                <a:spcPct val="100000"/>
              </a:lnSpc>
            </a:pPr>
            <a:r>
              <a:rPr lang="en-US" sz="1200" dirty="0"/>
              <a:t>Works well for large datasets</a:t>
            </a:r>
          </a:p>
          <a:p>
            <a:pPr lvl="1">
              <a:lnSpc>
                <a:spcPct val="100000"/>
              </a:lnSpc>
            </a:pPr>
            <a:r>
              <a:rPr lang="en-US" sz="1200" dirty="0"/>
              <a:t>Helps explore natural patterns in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6">
                <a:lumMod val="40000"/>
                <a:lumOff val="60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a:extLst>
            <a:ext uri="{FF2B5EF4-FFF2-40B4-BE49-F238E27FC236}">
              <a16:creationId xmlns:a16="http://schemas.microsoft.com/office/drawing/2014/main" id="{09AD502F-E9A5-1D74-B969-8502B42A45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83ED7E-3888-753D-947D-51FF4AD0C6A4}"/>
              </a:ext>
            </a:extLst>
          </p:cNvPr>
          <p:cNvSpPr>
            <a:spLocks noGrp="1"/>
          </p:cNvSpPr>
          <p:nvPr>
            <p:ph type="title"/>
          </p:nvPr>
        </p:nvSpPr>
        <p:spPr>
          <a:xfrm>
            <a:off x="2171700" y="340166"/>
            <a:ext cx="6377940" cy="1293028"/>
          </a:xfrm>
        </p:spPr>
        <p:txBody>
          <a:bodyPr/>
          <a:lstStyle/>
          <a:p>
            <a:r>
              <a:rPr b="1" dirty="0"/>
              <a:t>Model</a:t>
            </a:r>
            <a:r>
              <a:rPr dirty="0"/>
              <a:t> </a:t>
            </a:r>
            <a:r>
              <a:rPr lang="en-IN" b="1" dirty="0"/>
              <a:t>Evaluation</a:t>
            </a:r>
            <a:endParaRPr b="1" dirty="0"/>
          </a:p>
        </p:txBody>
      </p:sp>
      <p:sp>
        <p:nvSpPr>
          <p:cNvPr id="3" name="Content Placeholder 2">
            <a:extLst>
              <a:ext uri="{FF2B5EF4-FFF2-40B4-BE49-F238E27FC236}">
                <a16:creationId xmlns:a16="http://schemas.microsoft.com/office/drawing/2014/main" id="{AF9B3A2F-8D94-0FD0-40AF-D752F3418857}"/>
              </a:ext>
            </a:extLst>
          </p:cNvPr>
          <p:cNvSpPr>
            <a:spLocks noGrp="1"/>
          </p:cNvSpPr>
          <p:nvPr>
            <p:ph idx="1"/>
          </p:nvPr>
        </p:nvSpPr>
        <p:spPr>
          <a:xfrm>
            <a:off x="386970" y="1529498"/>
            <a:ext cx="3836238" cy="4569643"/>
          </a:xfrm>
        </p:spPr>
        <p:txBody>
          <a:bodyPr>
            <a:normAutofit/>
          </a:bodyPr>
          <a:lstStyle/>
          <a:p>
            <a:pPr marL="0" indent="0">
              <a:lnSpc>
                <a:spcPct val="150000"/>
              </a:lnSpc>
              <a:buNone/>
            </a:pPr>
            <a:r>
              <a:rPr lang="en-US" sz="1400" b="1" dirty="0"/>
              <a:t>Steps in Training:</a:t>
            </a:r>
          </a:p>
          <a:p>
            <a:pPr marL="800100" lvl="1" indent="-342900">
              <a:lnSpc>
                <a:spcPct val="150000"/>
              </a:lnSpc>
              <a:buFont typeface="+mj-lt"/>
              <a:buAutoNum type="arabicPeriod"/>
            </a:pPr>
            <a:r>
              <a:rPr lang="en-US" sz="1400" dirty="0"/>
              <a:t>Data Split – 80% Training (12,918 samples), 20% Testing (3,230 samples)</a:t>
            </a:r>
          </a:p>
          <a:p>
            <a:pPr marL="800100" lvl="1" indent="-342900">
              <a:lnSpc>
                <a:spcPct val="150000"/>
              </a:lnSpc>
              <a:buFont typeface="+mj-lt"/>
              <a:buAutoNum type="arabicPeriod"/>
            </a:pPr>
            <a:r>
              <a:rPr lang="en-US" sz="1400" dirty="0"/>
              <a:t>Feature Scaling – StandardScaler used for normalization</a:t>
            </a:r>
          </a:p>
          <a:p>
            <a:pPr marL="800100" lvl="1" indent="-342900">
              <a:lnSpc>
                <a:spcPct val="150000"/>
              </a:lnSpc>
              <a:buFont typeface="+mj-lt"/>
              <a:buAutoNum type="arabicPeriod"/>
            </a:pPr>
            <a:r>
              <a:rPr lang="en-US" sz="1400" dirty="0"/>
              <a:t>Training – Model trained on acoustic features (</a:t>
            </a:r>
            <a:r>
              <a:rPr lang="en-US" sz="1400" dirty="0" err="1"/>
              <a:t>X_train</a:t>
            </a:r>
            <a:r>
              <a:rPr lang="en-US" sz="1400" dirty="0"/>
              <a:t>) and labels (</a:t>
            </a:r>
            <a:r>
              <a:rPr lang="en-US" sz="1400" dirty="0" err="1"/>
              <a:t>y_train</a:t>
            </a:r>
            <a:r>
              <a:rPr lang="en-US" sz="1400" dirty="0"/>
              <a:t>)</a:t>
            </a:r>
          </a:p>
          <a:p>
            <a:pPr marL="800100" lvl="1" indent="-342900">
              <a:lnSpc>
                <a:spcPct val="150000"/>
              </a:lnSpc>
              <a:buFont typeface="+mj-lt"/>
              <a:buAutoNum type="arabicPeriod"/>
            </a:pPr>
            <a:r>
              <a:rPr lang="en-US" sz="1400" dirty="0"/>
              <a:t>Metrics Used</a:t>
            </a:r>
          </a:p>
          <a:p>
            <a:pPr marL="1257300" lvl="2" indent="-342900">
              <a:lnSpc>
                <a:spcPct val="150000"/>
              </a:lnSpc>
              <a:buFont typeface="+mj-lt"/>
              <a:buAutoNum type="arabicPeriod"/>
            </a:pPr>
            <a:r>
              <a:rPr lang="en-US" sz="1200" dirty="0"/>
              <a:t>Accuracy → Percentage of correct predictions</a:t>
            </a:r>
          </a:p>
          <a:p>
            <a:pPr marL="1257300" lvl="2" indent="-342900">
              <a:lnSpc>
                <a:spcPct val="150000"/>
              </a:lnSpc>
              <a:buFont typeface="+mj-lt"/>
              <a:buAutoNum type="arabicPeriod"/>
            </a:pPr>
            <a:r>
              <a:rPr lang="en-US" sz="1200" dirty="0"/>
              <a:t>Confusion Matrix → Shows true vs predicted labels</a:t>
            </a:r>
          </a:p>
        </p:txBody>
      </p:sp>
      <p:sp>
        <p:nvSpPr>
          <p:cNvPr id="4" name="Content Placeholder 2">
            <a:extLst>
              <a:ext uri="{FF2B5EF4-FFF2-40B4-BE49-F238E27FC236}">
                <a16:creationId xmlns:a16="http://schemas.microsoft.com/office/drawing/2014/main" id="{1D798A7F-42B1-BAF5-2491-76CC49FE6970}"/>
              </a:ext>
            </a:extLst>
          </p:cNvPr>
          <p:cNvSpPr txBox="1">
            <a:spLocks/>
          </p:cNvSpPr>
          <p:nvPr/>
        </p:nvSpPr>
        <p:spPr>
          <a:xfrm>
            <a:off x="4223208" y="1529497"/>
            <a:ext cx="3836238" cy="13833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150000"/>
              </a:lnSpc>
              <a:buNone/>
            </a:pPr>
            <a:r>
              <a:rPr lang="en-US" sz="1400" b="1" dirty="0"/>
              <a:t>2. Results (Random Forest Classifier)</a:t>
            </a:r>
          </a:p>
          <a:p>
            <a:pPr marL="0" indent="0">
              <a:lnSpc>
                <a:spcPct val="150000"/>
              </a:lnSpc>
              <a:buNone/>
            </a:pPr>
            <a:r>
              <a:rPr lang="en-US" sz="1400" b="1" dirty="0"/>
              <a:t>Accuracy: 99.54%</a:t>
            </a:r>
          </a:p>
          <a:p>
            <a:pPr marL="0" indent="0">
              <a:lnSpc>
                <a:spcPct val="150000"/>
              </a:lnSpc>
              <a:buNone/>
            </a:pPr>
            <a:r>
              <a:rPr lang="en-US" sz="1400" b="1" dirty="0"/>
              <a:t>Confusion Matrix:</a:t>
            </a:r>
          </a:p>
        </p:txBody>
      </p:sp>
      <p:graphicFrame>
        <p:nvGraphicFramePr>
          <p:cNvPr id="5" name="Table 4">
            <a:extLst>
              <a:ext uri="{FF2B5EF4-FFF2-40B4-BE49-F238E27FC236}">
                <a16:creationId xmlns:a16="http://schemas.microsoft.com/office/drawing/2014/main" id="{39E3F9C4-4883-E04D-DF41-02F1F94851FE}"/>
              </a:ext>
            </a:extLst>
          </p:cNvPr>
          <p:cNvGraphicFramePr>
            <a:graphicFrameLocks noGrp="1"/>
          </p:cNvGraphicFramePr>
          <p:nvPr>
            <p:extLst>
              <p:ext uri="{D42A27DB-BD31-4B8C-83A1-F6EECF244321}">
                <p14:modId xmlns:p14="http://schemas.microsoft.com/office/powerpoint/2010/main" val="1549225368"/>
              </p:ext>
            </p:extLst>
          </p:nvPr>
        </p:nvGraphicFramePr>
        <p:xfrm>
          <a:off x="4352043" y="2877655"/>
          <a:ext cx="4404987" cy="947072"/>
        </p:xfrm>
        <a:graphic>
          <a:graphicData uri="http://schemas.openxmlformats.org/drawingml/2006/table">
            <a:tbl>
              <a:tblPr firstRow="1" bandRow="1">
                <a:tableStyleId>{9D7B26C5-4107-4FEC-AEDC-1716B250A1EF}</a:tableStyleId>
              </a:tblPr>
              <a:tblGrid>
                <a:gridCol w="1468329">
                  <a:extLst>
                    <a:ext uri="{9D8B030D-6E8A-4147-A177-3AD203B41FA5}">
                      <a16:colId xmlns:a16="http://schemas.microsoft.com/office/drawing/2014/main" val="4205162716"/>
                    </a:ext>
                  </a:extLst>
                </a:gridCol>
                <a:gridCol w="1468329">
                  <a:extLst>
                    <a:ext uri="{9D8B030D-6E8A-4147-A177-3AD203B41FA5}">
                      <a16:colId xmlns:a16="http://schemas.microsoft.com/office/drawing/2014/main" val="3164076150"/>
                    </a:ext>
                  </a:extLst>
                </a:gridCol>
                <a:gridCol w="1468329">
                  <a:extLst>
                    <a:ext uri="{9D8B030D-6E8A-4147-A177-3AD203B41FA5}">
                      <a16:colId xmlns:a16="http://schemas.microsoft.com/office/drawing/2014/main" val="3284932809"/>
                    </a:ext>
                  </a:extLst>
                </a:gridCol>
              </a:tblGrid>
              <a:tr h="223576">
                <a:tc>
                  <a:txBody>
                    <a:bodyPr/>
                    <a:lstStyle/>
                    <a:p>
                      <a:endParaRPr lang="en-IN" sz="1200" dirty="0"/>
                    </a:p>
                  </a:txBody>
                  <a:tcPr/>
                </a:tc>
                <a:tc>
                  <a:txBody>
                    <a:bodyPr/>
                    <a:lstStyle/>
                    <a:p>
                      <a:r>
                        <a:rPr lang="en-IN" sz="1200" dirty="0"/>
                        <a:t>Predicted Male</a:t>
                      </a:r>
                    </a:p>
                  </a:txBody>
                  <a:tcPr/>
                </a:tc>
                <a:tc>
                  <a:txBody>
                    <a:bodyPr/>
                    <a:lstStyle/>
                    <a:p>
                      <a:r>
                        <a:rPr lang="en-IN" sz="1200" dirty="0"/>
                        <a:t>Predicted Female</a:t>
                      </a:r>
                    </a:p>
                  </a:txBody>
                  <a:tcPr/>
                </a:tc>
                <a:extLst>
                  <a:ext uri="{0D108BD9-81ED-4DB2-BD59-A6C34878D82A}">
                    <a16:rowId xmlns:a16="http://schemas.microsoft.com/office/drawing/2014/main" val="3973850530"/>
                  </a:ext>
                </a:extLst>
              </a:tr>
              <a:tr h="241653">
                <a:tc>
                  <a:txBody>
                    <a:bodyPr/>
                    <a:lstStyle/>
                    <a:p>
                      <a:r>
                        <a:rPr lang="en-IN" sz="1200" dirty="0"/>
                        <a:t>Actual Male</a:t>
                      </a:r>
                    </a:p>
                  </a:txBody>
                  <a:tcPr/>
                </a:tc>
                <a:tc>
                  <a:txBody>
                    <a:bodyPr/>
                    <a:lstStyle/>
                    <a:p>
                      <a:r>
                        <a:rPr lang="en-IN" sz="1200" dirty="0"/>
                        <a:t>1152	</a:t>
                      </a:r>
                    </a:p>
                  </a:txBody>
                  <a:tcPr/>
                </a:tc>
                <a:tc>
                  <a:txBody>
                    <a:bodyPr/>
                    <a:lstStyle/>
                    <a:p>
                      <a:r>
                        <a:rPr lang="en-IN" sz="1200" dirty="0"/>
                        <a:t>11</a:t>
                      </a:r>
                    </a:p>
                  </a:txBody>
                  <a:tcPr/>
                </a:tc>
                <a:extLst>
                  <a:ext uri="{0D108BD9-81ED-4DB2-BD59-A6C34878D82A}">
                    <a16:rowId xmlns:a16="http://schemas.microsoft.com/office/drawing/2014/main" val="1854381413"/>
                  </a:ext>
                </a:extLst>
              </a:tr>
              <a:tr h="398432">
                <a:tc>
                  <a:txBody>
                    <a:bodyPr/>
                    <a:lstStyle/>
                    <a:p>
                      <a:r>
                        <a:rPr lang="en-IN" sz="1200" dirty="0"/>
                        <a:t>Actual Female</a:t>
                      </a:r>
                    </a:p>
                  </a:txBody>
                  <a:tcPr/>
                </a:tc>
                <a:tc>
                  <a:txBody>
                    <a:bodyPr/>
                    <a:lstStyle/>
                    <a:p>
                      <a:r>
                        <a:rPr lang="en-IN" sz="1200" dirty="0"/>
                        <a:t>4</a:t>
                      </a:r>
                    </a:p>
                  </a:txBody>
                  <a:tcPr/>
                </a:tc>
                <a:tc>
                  <a:txBody>
                    <a:bodyPr/>
                    <a:lstStyle/>
                    <a:p>
                      <a:r>
                        <a:rPr lang="en-IN" sz="1200" dirty="0"/>
                        <a:t>2063</a:t>
                      </a:r>
                    </a:p>
                  </a:txBody>
                  <a:tcPr/>
                </a:tc>
                <a:extLst>
                  <a:ext uri="{0D108BD9-81ED-4DB2-BD59-A6C34878D82A}">
                    <a16:rowId xmlns:a16="http://schemas.microsoft.com/office/drawing/2014/main" val="4094617486"/>
                  </a:ext>
                </a:extLst>
              </a:tr>
            </a:tbl>
          </a:graphicData>
        </a:graphic>
      </p:graphicFrame>
      <p:sp>
        <p:nvSpPr>
          <p:cNvPr id="8" name="Content Placeholder 2">
            <a:extLst>
              <a:ext uri="{FF2B5EF4-FFF2-40B4-BE49-F238E27FC236}">
                <a16:creationId xmlns:a16="http://schemas.microsoft.com/office/drawing/2014/main" id="{F2B110C2-396E-BC84-3318-F75EE073BF6C}"/>
              </a:ext>
            </a:extLst>
          </p:cNvPr>
          <p:cNvSpPr txBox="1">
            <a:spLocks/>
          </p:cNvSpPr>
          <p:nvPr/>
        </p:nvSpPr>
        <p:spPr>
          <a:xfrm>
            <a:off x="4352042" y="4096712"/>
            <a:ext cx="4404987" cy="13833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nSpc>
                <a:spcPct val="150000"/>
              </a:lnSpc>
              <a:buNone/>
            </a:pPr>
            <a:r>
              <a:rPr lang="en-US" sz="1400" b="1" dirty="0"/>
              <a:t>Interpretation:</a:t>
            </a:r>
          </a:p>
          <a:p>
            <a:pPr>
              <a:lnSpc>
                <a:spcPct val="150000"/>
              </a:lnSpc>
            </a:pPr>
            <a:r>
              <a:rPr lang="en-US" sz="1400" dirty="0"/>
              <a:t>Most Male and Female voices classified correctly</a:t>
            </a:r>
          </a:p>
          <a:p>
            <a:pPr>
              <a:lnSpc>
                <a:spcPct val="150000"/>
              </a:lnSpc>
            </a:pPr>
            <a:r>
              <a:rPr lang="en-US" sz="1400" dirty="0"/>
              <a:t>Only 15 misclassifications out of ~3230 samples</a:t>
            </a:r>
          </a:p>
        </p:txBody>
      </p:sp>
    </p:spTree>
    <p:extLst>
      <p:ext uri="{BB962C8B-B14F-4D97-AF65-F5344CB8AC3E}">
        <p14:creationId xmlns:p14="http://schemas.microsoft.com/office/powerpoint/2010/main" val="819577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6">
                <a:lumMod val="40000"/>
                <a:lumOff val="60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71700" y="462715"/>
            <a:ext cx="6377940" cy="1293028"/>
          </a:xfrm>
        </p:spPr>
        <p:txBody>
          <a:bodyPr>
            <a:normAutofit/>
          </a:bodyPr>
          <a:lstStyle/>
          <a:p>
            <a:r>
              <a:rPr b="1" dirty="0"/>
              <a:t>Streamlit Application</a:t>
            </a:r>
          </a:p>
        </p:txBody>
      </p:sp>
      <p:sp>
        <p:nvSpPr>
          <p:cNvPr id="3" name="Content Placeholder 2"/>
          <p:cNvSpPr>
            <a:spLocks noGrp="1"/>
          </p:cNvSpPr>
          <p:nvPr>
            <p:ph idx="1"/>
          </p:nvPr>
        </p:nvSpPr>
        <p:spPr>
          <a:xfrm>
            <a:off x="594360" y="1755743"/>
            <a:ext cx="7955280" cy="4722829"/>
          </a:xfrm>
        </p:spPr>
        <p:txBody>
          <a:bodyPr>
            <a:normAutofit/>
          </a:bodyPr>
          <a:lstStyle/>
          <a:p>
            <a:pPr>
              <a:lnSpc>
                <a:spcPct val="150000"/>
              </a:lnSpc>
            </a:pPr>
            <a:r>
              <a:rPr lang="en-US" sz="1400" dirty="0"/>
              <a:t>Upload CSV file with voice features</a:t>
            </a:r>
          </a:p>
          <a:p>
            <a:pPr>
              <a:lnSpc>
                <a:spcPct val="150000"/>
              </a:lnSpc>
            </a:pPr>
            <a:r>
              <a:rPr lang="en-US" sz="1400" dirty="0"/>
              <a:t>App shows:</a:t>
            </a:r>
          </a:p>
          <a:p>
            <a:pPr lvl="1">
              <a:lnSpc>
                <a:spcPct val="150000"/>
              </a:lnSpc>
            </a:pPr>
            <a:r>
              <a:rPr lang="en-US" sz="1200" dirty="0"/>
              <a:t>Data preview</a:t>
            </a:r>
          </a:p>
          <a:p>
            <a:pPr lvl="1">
              <a:lnSpc>
                <a:spcPct val="150000"/>
              </a:lnSpc>
            </a:pPr>
            <a:r>
              <a:rPr lang="en-US" sz="1200" dirty="0"/>
              <a:t>Model evaluation results</a:t>
            </a:r>
          </a:p>
          <a:p>
            <a:pPr lvl="1">
              <a:lnSpc>
                <a:spcPct val="150000"/>
              </a:lnSpc>
            </a:pPr>
            <a:r>
              <a:rPr lang="en-US" sz="1200" dirty="0"/>
              <a:t>Actual vs Predicted comparison</a:t>
            </a:r>
          </a:p>
          <a:p>
            <a:pPr lvl="1">
              <a:lnSpc>
                <a:spcPct val="150000"/>
              </a:lnSpc>
            </a:pPr>
            <a:r>
              <a:rPr lang="en-US" sz="1200" dirty="0"/>
              <a:t>Interactive and user-friendly</a:t>
            </a:r>
            <a:endParaRPr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6">
                <a:lumMod val="40000"/>
                <a:lumOff val="60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b="1" dirty="0"/>
              <a:t>Conclusion</a:t>
            </a:r>
          </a:p>
        </p:txBody>
      </p:sp>
      <p:sp>
        <p:nvSpPr>
          <p:cNvPr id="3" name="Content Placeholder 2"/>
          <p:cNvSpPr>
            <a:spLocks noGrp="1"/>
          </p:cNvSpPr>
          <p:nvPr>
            <p:ph idx="1"/>
          </p:nvPr>
        </p:nvSpPr>
        <p:spPr/>
        <p:txBody>
          <a:bodyPr/>
          <a:lstStyle/>
          <a:p>
            <a:pPr>
              <a:lnSpc>
                <a:spcPct val="150000"/>
              </a:lnSpc>
            </a:pPr>
            <a:r>
              <a:rPr lang="en-US" sz="2000" dirty="0"/>
              <a:t>Achieved ~99.5% accuracy in classification</a:t>
            </a:r>
          </a:p>
          <a:p>
            <a:pPr>
              <a:lnSpc>
                <a:spcPct val="150000"/>
              </a:lnSpc>
            </a:pPr>
            <a:r>
              <a:rPr lang="en-US" sz="2000" dirty="0"/>
              <a:t>Demonstrated both supervised and unsupervised ML</a:t>
            </a:r>
          </a:p>
          <a:p>
            <a:pPr>
              <a:lnSpc>
                <a:spcPct val="150000"/>
              </a:lnSpc>
            </a:pPr>
            <a:r>
              <a:rPr lang="en-US" sz="2000" dirty="0"/>
              <a:t>Deployed as a simple Streamlit app</a:t>
            </a:r>
          </a:p>
          <a:p>
            <a:pPr>
              <a:lnSpc>
                <a:spcPct val="150000"/>
              </a:lnSpc>
            </a:pPr>
            <a:r>
              <a:rPr lang="en-US" sz="2000" dirty="0"/>
              <a:t>Can be extended to real-time voice input in future</a:t>
            </a: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6">
                <a:lumMod val="40000"/>
                <a:lumOff val="60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66A6-70CB-466D-F4F1-2803E844E8DB}"/>
              </a:ext>
            </a:extLst>
          </p:cNvPr>
          <p:cNvSpPr>
            <a:spLocks noGrp="1"/>
          </p:cNvSpPr>
          <p:nvPr>
            <p:ph type="title"/>
          </p:nvPr>
        </p:nvSpPr>
        <p:spPr>
          <a:xfrm>
            <a:off x="1383030" y="2593173"/>
            <a:ext cx="6377940" cy="1293028"/>
          </a:xfrm>
        </p:spPr>
        <p:txBody>
          <a:bodyPr/>
          <a:lstStyle/>
          <a:p>
            <a:pPr algn="ctr"/>
            <a:r>
              <a:rPr lang="en-US" b="1" dirty="0">
                <a:solidFill>
                  <a:schemeClr val="accent4">
                    <a:lumMod val="75000"/>
                  </a:schemeClr>
                </a:solidFill>
              </a:rPr>
              <a:t>THANK</a:t>
            </a:r>
            <a:r>
              <a:rPr lang="en-US" dirty="0"/>
              <a:t> </a:t>
            </a:r>
            <a:r>
              <a:rPr lang="en-US" b="1" dirty="0">
                <a:solidFill>
                  <a:schemeClr val="accent4">
                    <a:lumMod val="75000"/>
                  </a:schemeClr>
                </a:solidFill>
              </a:rPr>
              <a:t>YOU</a:t>
            </a:r>
            <a:endParaRPr lang="en-IN" b="1" dirty="0">
              <a:solidFill>
                <a:schemeClr val="accent4">
                  <a:lumMod val="75000"/>
                </a:schemeClr>
              </a:solidFill>
            </a:endParaRPr>
          </a:p>
        </p:txBody>
      </p:sp>
    </p:spTree>
    <p:extLst>
      <p:ext uri="{BB962C8B-B14F-4D97-AF65-F5344CB8AC3E}">
        <p14:creationId xmlns:p14="http://schemas.microsoft.com/office/powerpoint/2010/main" val="2488380548"/>
      </p:ext>
    </p:extLst>
  </p:cSld>
  <p:clrMapOvr>
    <a:masterClrMapping/>
  </p:clrMapOvr>
</p:sld>
</file>

<file path=ppt/theme/theme1.xml><?xml version="1.0" encoding="utf-8"?>
<a:theme xmlns:a="http://schemas.openxmlformats.org/drawingml/2006/main" name="Vapor Trail">
  <a:themeElements>
    <a:clrScheme name="Custom 3">
      <a:dk1>
        <a:sysClr val="windowText" lastClr="000000"/>
      </a:dk1>
      <a:lt1>
        <a:sysClr val="window" lastClr="FFFFFF"/>
      </a:lt1>
      <a:dk2>
        <a:srgbClr val="454545"/>
      </a:dk2>
      <a:lt2>
        <a:srgbClr val="DADADA"/>
      </a:lt2>
      <a:accent1>
        <a:srgbClr val="FFFFFF"/>
      </a:accent1>
      <a:accent2>
        <a:srgbClr val="FFFFFF"/>
      </a:accent2>
      <a:accent3>
        <a:srgbClr val="FFFFFF"/>
      </a:accent3>
      <a:accent4>
        <a:srgbClr val="FFFFFF"/>
      </a:accent4>
      <a:accent5>
        <a:srgbClr val="FFFFFF"/>
      </a:accent5>
      <a:accent6>
        <a:srgbClr val="D63731"/>
      </a:accent6>
      <a:hlink>
        <a:srgbClr val="35FA7F"/>
      </a:hlink>
      <a:folHlink>
        <a:srgbClr val="BAFC85"/>
      </a:folHlink>
    </a:clrScheme>
    <a:fontScheme name="Custom 1">
      <a:majorFont>
        <a:latin typeface="Cambria"/>
        <a:ea typeface=""/>
        <a:cs typeface=""/>
      </a:majorFont>
      <a:minorFont>
        <a:latin typeface="Cambria"/>
        <a:ea typeface=""/>
        <a:cs typeface=""/>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Vapor Trail</Template>
  <TotalTime>185</TotalTime>
  <Words>560</Words>
  <Application>Microsoft Office PowerPoint</Application>
  <PresentationFormat>On-screen Show (4:3)</PresentationFormat>
  <Paragraphs>87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Cambria</vt:lpstr>
      <vt:lpstr>Vapor Trail</vt:lpstr>
      <vt:lpstr>Human Voice Classification &amp; Clustering</vt:lpstr>
      <vt:lpstr>Objective</vt:lpstr>
      <vt:lpstr>Introduction</vt:lpstr>
      <vt:lpstr>Dataset &amp; Preprocessing</vt:lpstr>
      <vt:lpstr>Algorithms</vt:lpstr>
      <vt:lpstr>Model Evaluation</vt:lpstr>
      <vt:lpstr>Streamlit Application</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muthu rank</cp:lastModifiedBy>
  <cp:revision>60</cp:revision>
  <dcterms:created xsi:type="dcterms:W3CDTF">2013-01-27T09:14:16Z</dcterms:created>
  <dcterms:modified xsi:type="dcterms:W3CDTF">2025-08-29T08:59:31Z</dcterms:modified>
  <cp:category/>
</cp:coreProperties>
</file>