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63" r:id="rId3"/>
    <p:sldId id="257" r:id="rId4"/>
    <p:sldId id="258" r:id="rId5"/>
    <p:sldId id="259" r:id="rId6"/>
    <p:sldId id="265" r:id="rId7"/>
    <p:sldId id="260" r:id="rId8"/>
    <p:sldId id="262"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33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534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556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729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886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133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424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909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276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436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455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420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916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524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695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70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466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1039099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841" y="1590586"/>
            <a:ext cx="9059159" cy="1825096"/>
          </a:xfrm>
        </p:spPr>
        <p:txBody>
          <a:bodyPr>
            <a:noAutofit/>
          </a:bodyPr>
          <a:lstStyle/>
          <a:p>
            <a:pPr algn="ctr"/>
            <a:r>
              <a:rPr lang="en-US" sz="5400" b="1" dirty="0">
                <a:latin typeface="Cambria" panose="02040503050406030204" pitchFamily="18" charset="0"/>
                <a:ea typeface="Cambria" panose="02040503050406030204" pitchFamily="18" charset="0"/>
              </a:rPr>
              <a:t>Human Voice Classification &amp; Clustering</a:t>
            </a:r>
            <a:endParaRPr sz="5400"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848412" y="3975101"/>
            <a:ext cx="7315200" cy="685800"/>
          </a:xfrm>
        </p:spPr>
        <p:txBody>
          <a:bodyPr>
            <a:noAutofit/>
          </a:bodyPr>
          <a:lstStyle/>
          <a:p>
            <a:pPr algn="ctr"/>
            <a:r>
              <a:rPr lang="en-US" b="1" dirty="0"/>
              <a:t>Presented By</a:t>
            </a:r>
          </a:p>
          <a:p>
            <a:pPr algn="ctr"/>
            <a:r>
              <a:rPr lang="en-US" b="1" dirty="0"/>
              <a:t>Jansirani A</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60E2-BC71-608D-9D91-48C0F16F7F62}"/>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Objective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169DFD1-F0FF-EEB9-E2BA-7317D3FBFB63}"/>
              </a:ext>
            </a:extLst>
          </p:cNvPr>
          <p:cNvSpPr>
            <a:spLocks noGrp="1"/>
          </p:cNvSpPr>
          <p:nvPr>
            <p:ph idx="1"/>
          </p:nvPr>
        </p:nvSpPr>
        <p:spPr/>
        <p:txBody>
          <a:bodyPr>
            <a:normAutofit/>
          </a:bodyPr>
          <a:lstStyle/>
          <a:p>
            <a:pPr>
              <a:lnSpc>
                <a:spcPct val="200000"/>
              </a:lnSpc>
            </a:pPr>
            <a:r>
              <a:rPr lang="en-US" sz="2000" dirty="0">
                <a:latin typeface="Cambria" panose="02040503050406030204" pitchFamily="18" charset="0"/>
                <a:ea typeface="Cambria" panose="02040503050406030204" pitchFamily="18" charset="0"/>
              </a:rPr>
              <a:t>To develop a machine learning system that can classify human voices as male or female using acoustic features with high accuracy, and also explore clustering techniques to group voices without labels. This combines both supervised learning (classification) and unsupervised learning (clustering) approaches, and deploys the solution as an interactive Streamlit web application..</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446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311886"/>
            <a:ext cx="6377940" cy="1293028"/>
          </a:xfrm>
        </p:spPr>
        <p:txBody>
          <a:bodyPr/>
          <a:lstStyle/>
          <a:p>
            <a:r>
              <a:rPr b="1" dirty="0"/>
              <a:t>Introduction</a:t>
            </a:r>
          </a:p>
        </p:txBody>
      </p:sp>
      <p:sp>
        <p:nvSpPr>
          <p:cNvPr id="3" name="Content Placeholder 2"/>
          <p:cNvSpPr>
            <a:spLocks noGrp="1"/>
          </p:cNvSpPr>
          <p:nvPr>
            <p:ph idx="1"/>
          </p:nvPr>
        </p:nvSpPr>
        <p:spPr>
          <a:xfrm>
            <a:off x="594360" y="1604914"/>
            <a:ext cx="7955280" cy="4701618"/>
          </a:xfrm>
        </p:spPr>
        <p:txBody>
          <a:bodyPr>
            <a:normAutofit/>
          </a:bodyPr>
          <a:lstStyle/>
          <a:p>
            <a:pPr marL="0" indent="0">
              <a:lnSpc>
                <a:spcPct val="150000"/>
              </a:lnSpc>
              <a:buNone/>
            </a:pPr>
            <a:r>
              <a:rPr lang="en-US" sz="1400" dirty="0"/>
              <a:t>Purpose: Classify human voices as male or female</a:t>
            </a:r>
          </a:p>
          <a:p>
            <a:pPr marL="0" indent="0">
              <a:lnSpc>
                <a:spcPct val="150000"/>
              </a:lnSpc>
              <a:buNone/>
            </a:pPr>
            <a:r>
              <a:rPr lang="en-US" sz="1400" dirty="0"/>
              <a:t>Human voice contains unique acoustic properties such as frequency, pitch, and energy.</a:t>
            </a:r>
          </a:p>
          <a:p>
            <a:pPr marL="0" indent="0">
              <a:lnSpc>
                <a:spcPct val="150000"/>
              </a:lnSpc>
              <a:buNone/>
            </a:pPr>
            <a:r>
              <a:rPr lang="en-US" sz="1400" dirty="0"/>
              <a:t>Gender recognition from voice is important in:</a:t>
            </a:r>
          </a:p>
          <a:p>
            <a:pPr lvl="1">
              <a:lnSpc>
                <a:spcPct val="150000"/>
              </a:lnSpc>
            </a:pPr>
            <a:r>
              <a:rPr lang="en-US" sz="1400" dirty="0"/>
              <a:t>Speech recognition systems</a:t>
            </a:r>
          </a:p>
          <a:p>
            <a:pPr lvl="1">
              <a:lnSpc>
                <a:spcPct val="100000"/>
              </a:lnSpc>
            </a:pPr>
            <a:r>
              <a:rPr lang="en-US" sz="1400" dirty="0"/>
              <a:t>Virtual assistants (e.g., Alexa, Siri)</a:t>
            </a:r>
          </a:p>
          <a:p>
            <a:pPr lvl="1">
              <a:lnSpc>
                <a:spcPct val="100000"/>
              </a:lnSpc>
            </a:pPr>
            <a:r>
              <a:rPr lang="en-US" sz="1400" dirty="0"/>
              <a:t>Forensics &amp; security applications</a:t>
            </a:r>
          </a:p>
          <a:p>
            <a:pPr marL="457200" lvl="1" indent="0">
              <a:lnSpc>
                <a:spcPct val="100000"/>
              </a:lnSpc>
              <a:buNone/>
            </a:pPr>
            <a:endParaRPr lang="en-US" sz="1400" dirty="0"/>
          </a:p>
          <a:p>
            <a:pPr marL="0" indent="0">
              <a:lnSpc>
                <a:spcPct val="100000"/>
              </a:lnSpc>
              <a:buNone/>
            </a:pPr>
            <a:r>
              <a:rPr lang="en-US" sz="1400" b="1" dirty="0"/>
              <a:t>Project Goal</a:t>
            </a:r>
          </a:p>
          <a:p>
            <a:pPr>
              <a:lnSpc>
                <a:spcPct val="150000"/>
              </a:lnSpc>
            </a:pPr>
            <a:r>
              <a:rPr lang="en-US" sz="1400" dirty="0"/>
              <a:t>Classify human voices as Male (0) or Female (1) using Machine Learning</a:t>
            </a:r>
          </a:p>
          <a:p>
            <a:pPr>
              <a:lnSpc>
                <a:spcPct val="150000"/>
              </a:lnSpc>
            </a:pPr>
            <a:r>
              <a:rPr lang="en-US" sz="1400" dirty="0"/>
              <a:t>Apply both Supervised Learning (Random Forest) and Unsupervised Learning (K-Means Clustering)</a:t>
            </a:r>
          </a:p>
          <a:p>
            <a:pPr>
              <a:lnSpc>
                <a:spcPct val="150000"/>
              </a:lnSpc>
            </a:pPr>
            <a:r>
              <a:rPr lang="en-US" sz="1400" dirty="0"/>
              <a:t>Developed an interactive Streamlit app for easy testing and visualization..</a:t>
            </a: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7971" y="594360"/>
            <a:ext cx="7738935" cy="1293028"/>
          </a:xfrm>
        </p:spPr>
        <p:txBody>
          <a:bodyPr>
            <a:normAutofit/>
          </a:bodyPr>
          <a:lstStyle/>
          <a:p>
            <a:pPr algn="ctr"/>
            <a:r>
              <a:rPr b="1" dirty="0"/>
              <a:t>Dataset</a:t>
            </a:r>
            <a:r>
              <a:rPr lang="en-US" b="1" dirty="0"/>
              <a:t> &amp; Preprocessing</a:t>
            </a:r>
            <a:endParaRPr b="1" dirty="0">
              <a:solidFill>
                <a:schemeClr val="accent4">
                  <a:lumMod val="75000"/>
                </a:schemeClr>
              </a:solidFill>
            </a:endParaRPr>
          </a:p>
        </p:txBody>
      </p:sp>
      <p:sp>
        <p:nvSpPr>
          <p:cNvPr id="3" name="Content Placeholder 2"/>
          <p:cNvSpPr>
            <a:spLocks noGrp="1"/>
          </p:cNvSpPr>
          <p:nvPr>
            <p:ph idx="1"/>
          </p:nvPr>
        </p:nvSpPr>
        <p:spPr>
          <a:xfrm>
            <a:off x="594360" y="1887388"/>
            <a:ext cx="3977640" cy="4376252"/>
          </a:xfrm>
        </p:spPr>
        <p:txBody>
          <a:bodyPr>
            <a:normAutofit/>
          </a:bodyPr>
          <a:lstStyle/>
          <a:p>
            <a:pPr marL="0" indent="0">
              <a:buNone/>
            </a:pPr>
            <a:r>
              <a:rPr lang="en-US" sz="1200" b="1" dirty="0"/>
              <a:t>Dataset</a:t>
            </a:r>
          </a:p>
          <a:p>
            <a:pPr>
              <a:lnSpc>
                <a:spcPct val="150000"/>
              </a:lnSpc>
            </a:pPr>
            <a:r>
              <a:rPr lang="en-US" sz="1200" dirty="0"/>
              <a:t>Total samples: 16,148 voices</a:t>
            </a:r>
          </a:p>
          <a:p>
            <a:pPr>
              <a:lnSpc>
                <a:spcPct val="150000"/>
              </a:lnSpc>
            </a:pPr>
            <a:r>
              <a:rPr lang="en-US" sz="1200" dirty="0"/>
              <a:t>Columns: 43 acoustic features + 1 label</a:t>
            </a:r>
          </a:p>
          <a:p>
            <a:pPr>
              <a:lnSpc>
                <a:spcPct val="150000"/>
              </a:lnSpc>
            </a:pPr>
            <a:r>
              <a:rPr lang="en-US" sz="1200" dirty="0"/>
              <a:t>Label encoding:</a:t>
            </a:r>
          </a:p>
          <a:p>
            <a:pPr lvl="1">
              <a:lnSpc>
                <a:spcPct val="150000"/>
              </a:lnSpc>
            </a:pPr>
            <a:r>
              <a:rPr lang="en-US" sz="1200" dirty="0"/>
              <a:t>0 = Male</a:t>
            </a:r>
          </a:p>
          <a:p>
            <a:pPr lvl="1">
              <a:lnSpc>
                <a:spcPct val="150000"/>
              </a:lnSpc>
            </a:pPr>
            <a:r>
              <a:rPr lang="en-US" sz="1200" dirty="0"/>
              <a:t>1 = Female</a:t>
            </a:r>
          </a:p>
          <a:p>
            <a:pPr>
              <a:lnSpc>
                <a:spcPct val="150000"/>
              </a:lnSpc>
            </a:pPr>
            <a:r>
              <a:rPr lang="en-US" sz="1200" dirty="0"/>
              <a:t>Voice features extracted from audio (e.g., mean frequency, standard deviation, median, Mean frequency, pitch, spectral centroid, entropy, etc.)</a:t>
            </a:r>
          </a:p>
          <a:p>
            <a:pPr>
              <a:lnSpc>
                <a:spcPct val="150000"/>
              </a:lnSpc>
            </a:pPr>
            <a:r>
              <a:rPr lang="en-US" sz="1200" dirty="0"/>
              <a:t>CSV format with “label” column for training</a:t>
            </a:r>
          </a:p>
        </p:txBody>
      </p:sp>
      <p:sp>
        <p:nvSpPr>
          <p:cNvPr id="4" name="Content Placeholder 2">
            <a:extLst>
              <a:ext uri="{FF2B5EF4-FFF2-40B4-BE49-F238E27FC236}">
                <a16:creationId xmlns:a16="http://schemas.microsoft.com/office/drawing/2014/main" id="{D819F8BE-F6B6-054C-414F-8BC43AA74E90}"/>
              </a:ext>
            </a:extLst>
          </p:cNvPr>
          <p:cNvSpPr txBox="1">
            <a:spLocks/>
          </p:cNvSpPr>
          <p:nvPr/>
        </p:nvSpPr>
        <p:spPr>
          <a:xfrm>
            <a:off x="4572000" y="1887388"/>
            <a:ext cx="3977640" cy="43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200" b="1" dirty="0"/>
              <a:t>Preprocessing</a:t>
            </a:r>
          </a:p>
          <a:p>
            <a:pPr>
              <a:lnSpc>
                <a:spcPct val="150000"/>
              </a:lnSpc>
            </a:pPr>
            <a:r>
              <a:rPr lang="en-US" sz="1200" dirty="0"/>
              <a:t>Remove missing values</a:t>
            </a:r>
          </a:p>
          <a:p>
            <a:pPr>
              <a:lnSpc>
                <a:spcPct val="150000"/>
              </a:lnSpc>
            </a:pPr>
            <a:r>
              <a:rPr lang="en-US" sz="1200" dirty="0"/>
              <a:t>Feature scaling using StandardScaler</a:t>
            </a:r>
          </a:p>
          <a:p>
            <a:pPr>
              <a:lnSpc>
                <a:spcPct val="150000"/>
              </a:lnSpc>
            </a:pPr>
            <a:r>
              <a:rPr lang="en-US" sz="1200" dirty="0"/>
              <a:t>Train-Test Split:</a:t>
            </a:r>
          </a:p>
          <a:p>
            <a:pPr lvl="1">
              <a:lnSpc>
                <a:spcPct val="150000"/>
              </a:lnSpc>
            </a:pPr>
            <a:r>
              <a:rPr lang="en-US" sz="1000" dirty="0"/>
              <a:t>80% Training (12,918 samples)</a:t>
            </a:r>
          </a:p>
          <a:p>
            <a:pPr lvl="1">
              <a:lnSpc>
                <a:spcPct val="150000"/>
              </a:lnSpc>
            </a:pPr>
            <a:r>
              <a:rPr lang="en-US" sz="1000" dirty="0"/>
              <a:t>20% Testing (3,230 samples)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a:t>
            </a:r>
            <a:endParaRPr b="1" dirty="0">
              <a:solidFill>
                <a:schemeClr val="accent4">
                  <a:lumMod val="75000"/>
                </a:schemeClr>
              </a:solidFill>
            </a:endParaRPr>
          </a:p>
        </p:txBody>
      </p:sp>
      <p:sp>
        <p:nvSpPr>
          <p:cNvPr id="3" name="Content Placeholder 2"/>
          <p:cNvSpPr>
            <a:spLocks noGrp="1"/>
          </p:cNvSpPr>
          <p:nvPr>
            <p:ph idx="1"/>
          </p:nvPr>
        </p:nvSpPr>
        <p:spPr/>
        <p:txBody>
          <a:bodyPr/>
          <a:lstStyle/>
          <a:p>
            <a:pPr marL="0" indent="0">
              <a:lnSpc>
                <a:spcPct val="150000"/>
              </a:lnSpc>
              <a:buNone/>
            </a:pPr>
            <a:r>
              <a:rPr lang="en-US" sz="1700" b="1" dirty="0"/>
              <a:t>Random Forest Classifier (Supervised Learning)</a:t>
            </a:r>
          </a:p>
          <a:p>
            <a:pPr marL="0" indent="0">
              <a:lnSpc>
                <a:spcPct val="150000"/>
              </a:lnSpc>
              <a:buNone/>
            </a:pPr>
            <a:r>
              <a:rPr lang="en-US" sz="1700" dirty="0"/>
              <a:t>Works by:</a:t>
            </a:r>
          </a:p>
          <a:p>
            <a:pPr>
              <a:lnSpc>
                <a:spcPct val="150000"/>
              </a:lnSpc>
            </a:pPr>
            <a:r>
              <a:rPr lang="en-US" sz="1700" dirty="0"/>
              <a:t>Building multiple decision trees</a:t>
            </a:r>
          </a:p>
          <a:p>
            <a:pPr>
              <a:lnSpc>
                <a:spcPct val="150000"/>
              </a:lnSpc>
            </a:pPr>
            <a:r>
              <a:rPr lang="en-US" sz="1700" dirty="0"/>
              <a:t>Taking majority vote for prediction</a:t>
            </a:r>
          </a:p>
          <a:p>
            <a:pPr marL="0" indent="0">
              <a:lnSpc>
                <a:spcPct val="150000"/>
              </a:lnSpc>
              <a:buNone/>
            </a:pPr>
            <a:r>
              <a:rPr lang="en-US" sz="1700" b="1" dirty="0"/>
              <a:t>K-Means Clustering (Unsupervised Learning)</a:t>
            </a:r>
          </a:p>
          <a:p>
            <a:pPr>
              <a:lnSpc>
                <a:spcPct val="150000"/>
              </a:lnSpc>
            </a:pPr>
            <a:r>
              <a:rPr lang="en-US" sz="1700" dirty="0"/>
              <a:t>Groups voices into 2 natural clusters</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09AD502F-E9A5-1D74-B969-8502B42A4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3ED7E-3888-753D-947D-51FF4AD0C6A4}"/>
              </a:ext>
            </a:extLst>
          </p:cNvPr>
          <p:cNvSpPr>
            <a:spLocks noGrp="1"/>
          </p:cNvSpPr>
          <p:nvPr>
            <p:ph type="title"/>
          </p:nvPr>
        </p:nvSpPr>
        <p:spPr>
          <a:xfrm>
            <a:off x="2171700" y="340166"/>
            <a:ext cx="6377940" cy="1293028"/>
          </a:xfrm>
        </p:spPr>
        <p:txBody>
          <a:bodyPr/>
          <a:lstStyle/>
          <a:p>
            <a:r>
              <a:rPr b="1" dirty="0"/>
              <a:t>Model</a:t>
            </a:r>
            <a:r>
              <a:rPr dirty="0"/>
              <a:t> </a:t>
            </a:r>
            <a:r>
              <a:rPr b="1" dirty="0"/>
              <a:t>Training</a:t>
            </a:r>
          </a:p>
        </p:txBody>
      </p:sp>
      <p:sp>
        <p:nvSpPr>
          <p:cNvPr id="3" name="Content Placeholder 2">
            <a:extLst>
              <a:ext uri="{FF2B5EF4-FFF2-40B4-BE49-F238E27FC236}">
                <a16:creationId xmlns:a16="http://schemas.microsoft.com/office/drawing/2014/main" id="{AF9B3A2F-8D94-0FD0-40AF-D752F3418857}"/>
              </a:ext>
            </a:extLst>
          </p:cNvPr>
          <p:cNvSpPr>
            <a:spLocks noGrp="1"/>
          </p:cNvSpPr>
          <p:nvPr>
            <p:ph idx="1"/>
          </p:nvPr>
        </p:nvSpPr>
        <p:spPr>
          <a:xfrm>
            <a:off x="594360" y="1633193"/>
            <a:ext cx="7955280" cy="4569643"/>
          </a:xfrm>
        </p:spPr>
        <p:txBody>
          <a:bodyPr>
            <a:normAutofit/>
          </a:bodyPr>
          <a:lstStyle/>
          <a:p>
            <a:pPr marL="0" indent="0">
              <a:lnSpc>
                <a:spcPct val="150000"/>
              </a:lnSpc>
              <a:buNone/>
            </a:pPr>
            <a:r>
              <a:rPr lang="en-US" sz="1400" b="1" dirty="0"/>
              <a:t>Steps in Training:</a:t>
            </a:r>
          </a:p>
          <a:p>
            <a:pPr marL="800100" lvl="1" indent="-342900">
              <a:lnSpc>
                <a:spcPct val="150000"/>
              </a:lnSpc>
              <a:buFont typeface="+mj-lt"/>
              <a:buAutoNum type="arabicPeriod"/>
            </a:pPr>
            <a:r>
              <a:rPr lang="en-US" sz="1400" dirty="0"/>
              <a:t>Data Split – 80% Training (12,918 samples), 20% Testing (3,230 samples)</a:t>
            </a:r>
          </a:p>
          <a:p>
            <a:pPr marL="800100" lvl="1" indent="-342900">
              <a:lnSpc>
                <a:spcPct val="150000"/>
              </a:lnSpc>
              <a:buFont typeface="+mj-lt"/>
              <a:buAutoNum type="arabicPeriod"/>
            </a:pPr>
            <a:r>
              <a:rPr lang="en-US" sz="1400" dirty="0"/>
              <a:t>Feature Scaling – StandardScaler used for normalization</a:t>
            </a:r>
          </a:p>
          <a:p>
            <a:pPr marL="800100" lvl="1" indent="-342900">
              <a:lnSpc>
                <a:spcPct val="150000"/>
              </a:lnSpc>
              <a:buFont typeface="+mj-lt"/>
              <a:buAutoNum type="arabicPeriod"/>
            </a:pPr>
            <a:r>
              <a:rPr lang="en-US" sz="1400" dirty="0"/>
              <a:t>Training – Model trained on acoustic features (</a:t>
            </a:r>
            <a:r>
              <a:rPr lang="en-US" sz="1400" dirty="0" err="1"/>
              <a:t>X_train</a:t>
            </a:r>
            <a:r>
              <a:rPr lang="en-US" sz="1400" dirty="0"/>
              <a:t>) and labels (</a:t>
            </a:r>
            <a:r>
              <a:rPr lang="en-US" sz="1400" dirty="0" err="1"/>
              <a:t>y_train</a:t>
            </a:r>
            <a:r>
              <a:rPr lang="en-US" sz="1400" dirty="0"/>
              <a:t>)</a:t>
            </a:r>
          </a:p>
          <a:p>
            <a:pPr marL="800100" lvl="1" indent="-342900">
              <a:lnSpc>
                <a:spcPct val="150000"/>
              </a:lnSpc>
              <a:buFont typeface="+mj-lt"/>
              <a:buAutoNum type="arabicPeriod"/>
            </a:pPr>
            <a:r>
              <a:rPr lang="en-US" sz="1400" dirty="0"/>
              <a:t>Saving Model – Exported as </a:t>
            </a:r>
            <a:r>
              <a:rPr lang="en-US" sz="1400" dirty="0" err="1"/>
              <a:t>voice_classifier.pkl</a:t>
            </a:r>
            <a:r>
              <a:rPr lang="en-US" sz="1400" dirty="0"/>
              <a:t> for later use in Streamlit app</a:t>
            </a:r>
          </a:p>
          <a:p>
            <a:pPr marL="0" indent="0">
              <a:lnSpc>
                <a:spcPct val="150000"/>
              </a:lnSpc>
              <a:buNone/>
            </a:pPr>
            <a:r>
              <a:rPr lang="en-US" sz="1400" b="1" dirty="0"/>
              <a:t>Parameters:</a:t>
            </a:r>
          </a:p>
          <a:p>
            <a:pPr lvl="1">
              <a:lnSpc>
                <a:spcPct val="150000"/>
              </a:lnSpc>
            </a:pPr>
            <a:r>
              <a:rPr lang="en-US" sz="1400" dirty="0"/>
              <a:t>Number of Trees = 100</a:t>
            </a:r>
          </a:p>
          <a:p>
            <a:pPr lvl="1">
              <a:lnSpc>
                <a:spcPct val="100000"/>
              </a:lnSpc>
            </a:pPr>
            <a:r>
              <a:rPr lang="en-US" sz="1400" dirty="0"/>
              <a:t>Random State = 42 (to ensure same results every time)</a:t>
            </a:r>
            <a:endParaRPr sz="1400" dirty="0"/>
          </a:p>
        </p:txBody>
      </p:sp>
    </p:spTree>
    <p:extLst>
      <p:ext uri="{BB962C8B-B14F-4D97-AF65-F5344CB8AC3E}">
        <p14:creationId xmlns:p14="http://schemas.microsoft.com/office/powerpoint/2010/main" val="81957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462715"/>
            <a:ext cx="6377940" cy="1293028"/>
          </a:xfrm>
        </p:spPr>
        <p:txBody>
          <a:bodyPr>
            <a:normAutofit/>
          </a:bodyPr>
          <a:lstStyle/>
          <a:p>
            <a:r>
              <a:rPr b="1" dirty="0"/>
              <a:t>Streamlit Application</a:t>
            </a:r>
          </a:p>
        </p:txBody>
      </p:sp>
      <p:sp>
        <p:nvSpPr>
          <p:cNvPr id="3" name="Content Placeholder 2"/>
          <p:cNvSpPr>
            <a:spLocks noGrp="1"/>
          </p:cNvSpPr>
          <p:nvPr>
            <p:ph idx="1"/>
          </p:nvPr>
        </p:nvSpPr>
        <p:spPr>
          <a:xfrm>
            <a:off x="594360" y="1755743"/>
            <a:ext cx="7955280" cy="4722829"/>
          </a:xfrm>
        </p:spPr>
        <p:txBody>
          <a:bodyPr>
            <a:normAutofit/>
          </a:bodyPr>
          <a:lstStyle/>
          <a:p>
            <a:pPr>
              <a:lnSpc>
                <a:spcPct val="150000"/>
              </a:lnSpc>
            </a:pPr>
            <a:r>
              <a:rPr lang="en-US" sz="1400" dirty="0"/>
              <a:t>Upload CSV file with voice features</a:t>
            </a:r>
          </a:p>
          <a:p>
            <a:pPr>
              <a:lnSpc>
                <a:spcPct val="150000"/>
              </a:lnSpc>
            </a:pPr>
            <a:r>
              <a:rPr lang="en-US" sz="1400" dirty="0"/>
              <a:t>App shows:</a:t>
            </a:r>
          </a:p>
          <a:p>
            <a:pPr lvl="1">
              <a:lnSpc>
                <a:spcPct val="150000"/>
              </a:lnSpc>
            </a:pPr>
            <a:r>
              <a:rPr lang="en-US" sz="1200" dirty="0"/>
              <a:t>Data preview</a:t>
            </a:r>
          </a:p>
          <a:p>
            <a:pPr lvl="1">
              <a:lnSpc>
                <a:spcPct val="150000"/>
              </a:lnSpc>
            </a:pPr>
            <a:r>
              <a:rPr lang="en-US" sz="1200" dirty="0"/>
              <a:t>Model evaluation results</a:t>
            </a:r>
          </a:p>
          <a:p>
            <a:pPr lvl="1">
              <a:lnSpc>
                <a:spcPct val="150000"/>
              </a:lnSpc>
            </a:pPr>
            <a:r>
              <a:rPr lang="en-US" sz="1200" dirty="0"/>
              <a:t>Actual vs Predicted comparison</a:t>
            </a:r>
          </a:p>
          <a:p>
            <a:pPr lvl="1">
              <a:lnSpc>
                <a:spcPct val="150000"/>
              </a:lnSpc>
            </a:pPr>
            <a:r>
              <a:rPr lang="en-US" sz="1200" dirty="0"/>
              <a:t>Interactive and user-friendly</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Conclusion</a:t>
            </a:r>
          </a:p>
        </p:txBody>
      </p:sp>
      <p:sp>
        <p:nvSpPr>
          <p:cNvPr id="3" name="Content Placeholder 2"/>
          <p:cNvSpPr>
            <a:spLocks noGrp="1"/>
          </p:cNvSpPr>
          <p:nvPr>
            <p:ph idx="1"/>
          </p:nvPr>
        </p:nvSpPr>
        <p:spPr/>
        <p:txBody>
          <a:bodyPr/>
          <a:lstStyle/>
          <a:p>
            <a:pPr>
              <a:lnSpc>
                <a:spcPct val="150000"/>
              </a:lnSpc>
            </a:pPr>
            <a:r>
              <a:rPr lang="en-US" sz="2000" dirty="0"/>
              <a:t>Achieved ~99.5% accuracy in classification</a:t>
            </a:r>
          </a:p>
          <a:p>
            <a:pPr>
              <a:lnSpc>
                <a:spcPct val="150000"/>
              </a:lnSpc>
            </a:pPr>
            <a:r>
              <a:rPr lang="en-US" sz="2000" dirty="0"/>
              <a:t>Demonstrated both supervised and unsupervised ML</a:t>
            </a:r>
          </a:p>
          <a:p>
            <a:pPr>
              <a:lnSpc>
                <a:spcPct val="150000"/>
              </a:lnSpc>
            </a:pPr>
            <a:r>
              <a:rPr lang="en-US" sz="2000" dirty="0"/>
              <a:t>Deployed as a simple Streamlit app</a:t>
            </a:r>
          </a:p>
          <a:p>
            <a:pPr>
              <a:lnSpc>
                <a:spcPct val="150000"/>
              </a:lnSpc>
            </a:pPr>
            <a:r>
              <a:rPr lang="en-US" sz="2000" dirty="0"/>
              <a:t>Can be extended to real-time voice input in future</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66A6-70CB-466D-F4F1-2803E844E8DB}"/>
              </a:ext>
            </a:extLst>
          </p:cNvPr>
          <p:cNvSpPr>
            <a:spLocks noGrp="1"/>
          </p:cNvSpPr>
          <p:nvPr>
            <p:ph type="title"/>
          </p:nvPr>
        </p:nvSpPr>
        <p:spPr>
          <a:xfrm>
            <a:off x="1383030" y="2593173"/>
            <a:ext cx="6377940" cy="1293028"/>
          </a:xfrm>
        </p:spPr>
        <p:txBody>
          <a:bodyPr/>
          <a:lstStyle/>
          <a:p>
            <a:pPr algn="ctr"/>
            <a:r>
              <a:rPr lang="en-US" b="1" dirty="0">
                <a:solidFill>
                  <a:schemeClr val="accent4">
                    <a:lumMod val="75000"/>
                  </a:schemeClr>
                </a:solidFill>
              </a:rPr>
              <a:t>THANK</a:t>
            </a:r>
            <a:r>
              <a:rPr lang="en-US" dirty="0"/>
              <a:t> </a:t>
            </a:r>
            <a:r>
              <a:rPr lang="en-US" b="1" dirty="0">
                <a:solidFill>
                  <a:schemeClr val="accent4">
                    <a:lumMod val="75000"/>
                  </a:schemeClr>
                </a:solidFill>
              </a:rPr>
              <a:t>YOU</a:t>
            </a:r>
            <a:endParaRPr lang="en-IN" b="1" dirty="0">
              <a:solidFill>
                <a:schemeClr val="accent4">
                  <a:lumMod val="75000"/>
                </a:schemeClr>
              </a:solidFill>
            </a:endParaRPr>
          </a:p>
        </p:txBody>
      </p:sp>
    </p:spTree>
    <p:extLst>
      <p:ext uri="{BB962C8B-B14F-4D97-AF65-F5344CB8AC3E}">
        <p14:creationId xmlns:p14="http://schemas.microsoft.com/office/powerpoint/2010/main" val="2488380548"/>
      </p:ext>
    </p:extLst>
  </p:cSld>
  <p:clrMapOvr>
    <a:masterClrMapping/>
  </p:clrMapOvr>
</p:sld>
</file>

<file path=ppt/theme/theme1.xml><?xml version="1.0" encoding="utf-8"?>
<a:theme xmlns:a="http://schemas.openxmlformats.org/drawingml/2006/main" name="Vapor Trail">
  <a:themeElements>
    <a:clrScheme name="Custom 3">
      <a:dk1>
        <a:sysClr val="windowText" lastClr="000000"/>
      </a:dk1>
      <a:lt1>
        <a:sysClr val="window" lastClr="FFFFFF"/>
      </a:lt1>
      <a:dk2>
        <a:srgbClr val="454545"/>
      </a:dk2>
      <a:lt2>
        <a:srgbClr val="DADADA"/>
      </a:lt2>
      <a:accent1>
        <a:srgbClr val="FFFFFF"/>
      </a:accent1>
      <a:accent2>
        <a:srgbClr val="FFFFFF"/>
      </a:accent2>
      <a:accent3>
        <a:srgbClr val="FFFFFF"/>
      </a:accent3>
      <a:accent4>
        <a:srgbClr val="FFFFFF"/>
      </a:accent4>
      <a:accent5>
        <a:srgbClr val="FFFFFF"/>
      </a:accent5>
      <a:accent6>
        <a:srgbClr val="D63731"/>
      </a:accent6>
      <a:hlink>
        <a:srgbClr val="35FA7F"/>
      </a:hlink>
      <a:folHlink>
        <a:srgbClr val="BAFC85"/>
      </a:folHlink>
    </a:clrScheme>
    <a:fontScheme name="Custom 1">
      <a:majorFont>
        <a:latin typeface="Cambria"/>
        <a:ea typeface=""/>
        <a:cs typeface=""/>
      </a:majorFont>
      <a:minorFont>
        <a:latin typeface="Cambria"/>
        <a:ea typeface=""/>
        <a:cs typeface=""/>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87</TotalTime>
  <Words>425</Words>
  <Application>Microsoft Office PowerPoint</Application>
  <PresentationFormat>On-screen Show (4:3)</PresentationFormat>
  <Paragraphs>61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Vapor Trail</vt:lpstr>
      <vt:lpstr>Human Voice Classification &amp; Clustering</vt:lpstr>
      <vt:lpstr>Objective</vt:lpstr>
      <vt:lpstr>Introduction</vt:lpstr>
      <vt:lpstr>Dataset &amp; Preprocessing</vt:lpstr>
      <vt:lpstr>Algorithm</vt:lpstr>
      <vt:lpstr>Model Training</vt:lpstr>
      <vt:lpstr>Streamlit Application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muthu rank</cp:lastModifiedBy>
  <cp:revision>49</cp:revision>
  <dcterms:created xsi:type="dcterms:W3CDTF">2013-01-27T09:14:16Z</dcterms:created>
  <dcterms:modified xsi:type="dcterms:W3CDTF">2025-08-20T10:01:07Z</dcterms:modified>
  <cp:category/>
</cp:coreProperties>
</file>