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90" r:id="rId3"/>
    <p:sldId id="270" r:id="rId4"/>
    <p:sldId id="314" r:id="rId6"/>
    <p:sldId id="455" r:id="rId7"/>
    <p:sldId id="456" r:id="rId8"/>
    <p:sldId id="512" r:id="rId9"/>
    <p:sldId id="459" r:id="rId10"/>
    <p:sldId id="494" r:id="rId11"/>
    <p:sldId id="493" r:id="rId12"/>
    <p:sldId id="460" r:id="rId13"/>
    <p:sldId id="461" r:id="rId14"/>
    <p:sldId id="495" r:id="rId15"/>
    <p:sldId id="501" r:id="rId16"/>
    <p:sldId id="502" r:id="rId17"/>
    <p:sldId id="503" r:id="rId18"/>
    <p:sldId id="500" r:id="rId19"/>
    <p:sldId id="492" r:id="rId20"/>
    <p:sldId id="496" r:id="rId21"/>
    <p:sldId id="497" r:id="rId22"/>
    <p:sldId id="498" r:id="rId23"/>
    <p:sldId id="514" r:id="rId24"/>
    <p:sldId id="515" r:id="rId25"/>
    <p:sldId id="516" r:id="rId26"/>
    <p:sldId id="517" r:id="rId27"/>
    <p:sldId id="518" r:id="rId28"/>
    <p:sldId id="519" r:id="rId29"/>
    <p:sldId id="520" r:id="rId30"/>
    <p:sldId id="521" r:id="rId31"/>
    <p:sldId id="522" r:id="rId32"/>
    <p:sldId id="523" r:id="rId33"/>
    <p:sldId id="524" r:id="rId34"/>
    <p:sldId id="525" r:id="rId35"/>
    <p:sldId id="527" r:id="rId36"/>
    <p:sldId id="499"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ECC"/>
    <a:srgbClr val="F3D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9" autoAdjust="0"/>
    <p:restoredTop sz="94660"/>
  </p:normalViewPr>
  <p:slideViewPr>
    <p:cSldViewPr>
      <p:cViewPr varScale="1">
        <p:scale>
          <a:sx n="116" d="100"/>
          <a:sy n="116" d="100"/>
        </p:scale>
        <p:origin x="148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A805E-3924-4030-B627-D89AFF2C88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877EA-1A91-4B3F-A140-F9DFAD5BA5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3877EA-1A91-4B3F-A140-F9DFAD5BA5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www.continuum.io/downloads"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hyperlink" Target="http://www.hackcv.com/index.php/archives/104/?hmsr=toutiao.io&amp;utm_medium=toutiao.io&amp;utm_source=toutiao.io"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35" y="5229225"/>
            <a:ext cx="9171305" cy="1665605"/>
          </a:xfrm>
          <a:prstGeom prst="rect">
            <a:avLst/>
          </a:prstGeom>
          <a:solidFill>
            <a:srgbClr val="42B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solidFill>
                  <a:schemeClr val="bg1"/>
                </a:solidFill>
              </a:rPr>
              <a:t>            </a:t>
            </a:r>
            <a:endParaRPr lang="en-US" altLang="zh-CN" sz="1350">
              <a:solidFill>
                <a:schemeClr val="bg1"/>
              </a:solidFill>
            </a:endParaRPr>
          </a:p>
        </p:txBody>
      </p:sp>
      <p:pic>
        <p:nvPicPr>
          <p:cNvPr id="7" name="图片 6" descr="BG3"/>
          <p:cNvPicPr>
            <a:picLocks noChangeAspect="1"/>
          </p:cNvPicPr>
          <p:nvPr/>
        </p:nvPicPr>
        <p:blipFill>
          <a:blip r:embed="rId1"/>
          <a:stretch>
            <a:fillRect/>
          </a:stretch>
        </p:blipFill>
        <p:spPr>
          <a:xfrm>
            <a:off x="-17620" y="134"/>
            <a:ext cx="9175907" cy="2079675"/>
          </a:xfrm>
          <a:prstGeom prst="rect">
            <a:avLst/>
          </a:prstGeom>
        </p:spPr>
      </p:pic>
      <p:sp>
        <p:nvSpPr>
          <p:cNvPr id="3" name="灯片编号占位符 2"/>
          <p:cNvSpPr>
            <a:spLocks noGrp="1"/>
          </p:cNvSpPr>
          <p:nvPr>
            <p:ph type="sldNum" sz="quarter" idx="12"/>
          </p:nvPr>
        </p:nvSpPr>
        <p:spPr/>
        <p:txBody>
          <a:bodyPr/>
          <a:lstStyle/>
          <a:p>
            <a:fld id="{7D9BB5D0-35E4-459D-AEF3-FE4D7C45CC19}" type="slidenum">
              <a:rPr lang="zh-CN" altLang="en-US" sz="900" smtClean="0"/>
            </a:fld>
            <a:endParaRPr lang="zh-CN" altLang="en-US" sz="900"/>
          </a:p>
        </p:txBody>
      </p:sp>
      <p:sp>
        <p:nvSpPr>
          <p:cNvPr id="2" name="文本框 1"/>
          <p:cNvSpPr txBox="1"/>
          <p:nvPr/>
        </p:nvSpPr>
        <p:spPr>
          <a:xfrm>
            <a:off x="3062162" y="3473765"/>
            <a:ext cx="2770678" cy="311785"/>
          </a:xfrm>
          <a:prstGeom prst="rect">
            <a:avLst/>
          </a:prstGeom>
          <a:noFill/>
        </p:spPr>
        <p:txBody>
          <a:bodyPr wrap="square" rtlCol="0" anchor="t">
            <a:spAutoFit/>
          </a:bodyPr>
          <a:lstStyle/>
          <a:p>
            <a:r>
              <a:rPr lang="zh-CN" altLang="en-US" sz="1350" dirty="0" smtClean="0">
                <a:solidFill>
                  <a:srgbClr val="42BDD8"/>
                </a:solidFill>
                <a:latin typeface="微软雅黑" panose="020B0503020204020204" pitchFamily="34" charset="-122"/>
                <a:ea typeface="微软雅黑" panose="020B0503020204020204" pitchFamily="34" charset="-122"/>
              </a:rPr>
              <a:t>拍拍</a:t>
            </a:r>
            <a:r>
              <a:rPr lang="zh-CN" altLang="en-US" sz="1350" dirty="0">
                <a:solidFill>
                  <a:srgbClr val="42BDD8"/>
                </a:solidFill>
                <a:latin typeface="微软雅黑" panose="020B0503020204020204" pitchFamily="34" charset="-122"/>
                <a:ea typeface="微软雅黑" panose="020B0503020204020204" pitchFamily="34" charset="-122"/>
              </a:rPr>
              <a:t>信数据服务（上海）有限公司 </a:t>
            </a:r>
            <a:endParaRPr lang="zh-CN" altLang="en-US" sz="1350" dirty="0">
              <a:solidFill>
                <a:srgbClr val="42BDD8"/>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865315" y="3762373"/>
            <a:ext cx="1164371" cy="299085"/>
          </a:xfrm>
          <a:prstGeom prst="rect">
            <a:avLst/>
          </a:prstGeom>
          <a:noFill/>
        </p:spPr>
        <p:txBody>
          <a:bodyPr wrap="square" rtlCol="0" anchor="t">
            <a:spAutoFit/>
          </a:bodyPr>
          <a:lstStyle/>
          <a:p>
            <a:pPr algn="l"/>
            <a:r>
              <a:rPr lang="en-US" altLang="zh-CN" sz="1350" dirty="0">
                <a:solidFill>
                  <a:srgbClr val="42BDD8"/>
                </a:solidFill>
                <a:latin typeface="微软雅黑" panose="020B0503020204020204" pitchFamily="34" charset="-122"/>
                <a:ea typeface="微软雅黑" panose="020B0503020204020204" pitchFamily="34" charset="-122"/>
              </a:rPr>
              <a:t>2018</a:t>
            </a:r>
            <a:r>
              <a:rPr lang="zh-CN" altLang="en-US" sz="1350" dirty="0">
                <a:solidFill>
                  <a:srgbClr val="42BDD8"/>
                </a:solidFill>
                <a:latin typeface="微软雅黑" panose="020B0503020204020204" pitchFamily="34" charset="-122"/>
                <a:ea typeface="微软雅黑" panose="020B0503020204020204" pitchFamily="34" charset="-122"/>
              </a:rPr>
              <a:t>年</a:t>
            </a:r>
            <a:r>
              <a:rPr lang="en-US" altLang="zh-CN" sz="1350" dirty="0">
                <a:solidFill>
                  <a:srgbClr val="42BDD8"/>
                </a:solidFill>
                <a:latin typeface="微软雅黑" panose="020B0503020204020204" pitchFamily="34" charset="-122"/>
                <a:ea typeface="微软雅黑" panose="020B0503020204020204" pitchFamily="34" charset="-122"/>
              </a:rPr>
              <a:t>05</a:t>
            </a:r>
            <a:r>
              <a:rPr lang="zh-CN" altLang="en-US" sz="1350" dirty="0">
                <a:solidFill>
                  <a:srgbClr val="42BDD8"/>
                </a:solidFill>
                <a:latin typeface="微软雅黑" panose="020B0503020204020204" pitchFamily="34" charset="-122"/>
                <a:ea typeface="微软雅黑" panose="020B0503020204020204" pitchFamily="34" charset="-122"/>
              </a:rPr>
              <a:t>月</a:t>
            </a:r>
            <a:endParaRPr lang="zh-CN" altLang="en-US" sz="1350" dirty="0">
              <a:solidFill>
                <a:srgbClr val="42BDD8"/>
              </a:solidFill>
              <a:latin typeface="微软雅黑" panose="020B0503020204020204" pitchFamily="34" charset="-122"/>
              <a:ea typeface="微软雅黑" panose="020B0503020204020204" pitchFamily="34" charset="-122"/>
            </a:endParaRPr>
          </a:p>
        </p:txBody>
      </p:sp>
      <p:pic>
        <p:nvPicPr>
          <p:cNvPr id="13" name="图片 12" descr="logo"/>
          <p:cNvPicPr>
            <a:picLocks noChangeAspect="1"/>
          </p:cNvPicPr>
          <p:nvPr/>
        </p:nvPicPr>
        <p:blipFill>
          <a:blip r:embed="rId2"/>
          <a:stretch>
            <a:fillRect/>
          </a:stretch>
        </p:blipFill>
        <p:spPr>
          <a:xfrm>
            <a:off x="2842542" y="2502425"/>
            <a:ext cx="3211187" cy="860063"/>
          </a:xfrm>
          <a:prstGeom prst="rect">
            <a:avLst/>
          </a:prstGeom>
        </p:spPr>
      </p:pic>
      <p:sp>
        <p:nvSpPr>
          <p:cNvPr id="11" name="标题 10"/>
          <p:cNvSpPr>
            <a:spLocks noGrp="1"/>
          </p:cNvSpPr>
          <p:nvPr>
            <p:ph type="title"/>
          </p:nvPr>
        </p:nvSpPr>
        <p:spPr>
          <a:xfrm>
            <a:off x="627188" y="924422"/>
            <a:ext cx="7886289" cy="994120"/>
          </a:xfrm>
          <a:prstGeom prst="rect">
            <a:avLst/>
          </a:prstGeom>
        </p:spPr>
        <p:txBody>
          <a:bodyPr vert="horz" lIns="68576" tIns="34288" rIns="68576" bIns="34288" rtlCol="0" anchor="ctr">
            <a:normAutofit/>
          </a:bodyPr>
          <a:lstStyle/>
          <a:p>
            <a:r>
              <a:rPr lang="en-US" altLang="zh-CN" dirty="0" err="1" smtClean="0"/>
              <a:t>TensorFlow</a:t>
            </a:r>
            <a:r>
              <a:rPr lang="zh-CN" altLang="en-US" dirty="0" smtClean="0"/>
              <a:t>入门</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022845" y="297468"/>
            <a:ext cx="3995936" cy="829945"/>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1143179"/>
            <a:ext cx="8496944" cy="3046988"/>
          </a:xfrm>
          <a:prstGeom prst="rect">
            <a:avLst/>
          </a:prstGeom>
          <a:noFill/>
        </p:spPr>
        <p:txBody>
          <a:bodyPr wrap="square" rtlCol="0">
            <a:spAutoFit/>
          </a:bodyPr>
          <a:lstStyle/>
          <a:p>
            <a:r>
              <a:rPr lang="zh-CN" altLang="en-US" sz="1600" dirty="0"/>
              <a:t>我们知道</a:t>
            </a:r>
            <a:r>
              <a:rPr lang="en-US" altLang="zh-CN" sz="1600" dirty="0"/>
              <a:t>MNIST</a:t>
            </a:r>
            <a:r>
              <a:rPr lang="zh-CN" altLang="en-US" sz="1600" dirty="0"/>
              <a:t>的每一张图片都表示一个数字，从</a:t>
            </a:r>
            <a:r>
              <a:rPr lang="en-US" altLang="zh-CN" sz="1600" dirty="0"/>
              <a:t>0</a:t>
            </a:r>
            <a:r>
              <a:rPr lang="zh-CN" altLang="en-US" sz="1600" dirty="0"/>
              <a:t>到</a:t>
            </a:r>
            <a:r>
              <a:rPr lang="en-US" altLang="zh-CN" sz="1600" dirty="0"/>
              <a:t>9</a:t>
            </a:r>
            <a:r>
              <a:rPr lang="zh-CN" altLang="en-US" sz="1600" dirty="0"/>
              <a:t>。我们希望得到给定图片代表每个数字的概率。比如说，我们的模型可能推测一张包含</a:t>
            </a:r>
            <a:r>
              <a:rPr lang="en-US" altLang="zh-CN" sz="1600" dirty="0"/>
              <a:t>9</a:t>
            </a:r>
            <a:r>
              <a:rPr lang="zh-CN" altLang="en-US" sz="1600" dirty="0"/>
              <a:t>的图片代表数字</a:t>
            </a:r>
            <a:r>
              <a:rPr lang="en-US" altLang="zh-CN" sz="1600" dirty="0"/>
              <a:t>9</a:t>
            </a:r>
            <a:r>
              <a:rPr lang="zh-CN" altLang="en-US" sz="1600" dirty="0"/>
              <a:t>的概率是</a:t>
            </a:r>
            <a:r>
              <a:rPr lang="en-US" altLang="zh-CN" sz="1600" dirty="0"/>
              <a:t>80%</a:t>
            </a:r>
            <a:r>
              <a:rPr lang="zh-CN" altLang="en-US" sz="1600" dirty="0"/>
              <a:t>但是判断它是</a:t>
            </a:r>
            <a:r>
              <a:rPr lang="en-US" altLang="zh-CN" sz="1600" dirty="0"/>
              <a:t>8</a:t>
            </a:r>
            <a:r>
              <a:rPr lang="zh-CN" altLang="en-US" sz="1600" dirty="0"/>
              <a:t>的概率是</a:t>
            </a:r>
            <a:r>
              <a:rPr lang="en-US" altLang="zh-CN" sz="1600" dirty="0"/>
              <a:t>5%</a:t>
            </a:r>
            <a:r>
              <a:rPr lang="zh-CN" altLang="en-US" sz="1600" dirty="0"/>
              <a:t>（因为</a:t>
            </a:r>
            <a:r>
              <a:rPr lang="en-US" altLang="zh-CN" sz="1600" dirty="0"/>
              <a:t>8</a:t>
            </a:r>
            <a:r>
              <a:rPr lang="zh-CN" altLang="en-US" sz="1600" dirty="0"/>
              <a:t>和</a:t>
            </a:r>
            <a:r>
              <a:rPr lang="en-US" altLang="zh-CN" sz="1600" dirty="0"/>
              <a:t>9</a:t>
            </a:r>
            <a:r>
              <a:rPr lang="zh-CN" altLang="en-US" sz="1600" dirty="0"/>
              <a:t>都有上半部分的小圆），然后给予它代表其他数字的概率更小的值。</a:t>
            </a:r>
            <a:endParaRPr lang="zh-CN" altLang="en-US" sz="1600" dirty="0"/>
          </a:p>
          <a:p>
            <a:r>
              <a:rPr lang="zh-CN" altLang="en-US" sz="1600" dirty="0"/>
              <a:t>这是一个使用</a:t>
            </a:r>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）模型的经典案例。</a:t>
            </a:r>
            <a:r>
              <a:rPr lang="en-US" altLang="zh-CN" sz="1600" u="sng" dirty="0" err="1"/>
              <a:t>softmax</a:t>
            </a:r>
            <a:r>
              <a:rPr lang="zh-CN" altLang="en-US" sz="1600" u="sng" dirty="0"/>
              <a:t>模型可以用来给不同的对象分配概率</a:t>
            </a:r>
            <a:r>
              <a:rPr lang="zh-CN" altLang="en-US" sz="1600" dirty="0"/>
              <a:t>。即使在之后，我们训练更加精细的模型时，最后一步也需要用</a:t>
            </a:r>
            <a:r>
              <a:rPr lang="en-US" altLang="zh-CN" sz="1600" dirty="0" err="1"/>
              <a:t>softmax</a:t>
            </a:r>
            <a:r>
              <a:rPr lang="zh-CN" altLang="en-US" sz="1600" dirty="0"/>
              <a:t>来分配概率。</a:t>
            </a:r>
            <a:endParaRPr lang="zh-CN" altLang="en-US" sz="1600" dirty="0"/>
          </a:p>
          <a:p>
            <a:r>
              <a:rPr lang="en-US" altLang="zh-CN" sz="1600" dirty="0" err="1"/>
              <a:t>softmax</a:t>
            </a:r>
            <a:r>
              <a:rPr lang="zh-CN" altLang="en-US" sz="1600" dirty="0"/>
              <a:t>回归（</a:t>
            </a:r>
            <a:r>
              <a:rPr lang="en-US" altLang="zh-CN" sz="1600" dirty="0" err="1"/>
              <a:t>softmax</a:t>
            </a:r>
            <a:r>
              <a:rPr lang="en-US" altLang="zh-CN" sz="1600" dirty="0"/>
              <a:t> regression</a:t>
            </a:r>
            <a:r>
              <a:rPr lang="zh-CN" altLang="en-US" sz="1600" dirty="0"/>
              <a:t>）分两步：第一步</a:t>
            </a:r>
            <a:endParaRPr lang="zh-CN" altLang="en-US" sz="1600" dirty="0"/>
          </a:p>
          <a:p>
            <a:r>
              <a:rPr lang="zh-CN" altLang="en-US" sz="1600" dirty="0"/>
              <a:t>为了得到一张给定图片属于某个特定数字类的证据（</a:t>
            </a:r>
            <a:r>
              <a:rPr lang="en-US" altLang="zh-CN" sz="1600" dirty="0"/>
              <a:t>evidence</a:t>
            </a:r>
            <a:r>
              <a:rPr lang="zh-CN" altLang="en-US" sz="1600" dirty="0"/>
              <a:t>），我们</a:t>
            </a:r>
            <a:r>
              <a:rPr lang="zh-CN" altLang="en-US" sz="1600" u="sng" dirty="0"/>
              <a:t>对图片像素值进行加权求和</a:t>
            </a:r>
            <a:r>
              <a:rPr lang="zh-CN" altLang="en-US" sz="1600" dirty="0"/>
              <a:t>。如果这个像素具有很强的证据说明这张图片不属于该类，那么相应的权值为负数，相反如果这个像素拥有有利的证据支持这张图片属于这个类，那么权值是正数。</a:t>
            </a:r>
            <a:endParaRPr lang="zh-CN" altLang="en-US" sz="1600" dirty="0"/>
          </a:p>
          <a:p>
            <a:r>
              <a:rPr lang="zh-CN" altLang="en-US" sz="1600" dirty="0"/>
              <a:t>下面的图片显示了一个模型学习到的图片上每个像素对于特定数字类的权值。红色代表负数权值，蓝色代表正数权值</a:t>
            </a:r>
            <a:r>
              <a:rPr lang="zh-CN" altLang="en-US" sz="1600" dirty="0" smtClean="0"/>
              <a:t>。</a:t>
            </a:r>
            <a:endParaRPr lang="zh-CN" altLang="en-US" sz="1600" dirty="0"/>
          </a:p>
        </p:txBody>
      </p:sp>
      <p:pic>
        <p:nvPicPr>
          <p:cNvPr id="6" name="图片 5"/>
          <p:cNvPicPr>
            <a:picLocks noChangeAspect="1"/>
          </p:cNvPicPr>
          <p:nvPr/>
        </p:nvPicPr>
        <p:blipFill>
          <a:blip r:embed="rId1"/>
          <a:stretch>
            <a:fillRect/>
          </a:stretch>
        </p:blipFill>
        <p:spPr>
          <a:xfrm>
            <a:off x="2449476" y="4293096"/>
            <a:ext cx="3380952" cy="165714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436096" y="293668"/>
            <a:ext cx="3707904" cy="675640"/>
          </a:xfrm>
          <a:prstGeom prst="rect">
            <a:avLst/>
          </a:prstGeom>
          <a:noFill/>
        </p:spPr>
        <p:txBody>
          <a:bodyPr wrap="square" rtlCol="0">
            <a:spAutoFit/>
          </a:bodyPr>
          <a:lstStyle/>
          <a:p>
            <a:pPr algn="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回归介绍</a:t>
            </a:r>
            <a:endParaRPr lang="zh-CN" altLang="en-US" sz="2800" b="1" dirty="0"/>
          </a:p>
          <a:p>
            <a:pPr algn="r"/>
            <a:endParaRPr lang="zh-CN" altLang="en-US" dirty="0"/>
          </a:p>
        </p:txBody>
      </p:sp>
      <p:pic>
        <p:nvPicPr>
          <p:cNvPr id="2" name="图片 1"/>
          <p:cNvPicPr>
            <a:picLocks noChangeAspect="1"/>
          </p:cNvPicPr>
          <p:nvPr/>
        </p:nvPicPr>
        <p:blipFill>
          <a:blip r:embed="rId1"/>
          <a:stretch>
            <a:fillRect/>
          </a:stretch>
        </p:blipFill>
        <p:spPr>
          <a:xfrm>
            <a:off x="643255" y="845820"/>
            <a:ext cx="7675880" cy="4409440"/>
          </a:xfrm>
          <a:prstGeom prst="rect">
            <a:avLst/>
          </a:prstGeom>
        </p:spPr>
      </p:pic>
      <p:sp>
        <p:nvSpPr>
          <p:cNvPr id="4" name="文本框 3"/>
          <p:cNvSpPr txBox="1"/>
          <p:nvPr/>
        </p:nvSpPr>
        <p:spPr>
          <a:xfrm>
            <a:off x="770255" y="5383530"/>
            <a:ext cx="7421245" cy="953135"/>
          </a:xfrm>
          <a:prstGeom prst="rect">
            <a:avLst/>
          </a:prstGeom>
          <a:noFill/>
        </p:spPr>
        <p:txBody>
          <a:bodyPr wrap="square" rtlCol="0">
            <a:spAutoFit/>
          </a:bodyPr>
          <a:lstStyle/>
          <a:p>
            <a:r>
              <a:rPr lang="zh-CN" altLang="en-US" sz="1400"/>
              <a:t>把输入值当成幂指数求值，再正则化这些结果值。这个幂运算表示，更大的证据对应更大的假设模型（hypothesis）里面的乘数权重值。反之，拥有更少的证据意味着在假设模型里面拥有更小的乘数系数。假设模型里的权值不可以是0值或者负值。Softmax然后会正则化这些权重值，使它们的总和等于1，以此构造一个有效的概率分布。</a:t>
            </a:r>
            <a:endParaRPr lang="zh-CN" alt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947535" y="313690"/>
            <a:ext cx="2196465" cy="398780"/>
          </a:xfrm>
          <a:prstGeom prst="rect">
            <a:avLst/>
          </a:prstGeom>
          <a:noFill/>
        </p:spPr>
        <p:txBody>
          <a:bodyPr wrap="none" rtlCol="0" anchor="t">
            <a:spAutoFit/>
          </a:bodyPr>
          <a:lstStyle/>
          <a:p>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sym typeface="+mn-ea"/>
              </a:rPr>
              <a:t>Softmax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回归介绍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35355" y="800735"/>
            <a:ext cx="7049135" cy="59461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902460" y="3060065"/>
            <a:ext cx="5731510" cy="737235"/>
          </a:xfrm>
          <a:prstGeom prst="rect">
            <a:avLst/>
          </a:prstGeom>
          <a:noFill/>
        </p:spPr>
        <p:txBody>
          <a:bodyPr wrap="square" rtlCol="0" anchor="t">
            <a:spAutoFit/>
          </a:bodyPr>
          <a:lstStyle/>
          <a:p>
            <a:r>
              <a:rPr lang="zh-CN" altLang="en-US" sz="2400">
                <a:solidFill>
                  <a:schemeClr val="tx1"/>
                </a:solidFill>
                <a:effectLst>
                  <a:outerShdw blurRad="38100" dist="19050" dir="2700000" algn="tl" rotWithShape="0">
                    <a:schemeClr val="dk1">
                      <a:alpha val="40000"/>
                    </a:schemeClr>
                  </a:outerShdw>
                </a:effectLst>
              </a:rPr>
              <a:t>看代码</a:t>
            </a:r>
            <a:r>
              <a:rPr lang="en-US" altLang="zh-CN" sz="2400">
                <a:solidFill>
                  <a:schemeClr val="tx1"/>
                </a:solidFill>
                <a:effectLst>
                  <a:outerShdw blurRad="38100" dist="19050" dir="2700000" algn="tl" rotWithShape="0">
                    <a:schemeClr val="dk1">
                      <a:alpha val="40000"/>
                    </a:schemeClr>
                  </a:outerShdw>
                </a:effectLst>
              </a:rPr>
              <a:t>input_data.ipynb, train_mnist1.ipynb</a:t>
            </a:r>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文本框 2"/>
          <p:cNvSpPr txBox="1"/>
          <p:nvPr/>
        </p:nvSpPr>
        <p:spPr>
          <a:xfrm>
            <a:off x="5393690" y="238125"/>
            <a:ext cx="3642360" cy="39878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rPr>
              <a:t>入门之</a:t>
            </a:r>
            <a:r>
              <a:rPr lang="zh-CN" altLang="en-US" sz="2000" dirty="0">
                <a:latin typeface="微软雅黑" panose="020B0503020204020204" pitchFamily="34" charset="-122"/>
                <a:ea typeface="微软雅黑" panose="020B0503020204020204" pitchFamily="34" charset="-122"/>
              </a:rPr>
              <a:t>实现回归模型</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3" name="矩形 2"/>
          <p:cNvSpPr/>
          <p:nvPr/>
        </p:nvSpPr>
        <p:spPr>
          <a:xfrm>
            <a:off x="7764146" y="342960"/>
            <a:ext cx="1379855" cy="368300"/>
          </a:xfrm>
          <a:prstGeom prst="rect">
            <a:avLst/>
          </a:prstGeom>
        </p:spPr>
        <p:txBody>
          <a:bodyPr wrap="none">
            <a:spAutoFit/>
          </a:bodyPr>
          <a:lstStyle/>
          <a:p>
            <a:pPr algn="r"/>
            <a:r>
              <a:rPr lang="en-US" altLang="zh-CN" dirty="0">
                <a:latin typeface="微软雅黑" panose="020B0503020204020204" pitchFamily="34" charset="-122"/>
                <a:ea typeface="微软雅黑" panose="020B0503020204020204" pitchFamily="34" charset="-122"/>
                <a:sym typeface="+mn-ea"/>
              </a:rPr>
              <a:t>MNIST</a:t>
            </a:r>
            <a:r>
              <a:rPr lang="zh-CN" altLang="en-US" dirty="0">
                <a:latin typeface="微软雅黑" panose="020B0503020204020204" pitchFamily="34" charset="-122"/>
                <a:ea typeface="微软雅黑" panose="020B0503020204020204" pitchFamily="34" charset="-122"/>
                <a:sym typeface="+mn-ea"/>
              </a:rPr>
              <a:t>进阶</a:t>
            </a:r>
            <a:endParaRPr lang="zh-CN" altLang="en-US"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634615" y="3060065"/>
            <a:ext cx="3665220" cy="737235"/>
          </a:xfrm>
          <a:prstGeom prst="rect">
            <a:avLst/>
          </a:prstGeom>
          <a:noFill/>
        </p:spPr>
        <p:txBody>
          <a:bodyPr wrap="square" rtlCol="0" anchor="t">
            <a:spAutoFit/>
          </a:bodyPr>
          <a:p>
            <a:r>
              <a:rPr lang="zh-CN" altLang="en-US" sz="2400">
                <a:solidFill>
                  <a:schemeClr val="tx1"/>
                </a:solidFill>
                <a:effectLst>
                  <a:outerShdw blurRad="38100" dist="19050" dir="2700000" algn="tl" rotWithShape="0">
                    <a:schemeClr val="dk1">
                      <a:alpha val="40000"/>
                    </a:schemeClr>
                  </a:outerShdw>
                </a:effectLst>
              </a:rPr>
              <a:t>看代码</a:t>
            </a:r>
            <a:r>
              <a:rPr lang="en-US" altLang="zh-CN" sz="2400">
                <a:solidFill>
                  <a:schemeClr val="tx1"/>
                </a:solidFill>
                <a:effectLst>
                  <a:outerShdw blurRad="38100" dist="19050" dir="2700000" algn="tl" rotWithShape="0">
                    <a:schemeClr val="dk1">
                      <a:alpha val="40000"/>
                    </a:schemeClr>
                  </a:outerShdw>
                </a:effectLst>
              </a:rPr>
              <a:t> train_mnist2.ipynb</a:t>
            </a:r>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
        <p:nvSpPr>
          <p:cNvPr id="4" name="矩形 3"/>
          <p:cNvSpPr/>
          <p:nvPr/>
        </p:nvSpPr>
        <p:spPr>
          <a:xfrm>
            <a:off x="4477385" y="342900"/>
            <a:ext cx="4666615" cy="368300"/>
          </a:xfrm>
          <a:prstGeom prst="rect">
            <a:avLst/>
          </a:prstGeom>
        </p:spPr>
        <p:txBody>
          <a:bodyPr wrap="square">
            <a:spAutoFit/>
          </a:bodyPr>
          <a:p>
            <a:pPr algn="r"/>
            <a:r>
              <a:rPr lang="zh-CN" altLang="en-US" dirty="0">
                <a:latin typeface="微软雅黑" panose="020B0503020204020204" pitchFamily="34" charset="-122"/>
                <a:ea typeface="微软雅黑" panose="020B0503020204020204" pitchFamily="34" charset="-122"/>
                <a:sym typeface="+mn-ea"/>
              </a:rPr>
              <a:t>什么是卷积神经网络？为什么它们很重要？</a:t>
            </a:r>
            <a:endParaRPr lang="zh-CN" altLang="en-US"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90195" y="951865"/>
            <a:ext cx="8601710" cy="922020"/>
          </a:xfrm>
          <a:prstGeom prst="rect">
            <a:avLst/>
          </a:prstGeom>
          <a:noFill/>
        </p:spPr>
        <p:txBody>
          <a:bodyPr wrap="square" rtlCol="0">
            <a:spAutoFit/>
          </a:bodyPr>
          <a:p>
            <a:r>
              <a:rPr lang="zh-CN" altLang="en-US"/>
              <a:t>卷积神经网络（ConvNets 或者 CNNs）属于神经网络的范畴，已经在诸如图像识别和分类的领域证明了其高效的能力。卷积神经网络可以成功识别人脸、物体和交通信号，从而为机器人和自动驾驶汽车提供视力。</a:t>
            </a:r>
            <a:endParaRPr lang="zh-CN" altLang="en-US"/>
          </a:p>
        </p:txBody>
      </p:sp>
      <p:pic>
        <p:nvPicPr>
          <p:cNvPr id="6" name="图片 5"/>
          <p:cNvPicPr>
            <a:picLocks noChangeAspect="1"/>
          </p:cNvPicPr>
          <p:nvPr/>
        </p:nvPicPr>
        <p:blipFill>
          <a:blip r:embed="rId1"/>
          <a:stretch>
            <a:fillRect/>
          </a:stretch>
        </p:blipFill>
        <p:spPr>
          <a:xfrm>
            <a:off x="410845" y="1965960"/>
            <a:ext cx="8361045" cy="3162935"/>
          </a:xfrm>
          <a:prstGeom prst="rect">
            <a:avLst/>
          </a:prstGeom>
        </p:spPr>
      </p:pic>
      <p:sp>
        <p:nvSpPr>
          <p:cNvPr id="7" name="文本框 6"/>
          <p:cNvSpPr txBox="1"/>
          <p:nvPr/>
        </p:nvSpPr>
        <p:spPr>
          <a:xfrm>
            <a:off x="422275" y="5215890"/>
            <a:ext cx="8326120" cy="1198880"/>
          </a:xfrm>
          <a:prstGeom prst="rect">
            <a:avLst/>
          </a:prstGeom>
          <a:noFill/>
        </p:spPr>
        <p:txBody>
          <a:bodyPr wrap="square" rtlCol="0">
            <a:spAutoFit/>
          </a:bodyPr>
          <a:p>
            <a:r>
              <a:rPr lang="zh-CN" altLang="en-US"/>
              <a:t>在上图中，卷积神经网络可以识别场景，也可以提供相关的标签，比如“桥梁”、“火车”和“网球”；而下图展示了卷积神经网络可以用来识别日常物体、人和动物。最近，卷积神经网络也在一些自然语言处理任务（比如语句分类）上面展示了良好的效果。</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477385" y="342900"/>
            <a:ext cx="4666615" cy="368300"/>
          </a:xfrm>
          <a:prstGeom prst="rect">
            <a:avLst/>
          </a:prstGeom>
        </p:spPr>
        <p:txBody>
          <a:bodyPr wrap="square">
            <a:spAutoFit/>
          </a:bodyPr>
          <a:p>
            <a:pPr algn="r"/>
            <a:r>
              <a:rPr lang="zh-CN" altLang="en-US" dirty="0">
                <a:latin typeface="微软雅黑" panose="020B0503020204020204" pitchFamily="34" charset="-122"/>
                <a:ea typeface="微软雅黑" panose="020B0503020204020204" pitchFamily="34" charset="-122"/>
                <a:sym typeface="+mn-ea"/>
              </a:rPr>
              <a:t>什么是卷积神经网络？为什么它们很重要？</a:t>
            </a:r>
            <a:endParaRPr lang="zh-CN" altLang="en-US"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1151890" y="1619250"/>
            <a:ext cx="6571615" cy="2447925"/>
          </a:xfrm>
          <a:prstGeom prst="rect">
            <a:avLst/>
          </a:prstGeom>
        </p:spPr>
      </p:pic>
      <p:sp>
        <p:nvSpPr>
          <p:cNvPr id="3" name="文本框 2"/>
          <p:cNvSpPr txBox="1"/>
          <p:nvPr/>
        </p:nvSpPr>
        <p:spPr>
          <a:xfrm>
            <a:off x="513080" y="4834890"/>
            <a:ext cx="8119110" cy="922020"/>
          </a:xfrm>
          <a:prstGeom prst="rect">
            <a:avLst/>
          </a:prstGeom>
          <a:noFill/>
        </p:spPr>
        <p:txBody>
          <a:bodyPr wrap="square" rtlCol="0">
            <a:spAutoFit/>
          </a:bodyPr>
          <a:p>
            <a:r>
              <a:rPr lang="zh-CN" altLang="en-US"/>
              <a:t>因此，卷积神经网络对于今天大多数的机器学习用户来说都是一个重要的工具。然而，理解卷积神经网络以及首次学习使用它们有时会很痛苦。接下来就让我们对卷积神经网络如何处理图像有一个基本的了解。</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4" name="矩形 3"/>
          <p:cNvSpPr/>
          <p:nvPr/>
        </p:nvSpPr>
        <p:spPr>
          <a:xfrm>
            <a:off x="4477385" y="342900"/>
            <a:ext cx="4666615" cy="368300"/>
          </a:xfrm>
          <a:prstGeom prst="rect">
            <a:avLst/>
          </a:prstGeom>
        </p:spPr>
        <p:txBody>
          <a:bodyPr wrap="square">
            <a:spAutoFit/>
          </a:bodyPr>
          <a:p>
            <a:pPr algn="r"/>
            <a:r>
              <a:rPr lang="zh-CN" altLang="en-US" dirty="0">
                <a:latin typeface="微软雅黑" panose="020B0503020204020204" pitchFamily="34" charset="-122"/>
                <a:ea typeface="微软雅黑" panose="020B0503020204020204" pitchFamily="34" charset="-122"/>
                <a:sym typeface="+mn-ea"/>
              </a:rPr>
              <a:t>什么是卷积神经网络？为什么它们很重要？</a:t>
            </a:r>
            <a:endParaRPr lang="zh-CN" altLang="en-US" dirty="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81660" y="989330"/>
            <a:ext cx="7947025" cy="2306955"/>
          </a:xfrm>
          <a:prstGeom prst="rect">
            <a:avLst/>
          </a:prstGeom>
          <a:noFill/>
        </p:spPr>
        <p:txBody>
          <a:bodyPr wrap="square" rtlCol="0" anchor="t">
            <a:spAutoFit/>
          </a:bodyPr>
          <a:p>
            <a:r>
              <a:rPr lang="zh-CN" altLang="en-US"/>
              <a:t>LeNet 架构 （1990s）</a:t>
            </a:r>
            <a:endParaRPr lang="zh-CN" altLang="en-US"/>
          </a:p>
          <a:p>
            <a:r>
              <a:rPr lang="zh-CN" altLang="en-US"/>
              <a:t>LeNet 是推进深度学习领域发展的最早的卷积神经网络之一。经过多次成功迭代，到 1988 年，Yann LeCun 把这一先驱工作命名为 LeNet5。当时，LeNet 架构主要用于</a:t>
            </a:r>
            <a:r>
              <a:rPr lang="zh-CN" altLang="en-US" b="1"/>
              <a:t>字符识别任务</a:t>
            </a:r>
            <a:r>
              <a:rPr lang="zh-CN" altLang="en-US"/>
              <a:t>，比如</a:t>
            </a:r>
            <a:r>
              <a:rPr lang="zh-CN" altLang="en-US" b="1"/>
              <a:t>读取邮政编码、数字</a:t>
            </a:r>
            <a:r>
              <a:rPr lang="zh-CN" altLang="en-US"/>
              <a:t>等等。</a:t>
            </a:r>
            <a:endParaRPr lang="zh-CN" altLang="en-US"/>
          </a:p>
          <a:p>
            <a:endParaRPr lang="zh-CN" altLang="en-US"/>
          </a:p>
          <a:p>
            <a:r>
              <a:rPr lang="zh-CN" altLang="en-US"/>
              <a:t>接下来，我们将会了解 LeNet 架构是如何学会</a:t>
            </a:r>
            <a:r>
              <a:rPr lang="zh-CN" altLang="en-US" b="1"/>
              <a:t>识别图像</a:t>
            </a:r>
            <a:r>
              <a:rPr lang="zh-CN" altLang="en-US"/>
              <a:t>的。近年来有许多在 LeNet 上面改进的新架构被提出来，但它们都使用了 LeNet 中的主要概念，如果你对 LeNet 有一个清晰的认识，就相对比较容易理解。</a:t>
            </a:r>
            <a:endParaRPr lang="zh-CN" altLang="en-US"/>
          </a:p>
        </p:txBody>
      </p:sp>
      <p:pic>
        <p:nvPicPr>
          <p:cNvPr id="3" name="图片 2"/>
          <p:cNvPicPr>
            <a:picLocks noChangeAspect="1"/>
          </p:cNvPicPr>
          <p:nvPr/>
        </p:nvPicPr>
        <p:blipFill>
          <a:blip r:embed="rId1"/>
          <a:stretch>
            <a:fillRect/>
          </a:stretch>
        </p:blipFill>
        <p:spPr>
          <a:xfrm>
            <a:off x="1153795" y="3296285"/>
            <a:ext cx="6571615" cy="1562100"/>
          </a:xfrm>
          <a:prstGeom prst="rect">
            <a:avLst/>
          </a:prstGeom>
        </p:spPr>
      </p:pic>
      <p:sp>
        <p:nvSpPr>
          <p:cNvPr id="5" name="文本框 4"/>
          <p:cNvSpPr txBox="1"/>
          <p:nvPr/>
        </p:nvSpPr>
        <p:spPr>
          <a:xfrm>
            <a:off x="458470" y="5137150"/>
            <a:ext cx="7962900" cy="1198880"/>
          </a:xfrm>
          <a:prstGeom prst="rect">
            <a:avLst/>
          </a:prstGeom>
          <a:noFill/>
        </p:spPr>
        <p:txBody>
          <a:bodyPr wrap="square" rtlCol="0" anchor="t">
            <a:spAutoFit/>
          </a:bodyPr>
          <a:p>
            <a:r>
              <a:rPr lang="zh-CN" altLang="en-US"/>
              <a:t>上图中的卷积神经网络和原始的 LeNet 的结构比较相似，可以把输入的图像分为四类：狗、猫、船或者鸟（原始的 LeNet 主要用于字符识别任务）。正如上图说示，当输入为一张船的图片时，网络可以正确的从四个类别中把最高的概率分配给船（0.94）。在输出层所有概率的和应该为一（本文稍后会解释）。</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9085" y="108585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4" name="矩形 3"/>
          <p:cNvSpPr/>
          <p:nvPr/>
        </p:nvSpPr>
        <p:spPr>
          <a:xfrm>
            <a:off x="4477385" y="342900"/>
            <a:ext cx="4666615" cy="368300"/>
          </a:xfrm>
          <a:prstGeom prst="rect">
            <a:avLst/>
          </a:prstGeom>
        </p:spPr>
        <p:txBody>
          <a:bodyPr wrap="square">
            <a:spAutoFit/>
          </a:bodyPr>
          <a:p>
            <a:pPr algn="r"/>
            <a:r>
              <a:rPr lang="zh-CN" altLang="en-US" dirty="0">
                <a:latin typeface="微软雅黑" panose="020B0503020204020204" pitchFamily="34" charset="-122"/>
                <a:ea typeface="微软雅黑" panose="020B0503020204020204" pitchFamily="34" charset="-122"/>
                <a:sym typeface="+mn-ea"/>
              </a:rPr>
              <a:t>什么是卷积神经网络？为什么它们很重要？</a:t>
            </a:r>
            <a:endParaRPr lang="zh-CN" altLang="en-US"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454025" y="1443990"/>
            <a:ext cx="8002905" cy="2030095"/>
          </a:xfrm>
          <a:prstGeom prst="rect">
            <a:avLst/>
          </a:prstGeom>
          <a:noFill/>
        </p:spPr>
        <p:txBody>
          <a:bodyPr wrap="square" rtlCol="0" anchor="t">
            <a:spAutoFit/>
          </a:bodyPr>
          <a:p>
            <a:r>
              <a:rPr lang="zh-CN" altLang="en-US"/>
              <a:t>在上图中的 ConvNet 有四个主要操作：</a:t>
            </a:r>
            <a:endParaRPr lang="zh-CN" altLang="en-US"/>
          </a:p>
          <a:p>
            <a:r>
              <a:rPr lang="en-US" altLang="zh-CN"/>
              <a:t>1. </a:t>
            </a:r>
            <a:r>
              <a:rPr lang="zh-CN" altLang="en-US"/>
              <a:t>卷积</a:t>
            </a:r>
            <a:endParaRPr lang="zh-CN" altLang="en-US"/>
          </a:p>
          <a:p>
            <a:r>
              <a:rPr lang="en-US" altLang="zh-CN"/>
              <a:t>2. </a:t>
            </a:r>
            <a:r>
              <a:rPr lang="zh-CN" altLang="en-US"/>
              <a:t>非线性处理（ReLU）</a:t>
            </a:r>
            <a:endParaRPr lang="zh-CN" altLang="en-US"/>
          </a:p>
          <a:p>
            <a:r>
              <a:rPr lang="en-US" altLang="zh-CN"/>
              <a:t>3. </a:t>
            </a:r>
            <a:r>
              <a:rPr lang="zh-CN" altLang="en-US"/>
              <a:t>池化或者亚采样</a:t>
            </a:r>
            <a:endParaRPr lang="zh-CN" altLang="en-US"/>
          </a:p>
          <a:p>
            <a:r>
              <a:rPr lang="en-US" altLang="zh-CN"/>
              <a:t>4. </a:t>
            </a:r>
            <a:r>
              <a:rPr lang="zh-CN" altLang="en-US"/>
              <a:t>分类（全连接层）</a:t>
            </a:r>
            <a:endParaRPr lang="zh-CN" altLang="en-US"/>
          </a:p>
          <a:p>
            <a:r>
              <a:rPr lang="zh-CN" altLang="en-US"/>
              <a:t>这些操作对于各个卷积神经网络来说都是基本组件，因此理解它们的工作原理有助于充分了解卷积神经网络。下面我们将会尝试理解各步操作背后的原理。</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23900" y="880745"/>
            <a:ext cx="7035165" cy="368300"/>
          </a:xfrm>
          <a:prstGeom prst="rect">
            <a:avLst/>
          </a:prstGeom>
          <a:noFill/>
        </p:spPr>
        <p:txBody>
          <a:bodyPr wrap="square" rtlCol="0" anchor="t">
            <a:spAutoFit/>
          </a:bodyPr>
          <a:lstStyle/>
          <a:p>
            <a:r>
              <a:rPr lang="zh-CN" altLang="en-US">
                <a:solidFill>
                  <a:schemeClr val="tx1"/>
                </a:solidFill>
                <a:effectLst>
                  <a:outerShdw blurRad="38100" dist="19050" dir="2700000" algn="tl" rotWithShape="0">
                    <a:schemeClr val="dk1">
                      <a:alpha val="40000"/>
                    </a:schemeClr>
                  </a:outerShdw>
                </a:effectLst>
              </a:rPr>
              <a:t>本质上来说，每张图像都可以表示为像素值的矩阵：</a:t>
            </a:r>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4" name="矩形 3"/>
          <p:cNvSpPr/>
          <p:nvPr/>
        </p:nvSpPr>
        <p:spPr>
          <a:xfrm>
            <a:off x="4477385" y="342900"/>
            <a:ext cx="4666615" cy="675640"/>
          </a:xfrm>
          <a:prstGeom prst="rect">
            <a:avLst/>
          </a:prstGeom>
        </p:spPr>
        <p:txBody>
          <a:bodyPr wrap="square">
            <a:spAutoFit/>
          </a:bodyPr>
          <a:p>
            <a:pPr algn="r"/>
            <a:r>
              <a:rPr lang="zh-CN" altLang="en-US" sz="2000">
                <a:latin typeface="微软雅黑" panose="020B0503020204020204" pitchFamily="34" charset="-122"/>
                <a:ea typeface="微软雅黑" panose="020B0503020204020204" pitchFamily="34" charset="-122"/>
                <a:sym typeface="+mn-ea"/>
              </a:rPr>
              <a:t>图像是像素值的矩阵</a:t>
            </a:r>
            <a:endParaRPr lang="zh-CN" altLang="en-US"/>
          </a:p>
          <a:p>
            <a:pPr algn="r"/>
            <a:endParaRPr lang="zh-CN" altLang="en-US" dirty="0">
              <a:latin typeface="微软雅黑" panose="020B0503020204020204" pitchFamily="34" charset="-122"/>
              <a:ea typeface="微软雅黑" panose="020B0503020204020204" pitchFamily="34" charset="-122"/>
              <a:sym typeface="+mn-ea"/>
            </a:endParaRPr>
          </a:p>
        </p:txBody>
      </p:sp>
      <p:pic>
        <p:nvPicPr>
          <p:cNvPr id="8" name="图片 7" descr="0"/>
          <p:cNvPicPr>
            <a:picLocks noChangeAspect="1"/>
          </p:cNvPicPr>
          <p:nvPr/>
        </p:nvPicPr>
        <p:blipFill>
          <a:blip r:embed="rId1"/>
          <a:stretch>
            <a:fillRect/>
          </a:stretch>
        </p:blipFill>
        <p:spPr>
          <a:xfrm>
            <a:off x="1524635" y="1541780"/>
            <a:ext cx="1828800" cy="1828800"/>
          </a:xfrm>
          <a:prstGeom prst="rect">
            <a:avLst/>
          </a:prstGeom>
        </p:spPr>
      </p:pic>
      <p:sp>
        <p:nvSpPr>
          <p:cNvPr id="9" name="文本框 8"/>
          <p:cNvSpPr txBox="1"/>
          <p:nvPr/>
        </p:nvSpPr>
        <p:spPr>
          <a:xfrm>
            <a:off x="474980" y="4321175"/>
            <a:ext cx="7960995" cy="2030095"/>
          </a:xfrm>
          <a:prstGeom prst="rect">
            <a:avLst/>
          </a:prstGeom>
          <a:noFill/>
        </p:spPr>
        <p:txBody>
          <a:bodyPr wrap="square" rtlCol="0" anchor="t">
            <a:spAutoFit/>
          </a:bodyPr>
          <a:p>
            <a:r>
              <a:rPr lang="zh-CN" altLang="en-US" b="1"/>
              <a:t>通道</a:t>
            </a:r>
            <a:r>
              <a:rPr lang="zh-CN" altLang="en-US"/>
              <a:t> 常用于表示图像的某种组成。一个标准数字相机拍摄的图像会有三通道 - 红、绿和蓝；你可以把它们看作是互相堆叠在一起的二维矩阵（每一个通道代表一个颜色），每个通道的像素值在 0 到 255 的范围内。</a:t>
            </a:r>
            <a:endParaRPr lang="zh-CN" altLang="en-US"/>
          </a:p>
          <a:p>
            <a:endParaRPr lang="zh-CN" altLang="en-US"/>
          </a:p>
          <a:p>
            <a:r>
              <a:rPr lang="zh-CN" altLang="en-US" b="1"/>
              <a:t>灰度</a:t>
            </a:r>
            <a:r>
              <a:rPr lang="zh-CN" altLang="en-US"/>
              <a:t>图像，仅仅只有一个通道。在本篇文章中，我们仅考虑灰度图像，这样我们就只有一个二维的矩阵来表示图像。矩阵中各个像素的值在 0 到 255 的范围内——零表示黑色，255 表示白色。</a:t>
            </a:r>
            <a:endParaRPr lang="zh-CN" altLang="en-US"/>
          </a:p>
        </p:txBody>
      </p:sp>
      <p:pic>
        <p:nvPicPr>
          <p:cNvPr id="10" name="图片 9"/>
          <p:cNvPicPr>
            <a:picLocks noChangeAspect="1"/>
          </p:cNvPicPr>
          <p:nvPr/>
        </p:nvPicPr>
        <p:blipFill>
          <a:blip r:embed="rId2"/>
          <a:stretch>
            <a:fillRect/>
          </a:stretch>
        </p:blipFill>
        <p:spPr>
          <a:xfrm>
            <a:off x="5035550" y="1541780"/>
            <a:ext cx="1885950" cy="18573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2"/>
          <p:cNvSpPr>
            <a:spLocks noChangeArrowheads="1"/>
          </p:cNvSpPr>
          <p:nvPr/>
        </p:nvSpPr>
        <p:spPr bwMode="auto">
          <a:xfrm>
            <a:off x="2121397" y="5199484"/>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通过</a:t>
            </a:r>
            <a:r>
              <a:rPr lang="en-US" altLang="zh-CN" sz="2400" dirty="0" smtClean="0">
                <a:latin typeface="微软雅黑" panose="020B0503020204020204" pitchFamily="34" charset="-122"/>
                <a:ea typeface="微软雅黑" panose="020B0503020204020204" pitchFamily="34" charset="-122"/>
              </a:rPr>
              <a:t>CNN</a:t>
            </a:r>
            <a:r>
              <a:rPr lang="zh-CN" altLang="en-US" sz="2400" dirty="0" smtClean="0">
                <a:latin typeface="微软雅黑" panose="020B0503020204020204" pitchFamily="34" charset="-122"/>
                <a:ea typeface="微软雅黑" panose="020B0503020204020204" pitchFamily="34" charset="-122"/>
              </a:rPr>
              <a:t>训练</a:t>
            </a:r>
            <a:r>
              <a:rPr lang="en-US" altLang="zh-CN" sz="2400" dirty="0" smtClean="0">
                <a:latin typeface="微软雅黑" panose="020B0503020204020204" pitchFamily="34" charset="-122"/>
                <a:ea typeface="微软雅黑" panose="020B0503020204020204" pitchFamily="34" charset="-122"/>
              </a:rPr>
              <a:t>MNIST</a:t>
            </a:r>
            <a:endParaRPr lang="en-US" altLang="zh-CN" sz="2400" dirty="0" smtClean="0">
              <a:latin typeface="微软雅黑" panose="020B0503020204020204" pitchFamily="34" charset="-122"/>
              <a:ea typeface="微软雅黑" panose="020B0503020204020204" pitchFamily="34" charset="-122"/>
            </a:endParaRPr>
          </a:p>
        </p:txBody>
      </p:sp>
      <p:sp>
        <p:nvSpPr>
          <p:cNvPr id="35" name="AutoShape 2"/>
          <p:cNvSpPr>
            <a:spLocks noChangeArrowheads="1"/>
          </p:cNvSpPr>
          <p:nvPr/>
        </p:nvSpPr>
        <p:spPr bwMode="auto">
          <a:xfrm>
            <a:off x="2115820" y="4375038"/>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理解</a:t>
            </a:r>
            <a:r>
              <a:rPr lang="zh-CN" altLang="en-US" sz="2400" dirty="0" smtClean="0">
                <a:latin typeface="微软雅黑" panose="020B0503020204020204" pitchFamily="34" charset="-122"/>
                <a:ea typeface="微软雅黑" panose="020B0503020204020204" pitchFamily="34" charset="-122"/>
              </a:rPr>
              <a:t>卷积神经网络（</a:t>
            </a:r>
            <a:r>
              <a:rPr lang="en-US" altLang="zh-CN" sz="2400" dirty="0" smtClean="0">
                <a:latin typeface="微软雅黑" panose="020B0503020204020204" pitchFamily="34" charset="-122"/>
                <a:ea typeface="微软雅黑" panose="020B0503020204020204" pitchFamily="34" charset="-122"/>
              </a:rPr>
              <a:t>CNN</a:t>
            </a:r>
            <a:r>
              <a:rPr lang="zh-CN" altLang="en-US"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sp>
        <p:nvSpPr>
          <p:cNvPr id="34" name="AutoShape 2"/>
          <p:cNvSpPr>
            <a:spLocks noChangeArrowheads="1"/>
          </p:cNvSpPr>
          <p:nvPr/>
        </p:nvSpPr>
        <p:spPr bwMode="auto">
          <a:xfrm>
            <a:off x="2093587" y="3544057"/>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sym typeface="+mn-ea"/>
              </a:rPr>
              <a:t>MNIST</a:t>
            </a:r>
            <a:r>
              <a:rPr lang="zh-CN" altLang="en-US" sz="2400" dirty="0">
                <a:latin typeface="微软雅黑" panose="020B0503020204020204" pitchFamily="34" charset="-122"/>
                <a:ea typeface="微软雅黑" panose="020B0503020204020204" pitchFamily="34" charset="-122"/>
                <a:sym typeface="+mn-ea"/>
              </a:rPr>
              <a:t>进阶</a:t>
            </a:r>
            <a:endParaRPr lang="zh-CN" altLang="en-US" sz="2400" dirty="0">
              <a:latin typeface="微软雅黑" panose="020B0503020204020204" pitchFamily="34" charset="-122"/>
              <a:ea typeface="微软雅黑" panose="020B0503020204020204" pitchFamily="34" charset="-122"/>
            </a:endParaRPr>
          </a:p>
        </p:txBody>
      </p:sp>
      <p:sp>
        <p:nvSpPr>
          <p:cNvPr id="33" name="AutoShape 2"/>
          <p:cNvSpPr>
            <a:spLocks noChangeArrowheads="1"/>
          </p:cNvSpPr>
          <p:nvPr/>
        </p:nvSpPr>
        <p:spPr bwMode="auto">
          <a:xfrm>
            <a:off x="2093587" y="27846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r>
              <a:rPr lang="en-US" altLang="zh-CN"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sym typeface="+mn-ea"/>
              </a:rPr>
              <a:t>MNIST</a:t>
            </a:r>
            <a:r>
              <a:rPr lang="zh-CN" altLang="en-US" sz="2400" dirty="0" smtClean="0">
                <a:latin typeface="微软雅黑" panose="020B0503020204020204" pitchFamily="34" charset="-122"/>
                <a:ea typeface="微软雅黑" panose="020B0503020204020204" pitchFamily="34" charset="-122"/>
                <a:sym typeface="+mn-ea"/>
              </a:rPr>
              <a:t>入门</a:t>
            </a:r>
            <a:endParaRPr lang="zh-CN" altLang="en-US" sz="2400" dirty="0">
              <a:latin typeface="微软雅黑" panose="020B0503020204020204" pitchFamily="34" charset="-122"/>
              <a:ea typeface="微软雅黑" panose="020B0503020204020204" pitchFamily="34" charset="-122"/>
            </a:endParaRPr>
          </a:p>
        </p:txBody>
      </p:sp>
      <p:sp>
        <p:nvSpPr>
          <p:cNvPr id="28" name="AutoShape 2"/>
          <p:cNvSpPr>
            <a:spLocks noChangeArrowheads="1"/>
          </p:cNvSpPr>
          <p:nvPr/>
        </p:nvSpPr>
        <p:spPr bwMode="auto">
          <a:xfrm>
            <a:off x="2082799" y="1947862"/>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l"/>
            <a:r>
              <a:rPr lang="en-US" altLang="zh-CN" sz="2400" dirty="0" smtClean="0">
                <a:latin typeface="微软雅黑" panose="020B0503020204020204" pitchFamily="34" charset="-122"/>
                <a:ea typeface="微软雅黑" panose="020B0503020204020204" pitchFamily="34" charset="-122"/>
                <a:sym typeface="+mn-ea"/>
              </a:rPr>
              <a:t>    </a:t>
            </a:r>
            <a:r>
              <a:rPr lang="zh-CN" altLang="en-US" sz="2400" dirty="0" smtClean="0">
                <a:latin typeface="微软雅黑" panose="020B0503020204020204" pitchFamily="34" charset="-122"/>
                <a:ea typeface="微软雅黑" panose="020B0503020204020204" pitchFamily="34" charset="-122"/>
                <a:sym typeface="+mn-ea"/>
              </a:rPr>
              <a:t>基本用法</a:t>
            </a:r>
            <a:endParaRPr lang="zh-CN" altLang="en-US" sz="24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3" name="AutoShape 2"/>
          <p:cNvSpPr>
            <a:spLocks noChangeArrowheads="1"/>
          </p:cNvSpPr>
          <p:nvPr/>
        </p:nvSpPr>
        <p:spPr bwMode="auto">
          <a:xfrm>
            <a:off x="2082800" y="1243806"/>
            <a:ext cx="5380037" cy="457200"/>
          </a:xfrm>
          <a:prstGeom prst="roundRect">
            <a:avLst>
              <a:gd name="adj" fmla="val 16667"/>
            </a:avLst>
          </a:prstGeom>
          <a:solidFill>
            <a:schemeClr val="accent2">
              <a:lumMod val="40000"/>
              <a:lumOff val="60000"/>
            </a:schemeClr>
          </a:solidFill>
          <a:ln w="12700" cmpd="sng">
            <a:solidFill>
              <a:schemeClr val="bg1"/>
            </a:solidFill>
            <a:round/>
          </a:ln>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TensorFlow</a:t>
            </a:r>
            <a:r>
              <a:rPr lang="zh-CN" altLang="en-US" sz="2400" dirty="0" smtClean="0">
                <a:latin typeface="微软雅黑" panose="020B0503020204020204" pitchFamily="34" charset="-122"/>
                <a:ea typeface="微软雅黑" panose="020B0503020204020204" pitchFamily="34" charset="-122"/>
              </a:rPr>
              <a:t>安装</a:t>
            </a:r>
            <a:endParaRPr lang="zh-CN" altLang="en-US" sz="2400" dirty="0">
              <a:latin typeface="微软雅黑" panose="020B0503020204020204" pitchFamily="34" charset="-122"/>
              <a:ea typeface="微软雅黑" panose="020B0503020204020204" pitchFamily="34" charset="-122"/>
            </a:endParaRPr>
          </a:p>
        </p:txBody>
      </p:sp>
      <p:sp>
        <p:nvSpPr>
          <p:cNvPr id="134" name="AutoShape 3"/>
          <p:cNvSpPr>
            <a:spLocks noChangeArrowheads="1"/>
          </p:cNvSpPr>
          <p:nvPr/>
        </p:nvSpPr>
        <p:spPr bwMode="auto">
          <a:xfrm>
            <a:off x="1701800" y="112474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36" name="Text Box 5"/>
          <p:cNvSpPr txBox="1">
            <a:spLocks noChangeArrowheads="1"/>
          </p:cNvSpPr>
          <p:nvPr/>
        </p:nvSpPr>
        <p:spPr bwMode="auto">
          <a:xfrm>
            <a:off x="1846262" y="12438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dirty="0">
                <a:solidFill>
                  <a:schemeClr val="bg1"/>
                </a:solidFill>
                <a:latin typeface="微软雅黑" panose="020B0503020204020204" pitchFamily="34" charset="-122"/>
                <a:ea typeface="微软雅黑" panose="020B0503020204020204" pitchFamily="34" charset="-122"/>
              </a:rPr>
              <a:t>1</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
        <p:nvSpPr>
          <p:cNvPr id="138" name="AutoShape 7"/>
          <p:cNvSpPr>
            <a:spLocks noChangeArrowheads="1"/>
          </p:cNvSpPr>
          <p:nvPr/>
        </p:nvSpPr>
        <p:spPr bwMode="auto">
          <a:xfrm>
            <a:off x="1681162" y="184546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0" name="Text Box 9"/>
          <p:cNvSpPr txBox="1">
            <a:spLocks noChangeArrowheads="1"/>
          </p:cNvSpPr>
          <p:nvPr/>
        </p:nvSpPr>
        <p:spPr bwMode="auto">
          <a:xfrm>
            <a:off x="1825625" y="1962944"/>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2</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2" name="AutoShape 11"/>
          <p:cNvSpPr>
            <a:spLocks noChangeArrowheads="1"/>
          </p:cNvSpPr>
          <p:nvPr/>
        </p:nvSpPr>
        <p:spPr bwMode="auto">
          <a:xfrm>
            <a:off x="1701800" y="2682081"/>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4" name="Text Box 13"/>
          <p:cNvSpPr txBox="1">
            <a:spLocks noChangeArrowheads="1"/>
          </p:cNvSpPr>
          <p:nvPr/>
        </p:nvSpPr>
        <p:spPr bwMode="auto">
          <a:xfrm>
            <a:off x="1852612" y="2791619"/>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3</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46" name="AutoShape 15"/>
          <p:cNvSpPr>
            <a:spLocks noChangeArrowheads="1"/>
          </p:cNvSpPr>
          <p:nvPr/>
        </p:nvSpPr>
        <p:spPr bwMode="auto">
          <a:xfrm>
            <a:off x="1701800" y="34647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48" name="Text Box 17"/>
          <p:cNvSpPr txBox="1">
            <a:spLocks noChangeArrowheads="1"/>
          </p:cNvSpPr>
          <p:nvPr/>
        </p:nvSpPr>
        <p:spPr bwMode="auto">
          <a:xfrm>
            <a:off x="1846262" y="358378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4</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150" name="AutoShape 19"/>
          <p:cNvSpPr>
            <a:spLocks noChangeArrowheads="1"/>
          </p:cNvSpPr>
          <p:nvPr/>
        </p:nvSpPr>
        <p:spPr bwMode="auto">
          <a:xfrm>
            <a:off x="1681162" y="4290219"/>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152" name="Text Box 21"/>
          <p:cNvSpPr txBox="1">
            <a:spLocks noChangeArrowheads="1"/>
          </p:cNvSpPr>
          <p:nvPr/>
        </p:nvSpPr>
        <p:spPr bwMode="auto">
          <a:xfrm>
            <a:off x="1825625" y="4409281"/>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zh-CN" altLang="zh-CN" sz="2400" b="1">
                <a:solidFill>
                  <a:schemeClr val="bg1"/>
                </a:solidFill>
                <a:latin typeface="微软雅黑" panose="020B0503020204020204" pitchFamily="34" charset="-122"/>
                <a:ea typeface="微软雅黑" panose="020B0503020204020204" pitchFamily="34" charset="-122"/>
              </a:rPr>
              <a:t>5</a:t>
            </a:r>
            <a:endParaRPr lang="zh-CN" altLang="zh-CN" sz="2400" b="1">
              <a:solidFill>
                <a:schemeClr val="bg1"/>
              </a:solidFill>
              <a:latin typeface="微软雅黑" panose="020B0503020204020204" pitchFamily="34" charset="-122"/>
              <a:ea typeface="微软雅黑" panose="020B0503020204020204" pitchFamily="34" charset="-122"/>
            </a:endParaRPr>
          </a:p>
        </p:txBody>
      </p:sp>
      <p:sp>
        <p:nvSpPr>
          <p:cNvPr id="30" name="AutoShape 19"/>
          <p:cNvSpPr>
            <a:spLocks noChangeArrowheads="1"/>
          </p:cNvSpPr>
          <p:nvPr/>
        </p:nvSpPr>
        <p:spPr bwMode="auto">
          <a:xfrm>
            <a:off x="1691680" y="5085184"/>
            <a:ext cx="685800" cy="685800"/>
          </a:xfrm>
          <a:prstGeom prst="diamond">
            <a:avLst/>
          </a:prstGeom>
          <a:solidFill>
            <a:srgbClr val="CC0000"/>
          </a:solidFill>
          <a:ln w="25400" cmpd="sng">
            <a:solidFill>
              <a:schemeClr val="bg1"/>
            </a:solidFill>
            <a:miter lim="800000"/>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endParaRPr lang="zh-CN" altLang="zh-CN" sz="2400">
              <a:solidFill>
                <a:srgbClr val="CC0000"/>
              </a:solidFill>
              <a:latin typeface="微软雅黑" panose="020B0503020204020204" pitchFamily="34" charset="-122"/>
              <a:ea typeface="微软雅黑" panose="020B0503020204020204" pitchFamily="34" charset="-122"/>
            </a:endParaRPr>
          </a:p>
        </p:txBody>
      </p:sp>
      <p:sp>
        <p:nvSpPr>
          <p:cNvPr id="32" name="Text Box 21"/>
          <p:cNvSpPr txBox="1">
            <a:spLocks noChangeArrowheads="1"/>
          </p:cNvSpPr>
          <p:nvPr/>
        </p:nvSpPr>
        <p:spPr bwMode="auto">
          <a:xfrm>
            <a:off x="1836143" y="5204246"/>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2400" b="1" dirty="0">
                <a:solidFill>
                  <a:schemeClr val="bg1"/>
                </a:solidFill>
                <a:latin typeface="微软雅黑" panose="020B0503020204020204" pitchFamily="34" charset="-122"/>
                <a:ea typeface="微软雅黑" panose="020B0503020204020204" pitchFamily="34" charset="-122"/>
              </a:rPr>
              <a:t>6</a:t>
            </a:r>
            <a:endParaRPr lang="zh-CN" altLang="zh-CN"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卷积</a:t>
            </a:r>
            <a:endParaRPr lang="zh-CN" altLang="en-US" sz="2000">
              <a:latin typeface="微软雅黑" panose="020B0503020204020204" pitchFamily="34" charset="-122"/>
              <a:ea typeface="微软雅黑" panose="020B0503020204020204" pitchFamily="34" charset="-122"/>
            </a:endParaRPr>
          </a:p>
        </p:txBody>
      </p:sp>
      <p:sp>
        <p:nvSpPr>
          <p:cNvPr id="3" name="文本框 2"/>
          <p:cNvSpPr txBox="1"/>
          <p:nvPr/>
        </p:nvSpPr>
        <p:spPr>
          <a:xfrm>
            <a:off x="354965" y="958215"/>
            <a:ext cx="8371840" cy="922020"/>
          </a:xfrm>
          <a:prstGeom prst="rect">
            <a:avLst/>
          </a:prstGeom>
          <a:noFill/>
        </p:spPr>
        <p:txBody>
          <a:bodyPr wrap="square" rtlCol="0" anchor="t">
            <a:spAutoFit/>
          </a:bodyPr>
          <a:p>
            <a:r>
              <a:rPr lang="zh-CN" altLang="en-US" b="1"/>
              <a:t>卷积的主要目的是为了从输入图像中提取特征</a:t>
            </a:r>
            <a:r>
              <a:rPr lang="zh-CN" altLang="en-US"/>
              <a:t>。卷积可以通过从输入的一小块数据中学到图像的特征，并可以</a:t>
            </a:r>
            <a:r>
              <a:rPr lang="zh-CN" altLang="en-US" i="1" u="sng"/>
              <a:t>保留像素间的空间关系</a:t>
            </a:r>
            <a:r>
              <a:rPr lang="zh-CN" altLang="en-US"/>
              <a:t>。我们在这里并不会详细讲解卷积的数学细节，但我们会试着理解卷积是如何处理图像的。</a:t>
            </a:r>
            <a:endParaRPr lang="zh-CN" altLang="en-US"/>
          </a:p>
        </p:txBody>
      </p:sp>
      <p:sp>
        <p:nvSpPr>
          <p:cNvPr id="4" name="文本框 3"/>
          <p:cNvSpPr txBox="1"/>
          <p:nvPr/>
        </p:nvSpPr>
        <p:spPr>
          <a:xfrm>
            <a:off x="354330" y="1957705"/>
            <a:ext cx="8124825" cy="922020"/>
          </a:xfrm>
          <a:prstGeom prst="rect">
            <a:avLst/>
          </a:prstGeom>
          <a:noFill/>
        </p:spPr>
        <p:txBody>
          <a:bodyPr wrap="square" rtlCol="0" anchor="t">
            <a:spAutoFit/>
          </a:bodyPr>
          <a:p>
            <a:r>
              <a:rPr lang="zh-CN" altLang="en-US"/>
              <a:t>正如我们上面所说，每张图像都可以看作是像素值的矩阵。考虑一下一个 5 x 5 的图像，和一个</a:t>
            </a:r>
            <a:r>
              <a:rPr lang="en-US" altLang="zh-CN"/>
              <a:t>3x3</a:t>
            </a:r>
            <a:r>
              <a:rPr lang="zh-CN" altLang="en-US"/>
              <a:t>的矩阵，它的像素值仅为 0 或者 1（注意对于灰度图像而言，像素值的范围是 0 到 255，下面像素值为 0 和 1 的矩阵仅为特例）：</a:t>
            </a:r>
            <a:endParaRPr lang="zh-CN" altLang="en-US"/>
          </a:p>
        </p:txBody>
      </p:sp>
      <p:pic>
        <p:nvPicPr>
          <p:cNvPr id="5" name="图片 4"/>
          <p:cNvPicPr>
            <a:picLocks noChangeAspect="1"/>
          </p:cNvPicPr>
          <p:nvPr/>
        </p:nvPicPr>
        <p:blipFill>
          <a:blip r:embed="rId1"/>
          <a:stretch>
            <a:fillRect/>
          </a:stretch>
        </p:blipFill>
        <p:spPr>
          <a:xfrm>
            <a:off x="1402080" y="3086100"/>
            <a:ext cx="1209675" cy="1095375"/>
          </a:xfrm>
          <a:prstGeom prst="rect">
            <a:avLst/>
          </a:prstGeom>
        </p:spPr>
      </p:pic>
      <p:pic>
        <p:nvPicPr>
          <p:cNvPr id="7" name="图片 6"/>
          <p:cNvPicPr>
            <a:picLocks noChangeAspect="1"/>
          </p:cNvPicPr>
          <p:nvPr/>
        </p:nvPicPr>
        <p:blipFill>
          <a:blip r:embed="rId2"/>
          <a:stretch>
            <a:fillRect/>
          </a:stretch>
        </p:blipFill>
        <p:spPr>
          <a:xfrm>
            <a:off x="3658235" y="3333750"/>
            <a:ext cx="704850" cy="600075"/>
          </a:xfrm>
          <a:prstGeom prst="rect">
            <a:avLst/>
          </a:prstGeom>
        </p:spPr>
      </p:pic>
      <p:sp>
        <p:nvSpPr>
          <p:cNvPr id="8" name="文本框 7"/>
          <p:cNvSpPr txBox="1"/>
          <p:nvPr/>
        </p:nvSpPr>
        <p:spPr>
          <a:xfrm>
            <a:off x="482600" y="4353560"/>
            <a:ext cx="8116570" cy="368300"/>
          </a:xfrm>
          <a:prstGeom prst="rect">
            <a:avLst/>
          </a:prstGeom>
          <a:noFill/>
        </p:spPr>
        <p:txBody>
          <a:bodyPr wrap="square" rtlCol="0" anchor="t">
            <a:spAutoFit/>
          </a:bodyPr>
          <a:p>
            <a:r>
              <a:rPr lang="zh-CN" altLang="en-US"/>
              <a:t>接下来，5 x 5 的图像和 3 x 3 的矩阵的卷积可以按下图所示的动画一样计算：</a:t>
            </a:r>
            <a:endParaRPr lang="zh-CN" altLang="en-US"/>
          </a:p>
        </p:txBody>
      </p:sp>
      <p:pic>
        <p:nvPicPr>
          <p:cNvPr id="10" name="图片 9"/>
          <p:cNvPicPr>
            <a:picLocks noChangeAspect="1"/>
          </p:cNvPicPr>
          <p:nvPr/>
        </p:nvPicPr>
        <p:blipFill>
          <a:blip r:embed="rId3"/>
          <a:stretch>
            <a:fillRect/>
          </a:stretch>
        </p:blipFill>
        <p:spPr>
          <a:xfrm>
            <a:off x="354965" y="4620895"/>
            <a:ext cx="2552065" cy="1866900"/>
          </a:xfrm>
          <a:prstGeom prst="rect">
            <a:avLst/>
          </a:prstGeom>
        </p:spPr>
      </p:pic>
      <p:pic>
        <p:nvPicPr>
          <p:cNvPr id="11" name="图片 10"/>
          <p:cNvPicPr>
            <a:picLocks noChangeAspect="1"/>
          </p:cNvPicPr>
          <p:nvPr/>
        </p:nvPicPr>
        <p:blipFill>
          <a:blip r:embed="rId4"/>
          <a:stretch>
            <a:fillRect/>
          </a:stretch>
        </p:blipFill>
        <p:spPr>
          <a:xfrm>
            <a:off x="6125210" y="4839970"/>
            <a:ext cx="2257425" cy="1647825"/>
          </a:xfrm>
          <a:prstGeom prst="rect">
            <a:avLst/>
          </a:prstGeom>
        </p:spPr>
      </p:pic>
      <p:pic>
        <p:nvPicPr>
          <p:cNvPr id="12" name="图片 11"/>
          <p:cNvPicPr>
            <a:picLocks noChangeAspect="1"/>
          </p:cNvPicPr>
          <p:nvPr/>
        </p:nvPicPr>
        <p:blipFill>
          <a:blip r:embed="rId5"/>
          <a:stretch>
            <a:fillRect/>
          </a:stretch>
        </p:blipFill>
        <p:spPr>
          <a:xfrm>
            <a:off x="3282950" y="4820920"/>
            <a:ext cx="2266950" cy="16668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卷积</a:t>
            </a:r>
            <a:endParaRPr lang="zh-CN" altLang="en-US" sz="2000">
              <a:latin typeface="微软雅黑" panose="020B0503020204020204" pitchFamily="34" charset="-122"/>
              <a:ea typeface="微软雅黑" panose="020B0503020204020204" pitchFamily="34" charset="-122"/>
            </a:endParaRPr>
          </a:p>
        </p:txBody>
      </p:sp>
      <p:sp>
        <p:nvSpPr>
          <p:cNvPr id="9" name="文本框 8"/>
          <p:cNvSpPr txBox="1"/>
          <p:nvPr/>
        </p:nvSpPr>
        <p:spPr>
          <a:xfrm>
            <a:off x="136525" y="892175"/>
            <a:ext cx="8900795" cy="2584450"/>
          </a:xfrm>
          <a:prstGeom prst="rect">
            <a:avLst/>
          </a:prstGeom>
          <a:noFill/>
        </p:spPr>
        <p:txBody>
          <a:bodyPr wrap="square" rtlCol="0" anchor="t">
            <a:spAutoFit/>
          </a:bodyPr>
          <a:p>
            <a:r>
              <a:rPr lang="zh-CN" altLang="en-US"/>
              <a:t>现在停下来好好理解下上面的计算是怎么完成的。我们用橙色的矩阵在原始图像（绿色）上滑动，每次滑动一个像素（也叫做“</a:t>
            </a:r>
            <a:r>
              <a:rPr lang="zh-CN" altLang="en-US" b="1"/>
              <a:t>步长</a:t>
            </a:r>
            <a:r>
              <a:rPr lang="zh-CN" altLang="en-US"/>
              <a:t>”），在每个位置上，我们计算对应元素的乘积（两个矩阵间），并把乘积的和作为最后的结果，得到输出矩阵（粉色）中的每一个元素的值。注意，3 x 3 的矩阵每次步长中仅可以“看到”输入图像的一部分。</a:t>
            </a:r>
            <a:endParaRPr lang="zh-CN" altLang="en-US"/>
          </a:p>
          <a:p>
            <a:endParaRPr lang="zh-CN" altLang="en-US"/>
          </a:p>
          <a:p>
            <a:r>
              <a:rPr lang="zh-CN" altLang="en-US"/>
              <a:t>在 CNN 的术语中，3x3 的矩阵叫做“</a:t>
            </a:r>
            <a:r>
              <a:rPr lang="zh-CN" altLang="en-US" b="1"/>
              <a:t>滤波器</a:t>
            </a:r>
            <a:r>
              <a:rPr lang="zh-CN" altLang="en-US"/>
              <a:t>（filter）”或者“</a:t>
            </a:r>
            <a:r>
              <a:rPr lang="zh-CN" altLang="en-US" b="1"/>
              <a:t>核</a:t>
            </a:r>
            <a:r>
              <a:rPr lang="zh-CN" altLang="en-US"/>
              <a:t>（kernel）”或者“</a:t>
            </a:r>
            <a:r>
              <a:rPr lang="zh-CN" altLang="en-US" b="1"/>
              <a:t>特征检测器</a:t>
            </a:r>
            <a:r>
              <a:rPr lang="zh-CN" altLang="en-US"/>
              <a:t>（feature detector）”，通过在图像上滑动滤波器并计算点乘得到矩阵叫做“</a:t>
            </a:r>
            <a:r>
              <a:rPr lang="zh-CN" altLang="en-US" b="1"/>
              <a:t>卷积特征</a:t>
            </a:r>
            <a:r>
              <a:rPr lang="zh-CN" altLang="en-US"/>
              <a:t>（Convolved Feature）”或者“</a:t>
            </a:r>
            <a:r>
              <a:rPr lang="zh-CN" altLang="en-US" b="1"/>
              <a:t>激活图</a:t>
            </a:r>
            <a:r>
              <a:rPr lang="zh-CN" altLang="en-US"/>
              <a:t>（Activation Map）”或者“</a:t>
            </a:r>
            <a:r>
              <a:rPr lang="zh-CN" altLang="en-US" b="1"/>
              <a:t>特征图</a:t>
            </a:r>
            <a:r>
              <a:rPr lang="zh-CN" altLang="en-US"/>
              <a:t>（Feature Map）”。记住滤波器在原始输入图像上的作用是特征检测器。</a:t>
            </a:r>
            <a:endParaRPr lang="zh-CN" altLang="en-US"/>
          </a:p>
        </p:txBody>
      </p:sp>
      <p:sp>
        <p:nvSpPr>
          <p:cNvPr id="13" name="文本框 12"/>
          <p:cNvSpPr txBox="1"/>
          <p:nvPr/>
        </p:nvSpPr>
        <p:spPr>
          <a:xfrm>
            <a:off x="136525" y="3578225"/>
            <a:ext cx="8651240" cy="645160"/>
          </a:xfrm>
          <a:prstGeom prst="rect">
            <a:avLst/>
          </a:prstGeom>
          <a:noFill/>
        </p:spPr>
        <p:txBody>
          <a:bodyPr wrap="square" rtlCol="0" anchor="t">
            <a:spAutoFit/>
          </a:bodyPr>
          <a:p>
            <a:r>
              <a:rPr lang="zh-CN" altLang="en-US"/>
              <a:t>从上面图中的动画可以看出，对于同样的输入图像，不同值的滤波器将会生成不同的特征图。比如，对于下面这张输入图像：</a:t>
            </a:r>
            <a:endParaRPr lang="zh-CN" altLang="en-US"/>
          </a:p>
        </p:txBody>
      </p:sp>
      <p:pic>
        <p:nvPicPr>
          <p:cNvPr id="14" name="图片 13"/>
          <p:cNvPicPr>
            <a:picLocks noChangeAspect="1"/>
          </p:cNvPicPr>
          <p:nvPr/>
        </p:nvPicPr>
        <p:blipFill>
          <a:blip r:embed="rId1"/>
          <a:stretch>
            <a:fillRect/>
          </a:stretch>
        </p:blipFill>
        <p:spPr>
          <a:xfrm>
            <a:off x="354965" y="4502150"/>
            <a:ext cx="1276350" cy="1257300"/>
          </a:xfrm>
          <a:prstGeom prst="rect">
            <a:avLst/>
          </a:prstGeom>
        </p:spPr>
      </p:pic>
      <p:sp>
        <p:nvSpPr>
          <p:cNvPr id="15" name="文本框 14"/>
          <p:cNvSpPr txBox="1"/>
          <p:nvPr/>
        </p:nvSpPr>
        <p:spPr>
          <a:xfrm>
            <a:off x="2129790" y="4531360"/>
            <a:ext cx="6480810" cy="1198880"/>
          </a:xfrm>
          <a:prstGeom prst="rect">
            <a:avLst/>
          </a:prstGeom>
          <a:noFill/>
        </p:spPr>
        <p:txBody>
          <a:bodyPr wrap="square" rtlCol="0" anchor="t">
            <a:spAutoFit/>
          </a:bodyPr>
          <a:p>
            <a:r>
              <a:rPr lang="zh-CN" altLang="en-US"/>
              <a:t>在下表中，我们可以看到不同滤波器对上图卷积的效果。正如表中所示，通过在卷积操作前修改滤波矩阵的数值，我们可以进行诸如</a:t>
            </a:r>
            <a:r>
              <a:rPr lang="zh-CN" altLang="en-US" b="1"/>
              <a:t>边缘检测</a:t>
            </a:r>
            <a:r>
              <a:rPr lang="zh-CN" altLang="en-US"/>
              <a:t>、</a:t>
            </a:r>
            <a:r>
              <a:rPr lang="zh-CN" altLang="en-US" b="1"/>
              <a:t>锐化</a:t>
            </a:r>
            <a:r>
              <a:rPr lang="zh-CN" altLang="en-US"/>
              <a:t>和</a:t>
            </a:r>
            <a:r>
              <a:rPr lang="zh-CN" altLang="en-US" b="1"/>
              <a:t>模糊</a:t>
            </a:r>
            <a:r>
              <a:rPr lang="zh-CN" altLang="en-US"/>
              <a:t>等操作 —— 这表明</a:t>
            </a:r>
            <a:r>
              <a:rPr lang="zh-CN" altLang="en-US" i="1" u="sng"/>
              <a:t>不同的滤波器可以从图中检测到不同的特征</a:t>
            </a:r>
            <a:r>
              <a:rPr lang="zh-CN" altLang="en-US"/>
              <a:t>，比如边缘、曲线等。</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卷积</a:t>
            </a:r>
            <a:endParaRPr lang="zh-CN" altLang="en-US" sz="200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98755" y="994410"/>
            <a:ext cx="4391025" cy="4316730"/>
          </a:xfrm>
          <a:prstGeom prst="rect">
            <a:avLst/>
          </a:prstGeom>
        </p:spPr>
      </p:pic>
      <p:pic>
        <p:nvPicPr>
          <p:cNvPr id="4" name="图片 3"/>
          <p:cNvPicPr>
            <a:picLocks noChangeAspect="1"/>
          </p:cNvPicPr>
          <p:nvPr/>
        </p:nvPicPr>
        <p:blipFill>
          <a:blip r:embed="rId2"/>
          <a:stretch>
            <a:fillRect/>
          </a:stretch>
        </p:blipFill>
        <p:spPr>
          <a:xfrm>
            <a:off x="4791710" y="3697605"/>
            <a:ext cx="4172585" cy="278193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卷积</a:t>
            </a:r>
            <a:endParaRPr lang="zh-CN" altLang="en-US" sz="2000">
              <a:latin typeface="微软雅黑" panose="020B0503020204020204" pitchFamily="34" charset="-122"/>
              <a:ea typeface="微软雅黑" panose="020B0503020204020204" pitchFamily="34" charset="-122"/>
            </a:endParaRPr>
          </a:p>
        </p:txBody>
      </p:sp>
      <p:sp>
        <p:nvSpPr>
          <p:cNvPr id="5" name="文本框 4"/>
          <p:cNvSpPr txBox="1"/>
          <p:nvPr/>
        </p:nvSpPr>
        <p:spPr>
          <a:xfrm>
            <a:off x="354965" y="874395"/>
            <a:ext cx="6142355" cy="368300"/>
          </a:xfrm>
          <a:prstGeom prst="rect">
            <a:avLst/>
          </a:prstGeom>
          <a:noFill/>
        </p:spPr>
        <p:txBody>
          <a:bodyPr wrap="square" rtlCol="0" anchor="t">
            <a:spAutoFit/>
          </a:bodyPr>
          <a:p>
            <a:r>
              <a:rPr lang="zh-CN" altLang="en-US"/>
              <a:t>另一个理解卷积操作的好方法是看下面这张图的动画：</a:t>
            </a:r>
            <a:endParaRPr lang="zh-CN" altLang="en-US"/>
          </a:p>
        </p:txBody>
      </p:sp>
      <p:pic>
        <p:nvPicPr>
          <p:cNvPr id="7" name="图片 6"/>
          <p:cNvPicPr>
            <a:picLocks noChangeAspect="1"/>
          </p:cNvPicPr>
          <p:nvPr/>
        </p:nvPicPr>
        <p:blipFill>
          <a:blip r:embed="rId1"/>
          <a:stretch>
            <a:fillRect/>
          </a:stretch>
        </p:blipFill>
        <p:spPr>
          <a:xfrm>
            <a:off x="4780915" y="1361440"/>
            <a:ext cx="3960495" cy="2228850"/>
          </a:xfrm>
          <a:prstGeom prst="rect">
            <a:avLst/>
          </a:prstGeom>
        </p:spPr>
      </p:pic>
      <p:pic>
        <p:nvPicPr>
          <p:cNvPr id="8" name="图片 7"/>
          <p:cNvPicPr>
            <a:picLocks noChangeAspect="1"/>
          </p:cNvPicPr>
          <p:nvPr/>
        </p:nvPicPr>
        <p:blipFill>
          <a:blip r:embed="rId2"/>
          <a:stretch>
            <a:fillRect/>
          </a:stretch>
        </p:blipFill>
        <p:spPr>
          <a:xfrm>
            <a:off x="258445" y="1361440"/>
            <a:ext cx="3894455" cy="2192020"/>
          </a:xfrm>
          <a:prstGeom prst="rect">
            <a:avLst/>
          </a:prstGeom>
        </p:spPr>
      </p:pic>
      <p:sp>
        <p:nvSpPr>
          <p:cNvPr id="9" name="文本框 8"/>
          <p:cNvSpPr txBox="1"/>
          <p:nvPr/>
        </p:nvSpPr>
        <p:spPr>
          <a:xfrm>
            <a:off x="258445" y="3740785"/>
            <a:ext cx="8482965" cy="1198880"/>
          </a:xfrm>
          <a:prstGeom prst="rect">
            <a:avLst/>
          </a:prstGeom>
          <a:noFill/>
        </p:spPr>
        <p:txBody>
          <a:bodyPr wrap="square" rtlCol="0" anchor="t">
            <a:spAutoFit/>
          </a:bodyPr>
          <a:p>
            <a:r>
              <a:rPr lang="zh-CN" altLang="en-US"/>
              <a:t>滤波器（红色框）在输入图像滑过（卷积操作），生成一个特征图。另一个滤波器（绿色框）在同一张图像上卷积可以得到一个不同的特征图。注意卷积操作可以从原图上获取局部依赖信息。同时注意这两个不同的滤波器是如何从同一张图像上生成不同的特征图。记住上面的图像和两个滤波器仅仅是我们上面讨论的数值矩阵。</a:t>
            </a:r>
            <a:endParaRPr lang="zh-CN" altLang="en-US"/>
          </a:p>
        </p:txBody>
      </p:sp>
      <p:sp>
        <p:nvSpPr>
          <p:cNvPr id="10" name="文本框 9"/>
          <p:cNvSpPr txBox="1"/>
          <p:nvPr/>
        </p:nvSpPr>
        <p:spPr>
          <a:xfrm>
            <a:off x="258445" y="5207635"/>
            <a:ext cx="8482965" cy="922020"/>
          </a:xfrm>
          <a:prstGeom prst="rect">
            <a:avLst/>
          </a:prstGeom>
          <a:noFill/>
        </p:spPr>
        <p:txBody>
          <a:bodyPr wrap="square" rtlCol="0" anchor="t">
            <a:spAutoFit/>
          </a:bodyPr>
          <a:p>
            <a:r>
              <a:rPr lang="zh-CN" altLang="en-US"/>
              <a:t>在实践中，CNN 会在</a:t>
            </a:r>
            <a:r>
              <a:rPr lang="zh-CN" altLang="en-US" b="1"/>
              <a:t>训练过程中学习到这些滤波器的值</a:t>
            </a:r>
            <a:r>
              <a:rPr lang="zh-CN" altLang="en-US"/>
              <a:t>（尽管我们依然需要在训练前指定诸如滤波器的个数、滤波器的大小、网络架构等参数）。我们使用的滤波器越多，提取到的图像特征就越多，网络所能在未知图像上识别的模式也就越好。</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卷积</a:t>
            </a:r>
            <a:endParaRPr lang="zh-CN" altLang="en-US" sz="2000">
              <a:latin typeface="微软雅黑" panose="020B0503020204020204" pitchFamily="34" charset="-122"/>
              <a:ea typeface="微软雅黑" panose="020B0503020204020204" pitchFamily="34" charset="-122"/>
            </a:endParaRPr>
          </a:p>
        </p:txBody>
      </p:sp>
      <p:sp>
        <p:nvSpPr>
          <p:cNvPr id="3" name="文本框 2"/>
          <p:cNvSpPr txBox="1"/>
          <p:nvPr/>
        </p:nvSpPr>
        <p:spPr>
          <a:xfrm>
            <a:off x="247015" y="927735"/>
            <a:ext cx="8789670" cy="1476375"/>
          </a:xfrm>
          <a:prstGeom prst="rect">
            <a:avLst/>
          </a:prstGeom>
          <a:noFill/>
        </p:spPr>
        <p:txBody>
          <a:bodyPr wrap="square" rtlCol="0" anchor="t">
            <a:spAutoFit/>
          </a:bodyPr>
          <a:p>
            <a:r>
              <a:rPr lang="zh-CN" altLang="en-US"/>
              <a:t>特征图的大小（卷积特征）由下面三个参数控制，我们需要在卷积前确定它们：</a:t>
            </a:r>
            <a:endParaRPr lang="zh-CN" altLang="en-US"/>
          </a:p>
          <a:p>
            <a:endParaRPr lang="zh-CN" altLang="en-US"/>
          </a:p>
          <a:p>
            <a:r>
              <a:rPr lang="zh-CN" altLang="en-US" b="1"/>
              <a:t>深度</a:t>
            </a:r>
            <a:r>
              <a:rPr lang="zh-CN" altLang="en-US"/>
              <a:t>（Depth）：</a:t>
            </a:r>
            <a:r>
              <a:rPr lang="zh-CN" altLang="en-US" i="1"/>
              <a:t>深度对应的是卷积操作所需的</a:t>
            </a:r>
            <a:r>
              <a:rPr lang="zh-CN" altLang="en-US" b="1" i="1"/>
              <a:t>滤波器个数</a:t>
            </a:r>
            <a:r>
              <a:rPr lang="zh-CN" altLang="en-US"/>
              <a:t>。在下图的网络中，我们使用三个不同的滤波器对原始图像进行卷积操作，这样就可以生成三个不同的特征图。你可以把这三个特征图看作是堆叠的 2d 矩阵，那么，特征图的“深度”就是三。</a:t>
            </a:r>
            <a:endParaRPr lang="zh-CN" altLang="en-US"/>
          </a:p>
        </p:txBody>
      </p:sp>
      <p:pic>
        <p:nvPicPr>
          <p:cNvPr id="4" name="图片 3"/>
          <p:cNvPicPr>
            <a:picLocks noChangeAspect="1"/>
          </p:cNvPicPr>
          <p:nvPr/>
        </p:nvPicPr>
        <p:blipFill>
          <a:blip r:embed="rId1"/>
          <a:stretch>
            <a:fillRect/>
          </a:stretch>
        </p:blipFill>
        <p:spPr>
          <a:xfrm>
            <a:off x="2385695" y="2404110"/>
            <a:ext cx="3920490" cy="1965325"/>
          </a:xfrm>
          <a:prstGeom prst="rect">
            <a:avLst/>
          </a:prstGeom>
        </p:spPr>
      </p:pic>
      <p:sp>
        <p:nvSpPr>
          <p:cNvPr id="11" name="文本框 10"/>
          <p:cNvSpPr txBox="1"/>
          <p:nvPr/>
        </p:nvSpPr>
        <p:spPr>
          <a:xfrm>
            <a:off x="247015" y="4477385"/>
            <a:ext cx="8672195" cy="2030095"/>
          </a:xfrm>
          <a:prstGeom prst="rect">
            <a:avLst/>
          </a:prstGeom>
          <a:noFill/>
        </p:spPr>
        <p:txBody>
          <a:bodyPr wrap="square" rtlCol="0" anchor="t">
            <a:spAutoFit/>
          </a:bodyPr>
          <a:p>
            <a:r>
              <a:rPr lang="zh-CN" altLang="en-US" b="1"/>
              <a:t>步长</a:t>
            </a:r>
            <a:r>
              <a:rPr lang="zh-CN" altLang="en-US"/>
              <a:t>（Stride）：步长是我们</a:t>
            </a:r>
            <a:r>
              <a:rPr lang="zh-CN" altLang="en-US" i="1" u="sng"/>
              <a:t>在输入矩阵上滑动滤波矩阵的像素数</a:t>
            </a:r>
            <a:r>
              <a:rPr lang="zh-CN" altLang="en-US"/>
              <a:t>。当步长为 1 时，我们每次移动滤波器一个像素的位置。当步长为 2 时，我们每次移动滤波器会跳过 2 个像素。步长越大，将会得到更小的特征图。</a:t>
            </a:r>
            <a:endParaRPr lang="zh-CN" altLang="en-US"/>
          </a:p>
          <a:p>
            <a:endParaRPr lang="zh-CN" altLang="en-US"/>
          </a:p>
          <a:p>
            <a:r>
              <a:rPr lang="zh-CN" altLang="en-US" b="1"/>
              <a:t>零填充</a:t>
            </a:r>
            <a:r>
              <a:rPr lang="zh-CN" altLang="en-US"/>
              <a:t>（Zero-padding）：有时，在输入矩阵的边缘使用零值进行填充，这样我们就可以对输入图像矩阵的边缘进行滤波。零填充的一大</a:t>
            </a:r>
            <a:r>
              <a:rPr lang="zh-CN" altLang="en-US" i="1" u="sng"/>
              <a:t>好处是可以让我们控制特征图的大小</a:t>
            </a:r>
            <a:r>
              <a:rPr lang="zh-CN" altLang="en-US"/>
              <a:t>。使用零填充的也叫做</a:t>
            </a:r>
            <a:r>
              <a:rPr lang="zh-CN" altLang="en-US" b="1"/>
              <a:t>泛卷积</a:t>
            </a:r>
            <a:r>
              <a:rPr lang="zh-CN" altLang="en-US"/>
              <a:t>，不使用零填充的叫做</a:t>
            </a:r>
            <a:r>
              <a:rPr lang="zh-CN" altLang="en-US" b="1"/>
              <a:t>严格卷积</a:t>
            </a:r>
            <a:r>
              <a:rPr lang="zh-CN" altLang="en-US"/>
              <a:t>。</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非线性简介（ReLU）</a:t>
            </a:r>
            <a:endParaRPr lang="zh-CN" altLang="en-US" sz="2000">
              <a:latin typeface="微软雅黑" panose="020B0503020204020204" pitchFamily="34" charset="-122"/>
              <a:ea typeface="微软雅黑" panose="020B0503020204020204" pitchFamily="34" charset="-122"/>
            </a:endParaRPr>
          </a:p>
        </p:txBody>
      </p:sp>
      <p:sp>
        <p:nvSpPr>
          <p:cNvPr id="5" name="文本框 4"/>
          <p:cNvSpPr txBox="1"/>
          <p:nvPr/>
        </p:nvSpPr>
        <p:spPr>
          <a:xfrm>
            <a:off x="354330" y="937895"/>
            <a:ext cx="8535670" cy="645160"/>
          </a:xfrm>
          <a:prstGeom prst="rect">
            <a:avLst/>
          </a:prstGeom>
          <a:noFill/>
        </p:spPr>
        <p:txBody>
          <a:bodyPr wrap="square" rtlCol="0" anchor="t">
            <a:spAutoFit/>
          </a:bodyPr>
          <a:p>
            <a:r>
              <a:rPr lang="zh-CN" altLang="en-US"/>
              <a:t>在上面图中，在每次的卷积操作后都使用了一个叫做 ReLU 的操作。ReLU 表示</a:t>
            </a:r>
            <a:r>
              <a:rPr lang="zh-CN" altLang="en-US" b="1"/>
              <a:t>修正线性单元</a:t>
            </a:r>
            <a:r>
              <a:rPr lang="zh-CN" altLang="en-US"/>
              <a:t>（Rectified Linear Unit），是一个</a:t>
            </a:r>
            <a:r>
              <a:rPr lang="zh-CN" altLang="en-US" b="1"/>
              <a:t>非线性操作</a:t>
            </a:r>
            <a:r>
              <a:rPr lang="zh-CN" altLang="en-US"/>
              <a:t>。它的输入如下所示：</a:t>
            </a:r>
            <a:endParaRPr lang="zh-CN" altLang="en-US"/>
          </a:p>
        </p:txBody>
      </p:sp>
      <p:pic>
        <p:nvPicPr>
          <p:cNvPr id="7" name="图片 6"/>
          <p:cNvPicPr>
            <a:picLocks noChangeAspect="1"/>
          </p:cNvPicPr>
          <p:nvPr/>
        </p:nvPicPr>
        <p:blipFill>
          <a:blip r:embed="rId1"/>
          <a:stretch>
            <a:fillRect/>
          </a:stretch>
        </p:blipFill>
        <p:spPr>
          <a:xfrm>
            <a:off x="1672590" y="1583055"/>
            <a:ext cx="5455920" cy="1708150"/>
          </a:xfrm>
          <a:prstGeom prst="rect">
            <a:avLst/>
          </a:prstGeom>
        </p:spPr>
      </p:pic>
      <p:sp>
        <p:nvSpPr>
          <p:cNvPr id="8" name="文本框 7"/>
          <p:cNvSpPr txBox="1"/>
          <p:nvPr/>
        </p:nvSpPr>
        <p:spPr>
          <a:xfrm>
            <a:off x="354965" y="3412490"/>
            <a:ext cx="8535670" cy="1198880"/>
          </a:xfrm>
          <a:prstGeom prst="rect">
            <a:avLst/>
          </a:prstGeom>
          <a:noFill/>
        </p:spPr>
        <p:txBody>
          <a:bodyPr wrap="square" rtlCol="0" anchor="t">
            <a:spAutoFit/>
          </a:bodyPr>
          <a:p>
            <a:r>
              <a:rPr lang="zh-CN" altLang="en-US"/>
              <a:t>ReLU 是一个元素级别的操作（应用到各个像素），并将特征图中的所有小于 0 的像素值设置为零。ReLU 的目的是在 ConvNet 中引入非线性，因为在大部分的我们希望 ConvNet 学习的实际数据是非线性的（卷积是一个线性操作——元素级别的矩阵相乘和相加，所以我们需要通过使用非线性函数 ReLU 来引入非线性。</a:t>
            </a:r>
            <a:endParaRPr lang="zh-CN" altLang="en-US"/>
          </a:p>
        </p:txBody>
      </p:sp>
      <p:pic>
        <p:nvPicPr>
          <p:cNvPr id="9" name="图片 8"/>
          <p:cNvPicPr>
            <a:picLocks noChangeAspect="1"/>
          </p:cNvPicPr>
          <p:nvPr/>
        </p:nvPicPr>
        <p:blipFill>
          <a:blip r:embed="rId2"/>
          <a:stretch>
            <a:fillRect/>
          </a:stretch>
        </p:blipFill>
        <p:spPr>
          <a:xfrm>
            <a:off x="483870" y="4611370"/>
            <a:ext cx="5564505" cy="2080895"/>
          </a:xfrm>
          <a:prstGeom prst="rect">
            <a:avLst/>
          </a:prstGeom>
        </p:spPr>
      </p:pic>
      <p:sp>
        <p:nvSpPr>
          <p:cNvPr id="10" name="文本框 9"/>
          <p:cNvSpPr txBox="1"/>
          <p:nvPr/>
        </p:nvSpPr>
        <p:spPr>
          <a:xfrm>
            <a:off x="6350000" y="4913630"/>
            <a:ext cx="2540000" cy="1476375"/>
          </a:xfrm>
          <a:prstGeom prst="rect">
            <a:avLst/>
          </a:prstGeom>
          <a:noFill/>
        </p:spPr>
        <p:txBody>
          <a:bodyPr wrap="square" rtlCol="0" anchor="t">
            <a:spAutoFit/>
          </a:bodyPr>
          <a:p>
            <a:r>
              <a:rPr lang="zh-CN" altLang="en-US"/>
              <a:t>其他非线性函数，比如 tanh 或者 sigmoid 也可以用来替代 ReLU，但 ReLU 在大部分情况下表现是更好的。</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池化操作</a:t>
            </a:r>
            <a:endParaRPr lang="zh-CN" altLang="en-US" sz="2000">
              <a:latin typeface="微软雅黑" panose="020B0503020204020204" pitchFamily="34" charset="-122"/>
              <a:ea typeface="微软雅黑" panose="020B0503020204020204" pitchFamily="34" charset="-122"/>
            </a:endParaRPr>
          </a:p>
        </p:txBody>
      </p:sp>
      <p:sp>
        <p:nvSpPr>
          <p:cNvPr id="3" name="文本框 2"/>
          <p:cNvSpPr txBox="1"/>
          <p:nvPr/>
        </p:nvSpPr>
        <p:spPr>
          <a:xfrm>
            <a:off x="98425" y="918845"/>
            <a:ext cx="8937625" cy="645160"/>
          </a:xfrm>
          <a:prstGeom prst="rect">
            <a:avLst/>
          </a:prstGeom>
          <a:noFill/>
        </p:spPr>
        <p:txBody>
          <a:bodyPr wrap="square" rtlCol="0" anchor="t">
            <a:spAutoFit/>
          </a:bodyPr>
          <a:p>
            <a:r>
              <a:rPr lang="zh-CN" altLang="en-US" b="1"/>
              <a:t>空间池化</a:t>
            </a:r>
            <a:r>
              <a:rPr lang="zh-CN" altLang="en-US"/>
              <a:t>（Spatial Pooling）（也叫做</a:t>
            </a:r>
            <a:r>
              <a:rPr lang="zh-CN" altLang="en-US" b="1"/>
              <a:t>亚采用</a:t>
            </a:r>
            <a:r>
              <a:rPr lang="zh-CN" altLang="en-US"/>
              <a:t>或者</a:t>
            </a:r>
            <a:r>
              <a:rPr lang="zh-CN" altLang="en-US" b="1"/>
              <a:t>下采样</a:t>
            </a:r>
            <a:r>
              <a:rPr lang="zh-CN" altLang="en-US"/>
              <a:t>）</a:t>
            </a:r>
            <a:r>
              <a:rPr lang="zh-CN" altLang="en-US" i="1" u="sng"/>
              <a:t>降低了各个特征图的维度</a:t>
            </a:r>
            <a:r>
              <a:rPr lang="zh-CN" altLang="en-US"/>
              <a:t>，但可以保持大部分重要的信息。空间池化有下面几种方式：</a:t>
            </a:r>
            <a:r>
              <a:rPr lang="zh-CN" altLang="en-US" b="1"/>
              <a:t>最大化、平均化、加和</a:t>
            </a:r>
            <a:r>
              <a:rPr lang="zh-CN" altLang="en-US"/>
              <a:t>等等。</a:t>
            </a:r>
            <a:endParaRPr lang="zh-CN" altLang="en-US"/>
          </a:p>
        </p:txBody>
      </p:sp>
      <p:sp>
        <p:nvSpPr>
          <p:cNvPr id="4" name="文本框 3"/>
          <p:cNvSpPr txBox="1"/>
          <p:nvPr/>
        </p:nvSpPr>
        <p:spPr>
          <a:xfrm>
            <a:off x="98425" y="1657985"/>
            <a:ext cx="8936990" cy="1753235"/>
          </a:xfrm>
          <a:prstGeom prst="rect">
            <a:avLst/>
          </a:prstGeom>
          <a:noFill/>
        </p:spPr>
        <p:txBody>
          <a:bodyPr wrap="square" rtlCol="0" anchor="t">
            <a:spAutoFit/>
          </a:bodyPr>
          <a:p>
            <a:r>
              <a:rPr lang="zh-CN" altLang="en-US"/>
              <a:t>对于</a:t>
            </a:r>
            <a:r>
              <a:rPr lang="zh-CN" altLang="en-US" b="1"/>
              <a:t>最大池化</a:t>
            </a:r>
            <a:r>
              <a:rPr lang="zh-CN" altLang="en-US"/>
              <a:t>（Max Pooling），我们定义一个空间邻域（比如，2x2 的窗口），并从窗口内的修正特征图中取出最大的元素。除了取最大元素，我们也可以取平均（Average Pooling）或者对窗口内的元素求和。</a:t>
            </a:r>
            <a:r>
              <a:rPr lang="zh-CN" altLang="en-US" i="1"/>
              <a:t>在实际中，最大池化被证明效果更好一些</a:t>
            </a:r>
            <a:r>
              <a:rPr lang="zh-CN" altLang="en-US"/>
              <a:t>。</a:t>
            </a:r>
            <a:endParaRPr lang="zh-CN" altLang="en-US"/>
          </a:p>
          <a:p>
            <a:endParaRPr lang="zh-CN" altLang="en-US"/>
          </a:p>
          <a:p>
            <a:r>
              <a:rPr lang="zh-CN" altLang="en-US"/>
              <a:t>下面的图展示了使用 2x2 窗口在修正特征图（在卷积 + ReLU 操作后得到）使用最大池化的例子。</a:t>
            </a:r>
            <a:endParaRPr lang="zh-CN" altLang="en-US"/>
          </a:p>
        </p:txBody>
      </p:sp>
      <p:pic>
        <p:nvPicPr>
          <p:cNvPr id="11" name="图片 10"/>
          <p:cNvPicPr>
            <a:picLocks noChangeAspect="1"/>
          </p:cNvPicPr>
          <p:nvPr/>
        </p:nvPicPr>
        <p:blipFill>
          <a:blip r:embed="rId1"/>
          <a:stretch>
            <a:fillRect/>
          </a:stretch>
        </p:blipFill>
        <p:spPr>
          <a:xfrm>
            <a:off x="4303395" y="3129915"/>
            <a:ext cx="4144645" cy="3532505"/>
          </a:xfrm>
          <a:prstGeom prst="rect">
            <a:avLst/>
          </a:prstGeom>
        </p:spPr>
      </p:pic>
      <p:sp>
        <p:nvSpPr>
          <p:cNvPr id="12" name="文本框 11"/>
          <p:cNvSpPr txBox="1"/>
          <p:nvPr/>
        </p:nvSpPr>
        <p:spPr>
          <a:xfrm>
            <a:off x="354965" y="4019550"/>
            <a:ext cx="3451860" cy="1476375"/>
          </a:xfrm>
          <a:prstGeom prst="rect">
            <a:avLst/>
          </a:prstGeom>
          <a:noFill/>
        </p:spPr>
        <p:txBody>
          <a:bodyPr wrap="square" rtlCol="0" anchor="t">
            <a:spAutoFit/>
          </a:bodyPr>
          <a:p>
            <a:r>
              <a:rPr lang="zh-CN" altLang="en-US"/>
              <a:t>我们以 2 个元素（也叫做“步长”）滑动我们 2x2 的窗口，并在每个区域内取最大值。如上图所示，这样操作可以降低我们特征图的维度。</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池化操作</a:t>
            </a:r>
            <a:endParaRPr lang="zh-CN" altLang="en-US" sz="2000">
              <a:latin typeface="微软雅黑" panose="020B0503020204020204" pitchFamily="34" charset="-122"/>
              <a:ea typeface="微软雅黑" panose="020B0503020204020204" pitchFamily="34" charset="-122"/>
            </a:endParaRPr>
          </a:p>
        </p:txBody>
      </p:sp>
      <p:sp>
        <p:nvSpPr>
          <p:cNvPr id="5" name="文本框 4"/>
          <p:cNvSpPr txBox="1"/>
          <p:nvPr/>
        </p:nvSpPr>
        <p:spPr>
          <a:xfrm>
            <a:off x="230505" y="932815"/>
            <a:ext cx="8634730" cy="645160"/>
          </a:xfrm>
          <a:prstGeom prst="rect">
            <a:avLst/>
          </a:prstGeom>
          <a:noFill/>
        </p:spPr>
        <p:txBody>
          <a:bodyPr wrap="square" rtlCol="0" anchor="t">
            <a:spAutoFit/>
          </a:bodyPr>
          <a:p>
            <a:r>
              <a:rPr lang="zh-CN" altLang="en-US"/>
              <a:t>在下图展示的网络中，池化操作是分开应用到各个特征图的（注意，因为这样的操作，我们可以从三个输入图中得到三个输出图）。</a:t>
            </a:r>
            <a:endParaRPr lang="zh-CN" altLang="en-US"/>
          </a:p>
        </p:txBody>
      </p:sp>
      <p:pic>
        <p:nvPicPr>
          <p:cNvPr id="7" name="图片 6"/>
          <p:cNvPicPr>
            <a:picLocks noChangeAspect="1"/>
          </p:cNvPicPr>
          <p:nvPr/>
        </p:nvPicPr>
        <p:blipFill>
          <a:blip r:embed="rId1"/>
          <a:stretch>
            <a:fillRect/>
          </a:stretch>
        </p:blipFill>
        <p:spPr>
          <a:xfrm>
            <a:off x="354965" y="1661795"/>
            <a:ext cx="4199890" cy="2300605"/>
          </a:xfrm>
          <a:prstGeom prst="rect">
            <a:avLst/>
          </a:prstGeom>
        </p:spPr>
      </p:pic>
      <p:pic>
        <p:nvPicPr>
          <p:cNvPr id="8" name="图片 7"/>
          <p:cNvPicPr>
            <a:picLocks noChangeAspect="1"/>
          </p:cNvPicPr>
          <p:nvPr/>
        </p:nvPicPr>
        <p:blipFill>
          <a:blip r:embed="rId2"/>
          <a:stretch>
            <a:fillRect/>
          </a:stretch>
        </p:blipFill>
        <p:spPr>
          <a:xfrm>
            <a:off x="4686300" y="2078355"/>
            <a:ext cx="4178935" cy="1780540"/>
          </a:xfrm>
          <a:prstGeom prst="rect">
            <a:avLst/>
          </a:prstGeom>
        </p:spPr>
      </p:pic>
      <p:sp>
        <p:nvSpPr>
          <p:cNvPr id="9" name="文本框 8"/>
          <p:cNvSpPr txBox="1"/>
          <p:nvPr/>
        </p:nvSpPr>
        <p:spPr>
          <a:xfrm>
            <a:off x="230505" y="4265295"/>
            <a:ext cx="8806180" cy="2306955"/>
          </a:xfrm>
          <a:prstGeom prst="rect">
            <a:avLst/>
          </a:prstGeom>
          <a:noFill/>
        </p:spPr>
        <p:txBody>
          <a:bodyPr wrap="square" rtlCol="0" anchor="t">
            <a:spAutoFit/>
          </a:bodyPr>
          <a:p>
            <a:r>
              <a:rPr lang="zh-CN" altLang="en-US"/>
              <a:t>池化函数可以</a:t>
            </a:r>
            <a:r>
              <a:rPr lang="zh-CN" altLang="en-US" i="1" u="sng"/>
              <a:t>逐渐降低输入表示的空间尺度</a:t>
            </a:r>
            <a:r>
              <a:rPr lang="zh-CN" altLang="en-US"/>
              <a:t>。特别地，池化：</a:t>
            </a:r>
            <a:endParaRPr lang="zh-CN" altLang="en-US"/>
          </a:p>
          <a:p>
            <a:endParaRPr lang="zh-CN" altLang="en-US"/>
          </a:p>
          <a:p>
            <a:r>
              <a:rPr lang="en-US" altLang="zh-CN"/>
              <a:t>· </a:t>
            </a:r>
            <a:r>
              <a:rPr lang="zh-CN" altLang="en-US"/>
              <a:t>使输入表示（特征维度）变得更小，并且</a:t>
            </a:r>
            <a:r>
              <a:rPr lang="zh-CN" altLang="en-US" i="1" u="sng"/>
              <a:t>网络中的参数和计算的数量更加可控的减小</a:t>
            </a:r>
            <a:r>
              <a:rPr lang="zh-CN" altLang="en-US"/>
              <a:t>，因此，可以</a:t>
            </a:r>
            <a:r>
              <a:rPr lang="zh-CN" altLang="en-US" i="1" u="sng"/>
              <a:t>控制过拟合</a:t>
            </a:r>
            <a:endParaRPr lang="zh-CN" altLang="en-US"/>
          </a:p>
          <a:p>
            <a:r>
              <a:rPr lang="en-US" altLang="zh-CN"/>
              <a:t>· </a:t>
            </a:r>
            <a:r>
              <a:rPr lang="zh-CN" altLang="en-US"/>
              <a:t>使网络对于输入图像中更小的变化、冗余和变换变得不变性（输入的微小冗余将不会改变池化的输出——因为我们在局部邻域中使用了最大化/平均值的操作。</a:t>
            </a:r>
            <a:endParaRPr lang="zh-CN" altLang="en-US"/>
          </a:p>
          <a:p>
            <a:r>
              <a:rPr lang="en-US" altLang="zh-CN"/>
              <a:t>· </a:t>
            </a:r>
            <a:r>
              <a:rPr lang="zh-CN" altLang="en-US"/>
              <a:t>帮助我们获取图像最大程度上的尺度不变性（准确的词是“不变性”）。它非常的强大，因为我们可以检测图像中的物体，无论它们位置在哪里</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目前为止的故事</a:t>
            </a:r>
            <a:endParaRPr lang="zh-CN" altLang="en-US" sz="200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42875" y="908685"/>
            <a:ext cx="8893810" cy="2114550"/>
          </a:xfrm>
          <a:prstGeom prst="rect">
            <a:avLst/>
          </a:prstGeom>
        </p:spPr>
      </p:pic>
      <p:sp>
        <p:nvSpPr>
          <p:cNvPr id="4" name="文本框 3"/>
          <p:cNvSpPr txBox="1"/>
          <p:nvPr/>
        </p:nvSpPr>
        <p:spPr>
          <a:xfrm>
            <a:off x="261620" y="3590290"/>
            <a:ext cx="8587105" cy="2861310"/>
          </a:xfrm>
          <a:prstGeom prst="rect">
            <a:avLst/>
          </a:prstGeom>
          <a:noFill/>
        </p:spPr>
        <p:txBody>
          <a:bodyPr wrap="square" rtlCol="0" anchor="t">
            <a:spAutoFit/>
          </a:bodyPr>
          <a:p>
            <a:r>
              <a:rPr lang="zh-CN" altLang="en-US"/>
              <a:t>到目前为止我们了解了</a:t>
            </a:r>
            <a:r>
              <a:rPr lang="zh-CN" altLang="en-US" b="1"/>
              <a:t>卷积、ReLU 和池化</a:t>
            </a:r>
            <a:r>
              <a:rPr lang="zh-CN" altLang="en-US"/>
              <a:t>是如何操作的。理解这些层是构建任意 CNN 的基础是很重要的。正如上图所示，我们有两组卷积、ReLU &amp; 池化层 —— 第二组卷积层使用六个滤波器对第一组的池化层的输出继续卷积，得到一共六个特征图。接下来对所有六个特征图应用 ReLU。接着我们对六个修正特征图分别进行最大池化操作。</a:t>
            </a:r>
            <a:endParaRPr lang="zh-CN" altLang="en-US"/>
          </a:p>
          <a:p>
            <a:endParaRPr lang="zh-CN" altLang="en-US"/>
          </a:p>
          <a:p>
            <a:r>
              <a:rPr lang="zh-CN" altLang="en-US"/>
              <a:t>这些层一起就可以从图像中提取有用的特征，并在网络中引入非线性，减少特征维度，同时保持这些特征具有某种程度上的尺度变化不变性。</a:t>
            </a:r>
            <a:endParaRPr lang="zh-CN" altLang="en-US"/>
          </a:p>
          <a:p>
            <a:endParaRPr lang="zh-CN" altLang="en-US"/>
          </a:p>
          <a:p>
            <a:r>
              <a:rPr lang="zh-CN" altLang="en-US"/>
              <a:t>第二组池化层的输出作为全连接层的输入，我们会在下一部分介绍全连接层。</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6496685" y="313690"/>
            <a:ext cx="2540000"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全连接层</a:t>
            </a:r>
            <a:endParaRPr lang="zh-CN" altLang="en-US" sz="2000">
              <a:latin typeface="微软雅黑" panose="020B0503020204020204" pitchFamily="34" charset="-122"/>
              <a:ea typeface="微软雅黑" panose="020B0503020204020204" pitchFamily="34" charset="-122"/>
            </a:endParaRPr>
          </a:p>
        </p:txBody>
      </p:sp>
      <p:sp>
        <p:nvSpPr>
          <p:cNvPr id="5" name="文本框 4"/>
          <p:cNvSpPr txBox="1"/>
          <p:nvPr/>
        </p:nvSpPr>
        <p:spPr>
          <a:xfrm>
            <a:off x="158115" y="839470"/>
            <a:ext cx="8878570" cy="922020"/>
          </a:xfrm>
          <a:prstGeom prst="rect">
            <a:avLst/>
          </a:prstGeom>
          <a:noFill/>
        </p:spPr>
        <p:txBody>
          <a:bodyPr wrap="square" rtlCol="0" anchor="t">
            <a:spAutoFit/>
          </a:bodyPr>
          <a:p>
            <a:r>
              <a:rPr lang="zh-CN" altLang="en-US"/>
              <a:t>全连接层是传统的多层感知器，在输出层使用的是 </a:t>
            </a:r>
            <a:r>
              <a:rPr lang="zh-CN" altLang="en-US" b="1"/>
              <a:t>softmax 激活函数</a:t>
            </a:r>
            <a:r>
              <a:rPr lang="zh-CN" altLang="en-US"/>
              <a:t>（也可以使用其他像 SVM 的分类器，但在本文中只使用 softmax）。“全连接（Fully Connected）”这个词</a:t>
            </a:r>
            <a:r>
              <a:rPr lang="zh-CN" altLang="en-US" i="1" u="sng"/>
              <a:t>表明前面层的所有神经元都与下一层的所有神经元连接</a:t>
            </a:r>
            <a:r>
              <a:rPr lang="zh-CN" altLang="en-US"/>
              <a:t>。</a:t>
            </a:r>
            <a:endParaRPr lang="zh-CN" altLang="en-US"/>
          </a:p>
        </p:txBody>
      </p:sp>
      <p:sp>
        <p:nvSpPr>
          <p:cNvPr id="7" name="文本框 6"/>
          <p:cNvSpPr txBox="1"/>
          <p:nvPr/>
        </p:nvSpPr>
        <p:spPr>
          <a:xfrm>
            <a:off x="158115" y="1957705"/>
            <a:ext cx="8878570" cy="922020"/>
          </a:xfrm>
          <a:prstGeom prst="rect">
            <a:avLst/>
          </a:prstGeom>
          <a:noFill/>
        </p:spPr>
        <p:txBody>
          <a:bodyPr wrap="square" rtlCol="0" anchor="t">
            <a:spAutoFit/>
          </a:bodyPr>
          <a:p>
            <a:r>
              <a:rPr lang="zh-CN" altLang="en-US" b="1"/>
              <a:t>卷积和池化层的输出表示了输入图像的高级特征</a:t>
            </a:r>
            <a:r>
              <a:rPr lang="zh-CN" altLang="en-US"/>
              <a:t>。</a:t>
            </a:r>
            <a:r>
              <a:rPr lang="zh-CN" altLang="en-US" b="1"/>
              <a:t>全连接层的目的是为了使用这些特征把输入图像基于训练数据集进行分类</a:t>
            </a:r>
            <a:r>
              <a:rPr lang="zh-CN" altLang="en-US"/>
              <a:t>。比如，在下面图中我们进行的图像分类有四个可能的输出结果（注意下图并没有显示全连接层的节点连接）。</a:t>
            </a:r>
            <a:endParaRPr lang="zh-CN" altLang="en-US"/>
          </a:p>
        </p:txBody>
      </p:sp>
      <p:pic>
        <p:nvPicPr>
          <p:cNvPr id="8" name="图片 7"/>
          <p:cNvPicPr>
            <a:picLocks noChangeAspect="1"/>
          </p:cNvPicPr>
          <p:nvPr/>
        </p:nvPicPr>
        <p:blipFill>
          <a:blip r:embed="rId1"/>
          <a:stretch>
            <a:fillRect/>
          </a:stretch>
        </p:blipFill>
        <p:spPr>
          <a:xfrm>
            <a:off x="1082040" y="2879725"/>
            <a:ext cx="6571615" cy="2057400"/>
          </a:xfrm>
          <a:prstGeom prst="rect">
            <a:avLst/>
          </a:prstGeom>
        </p:spPr>
      </p:pic>
      <p:sp>
        <p:nvSpPr>
          <p:cNvPr id="9" name="文本框 8"/>
          <p:cNvSpPr txBox="1"/>
          <p:nvPr/>
        </p:nvSpPr>
        <p:spPr>
          <a:xfrm>
            <a:off x="158115" y="4937125"/>
            <a:ext cx="8877935" cy="1753235"/>
          </a:xfrm>
          <a:prstGeom prst="rect">
            <a:avLst/>
          </a:prstGeom>
          <a:noFill/>
        </p:spPr>
        <p:txBody>
          <a:bodyPr wrap="square" rtlCol="0" anchor="t">
            <a:spAutoFit/>
          </a:bodyPr>
          <a:p>
            <a:r>
              <a:rPr lang="zh-CN" altLang="en-US"/>
              <a:t>除了分类，添加一个全连接层也（一般）是学习这些特征的非线性组合的简单方法。从卷积和池化层得到的大多数特征可能对分类任务有效，但这些特征的组合可能会更好。</a:t>
            </a:r>
            <a:endParaRPr lang="zh-CN" altLang="en-US"/>
          </a:p>
          <a:p>
            <a:endParaRPr lang="zh-CN" altLang="en-US"/>
          </a:p>
          <a:p>
            <a:r>
              <a:rPr lang="zh-CN" altLang="en-US"/>
              <a:t>从</a:t>
            </a:r>
            <a:r>
              <a:rPr lang="zh-CN" altLang="en-US" b="1"/>
              <a:t>全连接层得到的输出概率和为 1</a:t>
            </a:r>
            <a:r>
              <a:rPr lang="zh-CN" altLang="en-US"/>
              <a:t>。这个可以在输出层使用 softmax 作为激活函数进行保证。softmax 函数输入一个任意大于 0 值的矢量，并把它们转换为零一之间的数值矢量，其和为一。</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12"/>
            <a:ext cx="5004048" cy="398780"/>
          </a:xfrm>
          <a:prstGeom prst="rect">
            <a:avLst/>
          </a:prstGeom>
          <a:noFill/>
        </p:spPr>
        <p:txBody>
          <a:bodyPr wrap="square" rtlCol="0">
            <a:spAutoFit/>
          </a:bodyPr>
          <a:lstStyle/>
          <a:p>
            <a:pPr algn="r"/>
            <a:r>
              <a:rPr lang="en-US" altLang="zh-CN" sz="2000" dirty="0" err="1" smtClean="0">
                <a:latin typeface="微软雅黑" panose="020B0503020204020204" pitchFamily="34" charset="-122"/>
                <a:ea typeface="微软雅黑" panose="020B0503020204020204" pitchFamily="34" charset="-122"/>
              </a:rPr>
              <a:t>TensorFlow</a:t>
            </a:r>
            <a:r>
              <a:rPr lang="zh-CN" altLang="en-US" sz="2000" dirty="0" smtClean="0">
                <a:latin typeface="微软雅黑" panose="020B0503020204020204" pitchFamily="34" charset="-122"/>
                <a:ea typeface="微软雅黑" panose="020B0503020204020204" pitchFamily="34" charset="-122"/>
              </a:rPr>
              <a:t>安装</a:t>
            </a:r>
            <a:endParaRPr lang="en-US" altLang="zh-CN"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10914" y="1340768"/>
            <a:ext cx="7458075" cy="369332"/>
          </a:xfrm>
          <a:prstGeom prst="rect">
            <a:avLst/>
          </a:prstGeom>
          <a:noFill/>
        </p:spPr>
        <p:txBody>
          <a:bodyPr wrap="square" rtlCol="0" anchor="t">
            <a:spAutoFit/>
          </a:bodyPr>
          <a:lstStyle/>
          <a:p>
            <a:r>
              <a:rPr lang="zh-CN" altLang="en-US" b="1" dirty="0" smtClean="0">
                <a:latin typeface="微软雅黑" panose="020B0503020204020204" pitchFamily="34" charset="-122"/>
                <a:ea typeface="微软雅黑" panose="020B0503020204020204" pitchFamily="34" charset="-122"/>
              </a:rPr>
              <a:t>使用</a:t>
            </a:r>
            <a:r>
              <a:rPr lang="en-US" altLang="zh-CN" b="1" dirty="0" smtClean="0">
                <a:latin typeface="微软雅黑" panose="020B0503020204020204" pitchFamily="34" charset="-122"/>
                <a:ea typeface="微软雅黑" panose="020B0503020204020204" pitchFamily="34" charset="-122"/>
              </a:rPr>
              <a:t>Anaconda</a:t>
            </a:r>
            <a:r>
              <a:rPr lang="zh-CN" altLang="en-US" b="1" dirty="0" smtClean="0">
                <a:latin typeface="微软雅黑" panose="020B0503020204020204" pitchFamily="34" charset="-122"/>
                <a:ea typeface="微软雅黑" panose="020B0503020204020204" pitchFamily="34" charset="-122"/>
              </a:rPr>
              <a:t>进行安装</a:t>
            </a:r>
            <a:endParaRPr lang="en-US" altLang="zh-CN" b="1" dirty="0" smtClean="0">
              <a:latin typeface="微软雅黑" panose="020B0503020204020204" pitchFamily="34" charset="-122"/>
              <a:ea typeface="微软雅黑" panose="020B0503020204020204" pitchFamily="34" charset="-122"/>
            </a:endParaRPr>
          </a:p>
        </p:txBody>
      </p:sp>
      <p:sp>
        <p:nvSpPr>
          <p:cNvPr id="4" name="Rectangle 1"/>
          <p:cNvSpPr>
            <a:spLocks noChangeArrowheads="1"/>
          </p:cNvSpPr>
          <p:nvPr/>
        </p:nvSpPr>
        <p:spPr bwMode="auto">
          <a:xfrm>
            <a:off x="0" y="-58626"/>
            <a:ext cx="65" cy="57445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10156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600" b="0" i="0" u="none" strike="noStrike" cap="none" normalizeH="0" baseline="0" dirty="0" smtClean="0">
                <a:ln>
                  <a:noFill/>
                </a:ln>
                <a:solidFill>
                  <a:schemeClr val="tx1"/>
                </a:solidFill>
                <a:effectLst/>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450922" y="1844824"/>
            <a:ext cx="8208912" cy="2769989"/>
          </a:xfrm>
          <a:prstGeom prst="rect">
            <a:avLst/>
          </a:prstGeom>
        </p:spPr>
        <p:txBody>
          <a:bodyPr wrap="square">
            <a:spAutoFit/>
          </a:bodyPr>
          <a:lstStyle/>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按照以下步骤在 Anaconda 环境中安装 TensorFlow：</a:t>
            </a:r>
            <a:endParaRPr lang="zh-CN" altLang="zh-CN" sz="800" dirty="0">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a:pPr>
            <a:r>
              <a:rPr lang="zh-CN" altLang="zh-CN" dirty="0">
                <a:solidFill>
                  <a:srgbClr val="212121"/>
                </a:solidFill>
                <a:latin typeface="微软雅黑" panose="020B0503020204020204" pitchFamily="34" charset="-122"/>
                <a:ea typeface="微软雅黑" panose="020B0503020204020204" pitchFamily="34" charset="-122"/>
              </a:rPr>
              <a:t>按照 </a:t>
            </a:r>
            <a:r>
              <a:rPr lang="zh-CN" altLang="zh-CN" dirty="0">
                <a:solidFill>
                  <a:srgbClr val="039BE5"/>
                </a:solidFill>
                <a:latin typeface="微软雅黑" panose="020B0503020204020204" pitchFamily="34" charset="-122"/>
                <a:ea typeface="微软雅黑" panose="020B0503020204020204" pitchFamily="34" charset="-122"/>
                <a:hlinkClick r:id="rId1"/>
              </a:rPr>
              <a:t>Anaconda 下载网站</a:t>
            </a:r>
            <a:r>
              <a:rPr lang="zh-CN" altLang="zh-CN" dirty="0">
                <a:solidFill>
                  <a:srgbClr val="212121"/>
                </a:solidFill>
                <a:latin typeface="微软雅黑" panose="020B0503020204020204" pitchFamily="34" charset="-122"/>
                <a:ea typeface="微软雅黑" panose="020B0503020204020204" pitchFamily="34" charset="-122"/>
              </a:rPr>
              <a:t>上的说明下载并安装 Anaconda。</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2"/>
            </a:pPr>
            <a:r>
              <a:rPr lang="zh-CN" altLang="zh-CN" dirty="0">
                <a:solidFill>
                  <a:srgbClr val="212121"/>
                </a:solidFill>
                <a:latin typeface="微软雅黑" panose="020B0503020204020204" pitchFamily="34" charset="-122"/>
                <a:ea typeface="微软雅黑" panose="020B0503020204020204" pitchFamily="34" charset="-122"/>
              </a:rPr>
              <a:t>通过调用以下命令创建名为 </a:t>
            </a:r>
            <a:r>
              <a:rPr lang="zh-CN" altLang="zh-CN" sz="1200" dirty="0">
                <a:solidFill>
                  <a:srgbClr val="212121"/>
                </a:solidFill>
                <a:latin typeface="微软雅黑" panose="020B0503020204020204" pitchFamily="34" charset="-122"/>
                <a:ea typeface="微软雅黑" panose="020B0503020204020204" pitchFamily="34" charset="-122"/>
              </a:rPr>
              <a:t>tensorflow</a:t>
            </a:r>
            <a:r>
              <a:rPr lang="zh-CN" altLang="zh-CN" dirty="0">
                <a:solidFill>
                  <a:srgbClr val="212121"/>
                </a:solidFill>
                <a:latin typeface="微软雅黑" panose="020B0503020204020204" pitchFamily="34" charset="-122"/>
                <a:ea typeface="微软雅黑" panose="020B0503020204020204" pitchFamily="34" charset="-122"/>
              </a:rPr>
              <a:t> 的 conda 环境：</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conda create -n tensorflow pip python=3.5</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3"/>
            </a:pPr>
            <a:r>
              <a:rPr lang="zh-CN" altLang="zh-CN" dirty="0">
                <a:solidFill>
                  <a:srgbClr val="212121"/>
                </a:solidFill>
                <a:latin typeface="微软雅黑" panose="020B0503020204020204" pitchFamily="34" charset="-122"/>
                <a:ea typeface="微软雅黑" panose="020B0503020204020204" pitchFamily="34" charset="-122"/>
              </a:rPr>
              <a:t>通过发出以下命令激活 conda 环境：</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C:&gt; </a:t>
            </a:r>
            <a:r>
              <a:rPr lang="zh-CN" altLang="zh-CN" sz="1200" b="1" dirty="0">
                <a:solidFill>
                  <a:srgbClr val="37474F"/>
                </a:solidFill>
                <a:latin typeface="微软雅黑" panose="020B0503020204020204" pitchFamily="34" charset="-122"/>
                <a:ea typeface="微软雅黑" panose="020B0503020204020204" pitchFamily="34" charset="-122"/>
              </a:rPr>
              <a:t>activate tensorflow</a:t>
            </a:r>
            <a:r>
              <a:rPr lang="zh-CN" altLang="zh-CN" sz="1200" dirty="0">
                <a:solidFill>
                  <a:srgbClr val="37474F"/>
                </a:solidFill>
                <a:latin typeface="微软雅黑" panose="020B0503020204020204" pitchFamily="34" charset="-122"/>
                <a:ea typeface="微软雅黑" panose="020B0503020204020204" pitchFamily="34" charset="-122"/>
              </a:rPr>
              <a:t> (tensorflow)C:&gt; # Your prompt should change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buFontTx/>
              <a:buAutoNum type="arabicPeriod" startAt="4"/>
            </a:pPr>
            <a:r>
              <a:rPr lang="zh-CN" altLang="zh-CN" dirty="0">
                <a:solidFill>
                  <a:srgbClr val="212121"/>
                </a:solidFill>
                <a:latin typeface="微软雅黑" panose="020B0503020204020204" pitchFamily="34" charset="-122"/>
                <a:ea typeface="微软雅黑" panose="020B0503020204020204" pitchFamily="34" charset="-122"/>
              </a:rPr>
              <a:t>发出相应命令以在 conda 环境中安装 TensorFlow。要安装仅支持 CPU 的 TensorFlow 版本，请输入以下命令：</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dirty="0">
                <a:solidFill>
                  <a:srgbClr val="212121"/>
                </a:solidFill>
                <a:latin typeface="微软雅黑" panose="020B0503020204020204" pitchFamily="34" charset="-122"/>
                <a:ea typeface="微软雅黑" panose="020B0503020204020204" pitchFamily="34" charset="-122"/>
              </a:rPr>
              <a:t>要安装 GPU 版本的 TensorFlow，请输入以下命令（在同一行）：</a:t>
            </a:r>
            <a:endParaRPr lang="zh-CN" altLang="zh-CN" dirty="0">
              <a:solidFill>
                <a:srgbClr val="212121"/>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zh-CN" sz="1200" dirty="0">
                <a:solidFill>
                  <a:srgbClr val="37474F"/>
                </a:solidFill>
                <a:latin typeface="微软雅黑" panose="020B0503020204020204" pitchFamily="34" charset="-122"/>
                <a:ea typeface="微软雅黑" panose="020B0503020204020204" pitchFamily="34" charset="-122"/>
              </a:rPr>
              <a:t>(tensorflow)C:&gt; </a:t>
            </a:r>
            <a:r>
              <a:rPr lang="zh-CN" altLang="zh-CN" sz="1200" b="1" dirty="0">
                <a:solidFill>
                  <a:srgbClr val="37474F"/>
                </a:solidFill>
                <a:latin typeface="微软雅黑" panose="020B0503020204020204" pitchFamily="34" charset="-122"/>
                <a:ea typeface="微软雅黑" panose="020B0503020204020204" pitchFamily="34" charset="-122"/>
              </a:rPr>
              <a:t>pip install --ignore-installed --upgrade tensorflow-gpu</a:t>
            </a:r>
            <a:r>
              <a:rPr lang="zh-CN" altLang="zh-CN" sz="1200" dirty="0">
                <a:solidFill>
                  <a:srgbClr val="37474F"/>
                </a:solidFill>
                <a:latin typeface="微软雅黑" panose="020B0503020204020204" pitchFamily="34" charset="-122"/>
                <a:ea typeface="微软雅黑" panose="020B0503020204020204" pitchFamily="34" charset="-122"/>
              </a:rPr>
              <a:t> </a:t>
            </a:r>
            <a:endParaRPr lang="zh-CN" altLang="zh-CN" dirty="0">
              <a:solidFill>
                <a:srgbClr val="212121"/>
              </a:solidFill>
              <a:latin typeface="微软雅黑" panose="020B0503020204020204" pitchFamily="34" charset="-122"/>
              <a:ea typeface="微软雅黑" panose="020B0503020204020204" pitchFamily="34" charset="-122"/>
            </a:endParaRPr>
          </a:p>
        </p:txBody>
      </p:sp>
      <p:sp>
        <p:nvSpPr>
          <p:cNvPr id="7" name="矩形 6"/>
          <p:cNvSpPr/>
          <p:nvPr/>
        </p:nvSpPr>
        <p:spPr>
          <a:xfrm>
            <a:off x="450922" y="5589240"/>
            <a:ext cx="8009510" cy="338554"/>
          </a:xfrm>
          <a:prstGeom prst="rect">
            <a:avLst/>
          </a:prstGeom>
        </p:spPr>
        <p:txBody>
          <a:bodyPr wrap="square">
            <a:spAutoFit/>
          </a:bodyPr>
          <a:lstStyle/>
          <a:p>
            <a:r>
              <a:rPr lang="zh-CN" altLang="en-US" sz="1600" dirty="0" smtClean="0"/>
              <a:t>官网链接：https</a:t>
            </a:r>
            <a:r>
              <a:rPr lang="zh-CN" altLang="en-US" sz="1600" dirty="0"/>
              <a:t>://www.tensorflow.org/install/install_windows</a:t>
            </a:r>
            <a:endParaRPr lang="zh-CN" alt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3785870" y="313690"/>
            <a:ext cx="5250815"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把它们组合起来——使用反向传播进行训练</a:t>
            </a:r>
            <a:endParaRPr lang="zh-CN" altLang="en-US" sz="2000">
              <a:latin typeface="微软雅黑" panose="020B0503020204020204" pitchFamily="34" charset="-122"/>
              <a:ea typeface="微软雅黑" panose="020B0503020204020204" pitchFamily="34" charset="-122"/>
            </a:endParaRPr>
          </a:p>
        </p:txBody>
      </p:sp>
      <p:sp>
        <p:nvSpPr>
          <p:cNvPr id="3" name="文本框 2"/>
          <p:cNvSpPr txBox="1"/>
          <p:nvPr/>
        </p:nvSpPr>
        <p:spPr>
          <a:xfrm>
            <a:off x="146685" y="820420"/>
            <a:ext cx="8890000" cy="2306955"/>
          </a:xfrm>
          <a:prstGeom prst="rect">
            <a:avLst/>
          </a:prstGeom>
          <a:noFill/>
        </p:spPr>
        <p:txBody>
          <a:bodyPr wrap="square" rtlCol="0" anchor="t">
            <a:spAutoFit/>
          </a:bodyPr>
          <a:p>
            <a:r>
              <a:rPr lang="zh-CN" altLang="en-US"/>
              <a:t>正如上面讨论的，</a:t>
            </a:r>
            <a:r>
              <a:rPr lang="zh-CN" altLang="en-US" b="1"/>
              <a:t>卷积 + 池化层</a:t>
            </a:r>
            <a:r>
              <a:rPr lang="zh-CN" altLang="en-US"/>
              <a:t>的作用是从输入图像中</a:t>
            </a:r>
            <a:r>
              <a:rPr lang="zh-CN" altLang="en-US" b="1"/>
              <a:t>提取特征</a:t>
            </a:r>
            <a:r>
              <a:rPr lang="zh-CN" altLang="en-US"/>
              <a:t>，而</a:t>
            </a:r>
            <a:r>
              <a:rPr lang="zh-CN" altLang="en-US" b="1"/>
              <a:t>全连接层</a:t>
            </a:r>
            <a:r>
              <a:rPr lang="zh-CN" altLang="en-US"/>
              <a:t>的作用是</a:t>
            </a:r>
            <a:r>
              <a:rPr lang="zh-CN" altLang="en-US" b="1"/>
              <a:t>分类器</a:t>
            </a:r>
            <a:r>
              <a:rPr lang="zh-CN" altLang="en-US"/>
              <a:t>。</a:t>
            </a:r>
            <a:endParaRPr lang="zh-CN" altLang="en-US"/>
          </a:p>
          <a:p>
            <a:endParaRPr lang="zh-CN" altLang="en-US"/>
          </a:p>
          <a:p>
            <a:r>
              <a:rPr lang="zh-CN" altLang="en-US"/>
              <a:t>注意在下面的图中，因为输入的图像是船，对于船这一类的目标概率是 1，而其他三类的目标概率是 0，即</a:t>
            </a:r>
            <a:endParaRPr lang="zh-CN" altLang="en-US"/>
          </a:p>
          <a:p>
            <a:endParaRPr lang="zh-CN" altLang="en-US"/>
          </a:p>
          <a:p>
            <a:r>
              <a:rPr lang="zh-CN" altLang="en-US"/>
              <a:t>输入图像 = 船</a:t>
            </a:r>
            <a:endParaRPr lang="zh-CN" altLang="en-US"/>
          </a:p>
          <a:p>
            <a:r>
              <a:rPr lang="zh-CN" altLang="en-US"/>
              <a:t>目标矢量 = [0, 0, 1, 0]</a:t>
            </a:r>
            <a:endParaRPr lang="zh-CN" altLang="en-US"/>
          </a:p>
        </p:txBody>
      </p:sp>
      <p:pic>
        <p:nvPicPr>
          <p:cNvPr id="4" name="图片 3"/>
          <p:cNvPicPr>
            <a:picLocks noChangeAspect="1"/>
          </p:cNvPicPr>
          <p:nvPr/>
        </p:nvPicPr>
        <p:blipFill>
          <a:blip r:embed="rId1"/>
          <a:stretch>
            <a:fillRect/>
          </a:stretch>
        </p:blipFill>
        <p:spPr>
          <a:xfrm>
            <a:off x="1149350" y="3295015"/>
            <a:ext cx="6571615" cy="2314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3785870" y="313690"/>
            <a:ext cx="5250815"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把它们组合起来——使用反向传播进行训练</a:t>
            </a:r>
            <a:endParaRPr lang="zh-CN" altLang="en-US" sz="2000">
              <a:latin typeface="微软雅黑" panose="020B0503020204020204" pitchFamily="34" charset="-122"/>
              <a:ea typeface="微软雅黑" panose="020B0503020204020204" pitchFamily="34" charset="-122"/>
            </a:endParaRPr>
          </a:p>
        </p:txBody>
      </p:sp>
      <p:sp>
        <p:nvSpPr>
          <p:cNvPr id="5" name="文本框 4"/>
          <p:cNvSpPr txBox="1"/>
          <p:nvPr/>
        </p:nvSpPr>
        <p:spPr>
          <a:xfrm>
            <a:off x="133985" y="865505"/>
            <a:ext cx="8902700" cy="5077460"/>
          </a:xfrm>
          <a:prstGeom prst="rect">
            <a:avLst/>
          </a:prstGeom>
          <a:noFill/>
        </p:spPr>
        <p:txBody>
          <a:bodyPr wrap="square" rtlCol="0" anchor="t">
            <a:spAutoFit/>
          </a:bodyPr>
          <a:p>
            <a:r>
              <a:rPr lang="zh-CN" altLang="en-US"/>
              <a:t>完整的卷积网络的训练过程可以总结如下：</a:t>
            </a:r>
            <a:endParaRPr lang="zh-CN" altLang="en-US"/>
          </a:p>
          <a:p>
            <a:r>
              <a:rPr lang="zh-CN" altLang="en-US"/>
              <a:t>第一步：我们</a:t>
            </a:r>
            <a:r>
              <a:rPr lang="zh-CN" altLang="en-US" b="1"/>
              <a:t>初始化所有的滤波器</a:t>
            </a:r>
            <a:r>
              <a:rPr lang="zh-CN" altLang="en-US"/>
              <a:t>，使用随机值设置参数/权重</a:t>
            </a:r>
            <a:endParaRPr lang="zh-CN" altLang="en-US"/>
          </a:p>
          <a:p>
            <a:r>
              <a:rPr lang="zh-CN" altLang="en-US"/>
              <a:t>第二步：网络接收一张训练图像作为输入，通过前向传播过程（卷积、ReLU 和池化操作，以及全连接层的前向传播），</a:t>
            </a:r>
            <a:r>
              <a:rPr lang="zh-CN" altLang="en-US" b="1"/>
              <a:t>找到各个类的输出概率</a:t>
            </a:r>
            <a:endParaRPr lang="zh-CN" altLang="en-US"/>
          </a:p>
          <a:p>
            <a:r>
              <a:rPr lang="en-US" altLang="zh-CN"/>
              <a:t>	</a:t>
            </a:r>
            <a:r>
              <a:rPr lang="zh-CN" altLang="en-US"/>
              <a:t>我们假设船这张图像的输出概率是 [0.2, 0.4, 0.1, 0.3]</a:t>
            </a:r>
            <a:endParaRPr lang="zh-CN" altLang="en-US"/>
          </a:p>
          <a:p>
            <a:r>
              <a:rPr lang="en-US" altLang="zh-CN"/>
              <a:t>	</a:t>
            </a:r>
            <a:r>
              <a:rPr lang="zh-CN" altLang="en-US"/>
              <a:t>因为对于第一张训练样本的权重是随机分配的，输出的概率也是随机的</a:t>
            </a:r>
            <a:endParaRPr lang="zh-CN" altLang="en-US"/>
          </a:p>
          <a:p>
            <a:r>
              <a:rPr lang="zh-CN" altLang="en-US"/>
              <a:t>第三步：在输出层</a:t>
            </a:r>
            <a:r>
              <a:rPr lang="zh-CN" altLang="en-US" b="1"/>
              <a:t>计算总误差</a:t>
            </a:r>
            <a:r>
              <a:rPr lang="zh-CN" altLang="en-US"/>
              <a:t>（计算 4 类的和）</a:t>
            </a:r>
            <a:endParaRPr lang="zh-CN" altLang="en-US"/>
          </a:p>
          <a:p>
            <a:r>
              <a:rPr lang="en-US" altLang="zh-CN"/>
              <a:t>	</a:t>
            </a:r>
            <a:r>
              <a:rPr lang="zh-CN" altLang="en-US"/>
              <a:t>Total Error = ∑  ½ (target probability – output probability) ²</a:t>
            </a:r>
            <a:endParaRPr lang="zh-CN" altLang="en-US"/>
          </a:p>
          <a:p>
            <a:r>
              <a:rPr lang="zh-CN" altLang="en-US"/>
              <a:t>第四步：使用反向传播算法，根据网络的权重计算误差的梯度，并</a:t>
            </a:r>
            <a:r>
              <a:rPr lang="zh-CN" altLang="en-US" b="1"/>
              <a:t>使用梯度下降算法更新所有滤波器的值/权重以及参数的值</a:t>
            </a:r>
            <a:r>
              <a:rPr lang="zh-CN" altLang="en-US"/>
              <a:t>，使输出误差最小化</a:t>
            </a:r>
            <a:endParaRPr lang="zh-CN" altLang="en-US"/>
          </a:p>
          <a:p>
            <a:r>
              <a:rPr lang="en-US" altLang="zh-CN"/>
              <a:t>	· </a:t>
            </a:r>
            <a:r>
              <a:rPr lang="zh-CN" altLang="en-US"/>
              <a:t>权重的更新与它们对总误差的占比有关</a:t>
            </a:r>
            <a:endParaRPr lang="zh-CN" altLang="en-US"/>
          </a:p>
          <a:p>
            <a:r>
              <a:rPr lang="en-US" altLang="zh-CN"/>
              <a:t>	· </a:t>
            </a:r>
            <a:r>
              <a:rPr lang="zh-CN" altLang="en-US"/>
              <a:t>当同样的图像再次作为输入，这时的输出概率可能会是 [0.1, 0.1, 0.7, 0.1]，这</a:t>
            </a:r>
            <a:r>
              <a:rPr lang="en-US" altLang="zh-CN"/>
              <a:t>	</a:t>
            </a:r>
            <a:r>
              <a:rPr lang="zh-CN" altLang="en-US"/>
              <a:t>就与目标矢量 [0, 0, 1, 0] 更接近了</a:t>
            </a:r>
            <a:endParaRPr lang="zh-CN" altLang="en-US"/>
          </a:p>
          <a:p>
            <a:r>
              <a:rPr lang="en-US" altLang="zh-CN"/>
              <a:t>	· </a:t>
            </a:r>
            <a:r>
              <a:rPr lang="zh-CN" altLang="en-US"/>
              <a:t>这表明网络已经通过调节权重/滤波器，可以正确对这张特定图像的分类，这</a:t>
            </a:r>
            <a:r>
              <a:rPr lang="en-US" altLang="zh-CN"/>
              <a:t>	</a:t>
            </a:r>
            <a:r>
              <a:rPr lang="zh-CN" altLang="en-US"/>
              <a:t>样输出的误差就减小了</a:t>
            </a:r>
            <a:endParaRPr lang="zh-CN" altLang="en-US"/>
          </a:p>
          <a:p>
            <a:r>
              <a:rPr lang="en-US" altLang="zh-CN"/>
              <a:t>	· </a:t>
            </a:r>
            <a:r>
              <a:rPr lang="zh-CN" altLang="en-US"/>
              <a:t>像滤波器数量、滤波器大小、网络结构等这样的参数，在第一步前都是固定 </a:t>
            </a:r>
            <a:r>
              <a:rPr lang="en-US" altLang="zh-CN"/>
              <a:t>	</a:t>
            </a:r>
            <a:r>
              <a:rPr lang="zh-CN" altLang="en-US"/>
              <a:t>的，在训练过程中保持不变——仅仅是滤波器矩阵的值和连接权重在更新</a:t>
            </a:r>
            <a:endParaRPr lang="zh-CN" altLang="en-US"/>
          </a:p>
          <a:p>
            <a:r>
              <a:rPr lang="zh-CN" altLang="en-US"/>
              <a:t>第五步：对训练数据中所有的图像</a:t>
            </a:r>
            <a:r>
              <a:rPr lang="zh-CN" altLang="en-US" b="1"/>
              <a:t>重复步骤 1 ~ 4</a:t>
            </a:r>
            <a:endParaRPr lang="zh-CN" altLang="en-US"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3785870" y="313690"/>
            <a:ext cx="5250815"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把它们组合起来——使用反向传播进行训练</a:t>
            </a:r>
            <a:endParaRPr lang="zh-CN" altLang="en-US" sz="2000">
              <a:latin typeface="微软雅黑" panose="020B0503020204020204" pitchFamily="34" charset="-122"/>
              <a:ea typeface="微软雅黑" panose="020B0503020204020204" pitchFamily="34" charset="-122"/>
            </a:endParaRPr>
          </a:p>
        </p:txBody>
      </p:sp>
      <p:sp>
        <p:nvSpPr>
          <p:cNvPr id="3" name="文本框 2"/>
          <p:cNvSpPr txBox="1"/>
          <p:nvPr/>
        </p:nvSpPr>
        <p:spPr>
          <a:xfrm>
            <a:off x="194310" y="868680"/>
            <a:ext cx="8755380" cy="3969385"/>
          </a:xfrm>
          <a:prstGeom prst="rect">
            <a:avLst/>
          </a:prstGeom>
          <a:noFill/>
        </p:spPr>
        <p:txBody>
          <a:bodyPr wrap="square" rtlCol="0" anchor="t">
            <a:spAutoFit/>
          </a:bodyPr>
          <a:p>
            <a:r>
              <a:rPr lang="zh-CN" altLang="en-US"/>
              <a:t>上面的这些步骤可以训练 ConvNet —— 这本质上意味着对于训练数据集中的图像，ConvNet 在</a:t>
            </a:r>
            <a:r>
              <a:rPr lang="zh-CN" altLang="en-US" i="1" u="sng"/>
              <a:t>更新了所有权重和参数后，已经优化为可以对这些图像进行正确分类</a:t>
            </a:r>
            <a:r>
              <a:rPr lang="zh-CN" altLang="en-US"/>
              <a:t>。</a:t>
            </a:r>
            <a:endParaRPr lang="zh-CN" altLang="en-US"/>
          </a:p>
          <a:p>
            <a:endParaRPr lang="zh-CN" altLang="en-US"/>
          </a:p>
          <a:p>
            <a:r>
              <a:rPr lang="zh-CN" altLang="en-US"/>
              <a:t>当一张新的（未见过的）图像作为 ConvNet 的输入，网络将会再次进行前向传播过程，并输出各个类别的概率（对于新的图像，输出概率是使用已经在前面训练样本上优化分类的参数进行计算的）。</a:t>
            </a:r>
            <a:r>
              <a:rPr lang="zh-CN" altLang="en-US" i="1" u="sng"/>
              <a:t>如果我们的训练数据集非常的大，网络将会（有希望）对新的图像有很好的</a:t>
            </a:r>
            <a:r>
              <a:rPr lang="zh-CN" altLang="en-US" b="1" i="1" u="sng"/>
              <a:t>泛化</a:t>
            </a:r>
            <a:r>
              <a:rPr lang="zh-CN" altLang="en-US" i="1" u="sng"/>
              <a:t>，并把它们分到正确的类别中去</a:t>
            </a:r>
            <a:r>
              <a:rPr lang="zh-CN" altLang="en-US"/>
              <a:t>。</a:t>
            </a:r>
            <a:endParaRPr lang="zh-CN" altLang="en-US"/>
          </a:p>
          <a:p>
            <a:endParaRPr lang="zh-CN" altLang="en-US"/>
          </a:p>
          <a:p>
            <a:r>
              <a:rPr lang="zh-CN" altLang="en-US"/>
              <a:t>注 1: 上面的步骤已经简化，也避免了数学详情，只为提供训练过程的直观内容。</a:t>
            </a:r>
            <a:endParaRPr lang="zh-CN" altLang="en-US"/>
          </a:p>
          <a:p>
            <a:endParaRPr lang="zh-CN" altLang="en-US"/>
          </a:p>
          <a:p>
            <a:r>
              <a:rPr lang="zh-CN" altLang="en-US"/>
              <a:t>注 2:在上面的例子中我们使用了两组卷积和池化层。然而请记住，这些操作可以在一个 ConvNet 中重复多次。实际上，现在有些表现最好的 ConvNet 拥有多达十几层的卷积和池化层！同时，</a:t>
            </a:r>
            <a:r>
              <a:rPr lang="zh-CN" altLang="en-US" i="1" u="sng"/>
              <a:t>每次卷积层后面不一定要有池化层</a:t>
            </a:r>
            <a:r>
              <a:rPr lang="zh-CN" altLang="en-US"/>
              <a:t>。如下图所示，我们可以在池化操作前连续使用多个卷积 + ReLU 操作。</a:t>
            </a:r>
            <a:endParaRPr lang="zh-CN" altLang="en-US"/>
          </a:p>
        </p:txBody>
      </p:sp>
      <p:pic>
        <p:nvPicPr>
          <p:cNvPr id="4" name="图片 3"/>
          <p:cNvPicPr>
            <a:picLocks noChangeAspect="1"/>
          </p:cNvPicPr>
          <p:nvPr/>
        </p:nvPicPr>
        <p:blipFill>
          <a:blip r:embed="rId1"/>
          <a:stretch>
            <a:fillRect/>
          </a:stretch>
        </p:blipFill>
        <p:spPr>
          <a:xfrm>
            <a:off x="2100580" y="4838065"/>
            <a:ext cx="4040505" cy="19621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2" name="文本框 1"/>
          <p:cNvSpPr txBox="1"/>
          <p:nvPr/>
        </p:nvSpPr>
        <p:spPr>
          <a:xfrm>
            <a:off x="3785870" y="313690"/>
            <a:ext cx="5250815" cy="398780"/>
          </a:xfrm>
          <a:prstGeom prst="rect">
            <a:avLst/>
          </a:prstGeom>
          <a:noFill/>
        </p:spPr>
        <p:txBody>
          <a:bodyPr wrap="square" rtlCol="0" anchor="t">
            <a:spAutoFit/>
          </a:bodyPr>
          <a:p>
            <a:pPr algn="r"/>
            <a:r>
              <a:rPr lang="zh-CN" altLang="en-US" sz="2000">
                <a:latin typeface="微软雅黑" panose="020B0503020204020204" pitchFamily="34" charset="-122"/>
                <a:ea typeface="微软雅黑" panose="020B0503020204020204" pitchFamily="34" charset="-122"/>
              </a:rPr>
              <a:t>基于</a:t>
            </a:r>
            <a:r>
              <a:rPr lang="en-US" altLang="zh-CN" sz="2000">
                <a:latin typeface="微软雅黑" panose="020B0503020204020204" pitchFamily="34" charset="-122"/>
                <a:ea typeface="微软雅黑" panose="020B0503020204020204" pitchFamily="34" charset="-122"/>
              </a:rPr>
              <a:t>CNN</a:t>
            </a:r>
            <a:r>
              <a:rPr lang="zh-CN" altLang="en-US" sz="2000">
                <a:latin typeface="微软雅黑" panose="020B0503020204020204" pitchFamily="34" charset="-122"/>
                <a:ea typeface="微软雅黑" panose="020B0503020204020204" pitchFamily="34" charset="-122"/>
              </a:rPr>
              <a:t>对</a:t>
            </a:r>
            <a:r>
              <a:rPr lang="en-US" altLang="zh-CN" sz="2000">
                <a:latin typeface="微软雅黑" panose="020B0503020204020204" pitchFamily="34" charset="-122"/>
                <a:ea typeface="微软雅黑" panose="020B0503020204020204" pitchFamily="34" charset="-122"/>
              </a:rPr>
              <a:t>MNIST</a:t>
            </a:r>
            <a:r>
              <a:rPr lang="zh-CN" altLang="en-US" sz="2000">
                <a:latin typeface="微软雅黑" panose="020B0503020204020204" pitchFamily="34" charset="-122"/>
                <a:ea typeface="微软雅黑" panose="020B0503020204020204" pitchFamily="34" charset="-122"/>
              </a:rPr>
              <a:t>数据集进行训练</a:t>
            </a:r>
            <a:endParaRPr lang="zh-CN" altLang="en-US" sz="2000">
              <a:latin typeface="微软雅黑" panose="020B0503020204020204" pitchFamily="34" charset="-122"/>
              <a:ea typeface="微软雅黑" panose="020B0503020204020204" pitchFamily="34" charset="-122"/>
            </a:endParaRPr>
          </a:p>
        </p:txBody>
      </p:sp>
      <p:sp>
        <p:nvSpPr>
          <p:cNvPr id="5" name="文本框 4"/>
          <p:cNvSpPr txBox="1"/>
          <p:nvPr/>
        </p:nvSpPr>
        <p:spPr>
          <a:xfrm>
            <a:off x="1929765" y="3020695"/>
            <a:ext cx="5250815" cy="398780"/>
          </a:xfrm>
          <a:prstGeom prst="rect">
            <a:avLst/>
          </a:prstGeom>
          <a:noFill/>
        </p:spPr>
        <p:txBody>
          <a:bodyPr wrap="square" rtlCol="0" anchor="t">
            <a:spAutoFit/>
          </a:bodyPr>
          <a:p>
            <a:pPr algn="ctr"/>
            <a:r>
              <a:rPr lang="zh-CN" altLang="en-US" sz="2000">
                <a:latin typeface="微软雅黑" panose="020B0503020204020204" pitchFamily="34" charset="-122"/>
                <a:ea typeface="微软雅黑" panose="020B0503020204020204" pitchFamily="34" charset="-122"/>
              </a:rPr>
              <a:t>看代码</a:t>
            </a:r>
            <a:r>
              <a:rPr lang="en-US" altLang="zh-CN" sz="2000">
                <a:latin typeface="微软雅黑" panose="020B0503020204020204" pitchFamily="34" charset="-122"/>
                <a:ea typeface="微软雅黑" panose="020B0503020204020204" pitchFamily="34" charset="-122"/>
              </a:rPr>
              <a:t>train_mnist2.ipynb</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38455" y="861060"/>
            <a:ext cx="7035165" cy="645160"/>
          </a:xfrm>
          <a:prstGeom prst="rect">
            <a:avLst/>
          </a:prstGeom>
          <a:noFill/>
        </p:spPr>
        <p:txBody>
          <a:bodyPr wrap="square" rtlCol="0" anchor="t">
            <a:spAutoFit/>
          </a:bodyPr>
          <a:lstStyle/>
          <a:p>
            <a:endParaRPr lang="zh-CN" altLang="en-US">
              <a:solidFill>
                <a:schemeClr val="tx1"/>
              </a:solidFill>
              <a:effectLst>
                <a:outerShdw blurRad="38100" dist="19050" dir="2700000" algn="tl" rotWithShape="0">
                  <a:schemeClr val="dk1">
                    <a:alpha val="40000"/>
                  </a:schemeClr>
                </a:outerShdw>
              </a:effectLst>
            </a:endParaRPr>
          </a:p>
          <a:p>
            <a:endParaRPr lang="en-US" altLang="zh-CN"/>
          </a:p>
        </p:txBody>
      </p:sp>
      <p:sp>
        <p:nvSpPr>
          <p:cNvPr id="6" name="文本框 5"/>
          <p:cNvSpPr txBox="1"/>
          <p:nvPr/>
        </p:nvSpPr>
        <p:spPr>
          <a:xfrm>
            <a:off x="354965" y="1958340"/>
            <a:ext cx="3303270" cy="368300"/>
          </a:xfrm>
          <a:prstGeom prst="rect">
            <a:avLst/>
          </a:prstGeom>
          <a:noFill/>
        </p:spPr>
        <p:txBody>
          <a:bodyPr wrap="square" rtlCol="0" anchor="t">
            <a:spAutoFit/>
          </a:bodyPr>
          <a:lstStyle/>
          <a:p>
            <a:r>
              <a:rPr lang="en-US" altLang="zh-CN"/>
              <a:t>  </a:t>
            </a:r>
            <a:endParaRPr lang="en-US" altLang="zh-CN"/>
          </a:p>
        </p:txBody>
      </p:sp>
      <p:sp>
        <p:nvSpPr>
          <p:cNvPr id="3" name="矩形 2"/>
          <p:cNvSpPr/>
          <p:nvPr/>
        </p:nvSpPr>
        <p:spPr>
          <a:xfrm>
            <a:off x="1484809" y="3932803"/>
            <a:ext cx="6174432" cy="2030095"/>
          </a:xfrm>
          <a:prstGeom prst="rect">
            <a:avLst/>
          </a:prstGeom>
        </p:spPr>
        <p:txBody>
          <a:bodyPr wrap="square">
            <a:spAutoFit/>
          </a:bodyPr>
          <a:p>
            <a:r>
              <a:rPr lang="zh-CN" altLang="en-US" dirty="0" smtClean="0"/>
              <a:t>参考资料：</a:t>
            </a:r>
            <a:endParaRPr lang="zh-CN" altLang="en-US" dirty="0" smtClean="0"/>
          </a:p>
          <a:p>
            <a:r>
              <a:rPr lang="zh-CN" altLang="en-US" dirty="0" smtClean="0"/>
              <a:t>https://tensorflow.google.cn/get_started/</a:t>
            </a:r>
            <a:endParaRPr lang="zh-CN" altLang="en-US" dirty="0" smtClean="0"/>
          </a:p>
          <a:p>
            <a:r>
              <a:rPr lang="zh-CN" altLang="en-US" dirty="0" smtClean="0"/>
              <a:t>http://www.tensorfly.cn/tfdoc/get_started/introduction.html</a:t>
            </a:r>
            <a:endParaRPr lang="zh-CN" altLang="en-US" dirty="0" smtClean="0"/>
          </a:p>
          <a:p>
            <a:r>
              <a:rPr lang="zh-CN" altLang="en-US" dirty="0" smtClean="0">
                <a:hlinkClick r:id="rId1"/>
              </a:rPr>
              <a:t>http</a:t>
            </a:r>
            <a:r>
              <a:rPr lang="zh-CN" altLang="en-US" dirty="0">
                <a:hlinkClick r:id="rId1"/>
              </a:rPr>
              <a:t>://www.hackcv.com/index.php/archives/104/?hmsr=toutiao.io&amp;utm_medium=toutiao.io&amp;utm_source=toutiao.</a:t>
            </a:r>
            <a:r>
              <a:rPr lang="zh-CN" altLang="en-US" dirty="0" smtClean="0">
                <a:hlinkClick r:id="rId1"/>
              </a:rPr>
              <a:t>io</a:t>
            </a:r>
            <a:endParaRPr lang="en-US" altLang="zh-CN" dirty="0" smtClean="0"/>
          </a:p>
          <a:p>
            <a:r>
              <a:rPr lang="en-US" altLang="zh-CN" dirty="0"/>
              <a:t>https://ujjwalkarn.me/2016/08/11/intuitive-explanation-convnets/</a:t>
            </a:r>
            <a:endParaRPr lang="zh-CN" altLang="en-US" dirty="0"/>
          </a:p>
        </p:txBody>
      </p:sp>
      <p:sp>
        <p:nvSpPr>
          <p:cNvPr id="4" name="文本框 3"/>
          <p:cNvSpPr txBox="1"/>
          <p:nvPr/>
        </p:nvSpPr>
        <p:spPr>
          <a:xfrm>
            <a:off x="1875790" y="2326640"/>
            <a:ext cx="5027295" cy="521970"/>
          </a:xfrm>
          <a:prstGeom prst="rect">
            <a:avLst/>
          </a:prstGeom>
          <a:noFill/>
        </p:spPr>
        <p:txBody>
          <a:bodyPr wrap="square" rtlCol="0">
            <a:spAutoFit/>
          </a:bodyPr>
          <a:p>
            <a:r>
              <a:rPr lang="zh-CN" altLang="en-US"/>
              <a:t>                                      </a:t>
            </a:r>
            <a:r>
              <a:rPr lang="zh-CN" altLang="en-US">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谢谢！</a:t>
            </a:r>
            <a:endParaRPr lang="zh-CN" alt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39952"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验证您的安装</a:t>
            </a:r>
            <a:endParaRPr lang="zh-CN" altLang="en-US" sz="20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161178" y="980728"/>
            <a:ext cx="8788400" cy="369332"/>
          </a:xfrm>
          <a:prstGeom prst="rect">
            <a:avLst/>
          </a:prstGeom>
          <a:noFill/>
        </p:spPr>
        <p:txBody>
          <a:bodyPr wrap="square" rtlCol="0" anchor="t">
            <a:spAutoFit/>
          </a:bodyPr>
          <a:lstStyle/>
          <a:p>
            <a:endParaRPr lang="zh-CN" altLang="en-US" dirty="0"/>
          </a:p>
        </p:txBody>
      </p:sp>
      <p:pic>
        <p:nvPicPr>
          <p:cNvPr id="6" name="图片 5"/>
          <p:cNvPicPr>
            <a:picLocks noChangeAspect="1"/>
          </p:cNvPicPr>
          <p:nvPr/>
        </p:nvPicPr>
        <p:blipFill>
          <a:blip r:embed="rId1"/>
          <a:stretch>
            <a:fillRect/>
          </a:stretch>
        </p:blipFill>
        <p:spPr>
          <a:xfrm>
            <a:off x="683568" y="1333500"/>
            <a:ext cx="7285714" cy="390476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091057"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可能会遇到的问题</a:t>
            </a:r>
            <a:endParaRPr lang="zh-CN" altLang="en-US" sz="2000" dirty="0" smtClean="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323528" y="980728"/>
            <a:ext cx="8238095" cy="3657143"/>
          </a:xfrm>
          <a:prstGeom prst="rect">
            <a:avLst/>
          </a:prstGeom>
        </p:spPr>
      </p:pic>
      <p:sp>
        <p:nvSpPr>
          <p:cNvPr id="8" name="矩形 7"/>
          <p:cNvSpPr/>
          <p:nvPr/>
        </p:nvSpPr>
        <p:spPr>
          <a:xfrm>
            <a:off x="323528" y="5445224"/>
            <a:ext cx="8424936" cy="523220"/>
          </a:xfrm>
          <a:prstGeom prst="rect">
            <a:avLst/>
          </a:prstGeom>
        </p:spPr>
        <p:txBody>
          <a:bodyPr wrap="square">
            <a:spAutoFit/>
          </a:bodyPr>
          <a:lstStyle/>
          <a:p>
            <a:r>
              <a:rPr lang="zh-CN" altLang="en-US" sz="1400" dirty="0"/>
              <a:t>https://stackoverflow.com/questions/47068709/your-cpu-supports-instructions-that-this-tensorflow-binary-was-not-compiled-to-u</a:t>
            </a:r>
            <a:endParaRPr lang="zh-CN" alt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091057" y="313532"/>
            <a:ext cx="5004048" cy="398780"/>
          </a:xfrm>
          <a:prstGeom prst="rect">
            <a:avLst/>
          </a:prstGeom>
          <a:noFill/>
        </p:spPr>
        <p:txBody>
          <a:bodyPr wrap="square" rtlCol="0">
            <a:spAutoFit/>
          </a:bodyPr>
          <a:lstStyle/>
          <a:p>
            <a:pPr algn="r"/>
            <a:r>
              <a:rPr lang="zh-CN" altLang="en-US" sz="2000" dirty="0" smtClean="0">
                <a:latin typeface="微软雅黑" panose="020B0503020204020204" pitchFamily="34" charset="-122"/>
                <a:ea typeface="微软雅黑" panose="020B0503020204020204" pitchFamily="34" charset="-122"/>
              </a:rPr>
              <a:t>基本用法</a:t>
            </a:r>
            <a:endParaRPr lang="zh-CN" altLang="en-US" sz="2000"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2768600" y="2898775"/>
            <a:ext cx="3606800" cy="737235"/>
          </a:xfrm>
          <a:prstGeom prst="rect">
            <a:avLst/>
          </a:prstGeom>
          <a:noFill/>
        </p:spPr>
        <p:txBody>
          <a:bodyPr wrap="square" rtlCol="0" anchor="t">
            <a:spAutoFit/>
          </a:bodyPr>
          <a:lstStyle/>
          <a:p>
            <a:r>
              <a:rPr lang="zh-CN" altLang="en-US" sz="2400">
                <a:solidFill>
                  <a:schemeClr val="tx1"/>
                </a:solidFill>
                <a:effectLst>
                  <a:outerShdw blurRad="38100" dist="19050" dir="2700000" algn="tl" rotWithShape="0">
                    <a:schemeClr val="dk1">
                      <a:alpha val="40000"/>
                    </a:schemeClr>
                  </a:outerShdw>
                </a:effectLst>
              </a:rPr>
              <a:t>看代码</a:t>
            </a:r>
            <a:r>
              <a:rPr lang="en-US" altLang="zh-CN" sz="2400">
                <a:solidFill>
                  <a:schemeClr val="tx1"/>
                </a:solidFill>
                <a:effectLst>
                  <a:outerShdw blurRad="38100" dist="19050" dir="2700000" algn="tl" rotWithShape="0">
                    <a:schemeClr val="dk1">
                      <a:alpha val="40000"/>
                    </a:schemeClr>
                  </a:outerShdw>
                </a:effectLst>
              </a:rPr>
              <a:t>basic_usage</a:t>
            </a:r>
            <a:r>
              <a:rPr lang="en-US" altLang="zh-CN" sz="2400">
                <a:solidFill>
                  <a:schemeClr val="tx1"/>
                </a:solidFill>
                <a:effectLst>
                  <a:outerShdw blurRad="38100" dist="19050" dir="2700000" algn="tl" rotWithShape="0">
                    <a:schemeClr val="dk1">
                      <a:alpha val="40000"/>
                    </a:schemeClr>
                  </a:outerShdw>
                </a:effectLst>
              </a:rPr>
              <a:t>.ipynb</a:t>
            </a:r>
            <a:endParaRPr lang="en-US" altLang="zh-CN">
              <a:solidFill>
                <a:schemeClr val="tx1"/>
              </a:solidFill>
              <a:effectLst>
                <a:outerShdw blurRad="38100" dist="19050" dir="2700000" algn="tl" rotWithShape="0">
                  <a:schemeClr val="dk1">
                    <a:alpha val="40000"/>
                  </a:schemeClr>
                </a:outerShdw>
              </a:effectLst>
            </a:endParaRPr>
          </a:p>
          <a:p>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555776" y="313532"/>
            <a:ext cx="6588224" cy="398780"/>
          </a:xfrm>
          <a:prstGeom prst="rect">
            <a:avLst/>
          </a:prstGeom>
          <a:noFill/>
        </p:spPr>
        <p:txBody>
          <a:bodyPr wrap="square" rtlCol="0">
            <a:spAutoFit/>
          </a:bodyPr>
          <a:lstStyle/>
          <a:p>
            <a:pPr algn="r"/>
            <a:r>
              <a:rPr lang="zh-CN" altLang="en-US" sz="2000" b="1"/>
              <a:t>面向机器学习初学者的 </a:t>
            </a:r>
            <a:r>
              <a:rPr lang="en-US" altLang="zh-CN" sz="2000" b="1"/>
              <a:t>MNIST </a:t>
            </a:r>
            <a:r>
              <a:rPr lang="zh-CN" altLang="en-US" sz="2000" b="1"/>
              <a:t>初级教程</a:t>
            </a:r>
            <a:endParaRPr lang="zh-CN" altLang="en-US" sz="2000" b="1"/>
          </a:p>
        </p:txBody>
      </p:sp>
      <p:sp>
        <p:nvSpPr>
          <p:cNvPr id="6" name="文本框 5"/>
          <p:cNvSpPr txBox="1"/>
          <p:nvPr/>
        </p:nvSpPr>
        <p:spPr>
          <a:xfrm>
            <a:off x="395536" y="1196752"/>
            <a:ext cx="8496944" cy="646331"/>
          </a:xfrm>
          <a:prstGeom prst="rect">
            <a:avLst/>
          </a:prstGeom>
          <a:noFill/>
        </p:spPr>
        <p:txBody>
          <a:bodyPr wrap="square" rtlCol="0">
            <a:spAutoFit/>
          </a:bodyPr>
          <a:lstStyle/>
          <a:p>
            <a:r>
              <a:rPr lang="zh-CN" altLang="en-US" dirty="0" smtClean="0"/>
              <a:t>本文</a:t>
            </a:r>
            <a:r>
              <a:rPr lang="zh-CN" altLang="en-US" dirty="0"/>
              <a:t>通过讲述一个经典的问题</a:t>
            </a:r>
            <a:r>
              <a:rPr lang="en-US" altLang="zh-CN" dirty="0"/>
              <a:t>, </a:t>
            </a:r>
            <a:r>
              <a:rPr lang="zh-CN" altLang="en-US" dirty="0"/>
              <a:t>手写数字识别 </a:t>
            </a:r>
            <a:r>
              <a:rPr lang="en-US" altLang="zh-CN" dirty="0"/>
              <a:t>(MNIST), </a:t>
            </a:r>
            <a:r>
              <a:rPr lang="zh-CN" altLang="en-US" dirty="0"/>
              <a:t>让你对多类分类 </a:t>
            </a:r>
            <a:r>
              <a:rPr lang="en-US" altLang="zh-CN" dirty="0"/>
              <a:t>(multiclass classification) </a:t>
            </a:r>
            <a:r>
              <a:rPr lang="zh-CN" altLang="en-US" dirty="0"/>
              <a:t>问题有直观的了解</a:t>
            </a:r>
            <a:r>
              <a:rPr lang="en-US" altLang="zh-CN" dirty="0"/>
              <a:t>.</a:t>
            </a:r>
            <a:endParaRPr lang="zh-CN" altLang="en-US" dirty="0"/>
          </a:p>
        </p:txBody>
      </p:sp>
      <p:sp>
        <p:nvSpPr>
          <p:cNvPr id="8" name="文本框 7"/>
          <p:cNvSpPr txBox="1"/>
          <p:nvPr/>
        </p:nvSpPr>
        <p:spPr>
          <a:xfrm>
            <a:off x="395536" y="2492896"/>
            <a:ext cx="8280920" cy="1754326"/>
          </a:xfrm>
          <a:prstGeom prst="rect">
            <a:avLst/>
          </a:prstGeom>
          <a:noFill/>
        </p:spPr>
        <p:txBody>
          <a:bodyPr wrap="square" rtlCol="0">
            <a:spAutoFit/>
          </a:bodyPr>
          <a:lstStyle/>
          <a:p>
            <a:r>
              <a:rPr lang="zh-CN" altLang="en-US" b="1" dirty="0"/>
              <a:t>准备数据</a:t>
            </a:r>
            <a:endParaRPr lang="zh-CN" altLang="en-US" b="1" dirty="0"/>
          </a:p>
          <a:p>
            <a:r>
              <a:rPr lang="en-US" altLang="zh-CN" dirty="0"/>
              <a:t>MNIST</a:t>
            </a:r>
            <a:r>
              <a:rPr lang="zh-CN" altLang="en-US" dirty="0"/>
              <a:t>是在机器学习领域中的一个经典问题。该问题解决的是把</a:t>
            </a:r>
            <a:r>
              <a:rPr lang="en-US" altLang="zh-CN" dirty="0"/>
              <a:t>28x28</a:t>
            </a:r>
            <a:r>
              <a:rPr lang="zh-CN" altLang="en-US" dirty="0"/>
              <a:t>像素的灰度手写数字图片识别为相应的数字，其中数字的范围从</a:t>
            </a:r>
            <a:r>
              <a:rPr lang="en-US" altLang="zh-CN" dirty="0"/>
              <a:t>0</a:t>
            </a:r>
            <a:r>
              <a:rPr lang="zh-CN" altLang="en-US" dirty="0"/>
              <a:t>到</a:t>
            </a:r>
            <a:r>
              <a:rPr lang="en-US" altLang="zh-CN" dirty="0"/>
              <a:t>9.</a:t>
            </a:r>
            <a:endParaRPr lang="en-US" altLang="zh-CN" dirty="0"/>
          </a:p>
          <a:p>
            <a:endParaRPr lang="en-US" altLang="zh-CN" dirty="0" smtClean="0"/>
          </a:p>
          <a:p>
            <a:r>
              <a:rPr lang="zh-CN" altLang="en-US" dirty="0" smtClean="0"/>
              <a:t>数据集下载地址：</a:t>
            </a:r>
            <a:r>
              <a:rPr lang="en-US" altLang="zh-CN" dirty="0" smtClean="0"/>
              <a:t>http</a:t>
            </a:r>
            <a:r>
              <a:rPr lang="en-US" altLang="zh-CN" dirty="0"/>
              <a:t>://yann.lecun.com/exdb/mnist/</a:t>
            </a:r>
            <a:endParaRPr lang="en-US" altLang="zh-CN" dirty="0"/>
          </a:p>
          <a:p>
            <a:endParaRPr lang="zh-CN" altLang="en-US" dirty="0"/>
          </a:p>
        </p:txBody>
      </p:sp>
      <p:sp>
        <p:nvSpPr>
          <p:cNvPr id="10" name="文本框 9"/>
          <p:cNvSpPr txBox="1"/>
          <p:nvPr/>
        </p:nvSpPr>
        <p:spPr>
          <a:xfrm>
            <a:off x="395536" y="4296870"/>
            <a:ext cx="8280920" cy="1200329"/>
          </a:xfrm>
          <a:prstGeom prst="rect">
            <a:avLst/>
          </a:prstGeom>
          <a:noFill/>
        </p:spPr>
        <p:txBody>
          <a:bodyPr wrap="square" rtlCol="0">
            <a:spAutoFit/>
          </a:bodyPr>
          <a:lstStyle/>
          <a:p>
            <a:r>
              <a:rPr lang="zh-CN" altLang="en-US" dirty="0"/>
              <a:t>下载下来的数据集被分成两部分：</a:t>
            </a:r>
            <a:r>
              <a:rPr lang="en-US" altLang="zh-CN" dirty="0"/>
              <a:t>60000</a:t>
            </a:r>
            <a:r>
              <a:rPr lang="zh-CN" altLang="en-US" dirty="0"/>
              <a:t>行的训练数据集（</a:t>
            </a:r>
            <a:r>
              <a:rPr lang="en-US" altLang="zh-CN" dirty="0" err="1"/>
              <a:t>mnist.train</a:t>
            </a:r>
            <a:r>
              <a:rPr lang="zh-CN" altLang="en-US" dirty="0"/>
              <a:t>）和</a:t>
            </a:r>
            <a:r>
              <a:rPr lang="en-US" altLang="zh-CN" dirty="0"/>
              <a:t>10000</a:t>
            </a:r>
            <a:r>
              <a:rPr lang="zh-CN" altLang="en-US" dirty="0"/>
              <a:t>行的测试数据集（</a:t>
            </a:r>
            <a:r>
              <a:rPr lang="en-US" altLang="zh-CN" dirty="0" err="1"/>
              <a:t>mnist.test</a:t>
            </a:r>
            <a:r>
              <a:rPr lang="zh-CN" altLang="en-US" dirty="0"/>
              <a:t>）。这样的切分很重要，在机器学习模型设计时必须有一个单独的测试数据集不用于训练而是用来评估这个模型的性能，从而更加容易把设计的模型推广到其他数据集上（泛化）。</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602695" y="271190"/>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pPr algn="r"/>
            <a:endParaRPr lang="zh-CN" altLang="en-US" dirty="0"/>
          </a:p>
        </p:txBody>
      </p:sp>
      <p:sp>
        <p:nvSpPr>
          <p:cNvPr id="4" name="文本框 3"/>
          <p:cNvSpPr txBox="1"/>
          <p:nvPr/>
        </p:nvSpPr>
        <p:spPr>
          <a:xfrm>
            <a:off x="467544" y="1196752"/>
            <a:ext cx="8208912" cy="1323439"/>
          </a:xfrm>
          <a:prstGeom prst="rect">
            <a:avLst/>
          </a:prstGeom>
          <a:noFill/>
        </p:spPr>
        <p:txBody>
          <a:bodyPr wrap="square" rtlCol="0">
            <a:spAutoFit/>
          </a:bodyPr>
          <a:lstStyle/>
          <a:p>
            <a:r>
              <a:rPr lang="zh-CN" altLang="en-US" sz="1600" dirty="0"/>
              <a:t>正如前面提到的一样，每一个</a:t>
            </a:r>
            <a:r>
              <a:rPr lang="en-US" altLang="zh-CN" sz="1600" dirty="0"/>
              <a:t>MNIST</a:t>
            </a:r>
            <a:r>
              <a:rPr lang="zh-CN" altLang="en-US" sz="1600" dirty="0"/>
              <a:t>数据单元有两部分组成：一张包含手写数字的图片和一个对应的标签。我们把这些图片设为“</a:t>
            </a:r>
            <a:r>
              <a:rPr lang="en-US" altLang="zh-CN" sz="1600" dirty="0" err="1"/>
              <a:t>xs</a:t>
            </a:r>
            <a:r>
              <a:rPr lang="en-US" altLang="zh-CN" sz="1600" dirty="0"/>
              <a:t>”</a:t>
            </a:r>
            <a:r>
              <a:rPr lang="zh-CN" altLang="en-US" sz="1600" dirty="0"/>
              <a:t>，把这些标签设为“</a:t>
            </a:r>
            <a:r>
              <a:rPr lang="en-US" altLang="zh-CN" sz="1600" dirty="0" err="1"/>
              <a:t>ys</a:t>
            </a:r>
            <a:r>
              <a:rPr lang="en-US" altLang="zh-CN" sz="1600" dirty="0"/>
              <a:t>”</a:t>
            </a:r>
            <a:r>
              <a:rPr lang="zh-CN" altLang="en-US" sz="1600" dirty="0"/>
              <a:t>。训练数据集和测试数据集都包含</a:t>
            </a:r>
            <a:r>
              <a:rPr lang="en-US" altLang="zh-CN" sz="1600" dirty="0" err="1"/>
              <a:t>xs</a:t>
            </a:r>
            <a:r>
              <a:rPr lang="zh-CN" altLang="en-US" sz="1600" dirty="0"/>
              <a:t>和</a:t>
            </a:r>
            <a:r>
              <a:rPr lang="en-US" altLang="zh-CN" sz="1600" dirty="0" err="1"/>
              <a:t>ys</a:t>
            </a:r>
            <a:r>
              <a:rPr lang="zh-CN" altLang="en-US" sz="1600" dirty="0"/>
              <a:t>，比如训练数据集的图片是 </a:t>
            </a:r>
            <a:r>
              <a:rPr lang="en-US" altLang="zh-CN" sz="1600" dirty="0" err="1"/>
              <a:t>mnist.train.images</a:t>
            </a:r>
            <a:r>
              <a:rPr lang="en-US" altLang="zh-CN" sz="1600" dirty="0"/>
              <a:t> </a:t>
            </a:r>
            <a:r>
              <a:rPr lang="zh-CN" altLang="en-US" sz="1600" dirty="0"/>
              <a:t>，训练数据集的标签是 </a:t>
            </a:r>
            <a:r>
              <a:rPr lang="en-US" altLang="zh-CN" sz="1600" dirty="0" err="1"/>
              <a:t>mnist.train.labels</a:t>
            </a:r>
            <a:r>
              <a:rPr lang="zh-CN" altLang="en-US" sz="1600" dirty="0" smtClean="0"/>
              <a:t>。</a:t>
            </a:r>
            <a:endParaRPr lang="zh-CN" altLang="en-US" sz="1600" dirty="0"/>
          </a:p>
          <a:p>
            <a:r>
              <a:rPr lang="zh-CN" altLang="en-US" sz="1600" dirty="0"/>
              <a:t>每一张图片包含</a:t>
            </a:r>
            <a:r>
              <a:rPr lang="en-US" altLang="zh-CN" sz="1600" dirty="0"/>
              <a:t>28</a:t>
            </a:r>
            <a:r>
              <a:rPr lang="zh-CN" altLang="en-US" sz="1600" dirty="0"/>
              <a:t>像素</a:t>
            </a:r>
            <a:r>
              <a:rPr lang="en-US" altLang="zh-CN" sz="1600" dirty="0"/>
              <a:t>X28</a:t>
            </a:r>
            <a:r>
              <a:rPr lang="zh-CN" altLang="en-US" sz="1600" dirty="0"/>
              <a:t>像素。我们可以用一个数字数组来表示这张图片：</a:t>
            </a:r>
            <a:endParaRPr lang="zh-CN" altLang="en-US" sz="1600" dirty="0"/>
          </a:p>
        </p:txBody>
      </p:sp>
      <p:pic>
        <p:nvPicPr>
          <p:cNvPr id="8" name="图片 7"/>
          <p:cNvPicPr>
            <a:picLocks noChangeAspect="1"/>
          </p:cNvPicPr>
          <p:nvPr/>
        </p:nvPicPr>
        <p:blipFill>
          <a:blip r:embed="rId1"/>
          <a:stretch>
            <a:fillRect/>
          </a:stretch>
        </p:blipFill>
        <p:spPr>
          <a:xfrm>
            <a:off x="2339752" y="2520191"/>
            <a:ext cx="3885714" cy="1571429"/>
          </a:xfrm>
          <a:prstGeom prst="rect">
            <a:avLst/>
          </a:prstGeom>
        </p:spPr>
      </p:pic>
      <p:sp>
        <p:nvSpPr>
          <p:cNvPr id="9" name="文本框 8"/>
          <p:cNvSpPr txBox="1"/>
          <p:nvPr/>
        </p:nvSpPr>
        <p:spPr>
          <a:xfrm>
            <a:off x="467544" y="4221088"/>
            <a:ext cx="8208912" cy="2062103"/>
          </a:xfrm>
          <a:prstGeom prst="rect">
            <a:avLst/>
          </a:prstGeom>
          <a:noFill/>
        </p:spPr>
        <p:txBody>
          <a:bodyPr wrap="square" rtlCol="0">
            <a:spAutoFit/>
          </a:bodyPr>
          <a:lstStyle/>
          <a:p>
            <a:r>
              <a:rPr lang="zh-CN" altLang="en-US" sz="1600" dirty="0"/>
              <a:t>我们把这个数组展开成一个向量，长度是 </a:t>
            </a:r>
            <a:r>
              <a:rPr lang="en-US" altLang="zh-CN" sz="1600" dirty="0"/>
              <a:t>28x28 = 784</a:t>
            </a:r>
            <a:r>
              <a:rPr lang="zh-CN" altLang="en-US" sz="1600" dirty="0"/>
              <a:t>。如何展开这个数组（数字间的顺序）不重要，只要保持各个图片采用相同的方式展开。从这个角度来看，</a:t>
            </a:r>
            <a:r>
              <a:rPr lang="en-US" altLang="zh-CN" sz="1600" dirty="0"/>
              <a:t>MNIST</a:t>
            </a:r>
            <a:r>
              <a:rPr lang="zh-CN" altLang="en-US" sz="1600" dirty="0"/>
              <a:t>数据集的图片就是在</a:t>
            </a:r>
            <a:r>
              <a:rPr lang="en-US" altLang="zh-CN" sz="1600" dirty="0"/>
              <a:t>784</a:t>
            </a:r>
            <a:r>
              <a:rPr lang="zh-CN" altLang="en-US" sz="1600" dirty="0"/>
              <a:t>维向量空间里面的点</a:t>
            </a:r>
            <a:r>
              <a:rPr lang="en-US" altLang="zh-CN" sz="1600" dirty="0"/>
              <a:t>, </a:t>
            </a:r>
            <a:r>
              <a:rPr lang="zh-CN" altLang="en-US" sz="1600" dirty="0"/>
              <a:t>并且拥有比较复杂的结构 </a:t>
            </a:r>
            <a:r>
              <a:rPr lang="en-US" altLang="zh-CN" sz="1600" dirty="0"/>
              <a:t>(</a:t>
            </a:r>
            <a:r>
              <a:rPr lang="zh-CN" altLang="en-US" sz="1600" dirty="0"/>
              <a:t>提醒</a:t>
            </a:r>
            <a:r>
              <a:rPr lang="en-US" altLang="zh-CN" sz="1600" dirty="0"/>
              <a:t>: </a:t>
            </a:r>
            <a:r>
              <a:rPr lang="zh-CN" altLang="en-US" sz="1600" dirty="0"/>
              <a:t>此类数据的可视化是计算密集型的</a:t>
            </a:r>
            <a:r>
              <a:rPr lang="en-US" altLang="zh-CN" sz="1600" dirty="0"/>
              <a:t>)</a:t>
            </a:r>
            <a:r>
              <a:rPr lang="zh-CN" altLang="en-US" sz="1600" dirty="0" smtClean="0"/>
              <a:t>。</a:t>
            </a:r>
            <a:endParaRPr lang="en-US" altLang="zh-CN" sz="1600" dirty="0" smtClean="0"/>
          </a:p>
          <a:p>
            <a:r>
              <a:rPr lang="zh-CN" altLang="en-US" sz="1600" dirty="0"/>
              <a:t>展平图片的数字数组会丢失图片的二维结构信息。这显然是不理想的，最优秀的计算机视觉方法会挖掘并利用这些结构信息，我们会在后续教程中介绍。但是在这个教程中我们忽略这些结构，所介绍的简单数学模型，</a:t>
            </a:r>
            <a:r>
              <a:rPr lang="en-US" altLang="zh-CN" sz="1600" b="1" dirty="0" err="1">
                <a:solidFill>
                  <a:srgbClr val="FF0000"/>
                </a:solidFill>
              </a:rPr>
              <a:t>softmax</a:t>
            </a:r>
            <a:r>
              <a:rPr lang="zh-CN" altLang="en-US" sz="1600" b="1" dirty="0">
                <a:solidFill>
                  <a:srgbClr val="FF0000"/>
                </a:solidFill>
              </a:rPr>
              <a:t>回归</a:t>
            </a:r>
            <a:r>
              <a:rPr lang="en-US" altLang="zh-CN" sz="1600" dirty="0"/>
              <a:t>(</a:t>
            </a:r>
            <a:r>
              <a:rPr lang="en-US" altLang="zh-CN" sz="1600" dirty="0" err="1"/>
              <a:t>softmax</a:t>
            </a:r>
            <a:r>
              <a:rPr lang="en-US" altLang="zh-CN" sz="1600" dirty="0"/>
              <a:t> regression)</a:t>
            </a:r>
            <a:r>
              <a:rPr lang="zh-CN" altLang="en-US" sz="1600" dirty="0"/>
              <a:t>，不会利用这些结构信息。</a:t>
            </a:r>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33243" y="712292"/>
            <a:ext cx="9177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707852" y="262935"/>
            <a:ext cx="2376264" cy="675640"/>
          </a:xfrm>
          <a:prstGeom prst="rect">
            <a:avLst/>
          </a:prstGeom>
          <a:noFill/>
        </p:spPr>
        <p:txBody>
          <a:bodyPr wrap="square" rtlCol="0">
            <a:spAutoFit/>
          </a:bodyPr>
          <a:lstStyle/>
          <a:p>
            <a:pPr algn="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MNIST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数据集</a:t>
            </a:r>
            <a:endParaRPr lang="zh-CN" altLang="en-US" sz="2400" b="1" dirty="0"/>
          </a:p>
          <a:p>
            <a:endParaRPr lang="zh-CN" altLang="en-US" dirty="0"/>
          </a:p>
        </p:txBody>
      </p:sp>
      <p:sp>
        <p:nvSpPr>
          <p:cNvPr id="3" name="文本框 2"/>
          <p:cNvSpPr txBox="1"/>
          <p:nvPr/>
        </p:nvSpPr>
        <p:spPr>
          <a:xfrm>
            <a:off x="251520" y="1052736"/>
            <a:ext cx="8712968" cy="830997"/>
          </a:xfrm>
          <a:prstGeom prst="rect">
            <a:avLst/>
          </a:prstGeom>
          <a:noFill/>
        </p:spPr>
        <p:txBody>
          <a:bodyPr wrap="square" rtlCol="0">
            <a:spAutoFit/>
          </a:bodyPr>
          <a:lstStyle/>
          <a:p>
            <a:r>
              <a:rPr lang="zh-CN" altLang="en-US" sz="1600"/>
              <a:t>因此，在</a:t>
            </a:r>
            <a:r>
              <a:rPr lang="en-US" altLang="zh-CN" sz="1600"/>
              <a:t>MNIST</a:t>
            </a:r>
            <a:r>
              <a:rPr lang="zh-CN" altLang="en-US" sz="1600"/>
              <a:t>训练数据集中，</a:t>
            </a:r>
            <a:r>
              <a:rPr lang="en-US" altLang="zh-CN" sz="1600"/>
              <a:t>mnist.train.images </a:t>
            </a:r>
            <a:r>
              <a:rPr lang="zh-CN" altLang="en-US" sz="1600"/>
              <a:t>是一个形状为 </a:t>
            </a:r>
            <a:r>
              <a:rPr lang="en-US" altLang="zh-CN" sz="1600"/>
              <a:t>[60000, 784] </a:t>
            </a:r>
            <a:r>
              <a:rPr lang="zh-CN" altLang="en-US" sz="1600"/>
              <a:t>的张量，第一个维度数字用来索引图片，第二个维度数字用来索引每张图片中的像素点。在此张量里的每一个元素，都表示某张图片里的某个像素的强度值，值介于</a:t>
            </a:r>
            <a:r>
              <a:rPr lang="en-US" altLang="zh-CN" sz="1600"/>
              <a:t>0</a:t>
            </a:r>
            <a:r>
              <a:rPr lang="zh-CN" altLang="en-US" sz="1600"/>
              <a:t>和</a:t>
            </a:r>
            <a:r>
              <a:rPr lang="en-US" altLang="zh-CN" sz="1600"/>
              <a:t>1</a:t>
            </a:r>
            <a:r>
              <a:rPr lang="zh-CN" altLang="en-US" sz="1600"/>
              <a:t>之间。</a:t>
            </a:r>
            <a:endParaRPr lang="zh-CN" altLang="en-US" sz="1600" dirty="0"/>
          </a:p>
        </p:txBody>
      </p:sp>
      <p:pic>
        <p:nvPicPr>
          <p:cNvPr id="7" name="图片 6"/>
          <p:cNvPicPr>
            <a:picLocks noChangeAspect="1"/>
          </p:cNvPicPr>
          <p:nvPr/>
        </p:nvPicPr>
        <p:blipFill>
          <a:blip r:embed="rId1"/>
          <a:stretch>
            <a:fillRect/>
          </a:stretch>
        </p:blipFill>
        <p:spPr>
          <a:xfrm>
            <a:off x="251520" y="2190423"/>
            <a:ext cx="3352381" cy="1466667"/>
          </a:xfrm>
          <a:prstGeom prst="rect">
            <a:avLst/>
          </a:prstGeom>
        </p:spPr>
      </p:pic>
      <p:pic>
        <p:nvPicPr>
          <p:cNvPr id="8" name="图片 7"/>
          <p:cNvPicPr>
            <a:picLocks noChangeAspect="1"/>
          </p:cNvPicPr>
          <p:nvPr/>
        </p:nvPicPr>
        <p:blipFill>
          <a:blip r:embed="rId2"/>
          <a:stretch>
            <a:fillRect/>
          </a:stretch>
        </p:blipFill>
        <p:spPr>
          <a:xfrm>
            <a:off x="4843816" y="2440835"/>
            <a:ext cx="3371429" cy="1209524"/>
          </a:xfrm>
          <a:prstGeom prst="rect">
            <a:avLst/>
          </a:prstGeom>
        </p:spPr>
      </p:pic>
      <p:sp>
        <p:nvSpPr>
          <p:cNvPr id="13" name="文本框 12"/>
          <p:cNvSpPr txBox="1"/>
          <p:nvPr/>
        </p:nvSpPr>
        <p:spPr>
          <a:xfrm>
            <a:off x="251520" y="4149080"/>
            <a:ext cx="8496944" cy="1323439"/>
          </a:xfrm>
          <a:prstGeom prst="rect">
            <a:avLst/>
          </a:prstGeom>
          <a:noFill/>
        </p:spPr>
        <p:txBody>
          <a:bodyPr wrap="square" rtlCol="0">
            <a:spAutoFit/>
          </a:bodyPr>
          <a:lstStyle/>
          <a:p>
            <a:r>
              <a:rPr lang="zh-CN" altLang="en-US" sz="1600" dirty="0"/>
              <a:t>相对应的</a:t>
            </a:r>
            <a:r>
              <a:rPr lang="en-US" altLang="zh-CN" sz="1600" dirty="0"/>
              <a:t>MNIST</a:t>
            </a:r>
            <a:r>
              <a:rPr lang="zh-CN" altLang="en-US" sz="1600" dirty="0"/>
              <a:t>数据集的标签是介于</a:t>
            </a:r>
            <a:r>
              <a:rPr lang="en-US" altLang="zh-CN" sz="1600" dirty="0"/>
              <a:t>0</a:t>
            </a:r>
            <a:r>
              <a:rPr lang="zh-CN" altLang="en-US" sz="1600" dirty="0"/>
              <a:t>到</a:t>
            </a:r>
            <a:r>
              <a:rPr lang="en-US" altLang="zh-CN" sz="1600" dirty="0"/>
              <a:t>9</a:t>
            </a:r>
            <a:r>
              <a:rPr lang="zh-CN" altLang="en-US" sz="1600" dirty="0"/>
              <a:t>的数字，用来描述给定图片里表示的数字。为了用于这个教程，我们使标签数据是</a:t>
            </a:r>
            <a:r>
              <a:rPr lang="en-US" altLang="zh-CN" sz="1600" dirty="0"/>
              <a:t>"one-hot vectors"</a:t>
            </a:r>
            <a:r>
              <a:rPr lang="zh-CN" altLang="en-US" sz="1600" dirty="0"/>
              <a:t>。 一个</a:t>
            </a:r>
            <a:r>
              <a:rPr lang="en-US" altLang="zh-CN" sz="1600" dirty="0"/>
              <a:t>one-hot</a:t>
            </a:r>
            <a:r>
              <a:rPr lang="zh-CN" altLang="en-US" sz="1600" dirty="0"/>
              <a:t>向量除了某一位的数字是</a:t>
            </a:r>
            <a:r>
              <a:rPr lang="en-US" altLang="zh-CN" sz="1600" dirty="0"/>
              <a:t>1</a:t>
            </a:r>
            <a:r>
              <a:rPr lang="zh-CN" altLang="en-US" sz="1600" dirty="0"/>
              <a:t>以外其余各维度数字都是</a:t>
            </a:r>
            <a:r>
              <a:rPr lang="en-US" altLang="zh-CN" sz="1600" dirty="0"/>
              <a:t>0</a:t>
            </a:r>
            <a:r>
              <a:rPr lang="zh-CN" altLang="en-US" sz="1600" dirty="0"/>
              <a:t>。所以在此教程中，数字</a:t>
            </a:r>
            <a:r>
              <a:rPr lang="en-US" altLang="zh-CN" sz="1600" dirty="0"/>
              <a:t>n</a:t>
            </a:r>
            <a:r>
              <a:rPr lang="zh-CN" altLang="en-US" sz="1600" dirty="0"/>
              <a:t>将表示成一个只有在第</a:t>
            </a:r>
            <a:r>
              <a:rPr lang="en-US" altLang="zh-CN" sz="1600" dirty="0"/>
              <a:t>n</a:t>
            </a:r>
            <a:r>
              <a:rPr lang="zh-CN" altLang="en-US" sz="1600" dirty="0"/>
              <a:t>维度（从</a:t>
            </a:r>
            <a:r>
              <a:rPr lang="en-US" altLang="zh-CN" sz="1600" dirty="0"/>
              <a:t>0</a:t>
            </a:r>
            <a:r>
              <a:rPr lang="zh-CN" altLang="en-US" sz="1600" dirty="0"/>
              <a:t>开始）数字为</a:t>
            </a:r>
            <a:r>
              <a:rPr lang="en-US" altLang="zh-CN" sz="1600" dirty="0"/>
              <a:t>1</a:t>
            </a:r>
            <a:r>
              <a:rPr lang="zh-CN" altLang="en-US" sz="1600" dirty="0"/>
              <a:t>的</a:t>
            </a:r>
            <a:r>
              <a:rPr lang="en-US" altLang="zh-CN" sz="1600" dirty="0"/>
              <a:t>10</a:t>
            </a:r>
            <a:r>
              <a:rPr lang="zh-CN" altLang="en-US" sz="1600" dirty="0"/>
              <a:t>维向量。比如，标签</a:t>
            </a:r>
            <a:r>
              <a:rPr lang="en-US" altLang="zh-CN" sz="1600" dirty="0"/>
              <a:t>0</a:t>
            </a:r>
            <a:r>
              <a:rPr lang="zh-CN" altLang="en-US" sz="1600" dirty="0"/>
              <a:t>将表示成</a:t>
            </a:r>
            <a:r>
              <a:rPr lang="en-US" altLang="zh-CN" sz="1600" dirty="0"/>
              <a:t>([1,0,0,0,0,0,0,0,0,0,0])</a:t>
            </a:r>
            <a:r>
              <a:rPr lang="zh-CN" altLang="en-US" sz="1600" dirty="0"/>
              <a:t>。因此， </a:t>
            </a:r>
            <a:r>
              <a:rPr lang="en-US" altLang="zh-CN" sz="1600" dirty="0" err="1"/>
              <a:t>mnist.train.labels</a:t>
            </a:r>
            <a:r>
              <a:rPr lang="en-US" altLang="zh-CN" sz="1600" dirty="0"/>
              <a:t> </a:t>
            </a:r>
            <a:r>
              <a:rPr lang="zh-CN" altLang="en-US" sz="1600" dirty="0"/>
              <a:t>是一个 </a:t>
            </a:r>
            <a:r>
              <a:rPr lang="en-US" altLang="zh-CN" sz="1600" dirty="0"/>
              <a:t>[60000, 10] </a:t>
            </a:r>
            <a:r>
              <a:rPr lang="zh-CN" altLang="en-US" sz="1600" dirty="0"/>
              <a:t>的数字矩阵。</a:t>
            </a:r>
            <a:endParaRPr lang="zh-CN" alt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青岛银行ppt模板-16比9</Template>
  <TotalTime>0</TotalTime>
  <Words>8448</Words>
  <Application>WPS 演示</Application>
  <PresentationFormat>全屏显示(4:3)</PresentationFormat>
  <Paragraphs>330</Paragraphs>
  <Slides>34</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宋体</vt:lpstr>
      <vt:lpstr>Wingdings</vt:lpstr>
      <vt:lpstr>微软雅黑</vt:lpstr>
      <vt:lpstr>Calibri</vt:lpstr>
      <vt:lpstr>Calibri Light</vt:lpstr>
      <vt:lpstr>Arial Unicode MS</vt:lpstr>
      <vt:lpstr>Helvetica Neue</vt:lpstr>
      <vt:lpstr>Office 主题</vt:lpstr>
      <vt:lpstr>TensorFlow入门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青岛银行ODS建设方案</dc:title>
  <dc:creator>zhaoxiuna</dc:creator>
  <cp:lastModifiedBy>Administrator</cp:lastModifiedBy>
  <cp:revision>742</cp:revision>
  <dcterms:created xsi:type="dcterms:W3CDTF">2015-01-22T01:40:00Z</dcterms:created>
  <dcterms:modified xsi:type="dcterms:W3CDTF">2018-07-19T17:45:41Z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