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90" r:id="rId3"/>
    <p:sldId id="270" r:id="rId4"/>
    <p:sldId id="314" r:id="rId6"/>
    <p:sldId id="455" r:id="rId7"/>
    <p:sldId id="456" r:id="rId8"/>
    <p:sldId id="459" r:id="rId9"/>
    <p:sldId id="494" r:id="rId10"/>
    <p:sldId id="493" r:id="rId11"/>
    <p:sldId id="460" r:id="rId12"/>
    <p:sldId id="461" r:id="rId13"/>
    <p:sldId id="495" r:id="rId14"/>
    <p:sldId id="501" r:id="rId15"/>
    <p:sldId id="502" r:id="rId16"/>
    <p:sldId id="503" r:id="rId17"/>
    <p:sldId id="500" r:id="rId18"/>
    <p:sldId id="492" r:id="rId19"/>
    <p:sldId id="496" r:id="rId20"/>
    <p:sldId id="497" r:id="rId21"/>
    <p:sldId id="498" r:id="rId22"/>
    <p:sldId id="499" r:id="rId23"/>
    <p:sldId id="504"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ECC"/>
    <a:srgbClr val="F3DB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89" autoAdjust="0"/>
    <p:restoredTop sz="94660"/>
  </p:normalViewPr>
  <p:slideViewPr>
    <p:cSldViewPr>
      <p:cViewPr varScale="1">
        <p:scale>
          <a:sx n="121" d="100"/>
          <a:sy n="121" d="100"/>
        </p:scale>
        <p:origin x="1338" y="114"/>
      </p:cViewPr>
      <p:guideLst>
        <p:guide orient="horz" pos="2121"/>
        <p:guide pos="286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8A805E-3924-4030-B627-D89AFF2C885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3877EA-1A91-4B3F-A140-F9DFAD5BA57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hyperlink" Target="https://www.continuum.io/downloads"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335" y="5229225"/>
            <a:ext cx="9171305" cy="1665605"/>
          </a:xfrm>
          <a:prstGeom prst="rect">
            <a:avLst/>
          </a:prstGeom>
          <a:solidFill>
            <a:srgbClr val="42BD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solidFill>
                  <a:schemeClr val="bg1"/>
                </a:solidFill>
              </a:rPr>
              <a:t>            </a:t>
            </a:r>
            <a:endParaRPr lang="en-US" altLang="zh-CN" sz="1350">
              <a:solidFill>
                <a:schemeClr val="bg1"/>
              </a:solidFill>
            </a:endParaRPr>
          </a:p>
        </p:txBody>
      </p:sp>
      <p:pic>
        <p:nvPicPr>
          <p:cNvPr id="7" name="图片 6" descr="BG3"/>
          <p:cNvPicPr>
            <a:picLocks noChangeAspect="1"/>
          </p:cNvPicPr>
          <p:nvPr/>
        </p:nvPicPr>
        <p:blipFill>
          <a:blip r:embed="rId1"/>
          <a:stretch>
            <a:fillRect/>
          </a:stretch>
        </p:blipFill>
        <p:spPr>
          <a:xfrm>
            <a:off x="-17620" y="134"/>
            <a:ext cx="9175907" cy="2079675"/>
          </a:xfrm>
          <a:prstGeom prst="rect">
            <a:avLst/>
          </a:prstGeom>
        </p:spPr>
      </p:pic>
      <p:sp>
        <p:nvSpPr>
          <p:cNvPr id="3" name="灯片编号占位符 2"/>
          <p:cNvSpPr>
            <a:spLocks noGrp="1"/>
          </p:cNvSpPr>
          <p:nvPr>
            <p:ph type="sldNum" sz="quarter" idx="12"/>
          </p:nvPr>
        </p:nvSpPr>
        <p:spPr/>
        <p:txBody>
          <a:bodyPr/>
          <a:lstStyle/>
          <a:p>
            <a:fld id="{7D9BB5D0-35E4-459D-AEF3-FE4D7C45CC19}" type="slidenum">
              <a:rPr lang="zh-CN" altLang="en-US" sz="900" smtClean="0"/>
            </a:fld>
            <a:endParaRPr lang="zh-CN" altLang="en-US" sz="900"/>
          </a:p>
        </p:txBody>
      </p:sp>
      <p:sp>
        <p:nvSpPr>
          <p:cNvPr id="2" name="文本框 1"/>
          <p:cNvSpPr txBox="1"/>
          <p:nvPr/>
        </p:nvSpPr>
        <p:spPr>
          <a:xfrm>
            <a:off x="3062162" y="3473765"/>
            <a:ext cx="2770678" cy="311785"/>
          </a:xfrm>
          <a:prstGeom prst="rect">
            <a:avLst/>
          </a:prstGeom>
          <a:noFill/>
        </p:spPr>
        <p:txBody>
          <a:bodyPr wrap="square" rtlCol="0" anchor="t">
            <a:spAutoFit/>
          </a:bodyPr>
          <a:lstStyle/>
          <a:p>
            <a:r>
              <a:rPr lang="zh-CN" altLang="en-US" sz="1350" dirty="0" smtClean="0">
                <a:solidFill>
                  <a:srgbClr val="42BDD8"/>
                </a:solidFill>
                <a:latin typeface="微软雅黑" panose="020B0503020204020204" pitchFamily="34" charset="-122"/>
                <a:ea typeface="微软雅黑" panose="020B0503020204020204" pitchFamily="34" charset="-122"/>
              </a:rPr>
              <a:t>拍拍</a:t>
            </a:r>
            <a:r>
              <a:rPr lang="zh-CN" altLang="en-US" sz="1350" dirty="0">
                <a:solidFill>
                  <a:srgbClr val="42BDD8"/>
                </a:solidFill>
                <a:latin typeface="微软雅黑" panose="020B0503020204020204" pitchFamily="34" charset="-122"/>
                <a:ea typeface="微软雅黑" panose="020B0503020204020204" pitchFamily="34" charset="-122"/>
              </a:rPr>
              <a:t>信数据服务（上海）有限公司 </a:t>
            </a:r>
            <a:endParaRPr lang="zh-CN" altLang="en-US" sz="1350" dirty="0">
              <a:solidFill>
                <a:srgbClr val="42BDD8"/>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865315" y="3762373"/>
            <a:ext cx="1164371" cy="299085"/>
          </a:xfrm>
          <a:prstGeom prst="rect">
            <a:avLst/>
          </a:prstGeom>
          <a:noFill/>
        </p:spPr>
        <p:txBody>
          <a:bodyPr wrap="square" rtlCol="0" anchor="t">
            <a:spAutoFit/>
          </a:bodyPr>
          <a:lstStyle/>
          <a:p>
            <a:pPr algn="l"/>
            <a:r>
              <a:rPr lang="en-US" altLang="zh-CN" sz="1350" dirty="0">
                <a:solidFill>
                  <a:srgbClr val="42BDD8"/>
                </a:solidFill>
                <a:latin typeface="微软雅黑" panose="020B0503020204020204" pitchFamily="34" charset="-122"/>
                <a:ea typeface="微软雅黑" panose="020B0503020204020204" pitchFamily="34" charset="-122"/>
              </a:rPr>
              <a:t>2018</a:t>
            </a:r>
            <a:r>
              <a:rPr lang="zh-CN" altLang="en-US" sz="1350" dirty="0">
                <a:solidFill>
                  <a:srgbClr val="42BDD8"/>
                </a:solidFill>
                <a:latin typeface="微软雅黑" panose="020B0503020204020204" pitchFamily="34" charset="-122"/>
                <a:ea typeface="微软雅黑" panose="020B0503020204020204" pitchFamily="34" charset="-122"/>
              </a:rPr>
              <a:t>年</a:t>
            </a:r>
            <a:r>
              <a:rPr lang="en-US" altLang="zh-CN" sz="1350" dirty="0">
                <a:solidFill>
                  <a:srgbClr val="42BDD8"/>
                </a:solidFill>
                <a:latin typeface="微软雅黑" panose="020B0503020204020204" pitchFamily="34" charset="-122"/>
                <a:ea typeface="微软雅黑" panose="020B0503020204020204" pitchFamily="34" charset="-122"/>
              </a:rPr>
              <a:t>05</a:t>
            </a:r>
            <a:r>
              <a:rPr lang="zh-CN" altLang="en-US" sz="1350" dirty="0">
                <a:solidFill>
                  <a:srgbClr val="42BDD8"/>
                </a:solidFill>
                <a:latin typeface="微软雅黑" panose="020B0503020204020204" pitchFamily="34" charset="-122"/>
                <a:ea typeface="微软雅黑" panose="020B0503020204020204" pitchFamily="34" charset="-122"/>
              </a:rPr>
              <a:t>月</a:t>
            </a:r>
            <a:endParaRPr lang="zh-CN" altLang="en-US" sz="1350" dirty="0">
              <a:solidFill>
                <a:srgbClr val="42BDD8"/>
              </a:solidFill>
              <a:latin typeface="微软雅黑" panose="020B0503020204020204" pitchFamily="34" charset="-122"/>
              <a:ea typeface="微软雅黑" panose="020B0503020204020204" pitchFamily="34" charset="-122"/>
            </a:endParaRPr>
          </a:p>
        </p:txBody>
      </p:sp>
      <p:pic>
        <p:nvPicPr>
          <p:cNvPr id="13" name="图片 12" descr="logo"/>
          <p:cNvPicPr>
            <a:picLocks noChangeAspect="1"/>
          </p:cNvPicPr>
          <p:nvPr/>
        </p:nvPicPr>
        <p:blipFill>
          <a:blip r:embed="rId2"/>
          <a:stretch>
            <a:fillRect/>
          </a:stretch>
        </p:blipFill>
        <p:spPr>
          <a:xfrm>
            <a:off x="2842542" y="2502425"/>
            <a:ext cx="3211187" cy="860063"/>
          </a:xfrm>
          <a:prstGeom prst="rect">
            <a:avLst/>
          </a:prstGeom>
        </p:spPr>
      </p:pic>
      <p:sp>
        <p:nvSpPr>
          <p:cNvPr id="11" name="标题 10"/>
          <p:cNvSpPr>
            <a:spLocks noGrp="1"/>
          </p:cNvSpPr>
          <p:nvPr>
            <p:ph type="title"/>
          </p:nvPr>
        </p:nvSpPr>
        <p:spPr>
          <a:xfrm>
            <a:off x="627188" y="924422"/>
            <a:ext cx="7886289" cy="994120"/>
          </a:xfrm>
          <a:prstGeom prst="rect">
            <a:avLst/>
          </a:prstGeom>
        </p:spPr>
        <p:txBody>
          <a:bodyPr vert="horz" lIns="68576" tIns="34288" rIns="68576" bIns="34288" rtlCol="0" anchor="ctr">
            <a:normAutofit/>
          </a:bodyPr>
          <a:lstStyle/>
          <a:p>
            <a:r>
              <a:rPr lang="en-US" altLang="zh-CN" dirty="0" err="1" smtClean="0"/>
              <a:t>TensorFlow</a:t>
            </a:r>
            <a:r>
              <a:rPr lang="zh-CN" altLang="en-US" dirty="0" smtClean="0"/>
              <a:t>入门</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436096" y="293668"/>
            <a:ext cx="3707904" cy="675640"/>
          </a:xfrm>
          <a:prstGeom prst="rect">
            <a:avLst/>
          </a:prstGeom>
          <a:noFill/>
        </p:spPr>
        <p:txBody>
          <a:bodyPr wrap="square" rtlCol="0">
            <a:spAutoFit/>
          </a:bodyPr>
          <a:lstStyle/>
          <a:p>
            <a:pPr algn="r"/>
            <a:r>
              <a:rPr lang="en-US" altLang="zh-CN" sz="2000" dirty="0" err="1">
                <a:latin typeface="微软雅黑" panose="020B0503020204020204" pitchFamily="34" charset="-122"/>
                <a:ea typeface="微软雅黑" panose="020B0503020204020204" pitchFamily="34" charset="-122"/>
                <a:cs typeface="微软雅黑" panose="020B0503020204020204" pitchFamily="34" charset="-122"/>
              </a:rPr>
              <a:t>Softmax</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回归介绍</a:t>
            </a:r>
            <a:endParaRPr lang="zh-CN" altLang="en-US" sz="2800" b="1" dirty="0"/>
          </a:p>
          <a:p>
            <a:pPr algn="r"/>
            <a:endParaRPr lang="zh-CN" altLang="en-US" dirty="0"/>
          </a:p>
        </p:txBody>
      </p:sp>
      <p:pic>
        <p:nvPicPr>
          <p:cNvPr id="2" name="图片 1"/>
          <p:cNvPicPr>
            <a:picLocks noChangeAspect="1"/>
          </p:cNvPicPr>
          <p:nvPr/>
        </p:nvPicPr>
        <p:blipFill>
          <a:blip r:embed="rId1"/>
          <a:stretch>
            <a:fillRect/>
          </a:stretch>
        </p:blipFill>
        <p:spPr>
          <a:xfrm>
            <a:off x="643255" y="845820"/>
            <a:ext cx="7675880" cy="4409440"/>
          </a:xfrm>
          <a:prstGeom prst="rect">
            <a:avLst/>
          </a:prstGeom>
        </p:spPr>
      </p:pic>
      <p:sp>
        <p:nvSpPr>
          <p:cNvPr id="4" name="文本框 3"/>
          <p:cNvSpPr txBox="1"/>
          <p:nvPr/>
        </p:nvSpPr>
        <p:spPr>
          <a:xfrm>
            <a:off x="770255" y="5383530"/>
            <a:ext cx="7421245" cy="953135"/>
          </a:xfrm>
          <a:prstGeom prst="rect">
            <a:avLst/>
          </a:prstGeom>
          <a:noFill/>
        </p:spPr>
        <p:txBody>
          <a:bodyPr wrap="square" rtlCol="0">
            <a:spAutoFit/>
          </a:bodyPr>
          <a:lstStyle/>
          <a:p>
            <a:r>
              <a:rPr lang="zh-CN" altLang="en-US" sz="1400"/>
              <a:t>把输入值当成幂指数求值，再正则化这些结果值。这个幂运算表示，更大的证据对应更大的假设模型（hypothesis）里面的乘数权重值。反之，拥有更少的证据意味着在假设模型里面拥有更小的乘数系数。假设模型里的权值不可以是0值或者负值。Softmax然后会正则化这些权重值，使它们的总和等于1，以此构造一个有效的概率分布。</a:t>
            </a:r>
            <a:endParaRPr lang="zh-CN" altLang="en-US" sz="1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947535" y="313690"/>
            <a:ext cx="2196465" cy="398780"/>
          </a:xfrm>
          <a:prstGeom prst="rect">
            <a:avLst/>
          </a:prstGeom>
          <a:noFill/>
        </p:spPr>
        <p:txBody>
          <a:bodyPr wrap="none" rtlCol="0" anchor="t">
            <a:spAutoFit/>
          </a:bodyPr>
          <a:lstStyle/>
          <a:p>
            <a:r>
              <a:rPr lang="en-US" altLang="zh-CN" sz="2000" dirty="0" err="1">
                <a:latin typeface="微软雅黑" panose="020B0503020204020204" pitchFamily="34" charset="-122"/>
                <a:ea typeface="微软雅黑" panose="020B0503020204020204" pitchFamily="34" charset="-122"/>
                <a:cs typeface="微软雅黑" panose="020B0503020204020204" pitchFamily="34" charset="-122"/>
                <a:sym typeface="+mn-ea"/>
              </a:rPr>
              <a:t>Softmax</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回归介绍</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935355" y="800735"/>
            <a:ext cx="7049135" cy="594614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9085" y="1085850"/>
            <a:ext cx="7035165" cy="645160"/>
          </a:xfrm>
          <a:prstGeom prst="rect">
            <a:avLst/>
          </a:prstGeom>
          <a:noFill/>
        </p:spPr>
        <p:txBody>
          <a:bodyPr wrap="square" rtlCol="0" anchor="t">
            <a:spAutoFit/>
          </a:bodyPr>
          <a:lstStyle/>
          <a:p>
            <a:endParaRPr lang="en-US" altLang="zh-CN">
              <a:solidFill>
                <a:schemeClr val="tx1"/>
              </a:solidFill>
              <a:effectLst>
                <a:outerShdw blurRad="38100" dist="19050" dir="2700000" algn="tl" rotWithShape="0">
                  <a:schemeClr val="dk1">
                    <a:alpha val="40000"/>
                  </a:schemeClr>
                </a:outerShdw>
              </a:effectLst>
            </a:endParaRPr>
          </a:p>
          <a:p>
            <a:endParaRPr lang="en-US" altLang="zh-CN"/>
          </a:p>
        </p:txBody>
      </p:sp>
      <p:sp>
        <p:nvSpPr>
          <p:cNvPr id="3" name="文本框 2"/>
          <p:cNvSpPr txBox="1"/>
          <p:nvPr/>
        </p:nvSpPr>
        <p:spPr>
          <a:xfrm>
            <a:off x="7020560" y="238125"/>
            <a:ext cx="2015490" cy="398780"/>
          </a:xfrm>
          <a:prstGeom prst="rect">
            <a:avLst/>
          </a:prstGeom>
          <a:noFill/>
        </p:spPr>
        <p:txBody>
          <a:bodyPr wrap="square" rtlCol="0">
            <a:spAutoFit/>
          </a:bodyPr>
          <a:lstStyle/>
          <a:p>
            <a:pPr algn="r"/>
            <a:r>
              <a:rPr lang="zh-CN" altLang="en-US" sz="2000" dirty="0">
                <a:latin typeface="微软雅黑" panose="020B0503020204020204" pitchFamily="34" charset="-122"/>
                <a:ea typeface="微软雅黑" panose="020B0503020204020204" pitchFamily="34" charset="-122"/>
              </a:rPr>
              <a:t>实现回归模型</a:t>
            </a:r>
            <a:endParaRPr lang="zh-CN" altLang="en-US" sz="2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2266952" y="1484784"/>
            <a:ext cx="4742857" cy="283809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9085" y="1085850"/>
            <a:ext cx="7035165" cy="645160"/>
          </a:xfrm>
          <a:prstGeom prst="rect">
            <a:avLst/>
          </a:prstGeom>
          <a:noFill/>
        </p:spPr>
        <p:txBody>
          <a:bodyPr wrap="square" rtlCol="0" anchor="t">
            <a:spAutoFit/>
          </a:bodyPr>
          <a:lstStyle/>
          <a:p>
            <a:endParaRPr lang="en-US" altLang="zh-CN">
              <a:solidFill>
                <a:schemeClr val="tx1"/>
              </a:solidFill>
              <a:effectLst>
                <a:outerShdw blurRad="38100" dist="19050" dir="2700000" algn="tl" rotWithShape="0">
                  <a:schemeClr val="dk1">
                    <a:alpha val="40000"/>
                  </a:schemeClr>
                </a:outerShdw>
              </a:effectLst>
            </a:endParaRPr>
          </a:p>
          <a:p>
            <a:endParaRPr lang="en-US" altLang="zh-CN"/>
          </a:p>
        </p:txBody>
      </p:sp>
      <p:sp>
        <p:nvSpPr>
          <p:cNvPr id="3" name="矩形 2"/>
          <p:cNvSpPr/>
          <p:nvPr/>
        </p:nvSpPr>
        <p:spPr>
          <a:xfrm>
            <a:off x="8036004" y="342960"/>
            <a:ext cx="1107997" cy="369332"/>
          </a:xfrm>
          <a:prstGeom prst="rect">
            <a:avLst/>
          </a:prstGeom>
        </p:spPr>
        <p:txBody>
          <a:bodyPr wrap="none">
            <a:spAutoFit/>
          </a:bodyPr>
          <a:lstStyle/>
          <a:p>
            <a:pPr algn="r"/>
            <a:r>
              <a:rPr lang="zh-CN" altLang="en-US" dirty="0">
                <a:latin typeface="微软雅黑" panose="020B0503020204020204" pitchFamily="34" charset="-122"/>
                <a:ea typeface="微软雅黑" panose="020B0503020204020204" pitchFamily="34" charset="-122"/>
              </a:rPr>
              <a:t>训练</a:t>
            </a:r>
            <a:r>
              <a:rPr lang="zh-CN" altLang="en-US" dirty="0" smtClean="0">
                <a:latin typeface="微软雅黑" panose="020B0503020204020204" pitchFamily="34" charset="-122"/>
                <a:ea typeface="微软雅黑" panose="020B0503020204020204" pitchFamily="34" charset="-122"/>
              </a:rPr>
              <a:t>模型</a:t>
            </a:r>
            <a:endParaRPr lang="zh-CN" altLang="en-US" dirty="0">
              <a:latin typeface="微软雅黑" panose="020B0503020204020204" pitchFamily="34" charset="-122"/>
              <a:ea typeface="微软雅黑" panose="020B0503020204020204" pitchFamily="34" charset="-122"/>
            </a:endParaRPr>
          </a:p>
        </p:txBody>
      </p:sp>
      <p:sp>
        <p:nvSpPr>
          <p:cNvPr id="4" name="文本框 3"/>
          <p:cNvSpPr txBox="1"/>
          <p:nvPr/>
        </p:nvSpPr>
        <p:spPr>
          <a:xfrm>
            <a:off x="899592" y="3540691"/>
            <a:ext cx="6006792" cy="461665"/>
          </a:xfrm>
          <a:prstGeom prst="rect">
            <a:avLst/>
          </a:prstGeom>
          <a:noFill/>
        </p:spPr>
        <p:txBody>
          <a:bodyPr wrap="square" rtlCol="0">
            <a:spAutoFit/>
          </a:bodyPr>
          <a:lstStyle/>
          <a:p>
            <a:pPr eaLnBrk="0" fontAlgn="base" hangingPunct="0">
              <a:spcBef>
                <a:spcPct val="0"/>
              </a:spcBef>
              <a:spcAft>
                <a:spcPct val="0"/>
              </a:spcAft>
            </a:pPr>
            <a:r>
              <a:rPr lang="zh-CN" altLang="zh-CN" sz="1200" dirty="0">
                <a:solidFill>
                  <a:srgbClr val="333333"/>
                </a:solidFill>
                <a:latin typeface="Arial" panose="020B0604020202020204" pitchFamily="34" charset="0"/>
                <a:ea typeface="Helvetica Neue"/>
              </a:rPr>
              <a:t>y 是我们预测的概率分布, y' 是实际的分布（我们输入的one-hot vector)。比较粗糙的理解是</a:t>
            </a:r>
            <a:r>
              <a:rPr lang="zh-CN" altLang="zh-CN" sz="1200" dirty="0" smtClean="0">
                <a:solidFill>
                  <a:srgbClr val="333333"/>
                </a:solidFill>
                <a:latin typeface="Arial" panose="020B0604020202020204" pitchFamily="34" charset="0"/>
                <a:ea typeface="Helvetica Neue"/>
              </a:rPr>
              <a:t>，交叉</a:t>
            </a:r>
            <a:r>
              <a:rPr lang="zh-CN" altLang="zh-CN" sz="1200" dirty="0">
                <a:solidFill>
                  <a:srgbClr val="333333"/>
                </a:solidFill>
                <a:latin typeface="Arial" panose="020B0604020202020204" pitchFamily="34" charset="0"/>
                <a:ea typeface="Helvetica Neue"/>
              </a:rPr>
              <a:t>熵是用来衡量我们的预测用于描述真相的低效性。</a:t>
            </a:r>
            <a:endParaRPr lang="zh-CN" altLang="zh-CN" sz="1200" dirty="0">
              <a:solidFill>
                <a:srgbClr val="333333"/>
              </a:solidFill>
              <a:latin typeface="Arial" panose="020B0604020202020204" pitchFamily="34" charset="0"/>
              <a:ea typeface="Helvetica Neue"/>
            </a:endParaRPr>
          </a:p>
        </p:txBody>
      </p:sp>
      <p:sp>
        <p:nvSpPr>
          <p:cNvPr id="5" name="Rectangle 1"/>
          <p:cNvSpPr>
            <a:spLocks noChangeArrowheads="1"/>
          </p:cNvSpPr>
          <p:nvPr/>
        </p:nvSpPr>
        <p:spPr bwMode="auto">
          <a:xfrm>
            <a:off x="807085" y="1239436"/>
            <a:ext cx="69557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为了训练我们的模型，我们首先需要定义一个指标来评估这个模型是好的。其实，在机器学习，</a:t>
            </a:r>
            <a:endParaRPr kumimoji="0" lang="en-US" altLang="zh-CN" sz="1200" b="0" i="0" u="none" strike="noStrike" cap="none" normalizeH="0" baseline="0" dirty="0" smtClean="0">
              <a:ln>
                <a:noFill/>
              </a:ln>
              <a:solidFill>
                <a:srgbClr val="333333"/>
              </a:solidFill>
              <a:effectLst/>
              <a:latin typeface="Arial" panose="020B0604020202020204" pitchFamily="34" charset="0"/>
              <a:ea typeface="Helvetica Neue"/>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我们通常定义指标来表示一个模型是坏的，这个指标称为成本（</a:t>
            </a:r>
            <a:r>
              <a:rPr kumimoji="0" lang="zh-CN" altLang="zh-CN" sz="1200" b="0" i="0" u="none" strike="noStrike" cap="none" normalizeH="0" baseline="0" dirty="0" smtClean="0">
                <a:ln>
                  <a:noFill/>
                </a:ln>
                <a:solidFill>
                  <a:srgbClr val="333333"/>
                </a:solidFill>
                <a:effectLst/>
                <a:latin typeface="Arial" panose="020B0604020202020204" pitchFamily="34" charset="0"/>
                <a:ea typeface="Helvetica Neue"/>
              </a:rPr>
              <a:t>cost</a:t>
            </a: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）或损失（</a:t>
            </a:r>
            <a:r>
              <a:rPr kumimoji="0" lang="zh-CN" altLang="zh-CN" sz="1200" b="0" i="0" u="none" strike="noStrike" cap="none" normalizeH="0" baseline="0" dirty="0" smtClean="0">
                <a:ln>
                  <a:noFill/>
                </a:ln>
                <a:solidFill>
                  <a:srgbClr val="333333"/>
                </a:solidFill>
                <a:effectLst/>
                <a:latin typeface="Arial" panose="020B0604020202020204" pitchFamily="34" charset="0"/>
                <a:ea typeface="Helvetica Neue"/>
              </a:rPr>
              <a:t>loss</a:t>
            </a: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），然后尽</a:t>
            </a:r>
            <a:endParaRPr kumimoji="0" lang="en-US" altLang="zh-CN" sz="1200" b="0" i="0" u="none" strike="noStrike" cap="none" normalizeH="0" baseline="0" dirty="0" smtClean="0">
              <a:ln>
                <a:noFill/>
              </a:ln>
              <a:solidFill>
                <a:srgbClr val="333333"/>
              </a:solidFill>
              <a:effectLst/>
              <a:latin typeface="Arial" panose="020B0604020202020204" pitchFamily="34" charset="0"/>
              <a:ea typeface="Helvetica Neue"/>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量最小化这个指标。但是，这两种方式是相同的。</a:t>
            </a:r>
            <a:endParaRPr kumimoji="0" lang="zh-CN"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一个非常常见的，非常漂亮的成本函数是“</a:t>
            </a:r>
            <a:r>
              <a:rPr kumimoji="0" lang="zh-CN" sz="1200" b="0" i="0" u="none" strike="noStrike" cap="none" normalizeH="0" baseline="0" dirty="0" smtClean="0">
                <a:ln>
                  <a:noFill/>
                </a:ln>
                <a:solidFill>
                  <a:srgbClr val="FF0000"/>
                </a:solidFill>
                <a:effectLst/>
                <a:latin typeface="Arial" panose="020B0604020202020204" pitchFamily="34" charset="0"/>
                <a:ea typeface="Helvetica Neue"/>
              </a:rPr>
              <a:t>交叉熵</a:t>
            </a: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a:t>
            </a:r>
            <a:r>
              <a:rPr kumimoji="0" lang="zh-CN" altLang="zh-CN" sz="1200" b="0" i="0" u="none" strike="noStrike" cap="none" normalizeH="0" baseline="0" dirty="0" smtClean="0">
                <a:ln>
                  <a:noFill/>
                </a:ln>
                <a:solidFill>
                  <a:srgbClr val="333333"/>
                </a:solidFill>
                <a:effectLst/>
                <a:latin typeface="Arial" panose="020B0604020202020204" pitchFamily="34" charset="0"/>
                <a:ea typeface="Helvetica Neue"/>
              </a:rPr>
              <a:t>cross-entropy</a:t>
            </a: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）。交叉熵产生于信息论</a:t>
            </a:r>
            <a:endParaRPr kumimoji="0" lang="en-US" altLang="zh-CN" sz="1200" b="0" i="0" u="none" strike="noStrike" cap="none" normalizeH="0" baseline="0" dirty="0" smtClean="0">
              <a:ln>
                <a:noFill/>
              </a:ln>
              <a:solidFill>
                <a:srgbClr val="333333"/>
              </a:solidFill>
              <a:effectLst/>
              <a:latin typeface="Arial" panose="020B0604020202020204" pitchFamily="34" charset="0"/>
              <a:ea typeface="Helvetica Neue"/>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里面的信息压缩编码技术，但是它后来演变成为从博弈论到机器学习等其他领域里的重要技术手段。</a:t>
            </a:r>
            <a:endParaRPr kumimoji="0" lang="en-US" altLang="zh-CN" sz="1200" b="0" i="0" u="none" strike="noStrike" cap="none" normalizeH="0" baseline="0" dirty="0" smtClean="0">
              <a:ln>
                <a:noFill/>
              </a:ln>
              <a:solidFill>
                <a:srgbClr val="333333"/>
              </a:solidFill>
              <a:effectLst/>
              <a:latin typeface="Arial" panose="020B0604020202020204" pitchFamily="34" charset="0"/>
              <a:ea typeface="Helvetica Neue"/>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它的定义如下：</a:t>
            </a:r>
            <a:endParaRPr kumimoji="0" lang="zh-CN"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  </a:t>
            </a:r>
            <a:endParaRPr kumimoji="0" lang="zh-CN" sz="600" b="0" i="0" u="none" strike="noStrike" cap="none" normalizeH="0" baseline="0" dirty="0" smtClean="0">
              <a:ln>
                <a:noFill/>
              </a:ln>
              <a:solidFill>
                <a:schemeClr val="tx1"/>
              </a:solidFill>
              <a:effectLst/>
              <a:latin typeface="Arial" panose="020B0604020202020204" pitchFamily="34" charset="0"/>
            </a:endParaRPr>
          </a:p>
        </p:txBody>
      </p:sp>
      <p:pic>
        <p:nvPicPr>
          <p:cNvPr id="1026" name="Picture 2" descr="http://www.tensorfly.cn/tfdoc/images/mnist10.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15816" y="2607241"/>
            <a:ext cx="2276475" cy="933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9085" y="1085850"/>
            <a:ext cx="7035165" cy="645160"/>
          </a:xfrm>
          <a:prstGeom prst="rect">
            <a:avLst/>
          </a:prstGeom>
          <a:noFill/>
        </p:spPr>
        <p:txBody>
          <a:bodyPr wrap="square" rtlCol="0" anchor="t">
            <a:spAutoFit/>
          </a:bodyPr>
          <a:lstStyle/>
          <a:p>
            <a:endParaRPr lang="en-US" altLang="zh-CN">
              <a:solidFill>
                <a:schemeClr val="tx1"/>
              </a:solidFill>
              <a:effectLst>
                <a:outerShdw blurRad="38100" dist="19050" dir="2700000" algn="tl" rotWithShape="0">
                  <a:schemeClr val="dk1">
                    <a:alpha val="40000"/>
                  </a:schemeClr>
                </a:outerShdw>
              </a:effectLst>
            </a:endParaRPr>
          </a:p>
          <a:p>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9085" y="1085850"/>
            <a:ext cx="7035165" cy="645160"/>
          </a:xfrm>
          <a:prstGeom prst="rect">
            <a:avLst/>
          </a:prstGeom>
          <a:noFill/>
        </p:spPr>
        <p:txBody>
          <a:bodyPr wrap="square" rtlCol="0" anchor="t">
            <a:spAutoFit/>
          </a:bodyPr>
          <a:lstStyle/>
          <a:p>
            <a:endParaRPr lang="zh-CN" altLang="en-US">
              <a:solidFill>
                <a:schemeClr val="tx1"/>
              </a:solidFill>
              <a:effectLst>
                <a:outerShdw blurRad="38100" dist="19050" dir="2700000" algn="tl" rotWithShape="0">
                  <a:schemeClr val="dk1">
                    <a:alpha val="40000"/>
                  </a:schemeClr>
                </a:outerShdw>
              </a:effectLst>
            </a:endParaRPr>
          </a:p>
          <a:p>
            <a:endParaRPr lang="en-US" altLang="zh-CN"/>
          </a:p>
        </p:txBody>
      </p: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9085" y="1085850"/>
            <a:ext cx="7035165" cy="645160"/>
          </a:xfrm>
          <a:prstGeom prst="rect">
            <a:avLst/>
          </a:prstGeom>
          <a:noFill/>
        </p:spPr>
        <p:txBody>
          <a:bodyPr wrap="square" rtlCol="0" anchor="t">
            <a:spAutoFit/>
          </a:bodyPr>
          <a:lstStyle/>
          <a:p>
            <a:endParaRPr lang="zh-CN" altLang="en-US">
              <a:solidFill>
                <a:schemeClr val="tx1"/>
              </a:solidFill>
              <a:effectLst>
                <a:outerShdw blurRad="38100" dist="19050" dir="2700000" algn="tl" rotWithShape="0">
                  <a:schemeClr val="dk1">
                    <a:alpha val="40000"/>
                  </a:schemeClr>
                </a:outerShdw>
              </a:effectLst>
            </a:endParaRPr>
          </a:p>
          <a:p>
            <a:endParaRPr lang="en-US" altLang="zh-CN"/>
          </a:p>
        </p:txBody>
      </p: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2"/>
          <p:cNvSpPr>
            <a:spLocks noChangeArrowheads="1"/>
          </p:cNvSpPr>
          <p:nvPr/>
        </p:nvSpPr>
        <p:spPr bwMode="auto">
          <a:xfrm>
            <a:off x="2121397" y="5199484"/>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TensorFlow</a:t>
            </a:r>
            <a:r>
              <a:rPr lang="zh-CN" altLang="en-US" sz="2400" dirty="0" smtClean="0">
                <a:latin typeface="微软雅黑" panose="020B0503020204020204" pitchFamily="34" charset="-122"/>
                <a:ea typeface="微软雅黑" panose="020B0503020204020204" pitchFamily="34" charset="-122"/>
              </a:rPr>
              <a:t>运作方式入门</a:t>
            </a:r>
            <a:endParaRPr lang="zh-CN" altLang="en-US" sz="2400" dirty="0">
              <a:latin typeface="微软雅黑" panose="020B0503020204020204" pitchFamily="34" charset="-122"/>
              <a:ea typeface="微软雅黑" panose="020B0503020204020204" pitchFamily="34" charset="-122"/>
            </a:endParaRPr>
          </a:p>
        </p:txBody>
      </p:sp>
      <p:sp>
        <p:nvSpPr>
          <p:cNvPr id="35" name="AutoShape 2"/>
          <p:cNvSpPr>
            <a:spLocks noChangeArrowheads="1"/>
          </p:cNvSpPr>
          <p:nvPr/>
        </p:nvSpPr>
        <p:spPr bwMode="auto">
          <a:xfrm>
            <a:off x="2115820" y="4375038"/>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MNIST</a:t>
            </a:r>
            <a:r>
              <a:rPr lang="zh-CN" altLang="en-US" sz="2400" dirty="0">
                <a:latin typeface="微软雅黑" panose="020B0503020204020204" pitchFamily="34" charset="-122"/>
                <a:ea typeface="微软雅黑" panose="020B0503020204020204" pitchFamily="34" charset="-122"/>
              </a:rPr>
              <a:t>进阶</a:t>
            </a:r>
            <a:endParaRPr lang="zh-CN" altLang="en-US" sz="2400" dirty="0">
              <a:latin typeface="微软雅黑" panose="020B0503020204020204" pitchFamily="34" charset="-122"/>
              <a:ea typeface="微软雅黑" panose="020B0503020204020204" pitchFamily="34" charset="-122"/>
            </a:endParaRPr>
          </a:p>
        </p:txBody>
      </p:sp>
      <p:sp>
        <p:nvSpPr>
          <p:cNvPr id="34" name="AutoShape 2"/>
          <p:cNvSpPr>
            <a:spLocks noChangeArrowheads="1"/>
          </p:cNvSpPr>
          <p:nvPr/>
        </p:nvSpPr>
        <p:spPr bwMode="auto">
          <a:xfrm>
            <a:off x="2093587" y="3544057"/>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MNIST</a:t>
            </a:r>
            <a:r>
              <a:rPr lang="zh-CN" altLang="en-US" sz="2400" dirty="0" smtClean="0">
                <a:latin typeface="微软雅黑" panose="020B0503020204020204" pitchFamily="34" charset="-122"/>
                <a:ea typeface="微软雅黑" panose="020B0503020204020204" pitchFamily="34" charset="-122"/>
              </a:rPr>
              <a:t>入门</a:t>
            </a:r>
            <a:endParaRPr lang="zh-CN" altLang="en-US" sz="2400" dirty="0">
              <a:latin typeface="微软雅黑" panose="020B0503020204020204" pitchFamily="34" charset="-122"/>
              <a:ea typeface="微软雅黑" panose="020B0503020204020204" pitchFamily="34" charset="-122"/>
            </a:endParaRPr>
          </a:p>
        </p:txBody>
      </p:sp>
      <p:sp>
        <p:nvSpPr>
          <p:cNvPr id="33" name="AutoShape 2"/>
          <p:cNvSpPr>
            <a:spLocks noChangeArrowheads="1"/>
          </p:cNvSpPr>
          <p:nvPr/>
        </p:nvSpPr>
        <p:spPr bwMode="auto">
          <a:xfrm>
            <a:off x="2093587" y="2784662"/>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基本用法</a:t>
            </a:r>
            <a:endParaRPr lang="zh-CN" altLang="en-US" sz="2400" dirty="0">
              <a:latin typeface="微软雅黑" panose="020B0503020204020204" pitchFamily="34" charset="-122"/>
              <a:ea typeface="微软雅黑" panose="020B0503020204020204" pitchFamily="34" charset="-122"/>
            </a:endParaRPr>
          </a:p>
        </p:txBody>
      </p:sp>
      <p:sp>
        <p:nvSpPr>
          <p:cNvPr id="28" name="AutoShape 2"/>
          <p:cNvSpPr>
            <a:spLocks noChangeArrowheads="1"/>
          </p:cNvSpPr>
          <p:nvPr/>
        </p:nvSpPr>
        <p:spPr bwMode="auto">
          <a:xfrm>
            <a:off x="2082799" y="1947862"/>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术语介绍</a:t>
            </a:r>
            <a:endParaRPr lang="zh-CN" altLang="en-US" sz="2400" dirty="0">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3995936" y="180779"/>
            <a:ext cx="5004048" cy="398780"/>
          </a:xfrm>
          <a:prstGeom prst="rect">
            <a:avLst/>
          </a:prstGeom>
          <a:noFill/>
        </p:spPr>
        <p:txBody>
          <a:bodyPr wrap="square" rtlCol="0">
            <a:spAutoFit/>
          </a:bodyPr>
          <a:lstStyle/>
          <a:p>
            <a:pPr algn="r"/>
            <a:r>
              <a:rPr lang="zh-CN" altLang="en-US" sz="2000" dirty="0" smtClean="0">
                <a:latin typeface="微软雅黑" panose="020B0503020204020204" pitchFamily="34" charset="-122"/>
                <a:ea typeface="微软雅黑" panose="020B0503020204020204" pitchFamily="34" charset="-122"/>
              </a:rPr>
              <a:t>本期主题</a:t>
            </a:r>
            <a:endParaRPr lang="zh-CN" altLang="en-US" sz="2000" dirty="0" smtClean="0">
              <a:latin typeface="微软雅黑" panose="020B0503020204020204" pitchFamily="34" charset="-122"/>
              <a:ea typeface="微软雅黑" panose="020B0503020204020204" pitchFamily="34" charset="-122"/>
            </a:endParaRPr>
          </a:p>
        </p:txBody>
      </p:sp>
      <p:sp>
        <p:nvSpPr>
          <p:cNvPr id="133" name="AutoShape 2"/>
          <p:cNvSpPr>
            <a:spLocks noChangeArrowheads="1"/>
          </p:cNvSpPr>
          <p:nvPr/>
        </p:nvSpPr>
        <p:spPr bwMode="auto">
          <a:xfrm>
            <a:off x="2082800" y="1243806"/>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TensorFlow</a:t>
            </a:r>
            <a:r>
              <a:rPr lang="zh-CN" altLang="en-US" sz="2400" dirty="0" smtClean="0">
                <a:latin typeface="微软雅黑" panose="020B0503020204020204" pitchFamily="34" charset="-122"/>
                <a:ea typeface="微软雅黑" panose="020B0503020204020204" pitchFamily="34" charset="-122"/>
              </a:rPr>
              <a:t>安装</a:t>
            </a:r>
            <a:endParaRPr lang="zh-CN" altLang="en-US" sz="2400" dirty="0">
              <a:latin typeface="微软雅黑" panose="020B0503020204020204" pitchFamily="34" charset="-122"/>
              <a:ea typeface="微软雅黑" panose="020B0503020204020204" pitchFamily="34" charset="-122"/>
            </a:endParaRPr>
          </a:p>
        </p:txBody>
      </p:sp>
      <p:sp>
        <p:nvSpPr>
          <p:cNvPr id="134" name="AutoShape 3"/>
          <p:cNvSpPr>
            <a:spLocks noChangeArrowheads="1"/>
          </p:cNvSpPr>
          <p:nvPr/>
        </p:nvSpPr>
        <p:spPr bwMode="auto">
          <a:xfrm>
            <a:off x="1701800" y="1124744"/>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36" name="Text Box 5"/>
          <p:cNvSpPr txBox="1">
            <a:spLocks noChangeArrowheads="1"/>
          </p:cNvSpPr>
          <p:nvPr/>
        </p:nvSpPr>
        <p:spPr bwMode="auto">
          <a:xfrm>
            <a:off x="1846262" y="124380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dirty="0">
                <a:solidFill>
                  <a:schemeClr val="bg1"/>
                </a:solidFill>
                <a:latin typeface="微软雅黑" panose="020B0503020204020204" pitchFamily="34" charset="-122"/>
                <a:ea typeface="微软雅黑" panose="020B0503020204020204" pitchFamily="34" charset="-122"/>
              </a:rPr>
              <a:t>1</a:t>
            </a:r>
            <a:endParaRPr lang="zh-CN" altLang="zh-CN" sz="2400" b="1" dirty="0">
              <a:solidFill>
                <a:schemeClr val="bg1"/>
              </a:solidFill>
              <a:latin typeface="微软雅黑" panose="020B0503020204020204" pitchFamily="34" charset="-122"/>
              <a:ea typeface="微软雅黑" panose="020B0503020204020204" pitchFamily="34" charset="-122"/>
            </a:endParaRPr>
          </a:p>
        </p:txBody>
      </p:sp>
      <p:sp>
        <p:nvSpPr>
          <p:cNvPr id="138" name="AutoShape 7"/>
          <p:cNvSpPr>
            <a:spLocks noChangeArrowheads="1"/>
          </p:cNvSpPr>
          <p:nvPr/>
        </p:nvSpPr>
        <p:spPr bwMode="auto">
          <a:xfrm>
            <a:off x="1681162" y="184546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40" name="Text Box 9"/>
          <p:cNvSpPr txBox="1">
            <a:spLocks noChangeArrowheads="1"/>
          </p:cNvSpPr>
          <p:nvPr/>
        </p:nvSpPr>
        <p:spPr bwMode="auto">
          <a:xfrm>
            <a:off x="1825625" y="1962944"/>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2</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142" name="AutoShape 11"/>
          <p:cNvSpPr>
            <a:spLocks noChangeArrowheads="1"/>
          </p:cNvSpPr>
          <p:nvPr/>
        </p:nvSpPr>
        <p:spPr bwMode="auto">
          <a:xfrm>
            <a:off x="1701800" y="2682081"/>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44" name="Text Box 13"/>
          <p:cNvSpPr txBox="1">
            <a:spLocks noChangeArrowheads="1"/>
          </p:cNvSpPr>
          <p:nvPr/>
        </p:nvSpPr>
        <p:spPr bwMode="auto">
          <a:xfrm>
            <a:off x="1852612" y="2791619"/>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3</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146" name="AutoShape 15"/>
          <p:cNvSpPr>
            <a:spLocks noChangeArrowheads="1"/>
          </p:cNvSpPr>
          <p:nvPr/>
        </p:nvSpPr>
        <p:spPr bwMode="auto">
          <a:xfrm>
            <a:off x="1701800" y="346471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48" name="Text Box 17"/>
          <p:cNvSpPr txBox="1">
            <a:spLocks noChangeArrowheads="1"/>
          </p:cNvSpPr>
          <p:nvPr/>
        </p:nvSpPr>
        <p:spPr bwMode="auto">
          <a:xfrm>
            <a:off x="1846262" y="358378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4</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150" name="AutoShape 19"/>
          <p:cNvSpPr>
            <a:spLocks noChangeArrowheads="1"/>
          </p:cNvSpPr>
          <p:nvPr/>
        </p:nvSpPr>
        <p:spPr bwMode="auto">
          <a:xfrm>
            <a:off x="1681162" y="429021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52" name="Text Box 21"/>
          <p:cNvSpPr txBox="1">
            <a:spLocks noChangeArrowheads="1"/>
          </p:cNvSpPr>
          <p:nvPr/>
        </p:nvSpPr>
        <p:spPr bwMode="auto">
          <a:xfrm>
            <a:off x="1825625" y="4409281"/>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5</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30" name="AutoShape 19"/>
          <p:cNvSpPr>
            <a:spLocks noChangeArrowheads="1"/>
          </p:cNvSpPr>
          <p:nvPr/>
        </p:nvSpPr>
        <p:spPr bwMode="auto">
          <a:xfrm>
            <a:off x="1691680" y="5085184"/>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32" name="Text Box 21"/>
          <p:cNvSpPr txBox="1">
            <a:spLocks noChangeArrowheads="1"/>
          </p:cNvSpPr>
          <p:nvPr/>
        </p:nvSpPr>
        <p:spPr bwMode="auto">
          <a:xfrm>
            <a:off x="1836143" y="5204246"/>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en-US" altLang="zh-CN" sz="2400" b="1" dirty="0">
                <a:solidFill>
                  <a:schemeClr val="bg1"/>
                </a:solidFill>
                <a:latin typeface="微软雅黑" panose="020B0503020204020204" pitchFamily="34" charset="-122"/>
                <a:ea typeface="微软雅黑" panose="020B0503020204020204" pitchFamily="34" charset="-122"/>
              </a:rPr>
              <a:t>6</a:t>
            </a:r>
            <a:endParaRPr lang="zh-CN" altLang="zh-CN"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38455" y="861060"/>
            <a:ext cx="7035165" cy="645160"/>
          </a:xfrm>
          <a:prstGeom prst="rect">
            <a:avLst/>
          </a:prstGeom>
          <a:noFill/>
        </p:spPr>
        <p:txBody>
          <a:bodyPr wrap="square" rtlCol="0" anchor="t">
            <a:spAutoFit/>
          </a:bodyPr>
          <a:lstStyle/>
          <a:p>
            <a:endParaRPr lang="zh-CN" altLang="en-US">
              <a:solidFill>
                <a:schemeClr val="tx1"/>
              </a:solidFill>
              <a:effectLst>
                <a:outerShdw blurRad="38100" dist="19050" dir="2700000" algn="tl" rotWithShape="0">
                  <a:schemeClr val="dk1">
                    <a:alpha val="40000"/>
                  </a:schemeClr>
                </a:outerShdw>
              </a:effectLst>
            </a:endParaRPr>
          </a:p>
          <a:p>
            <a:endParaRPr lang="en-US" altLang="zh-CN"/>
          </a:p>
        </p:txBody>
      </p: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38455" y="861060"/>
            <a:ext cx="7035165" cy="645160"/>
          </a:xfrm>
          <a:prstGeom prst="rect">
            <a:avLst/>
          </a:prstGeom>
          <a:noFill/>
        </p:spPr>
        <p:txBody>
          <a:bodyPr wrap="square" rtlCol="0" anchor="t">
            <a:spAutoFit/>
          </a:bodyPr>
          <a:lstStyle/>
          <a:p>
            <a:endParaRPr lang="zh-CN" altLang="en-US">
              <a:solidFill>
                <a:schemeClr val="tx1"/>
              </a:solidFill>
              <a:effectLst>
                <a:outerShdw blurRad="38100" dist="19050" dir="2700000" algn="tl" rotWithShape="0">
                  <a:schemeClr val="dk1">
                    <a:alpha val="40000"/>
                  </a:schemeClr>
                </a:outerShdw>
              </a:effectLst>
            </a:endParaRPr>
          </a:p>
          <a:p>
            <a:endParaRPr lang="en-US" altLang="zh-CN"/>
          </a:p>
        </p:txBody>
      </p: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endParaRPr lang="en-US" altLang="zh-CN"/>
          </a:p>
        </p:txBody>
      </p:sp>
      <p:sp>
        <p:nvSpPr>
          <p:cNvPr id="4" name="文本框 3"/>
          <p:cNvSpPr txBox="1"/>
          <p:nvPr/>
        </p:nvSpPr>
        <p:spPr>
          <a:xfrm>
            <a:off x="1455420" y="2729865"/>
            <a:ext cx="5027295" cy="521970"/>
          </a:xfrm>
          <a:prstGeom prst="rect">
            <a:avLst/>
          </a:prstGeom>
          <a:noFill/>
        </p:spPr>
        <p:txBody>
          <a:bodyPr wrap="square" rtlCol="0">
            <a:spAutoFit/>
          </a:bodyPr>
          <a:lstStyle/>
          <a:p>
            <a:r>
              <a:rPr lang="zh-CN" altLang="en-US"/>
              <a:t>                                      </a:t>
            </a:r>
            <a:r>
              <a:rPr lang="zh-CN" altLang="en-US">
                <a:solidFill>
                  <a:schemeClr val="tx1"/>
                </a:solidFill>
                <a:effectLst>
                  <a:outerShdw blurRad="38100" dist="19050" dir="2700000" algn="tl" rotWithShape="0">
                    <a:schemeClr val="dk1">
                      <a:alpha val="40000"/>
                    </a:schemeClr>
                  </a:outerShdw>
                </a:effectLst>
              </a:rPr>
              <a:t>   </a:t>
            </a:r>
            <a:r>
              <a:rPr lang="zh-CN" altLang="en-US" sz="2800">
                <a:solidFill>
                  <a:schemeClr val="tx1"/>
                </a:solidFill>
                <a:effectLst>
                  <a:outerShdw blurRad="38100" dist="19050" dir="2700000" algn="tl" rotWithShape="0">
                    <a:schemeClr val="dk1">
                      <a:alpha val="40000"/>
                    </a:schemeClr>
                  </a:outerShdw>
                </a:effectLst>
              </a:rPr>
              <a:t>谢谢！</a:t>
            </a:r>
            <a:endParaRPr lang="zh-CN" altLang="en-US" sz="280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313512"/>
            <a:ext cx="5004048" cy="398780"/>
          </a:xfrm>
          <a:prstGeom prst="rect">
            <a:avLst/>
          </a:prstGeom>
          <a:noFill/>
        </p:spPr>
        <p:txBody>
          <a:bodyPr wrap="square" rtlCol="0">
            <a:spAutoFit/>
          </a:bodyPr>
          <a:lstStyle/>
          <a:p>
            <a:pPr algn="r"/>
            <a:r>
              <a:rPr lang="en-US" altLang="zh-CN" sz="2000" dirty="0" err="1" smtClean="0">
                <a:latin typeface="微软雅黑" panose="020B0503020204020204" pitchFamily="34" charset="-122"/>
                <a:ea typeface="微软雅黑" panose="020B0503020204020204" pitchFamily="34" charset="-122"/>
              </a:rPr>
              <a:t>TensorFlow</a:t>
            </a:r>
            <a:r>
              <a:rPr lang="zh-CN" altLang="en-US" sz="2000" dirty="0" smtClean="0">
                <a:latin typeface="微软雅黑" panose="020B0503020204020204" pitchFamily="34" charset="-122"/>
                <a:ea typeface="微软雅黑" panose="020B0503020204020204" pitchFamily="34" charset="-122"/>
              </a:rPr>
              <a:t>安装</a:t>
            </a:r>
            <a:endParaRPr lang="en-US" altLang="zh-CN" sz="20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410914" y="1340768"/>
            <a:ext cx="7458075" cy="369332"/>
          </a:xfrm>
          <a:prstGeom prst="rect">
            <a:avLst/>
          </a:prstGeom>
          <a:noFill/>
        </p:spPr>
        <p:txBody>
          <a:bodyPr wrap="square" rtlCol="0" anchor="t">
            <a:spAutoFit/>
          </a:bodyPr>
          <a:lstStyle/>
          <a:p>
            <a:r>
              <a:rPr lang="zh-CN" altLang="en-US" b="1" dirty="0" smtClean="0">
                <a:latin typeface="微软雅黑" panose="020B0503020204020204" pitchFamily="34" charset="-122"/>
                <a:ea typeface="微软雅黑" panose="020B0503020204020204" pitchFamily="34" charset="-122"/>
              </a:rPr>
              <a:t>使用</a:t>
            </a:r>
            <a:r>
              <a:rPr lang="en-US" altLang="zh-CN" b="1" dirty="0" smtClean="0">
                <a:latin typeface="微软雅黑" panose="020B0503020204020204" pitchFamily="34" charset="-122"/>
                <a:ea typeface="微软雅黑" panose="020B0503020204020204" pitchFamily="34" charset="-122"/>
              </a:rPr>
              <a:t>Anaconda</a:t>
            </a:r>
            <a:r>
              <a:rPr lang="zh-CN" altLang="en-US" b="1" dirty="0" smtClean="0">
                <a:latin typeface="微软雅黑" panose="020B0503020204020204" pitchFamily="34" charset="-122"/>
                <a:ea typeface="微软雅黑" panose="020B0503020204020204" pitchFamily="34" charset="-122"/>
              </a:rPr>
              <a:t>进行安装</a:t>
            </a:r>
            <a:endParaRPr lang="en-US" altLang="zh-CN" b="1" dirty="0" smtClean="0">
              <a:latin typeface="微软雅黑" panose="020B0503020204020204" pitchFamily="34" charset="-122"/>
              <a:ea typeface="微软雅黑" panose="020B0503020204020204" pitchFamily="34" charset="-122"/>
            </a:endParaRPr>
          </a:p>
        </p:txBody>
      </p:sp>
      <p:sp>
        <p:nvSpPr>
          <p:cNvPr id="4" name="Rectangle 1"/>
          <p:cNvSpPr>
            <a:spLocks noChangeArrowheads="1"/>
          </p:cNvSpPr>
          <p:nvPr/>
        </p:nvSpPr>
        <p:spPr bwMode="auto">
          <a:xfrm>
            <a:off x="0" y="-58626"/>
            <a:ext cx="65" cy="57445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1568" rIns="0" bIns="101568"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600" b="0" i="0" u="none" strike="noStrike" cap="none" normalizeH="0" baseline="0" dirty="0" smtClean="0">
                <a:ln>
                  <a:noFill/>
                </a:ln>
                <a:solidFill>
                  <a:schemeClr val="tx1"/>
                </a:solidFill>
                <a:effectLst/>
              </a:rPr>
            </a:b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450922" y="1844824"/>
            <a:ext cx="8208912" cy="2769989"/>
          </a:xfrm>
          <a:prstGeom prst="rect">
            <a:avLst/>
          </a:prstGeom>
        </p:spPr>
        <p:txBody>
          <a:bodyPr wrap="square">
            <a:spAutoFit/>
          </a:bodyPr>
          <a:lstStyle/>
          <a:p>
            <a:pPr lvl="0" eaLnBrk="0" fontAlgn="base" hangingPunct="0">
              <a:spcBef>
                <a:spcPct val="0"/>
              </a:spcBef>
              <a:spcAft>
                <a:spcPct val="0"/>
              </a:spcAft>
            </a:pPr>
            <a:r>
              <a:rPr lang="zh-CN" altLang="zh-CN" dirty="0">
                <a:solidFill>
                  <a:srgbClr val="212121"/>
                </a:solidFill>
                <a:latin typeface="微软雅黑" panose="020B0503020204020204" pitchFamily="34" charset="-122"/>
                <a:ea typeface="微软雅黑" panose="020B0503020204020204" pitchFamily="34" charset="-122"/>
              </a:rPr>
              <a:t>按照以下步骤在 Anaconda 环境中安装 TensorFlow：</a:t>
            </a:r>
            <a:endParaRPr lang="zh-CN" altLang="zh-CN" sz="800" dirty="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buFontTx/>
              <a:buAutoNum type="arabicPeriod"/>
            </a:pPr>
            <a:r>
              <a:rPr lang="zh-CN" altLang="zh-CN" dirty="0">
                <a:solidFill>
                  <a:srgbClr val="212121"/>
                </a:solidFill>
                <a:latin typeface="微软雅黑" panose="020B0503020204020204" pitchFamily="34" charset="-122"/>
                <a:ea typeface="微软雅黑" panose="020B0503020204020204" pitchFamily="34" charset="-122"/>
              </a:rPr>
              <a:t>按照 </a:t>
            </a:r>
            <a:r>
              <a:rPr lang="zh-CN" altLang="zh-CN" dirty="0">
                <a:solidFill>
                  <a:srgbClr val="039BE5"/>
                </a:solidFill>
                <a:latin typeface="微软雅黑" panose="020B0503020204020204" pitchFamily="34" charset="-122"/>
                <a:ea typeface="微软雅黑" panose="020B0503020204020204" pitchFamily="34" charset="-122"/>
                <a:hlinkClick r:id="rId1"/>
              </a:rPr>
              <a:t>Anaconda 下载网站</a:t>
            </a:r>
            <a:r>
              <a:rPr lang="zh-CN" altLang="zh-CN" dirty="0">
                <a:solidFill>
                  <a:srgbClr val="212121"/>
                </a:solidFill>
                <a:latin typeface="微软雅黑" panose="020B0503020204020204" pitchFamily="34" charset="-122"/>
                <a:ea typeface="微软雅黑" panose="020B0503020204020204" pitchFamily="34" charset="-122"/>
              </a:rPr>
              <a:t>上的说明下载并安装 Anaconda。</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buFontTx/>
              <a:buAutoNum type="arabicPeriod" startAt="2"/>
            </a:pPr>
            <a:r>
              <a:rPr lang="zh-CN" altLang="zh-CN" dirty="0">
                <a:solidFill>
                  <a:srgbClr val="212121"/>
                </a:solidFill>
                <a:latin typeface="微软雅黑" panose="020B0503020204020204" pitchFamily="34" charset="-122"/>
                <a:ea typeface="微软雅黑" panose="020B0503020204020204" pitchFamily="34" charset="-122"/>
              </a:rPr>
              <a:t>通过调用以下命令创建名为 </a:t>
            </a:r>
            <a:r>
              <a:rPr lang="zh-CN" altLang="zh-CN" sz="1200" dirty="0">
                <a:solidFill>
                  <a:srgbClr val="212121"/>
                </a:solidFill>
                <a:latin typeface="微软雅黑" panose="020B0503020204020204" pitchFamily="34" charset="-122"/>
                <a:ea typeface="微软雅黑" panose="020B0503020204020204" pitchFamily="34" charset="-122"/>
              </a:rPr>
              <a:t>tensorflow</a:t>
            </a:r>
            <a:r>
              <a:rPr lang="zh-CN" altLang="zh-CN" dirty="0">
                <a:solidFill>
                  <a:srgbClr val="212121"/>
                </a:solidFill>
                <a:latin typeface="微软雅黑" panose="020B0503020204020204" pitchFamily="34" charset="-122"/>
                <a:ea typeface="微软雅黑" panose="020B0503020204020204" pitchFamily="34" charset="-122"/>
              </a:rPr>
              <a:t> 的 conda 环境：</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1200" dirty="0">
                <a:solidFill>
                  <a:srgbClr val="37474F"/>
                </a:solidFill>
                <a:latin typeface="微软雅黑" panose="020B0503020204020204" pitchFamily="34" charset="-122"/>
                <a:ea typeface="微软雅黑" panose="020B0503020204020204" pitchFamily="34" charset="-122"/>
              </a:rPr>
              <a:t>C:&gt; </a:t>
            </a:r>
            <a:r>
              <a:rPr lang="zh-CN" altLang="zh-CN" sz="1200" b="1" dirty="0">
                <a:solidFill>
                  <a:srgbClr val="37474F"/>
                </a:solidFill>
                <a:latin typeface="微软雅黑" panose="020B0503020204020204" pitchFamily="34" charset="-122"/>
                <a:ea typeface="微软雅黑" panose="020B0503020204020204" pitchFamily="34" charset="-122"/>
              </a:rPr>
              <a:t>conda create -n tensorflow pip python=3.5</a:t>
            </a:r>
            <a:r>
              <a:rPr lang="zh-CN" altLang="zh-CN" sz="1200" dirty="0">
                <a:solidFill>
                  <a:srgbClr val="37474F"/>
                </a:solidFill>
                <a:latin typeface="微软雅黑" panose="020B0503020204020204" pitchFamily="34" charset="-122"/>
                <a:ea typeface="微软雅黑" panose="020B0503020204020204" pitchFamily="34" charset="-122"/>
              </a:rPr>
              <a:t> </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buFontTx/>
              <a:buAutoNum type="arabicPeriod" startAt="3"/>
            </a:pPr>
            <a:r>
              <a:rPr lang="zh-CN" altLang="zh-CN" dirty="0">
                <a:solidFill>
                  <a:srgbClr val="212121"/>
                </a:solidFill>
                <a:latin typeface="微软雅黑" panose="020B0503020204020204" pitchFamily="34" charset="-122"/>
                <a:ea typeface="微软雅黑" panose="020B0503020204020204" pitchFamily="34" charset="-122"/>
              </a:rPr>
              <a:t>通过发出以下命令激活 conda 环境：</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1200" dirty="0">
                <a:solidFill>
                  <a:srgbClr val="37474F"/>
                </a:solidFill>
                <a:latin typeface="微软雅黑" panose="020B0503020204020204" pitchFamily="34" charset="-122"/>
                <a:ea typeface="微软雅黑" panose="020B0503020204020204" pitchFamily="34" charset="-122"/>
              </a:rPr>
              <a:t>C:&gt; </a:t>
            </a:r>
            <a:r>
              <a:rPr lang="zh-CN" altLang="zh-CN" sz="1200" b="1" dirty="0">
                <a:solidFill>
                  <a:srgbClr val="37474F"/>
                </a:solidFill>
                <a:latin typeface="微软雅黑" panose="020B0503020204020204" pitchFamily="34" charset="-122"/>
                <a:ea typeface="微软雅黑" panose="020B0503020204020204" pitchFamily="34" charset="-122"/>
              </a:rPr>
              <a:t>activate tensorflow</a:t>
            </a:r>
            <a:r>
              <a:rPr lang="zh-CN" altLang="zh-CN" sz="1200" dirty="0">
                <a:solidFill>
                  <a:srgbClr val="37474F"/>
                </a:solidFill>
                <a:latin typeface="微软雅黑" panose="020B0503020204020204" pitchFamily="34" charset="-122"/>
                <a:ea typeface="微软雅黑" panose="020B0503020204020204" pitchFamily="34" charset="-122"/>
              </a:rPr>
              <a:t> (tensorflow)C:&gt; # Your prompt should change </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buFontTx/>
              <a:buAutoNum type="arabicPeriod" startAt="4"/>
            </a:pPr>
            <a:r>
              <a:rPr lang="zh-CN" altLang="zh-CN" dirty="0">
                <a:solidFill>
                  <a:srgbClr val="212121"/>
                </a:solidFill>
                <a:latin typeface="微软雅黑" panose="020B0503020204020204" pitchFamily="34" charset="-122"/>
                <a:ea typeface="微软雅黑" panose="020B0503020204020204" pitchFamily="34" charset="-122"/>
              </a:rPr>
              <a:t>发出相应命令以在 conda 环境中安装 TensorFlow。要安装仅支持 CPU 的 TensorFlow 版本，请输入以下命令：</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1200" dirty="0">
                <a:solidFill>
                  <a:srgbClr val="37474F"/>
                </a:solidFill>
                <a:latin typeface="微软雅黑" panose="020B0503020204020204" pitchFamily="34" charset="-122"/>
                <a:ea typeface="微软雅黑" panose="020B0503020204020204" pitchFamily="34" charset="-122"/>
              </a:rPr>
              <a:t>(tensorflow)C:&gt; </a:t>
            </a:r>
            <a:r>
              <a:rPr lang="zh-CN" altLang="zh-CN" sz="1200" b="1" dirty="0">
                <a:solidFill>
                  <a:srgbClr val="37474F"/>
                </a:solidFill>
                <a:latin typeface="微软雅黑" panose="020B0503020204020204" pitchFamily="34" charset="-122"/>
                <a:ea typeface="微软雅黑" panose="020B0503020204020204" pitchFamily="34" charset="-122"/>
              </a:rPr>
              <a:t>pip install --ignore-installed --upgrade tensorflow</a:t>
            </a:r>
            <a:r>
              <a:rPr lang="zh-CN" altLang="zh-CN" sz="1200" dirty="0">
                <a:solidFill>
                  <a:srgbClr val="37474F"/>
                </a:solidFill>
                <a:latin typeface="微软雅黑" panose="020B0503020204020204" pitchFamily="34" charset="-122"/>
                <a:ea typeface="微软雅黑" panose="020B0503020204020204" pitchFamily="34" charset="-122"/>
              </a:rPr>
              <a:t> </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dirty="0">
                <a:solidFill>
                  <a:srgbClr val="212121"/>
                </a:solidFill>
                <a:latin typeface="微软雅黑" panose="020B0503020204020204" pitchFamily="34" charset="-122"/>
                <a:ea typeface="微软雅黑" panose="020B0503020204020204" pitchFamily="34" charset="-122"/>
              </a:rPr>
              <a:t>要安装 GPU 版本的 TensorFlow，请输入以下命令（在同一行）：</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1200" dirty="0">
                <a:solidFill>
                  <a:srgbClr val="37474F"/>
                </a:solidFill>
                <a:latin typeface="微软雅黑" panose="020B0503020204020204" pitchFamily="34" charset="-122"/>
                <a:ea typeface="微软雅黑" panose="020B0503020204020204" pitchFamily="34" charset="-122"/>
              </a:rPr>
              <a:t>(tensorflow)C:&gt; </a:t>
            </a:r>
            <a:r>
              <a:rPr lang="zh-CN" altLang="zh-CN" sz="1200" b="1" dirty="0">
                <a:solidFill>
                  <a:srgbClr val="37474F"/>
                </a:solidFill>
                <a:latin typeface="微软雅黑" panose="020B0503020204020204" pitchFamily="34" charset="-122"/>
                <a:ea typeface="微软雅黑" panose="020B0503020204020204" pitchFamily="34" charset="-122"/>
              </a:rPr>
              <a:t>pip install --ignore-installed --upgrade tensorflow-gpu</a:t>
            </a:r>
            <a:r>
              <a:rPr lang="zh-CN" altLang="zh-CN" sz="1200" dirty="0">
                <a:solidFill>
                  <a:srgbClr val="37474F"/>
                </a:solidFill>
                <a:latin typeface="微软雅黑" panose="020B0503020204020204" pitchFamily="34" charset="-122"/>
                <a:ea typeface="微软雅黑" panose="020B0503020204020204" pitchFamily="34" charset="-122"/>
              </a:rPr>
              <a:t> </a:t>
            </a:r>
            <a:endParaRPr lang="zh-CN" altLang="zh-CN" dirty="0">
              <a:solidFill>
                <a:srgbClr val="212121"/>
              </a:solidFill>
              <a:latin typeface="微软雅黑" panose="020B0503020204020204" pitchFamily="34" charset="-122"/>
              <a:ea typeface="微软雅黑" panose="020B0503020204020204" pitchFamily="34" charset="-122"/>
            </a:endParaRPr>
          </a:p>
        </p:txBody>
      </p:sp>
      <p:sp>
        <p:nvSpPr>
          <p:cNvPr id="7" name="矩形 6"/>
          <p:cNvSpPr/>
          <p:nvPr/>
        </p:nvSpPr>
        <p:spPr>
          <a:xfrm>
            <a:off x="450922" y="5589240"/>
            <a:ext cx="8009510" cy="338554"/>
          </a:xfrm>
          <a:prstGeom prst="rect">
            <a:avLst/>
          </a:prstGeom>
        </p:spPr>
        <p:txBody>
          <a:bodyPr wrap="square">
            <a:spAutoFit/>
          </a:bodyPr>
          <a:lstStyle/>
          <a:p>
            <a:r>
              <a:rPr lang="zh-CN" altLang="en-US" sz="1600" dirty="0" smtClean="0"/>
              <a:t>官网链接：https</a:t>
            </a:r>
            <a:r>
              <a:rPr lang="zh-CN" altLang="en-US" sz="1600" dirty="0"/>
              <a:t>://www.tensorflow.org/install/install_windows</a:t>
            </a:r>
            <a:endParaRPr lang="zh-CN" alt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313532"/>
            <a:ext cx="5004048" cy="398780"/>
          </a:xfrm>
          <a:prstGeom prst="rect">
            <a:avLst/>
          </a:prstGeom>
          <a:noFill/>
        </p:spPr>
        <p:txBody>
          <a:bodyPr wrap="square" rtlCol="0">
            <a:spAutoFit/>
          </a:bodyPr>
          <a:lstStyle/>
          <a:p>
            <a:pPr algn="r"/>
            <a:r>
              <a:rPr lang="zh-CN" altLang="en-US" sz="2000" dirty="0" smtClean="0">
                <a:latin typeface="微软雅黑" panose="020B0503020204020204" pitchFamily="34" charset="-122"/>
                <a:ea typeface="微软雅黑" panose="020B0503020204020204" pitchFamily="34" charset="-122"/>
              </a:rPr>
              <a:t>验证您的安装</a:t>
            </a:r>
            <a:endParaRPr lang="zh-CN" altLang="en-US" sz="2000" dirty="0" smtClean="0">
              <a:latin typeface="微软雅黑" panose="020B0503020204020204" pitchFamily="34" charset="-122"/>
              <a:ea typeface="微软雅黑" panose="020B0503020204020204" pitchFamily="34" charset="-122"/>
            </a:endParaRPr>
          </a:p>
        </p:txBody>
      </p:sp>
      <p:sp>
        <p:nvSpPr>
          <p:cNvPr id="2" name="文本框 1"/>
          <p:cNvSpPr txBox="1"/>
          <p:nvPr/>
        </p:nvSpPr>
        <p:spPr>
          <a:xfrm>
            <a:off x="161178" y="980728"/>
            <a:ext cx="8788400" cy="369332"/>
          </a:xfrm>
          <a:prstGeom prst="rect">
            <a:avLst/>
          </a:prstGeom>
          <a:noFill/>
        </p:spPr>
        <p:txBody>
          <a:bodyPr wrap="square" rtlCol="0" anchor="t">
            <a:spAutoFit/>
          </a:bodyPr>
          <a:lstStyle/>
          <a:p>
            <a:endParaRPr lang="zh-CN" altLang="en-US" dirty="0"/>
          </a:p>
        </p:txBody>
      </p:sp>
      <p:pic>
        <p:nvPicPr>
          <p:cNvPr id="6" name="图片 5"/>
          <p:cNvPicPr>
            <a:picLocks noChangeAspect="1"/>
          </p:cNvPicPr>
          <p:nvPr/>
        </p:nvPicPr>
        <p:blipFill>
          <a:blip r:embed="rId1"/>
          <a:stretch>
            <a:fillRect/>
          </a:stretch>
        </p:blipFill>
        <p:spPr>
          <a:xfrm>
            <a:off x="683568" y="1333500"/>
            <a:ext cx="7285714" cy="390476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091057" y="313532"/>
            <a:ext cx="5004048" cy="398780"/>
          </a:xfrm>
          <a:prstGeom prst="rect">
            <a:avLst/>
          </a:prstGeom>
          <a:noFill/>
        </p:spPr>
        <p:txBody>
          <a:bodyPr wrap="square" rtlCol="0">
            <a:spAutoFit/>
          </a:bodyPr>
          <a:lstStyle/>
          <a:p>
            <a:pPr algn="r"/>
            <a:r>
              <a:rPr lang="zh-CN" altLang="en-US" sz="2000" dirty="0" smtClean="0">
                <a:latin typeface="微软雅黑" panose="020B0503020204020204" pitchFamily="34" charset="-122"/>
                <a:ea typeface="微软雅黑" panose="020B0503020204020204" pitchFamily="34" charset="-122"/>
              </a:rPr>
              <a:t>可能会遇到的问题</a:t>
            </a:r>
            <a:endParaRPr lang="zh-CN" altLang="en-US" sz="2000" dirty="0" smtClean="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323528" y="980728"/>
            <a:ext cx="8238095" cy="3657143"/>
          </a:xfrm>
          <a:prstGeom prst="rect">
            <a:avLst/>
          </a:prstGeom>
        </p:spPr>
      </p:pic>
      <p:sp>
        <p:nvSpPr>
          <p:cNvPr id="8" name="矩形 7"/>
          <p:cNvSpPr/>
          <p:nvPr/>
        </p:nvSpPr>
        <p:spPr>
          <a:xfrm>
            <a:off x="323528" y="5445224"/>
            <a:ext cx="8424936" cy="523220"/>
          </a:xfrm>
          <a:prstGeom prst="rect">
            <a:avLst/>
          </a:prstGeom>
        </p:spPr>
        <p:txBody>
          <a:bodyPr wrap="square">
            <a:spAutoFit/>
          </a:bodyPr>
          <a:lstStyle/>
          <a:p>
            <a:r>
              <a:rPr lang="zh-CN" altLang="en-US" sz="1400" dirty="0"/>
              <a:t>https://stackoverflow.com/questions/47068709/your-cpu-supports-instructions-that-this-tensorflow-binary-was-not-compiled-to-u</a:t>
            </a:r>
            <a:endParaRPr lang="zh-CN" altLang="en-US"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555776" y="313532"/>
            <a:ext cx="6588224" cy="398780"/>
          </a:xfrm>
          <a:prstGeom prst="rect">
            <a:avLst/>
          </a:prstGeom>
          <a:noFill/>
        </p:spPr>
        <p:txBody>
          <a:bodyPr wrap="square" rtlCol="0">
            <a:spAutoFit/>
          </a:bodyPr>
          <a:lstStyle/>
          <a:p>
            <a:pPr algn="r"/>
            <a:r>
              <a:rPr lang="zh-CN" altLang="en-US" sz="2000" b="1"/>
              <a:t>面向机器学习初学者的 </a:t>
            </a:r>
            <a:r>
              <a:rPr lang="en-US" altLang="zh-CN" sz="2000" b="1"/>
              <a:t>MNIST </a:t>
            </a:r>
            <a:r>
              <a:rPr lang="zh-CN" altLang="en-US" sz="2000" b="1"/>
              <a:t>初级教程</a:t>
            </a:r>
            <a:endParaRPr lang="zh-CN" altLang="en-US" sz="2000" b="1"/>
          </a:p>
        </p:txBody>
      </p:sp>
      <p:sp>
        <p:nvSpPr>
          <p:cNvPr id="6" name="文本框 5"/>
          <p:cNvSpPr txBox="1"/>
          <p:nvPr/>
        </p:nvSpPr>
        <p:spPr>
          <a:xfrm>
            <a:off x="395536" y="1196752"/>
            <a:ext cx="8496944" cy="646331"/>
          </a:xfrm>
          <a:prstGeom prst="rect">
            <a:avLst/>
          </a:prstGeom>
          <a:noFill/>
        </p:spPr>
        <p:txBody>
          <a:bodyPr wrap="square" rtlCol="0">
            <a:spAutoFit/>
          </a:bodyPr>
          <a:lstStyle/>
          <a:p>
            <a:r>
              <a:rPr lang="zh-CN" altLang="en-US" dirty="0" smtClean="0"/>
              <a:t>本文</a:t>
            </a:r>
            <a:r>
              <a:rPr lang="zh-CN" altLang="en-US" dirty="0"/>
              <a:t>通过讲述一个经典的问题</a:t>
            </a:r>
            <a:r>
              <a:rPr lang="en-US" altLang="zh-CN" dirty="0"/>
              <a:t>, </a:t>
            </a:r>
            <a:r>
              <a:rPr lang="zh-CN" altLang="en-US" dirty="0"/>
              <a:t>手写数字识别 </a:t>
            </a:r>
            <a:r>
              <a:rPr lang="en-US" altLang="zh-CN" dirty="0"/>
              <a:t>(MNIST), </a:t>
            </a:r>
            <a:r>
              <a:rPr lang="zh-CN" altLang="en-US" dirty="0"/>
              <a:t>让你对多类分类 </a:t>
            </a:r>
            <a:r>
              <a:rPr lang="en-US" altLang="zh-CN" dirty="0"/>
              <a:t>(multiclass classification) </a:t>
            </a:r>
            <a:r>
              <a:rPr lang="zh-CN" altLang="en-US" dirty="0"/>
              <a:t>问题有直观的了解</a:t>
            </a:r>
            <a:r>
              <a:rPr lang="en-US" altLang="zh-CN" dirty="0"/>
              <a:t>.</a:t>
            </a:r>
            <a:endParaRPr lang="zh-CN" altLang="en-US" dirty="0"/>
          </a:p>
        </p:txBody>
      </p:sp>
      <p:sp>
        <p:nvSpPr>
          <p:cNvPr id="8" name="文本框 7"/>
          <p:cNvSpPr txBox="1"/>
          <p:nvPr/>
        </p:nvSpPr>
        <p:spPr>
          <a:xfrm>
            <a:off x="395536" y="2492896"/>
            <a:ext cx="8280920" cy="1754326"/>
          </a:xfrm>
          <a:prstGeom prst="rect">
            <a:avLst/>
          </a:prstGeom>
          <a:noFill/>
        </p:spPr>
        <p:txBody>
          <a:bodyPr wrap="square" rtlCol="0">
            <a:spAutoFit/>
          </a:bodyPr>
          <a:lstStyle/>
          <a:p>
            <a:r>
              <a:rPr lang="zh-CN" altLang="en-US" b="1" dirty="0"/>
              <a:t>准备数据</a:t>
            </a:r>
            <a:endParaRPr lang="zh-CN" altLang="en-US" b="1" dirty="0"/>
          </a:p>
          <a:p>
            <a:r>
              <a:rPr lang="en-US" altLang="zh-CN" dirty="0"/>
              <a:t>MNIST</a:t>
            </a:r>
            <a:r>
              <a:rPr lang="zh-CN" altLang="en-US" dirty="0"/>
              <a:t>是在机器学习领域中的一个经典问题。该问题解决的是把</a:t>
            </a:r>
            <a:r>
              <a:rPr lang="en-US" altLang="zh-CN" dirty="0"/>
              <a:t>28x28</a:t>
            </a:r>
            <a:r>
              <a:rPr lang="zh-CN" altLang="en-US" dirty="0"/>
              <a:t>像素的灰度手写数字图片识别为相应的数字，其中数字的范围从</a:t>
            </a:r>
            <a:r>
              <a:rPr lang="en-US" altLang="zh-CN" dirty="0"/>
              <a:t>0</a:t>
            </a:r>
            <a:r>
              <a:rPr lang="zh-CN" altLang="en-US" dirty="0"/>
              <a:t>到</a:t>
            </a:r>
            <a:r>
              <a:rPr lang="en-US" altLang="zh-CN" dirty="0"/>
              <a:t>9.</a:t>
            </a:r>
            <a:endParaRPr lang="en-US" altLang="zh-CN" dirty="0"/>
          </a:p>
          <a:p>
            <a:endParaRPr lang="en-US" altLang="zh-CN" dirty="0" smtClean="0"/>
          </a:p>
          <a:p>
            <a:r>
              <a:rPr lang="zh-CN" altLang="en-US" dirty="0" smtClean="0"/>
              <a:t>数据集下载地址：</a:t>
            </a:r>
            <a:r>
              <a:rPr lang="en-US" altLang="zh-CN" dirty="0" smtClean="0"/>
              <a:t>http</a:t>
            </a:r>
            <a:r>
              <a:rPr lang="en-US" altLang="zh-CN" dirty="0"/>
              <a:t>://yann.lecun.com/exdb/mnist/</a:t>
            </a:r>
            <a:endParaRPr lang="en-US" altLang="zh-CN" dirty="0"/>
          </a:p>
          <a:p>
            <a:endParaRPr lang="zh-CN" altLang="en-US" dirty="0"/>
          </a:p>
        </p:txBody>
      </p:sp>
      <p:sp>
        <p:nvSpPr>
          <p:cNvPr id="10" name="文本框 9"/>
          <p:cNvSpPr txBox="1"/>
          <p:nvPr/>
        </p:nvSpPr>
        <p:spPr>
          <a:xfrm>
            <a:off x="395536" y="4296870"/>
            <a:ext cx="8280920" cy="1200329"/>
          </a:xfrm>
          <a:prstGeom prst="rect">
            <a:avLst/>
          </a:prstGeom>
          <a:noFill/>
        </p:spPr>
        <p:txBody>
          <a:bodyPr wrap="square" rtlCol="0">
            <a:spAutoFit/>
          </a:bodyPr>
          <a:lstStyle/>
          <a:p>
            <a:r>
              <a:rPr lang="zh-CN" altLang="en-US" dirty="0"/>
              <a:t>下载下来的数据集被分成两部分：</a:t>
            </a:r>
            <a:r>
              <a:rPr lang="en-US" altLang="zh-CN" dirty="0"/>
              <a:t>60000</a:t>
            </a:r>
            <a:r>
              <a:rPr lang="zh-CN" altLang="en-US" dirty="0"/>
              <a:t>行的训练数据集（</a:t>
            </a:r>
            <a:r>
              <a:rPr lang="en-US" altLang="zh-CN" dirty="0" err="1"/>
              <a:t>mnist.train</a:t>
            </a:r>
            <a:r>
              <a:rPr lang="zh-CN" altLang="en-US" dirty="0"/>
              <a:t>）和</a:t>
            </a:r>
            <a:r>
              <a:rPr lang="en-US" altLang="zh-CN" dirty="0"/>
              <a:t>10000</a:t>
            </a:r>
            <a:r>
              <a:rPr lang="zh-CN" altLang="en-US" dirty="0"/>
              <a:t>行的测试数据集（</a:t>
            </a:r>
            <a:r>
              <a:rPr lang="en-US" altLang="zh-CN" dirty="0" err="1"/>
              <a:t>mnist.test</a:t>
            </a:r>
            <a:r>
              <a:rPr lang="zh-CN" altLang="en-US" dirty="0"/>
              <a:t>）。这样的切分很重要，在机器学习模型设计时必须有一个单独的测试数据集不用于训练而是用来评估这个模型的性能，从而更加容易把设计的模型推广到其他数据集上（泛化）。</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602695" y="271190"/>
            <a:ext cx="2376264" cy="675640"/>
          </a:xfrm>
          <a:prstGeom prst="rect">
            <a:avLst/>
          </a:prstGeom>
          <a:noFill/>
        </p:spPr>
        <p:txBody>
          <a:bodyPr wrap="square" rtlCol="0">
            <a:spAutoFit/>
          </a:bodyPr>
          <a:lstStyle/>
          <a:p>
            <a:pPr algn="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MNIST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数据集</a:t>
            </a:r>
            <a:endParaRPr lang="zh-CN" altLang="en-US" sz="2400" b="1" dirty="0"/>
          </a:p>
          <a:p>
            <a:pPr algn="r"/>
            <a:endParaRPr lang="zh-CN" altLang="en-US" dirty="0"/>
          </a:p>
        </p:txBody>
      </p:sp>
      <p:sp>
        <p:nvSpPr>
          <p:cNvPr id="4" name="文本框 3"/>
          <p:cNvSpPr txBox="1"/>
          <p:nvPr/>
        </p:nvSpPr>
        <p:spPr>
          <a:xfrm>
            <a:off x="467544" y="1196752"/>
            <a:ext cx="8208912" cy="1323439"/>
          </a:xfrm>
          <a:prstGeom prst="rect">
            <a:avLst/>
          </a:prstGeom>
          <a:noFill/>
        </p:spPr>
        <p:txBody>
          <a:bodyPr wrap="square" rtlCol="0">
            <a:spAutoFit/>
          </a:bodyPr>
          <a:lstStyle/>
          <a:p>
            <a:r>
              <a:rPr lang="zh-CN" altLang="en-US" sz="1600" dirty="0"/>
              <a:t>正如前面提到的一样，每一个</a:t>
            </a:r>
            <a:r>
              <a:rPr lang="en-US" altLang="zh-CN" sz="1600" dirty="0"/>
              <a:t>MNIST</a:t>
            </a:r>
            <a:r>
              <a:rPr lang="zh-CN" altLang="en-US" sz="1600" dirty="0"/>
              <a:t>数据单元有两部分组成：一张包含手写数字的图片和一个对应的标签。我们把这些图片设为“</a:t>
            </a:r>
            <a:r>
              <a:rPr lang="en-US" altLang="zh-CN" sz="1600" dirty="0" err="1"/>
              <a:t>xs</a:t>
            </a:r>
            <a:r>
              <a:rPr lang="en-US" altLang="zh-CN" sz="1600" dirty="0"/>
              <a:t>”</a:t>
            </a:r>
            <a:r>
              <a:rPr lang="zh-CN" altLang="en-US" sz="1600" dirty="0"/>
              <a:t>，把这些标签设为“</a:t>
            </a:r>
            <a:r>
              <a:rPr lang="en-US" altLang="zh-CN" sz="1600" dirty="0" err="1"/>
              <a:t>ys</a:t>
            </a:r>
            <a:r>
              <a:rPr lang="en-US" altLang="zh-CN" sz="1600" dirty="0"/>
              <a:t>”</a:t>
            </a:r>
            <a:r>
              <a:rPr lang="zh-CN" altLang="en-US" sz="1600" dirty="0"/>
              <a:t>。训练数据集和测试数据集都包含</a:t>
            </a:r>
            <a:r>
              <a:rPr lang="en-US" altLang="zh-CN" sz="1600" dirty="0" err="1"/>
              <a:t>xs</a:t>
            </a:r>
            <a:r>
              <a:rPr lang="zh-CN" altLang="en-US" sz="1600" dirty="0"/>
              <a:t>和</a:t>
            </a:r>
            <a:r>
              <a:rPr lang="en-US" altLang="zh-CN" sz="1600" dirty="0" err="1"/>
              <a:t>ys</a:t>
            </a:r>
            <a:r>
              <a:rPr lang="zh-CN" altLang="en-US" sz="1600" dirty="0"/>
              <a:t>，比如训练数据集的图片是 </a:t>
            </a:r>
            <a:r>
              <a:rPr lang="en-US" altLang="zh-CN" sz="1600" dirty="0" err="1"/>
              <a:t>mnist.train.images</a:t>
            </a:r>
            <a:r>
              <a:rPr lang="en-US" altLang="zh-CN" sz="1600" dirty="0"/>
              <a:t> </a:t>
            </a:r>
            <a:r>
              <a:rPr lang="zh-CN" altLang="en-US" sz="1600" dirty="0"/>
              <a:t>，训练数据集的标签是 </a:t>
            </a:r>
            <a:r>
              <a:rPr lang="en-US" altLang="zh-CN" sz="1600" dirty="0" err="1"/>
              <a:t>mnist.train.labels</a:t>
            </a:r>
            <a:r>
              <a:rPr lang="zh-CN" altLang="en-US" sz="1600" dirty="0" smtClean="0"/>
              <a:t>。</a:t>
            </a:r>
            <a:endParaRPr lang="zh-CN" altLang="en-US" sz="1600" dirty="0"/>
          </a:p>
          <a:p>
            <a:r>
              <a:rPr lang="zh-CN" altLang="en-US" sz="1600" dirty="0"/>
              <a:t>每一张图片包含</a:t>
            </a:r>
            <a:r>
              <a:rPr lang="en-US" altLang="zh-CN" sz="1600" dirty="0"/>
              <a:t>28</a:t>
            </a:r>
            <a:r>
              <a:rPr lang="zh-CN" altLang="en-US" sz="1600" dirty="0"/>
              <a:t>像素</a:t>
            </a:r>
            <a:r>
              <a:rPr lang="en-US" altLang="zh-CN" sz="1600" dirty="0"/>
              <a:t>X28</a:t>
            </a:r>
            <a:r>
              <a:rPr lang="zh-CN" altLang="en-US" sz="1600" dirty="0"/>
              <a:t>像素。我们可以用一个数字数组来表示这张图片：</a:t>
            </a:r>
            <a:endParaRPr lang="zh-CN" altLang="en-US" sz="1600" dirty="0"/>
          </a:p>
        </p:txBody>
      </p:sp>
      <p:pic>
        <p:nvPicPr>
          <p:cNvPr id="8" name="图片 7"/>
          <p:cNvPicPr>
            <a:picLocks noChangeAspect="1"/>
          </p:cNvPicPr>
          <p:nvPr/>
        </p:nvPicPr>
        <p:blipFill>
          <a:blip r:embed="rId1"/>
          <a:stretch>
            <a:fillRect/>
          </a:stretch>
        </p:blipFill>
        <p:spPr>
          <a:xfrm>
            <a:off x="2339752" y="2520191"/>
            <a:ext cx="3885714" cy="1571429"/>
          </a:xfrm>
          <a:prstGeom prst="rect">
            <a:avLst/>
          </a:prstGeom>
        </p:spPr>
      </p:pic>
      <p:sp>
        <p:nvSpPr>
          <p:cNvPr id="9" name="文本框 8"/>
          <p:cNvSpPr txBox="1"/>
          <p:nvPr/>
        </p:nvSpPr>
        <p:spPr>
          <a:xfrm>
            <a:off x="467544" y="4221088"/>
            <a:ext cx="8208912" cy="2062103"/>
          </a:xfrm>
          <a:prstGeom prst="rect">
            <a:avLst/>
          </a:prstGeom>
          <a:noFill/>
        </p:spPr>
        <p:txBody>
          <a:bodyPr wrap="square" rtlCol="0">
            <a:spAutoFit/>
          </a:bodyPr>
          <a:lstStyle/>
          <a:p>
            <a:r>
              <a:rPr lang="zh-CN" altLang="en-US" sz="1600" dirty="0"/>
              <a:t>我们把这个数组展开成一个向量，长度是 </a:t>
            </a:r>
            <a:r>
              <a:rPr lang="en-US" altLang="zh-CN" sz="1600" dirty="0"/>
              <a:t>28x28 = 784</a:t>
            </a:r>
            <a:r>
              <a:rPr lang="zh-CN" altLang="en-US" sz="1600" dirty="0"/>
              <a:t>。如何展开这个数组（数字间的顺序）不重要，只要保持各个图片采用相同的方式展开。从这个角度来看，</a:t>
            </a:r>
            <a:r>
              <a:rPr lang="en-US" altLang="zh-CN" sz="1600" dirty="0"/>
              <a:t>MNIST</a:t>
            </a:r>
            <a:r>
              <a:rPr lang="zh-CN" altLang="en-US" sz="1600" dirty="0"/>
              <a:t>数据集的图片就是在</a:t>
            </a:r>
            <a:r>
              <a:rPr lang="en-US" altLang="zh-CN" sz="1600" dirty="0"/>
              <a:t>784</a:t>
            </a:r>
            <a:r>
              <a:rPr lang="zh-CN" altLang="en-US" sz="1600" dirty="0"/>
              <a:t>维向量空间里面的点</a:t>
            </a:r>
            <a:r>
              <a:rPr lang="en-US" altLang="zh-CN" sz="1600" dirty="0"/>
              <a:t>, </a:t>
            </a:r>
            <a:r>
              <a:rPr lang="zh-CN" altLang="en-US" sz="1600" dirty="0"/>
              <a:t>并且拥有比较复杂的结构 </a:t>
            </a:r>
            <a:r>
              <a:rPr lang="en-US" altLang="zh-CN" sz="1600" dirty="0"/>
              <a:t>(</a:t>
            </a:r>
            <a:r>
              <a:rPr lang="zh-CN" altLang="en-US" sz="1600" dirty="0"/>
              <a:t>提醒</a:t>
            </a:r>
            <a:r>
              <a:rPr lang="en-US" altLang="zh-CN" sz="1600" dirty="0"/>
              <a:t>: </a:t>
            </a:r>
            <a:r>
              <a:rPr lang="zh-CN" altLang="en-US" sz="1600" dirty="0"/>
              <a:t>此类数据的可视化是计算密集型的</a:t>
            </a:r>
            <a:r>
              <a:rPr lang="en-US" altLang="zh-CN" sz="1600" dirty="0"/>
              <a:t>)</a:t>
            </a:r>
            <a:r>
              <a:rPr lang="zh-CN" altLang="en-US" sz="1600" dirty="0" smtClean="0"/>
              <a:t>。</a:t>
            </a:r>
            <a:endParaRPr lang="en-US" altLang="zh-CN" sz="1600" dirty="0" smtClean="0"/>
          </a:p>
          <a:p>
            <a:r>
              <a:rPr lang="zh-CN" altLang="en-US" sz="1600" dirty="0"/>
              <a:t>展平图片的数字数组会丢失图片的二维结构信息。这显然是不理想的，最优秀的计算机视觉方法会挖掘并利用这些结构信息，我们会在后续教程中介绍。但是在这个教程中我们忽略这些结构，所介绍的简单数学模型，</a:t>
            </a:r>
            <a:r>
              <a:rPr lang="en-US" altLang="zh-CN" sz="1600" b="1" dirty="0" err="1">
                <a:solidFill>
                  <a:srgbClr val="FF0000"/>
                </a:solidFill>
              </a:rPr>
              <a:t>softmax</a:t>
            </a:r>
            <a:r>
              <a:rPr lang="zh-CN" altLang="en-US" sz="1600" b="1" dirty="0">
                <a:solidFill>
                  <a:srgbClr val="FF0000"/>
                </a:solidFill>
              </a:rPr>
              <a:t>回归</a:t>
            </a:r>
            <a:r>
              <a:rPr lang="en-US" altLang="zh-CN" sz="1600" dirty="0"/>
              <a:t>(</a:t>
            </a:r>
            <a:r>
              <a:rPr lang="en-US" altLang="zh-CN" sz="1600" dirty="0" err="1"/>
              <a:t>softmax</a:t>
            </a:r>
            <a:r>
              <a:rPr lang="en-US" altLang="zh-CN" sz="1600" dirty="0"/>
              <a:t> regression)</a:t>
            </a:r>
            <a:r>
              <a:rPr lang="zh-CN" altLang="en-US" sz="1600" dirty="0"/>
              <a:t>，不会利用这些结构信息。</a:t>
            </a:r>
            <a:endParaRPr lang="zh-CN" alt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707852" y="262935"/>
            <a:ext cx="2376264" cy="675640"/>
          </a:xfrm>
          <a:prstGeom prst="rect">
            <a:avLst/>
          </a:prstGeom>
          <a:noFill/>
        </p:spPr>
        <p:txBody>
          <a:bodyPr wrap="square" rtlCol="0">
            <a:spAutoFit/>
          </a:bodyPr>
          <a:lstStyle/>
          <a:p>
            <a:pPr algn="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MNIST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数据集</a:t>
            </a:r>
            <a:endParaRPr lang="zh-CN" altLang="en-US" sz="2400" b="1" dirty="0"/>
          </a:p>
          <a:p>
            <a:endParaRPr lang="zh-CN" altLang="en-US" dirty="0"/>
          </a:p>
        </p:txBody>
      </p:sp>
      <p:sp>
        <p:nvSpPr>
          <p:cNvPr id="3" name="文本框 2"/>
          <p:cNvSpPr txBox="1"/>
          <p:nvPr/>
        </p:nvSpPr>
        <p:spPr>
          <a:xfrm>
            <a:off x="251520" y="1052736"/>
            <a:ext cx="8712968" cy="830997"/>
          </a:xfrm>
          <a:prstGeom prst="rect">
            <a:avLst/>
          </a:prstGeom>
          <a:noFill/>
        </p:spPr>
        <p:txBody>
          <a:bodyPr wrap="square" rtlCol="0">
            <a:spAutoFit/>
          </a:bodyPr>
          <a:lstStyle/>
          <a:p>
            <a:r>
              <a:rPr lang="zh-CN" altLang="en-US" sz="1600"/>
              <a:t>因此，在</a:t>
            </a:r>
            <a:r>
              <a:rPr lang="en-US" altLang="zh-CN" sz="1600"/>
              <a:t>MNIST</a:t>
            </a:r>
            <a:r>
              <a:rPr lang="zh-CN" altLang="en-US" sz="1600"/>
              <a:t>训练数据集中，</a:t>
            </a:r>
            <a:r>
              <a:rPr lang="en-US" altLang="zh-CN" sz="1600"/>
              <a:t>mnist.train.images </a:t>
            </a:r>
            <a:r>
              <a:rPr lang="zh-CN" altLang="en-US" sz="1600"/>
              <a:t>是一个形状为 </a:t>
            </a:r>
            <a:r>
              <a:rPr lang="en-US" altLang="zh-CN" sz="1600"/>
              <a:t>[60000, 784] </a:t>
            </a:r>
            <a:r>
              <a:rPr lang="zh-CN" altLang="en-US" sz="1600"/>
              <a:t>的张量，第一个维度数字用来索引图片，第二个维度数字用来索引每张图片中的像素点。在此张量里的每一个元素，都表示某张图片里的某个像素的强度值，值介于</a:t>
            </a:r>
            <a:r>
              <a:rPr lang="en-US" altLang="zh-CN" sz="1600"/>
              <a:t>0</a:t>
            </a:r>
            <a:r>
              <a:rPr lang="zh-CN" altLang="en-US" sz="1600"/>
              <a:t>和</a:t>
            </a:r>
            <a:r>
              <a:rPr lang="en-US" altLang="zh-CN" sz="1600"/>
              <a:t>1</a:t>
            </a:r>
            <a:r>
              <a:rPr lang="zh-CN" altLang="en-US" sz="1600"/>
              <a:t>之间。</a:t>
            </a:r>
            <a:endParaRPr lang="zh-CN" altLang="en-US" sz="1600" dirty="0"/>
          </a:p>
        </p:txBody>
      </p:sp>
      <p:pic>
        <p:nvPicPr>
          <p:cNvPr id="7" name="图片 6"/>
          <p:cNvPicPr>
            <a:picLocks noChangeAspect="1"/>
          </p:cNvPicPr>
          <p:nvPr/>
        </p:nvPicPr>
        <p:blipFill>
          <a:blip r:embed="rId1"/>
          <a:stretch>
            <a:fillRect/>
          </a:stretch>
        </p:blipFill>
        <p:spPr>
          <a:xfrm>
            <a:off x="251520" y="2190423"/>
            <a:ext cx="3352381" cy="1466667"/>
          </a:xfrm>
          <a:prstGeom prst="rect">
            <a:avLst/>
          </a:prstGeom>
        </p:spPr>
      </p:pic>
      <p:pic>
        <p:nvPicPr>
          <p:cNvPr id="8" name="图片 7"/>
          <p:cNvPicPr>
            <a:picLocks noChangeAspect="1"/>
          </p:cNvPicPr>
          <p:nvPr/>
        </p:nvPicPr>
        <p:blipFill>
          <a:blip r:embed="rId2"/>
          <a:stretch>
            <a:fillRect/>
          </a:stretch>
        </p:blipFill>
        <p:spPr>
          <a:xfrm>
            <a:off x="4843816" y="2440835"/>
            <a:ext cx="3371429" cy="1209524"/>
          </a:xfrm>
          <a:prstGeom prst="rect">
            <a:avLst/>
          </a:prstGeom>
        </p:spPr>
      </p:pic>
      <p:sp>
        <p:nvSpPr>
          <p:cNvPr id="13" name="文本框 12"/>
          <p:cNvSpPr txBox="1"/>
          <p:nvPr/>
        </p:nvSpPr>
        <p:spPr>
          <a:xfrm>
            <a:off x="251520" y="4149080"/>
            <a:ext cx="8496944" cy="1323439"/>
          </a:xfrm>
          <a:prstGeom prst="rect">
            <a:avLst/>
          </a:prstGeom>
          <a:noFill/>
        </p:spPr>
        <p:txBody>
          <a:bodyPr wrap="square" rtlCol="0">
            <a:spAutoFit/>
          </a:bodyPr>
          <a:lstStyle/>
          <a:p>
            <a:r>
              <a:rPr lang="zh-CN" altLang="en-US" sz="1600" dirty="0"/>
              <a:t>相对应的</a:t>
            </a:r>
            <a:r>
              <a:rPr lang="en-US" altLang="zh-CN" sz="1600" dirty="0"/>
              <a:t>MNIST</a:t>
            </a:r>
            <a:r>
              <a:rPr lang="zh-CN" altLang="en-US" sz="1600" dirty="0"/>
              <a:t>数据集的标签是介于</a:t>
            </a:r>
            <a:r>
              <a:rPr lang="en-US" altLang="zh-CN" sz="1600" dirty="0"/>
              <a:t>0</a:t>
            </a:r>
            <a:r>
              <a:rPr lang="zh-CN" altLang="en-US" sz="1600" dirty="0"/>
              <a:t>到</a:t>
            </a:r>
            <a:r>
              <a:rPr lang="en-US" altLang="zh-CN" sz="1600" dirty="0"/>
              <a:t>9</a:t>
            </a:r>
            <a:r>
              <a:rPr lang="zh-CN" altLang="en-US" sz="1600" dirty="0"/>
              <a:t>的数字，用来描述给定图片里表示的数字。为了用于这个教程，我们使标签数据是</a:t>
            </a:r>
            <a:r>
              <a:rPr lang="en-US" altLang="zh-CN" sz="1600" dirty="0"/>
              <a:t>"one-hot vectors"</a:t>
            </a:r>
            <a:r>
              <a:rPr lang="zh-CN" altLang="en-US" sz="1600" dirty="0"/>
              <a:t>。 一个</a:t>
            </a:r>
            <a:r>
              <a:rPr lang="en-US" altLang="zh-CN" sz="1600" dirty="0"/>
              <a:t>one-hot</a:t>
            </a:r>
            <a:r>
              <a:rPr lang="zh-CN" altLang="en-US" sz="1600" dirty="0"/>
              <a:t>向量除了某一位的数字是</a:t>
            </a:r>
            <a:r>
              <a:rPr lang="en-US" altLang="zh-CN" sz="1600" dirty="0"/>
              <a:t>1</a:t>
            </a:r>
            <a:r>
              <a:rPr lang="zh-CN" altLang="en-US" sz="1600" dirty="0"/>
              <a:t>以外其余各维度数字都是</a:t>
            </a:r>
            <a:r>
              <a:rPr lang="en-US" altLang="zh-CN" sz="1600" dirty="0"/>
              <a:t>0</a:t>
            </a:r>
            <a:r>
              <a:rPr lang="zh-CN" altLang="en-US" sz="1600" dirty="0"/>
              <a:t>。所以在此教程中，数字</a:t>
            </a:r>
            <a:r>
              <a:rPr lang="en-US" altLang="zh-CN" sz="1600" dirty="0"/>
              <a:t>n</a:t>
            </a:r>
            <a:r>
              <a:rPr lang="zh-CN" altLang="en-US" sz="1600" dirty="0"/>
              <a:t>将表示成一个只有在第</a:t>
            </a:r>
            <a:r>
              <a:rPr lang="en-US" altLang="zh-CN" sz="1600" dirty="0"/>
              <a:t>n</a:t>
            </a:r>
            <a:r>
              <a:rPr lang="zh-CN" altLang="en-US" sz="1600" dirty="0"/>
              <a:t>维度（从</a:t>
            </a:r>
            <a:r>
              <a:rPr lang="en-US" altLang="zh-CN" sz="1600" dirty="0"/>
              <a:t>0</a:t>
            </a:r>
            <a:r>
              <a:rPr lang="zh-CN" altLang="en-US" sz="1600" dirty="0"/>
              <a:t>开始）数字为</a:t>
            </a:r>
            <a:r>
              <a:rPr lang="en-US" altLang="zh-CN" sz="1600" dirty="0"/>
              <a:t>1</a:t>
            </a:r>
            <a:r>
              <a:rPr lang="zh-CN" altLang="en-US" sz="1600" dirty="0"/>
              <a:t>的</a:t>
            </a:r>
            <a:r>
              <a:rPr lang="en-US" altLang="zh-CN" sz="1600" dirty="0"/>
              <a:t>10</a:t>
            </a:r>
            <a:r>
              <a:rPr lang="zh-CN" altLang="en-US" sz="1600" dirty="0"/>
              <a:t>维向量。比如，标签</a:t>
            </a:r>
            <a:r>
              <a:rPr lang="en-US" altLang="zh-CN" sz="1600" dirty="0"/>
              <a:t>0</a:t>
            </a:r>
            <a:r>
              <a:rPr lang="zh-CN" altLang="en-US" sz="1600" dirty="0"/>
              <a:t>将表示成</a:t>
            </a:r>
            <a:r>
              <a:rPr lang="en-US" altLang="zh-CN" sz="1600" dirty="0"/>
              <a:t>([1,0,0,0,0,0,0,0,0,0,0])</a:t>
            </a:r>
            <a:r>
              <a:rPr lang="zh-CN" altLang="en-US" sz="1600" dirty="0"/>
              <a:t>。因此， </a:t>
            </a:r>
            <a:r>
              <a:rPr lang="en-US" altLang="zh-CN" sz="1600" dirty="0" err="1"/>
              <a:t>mnist.train.labels</a:t>
            </a:r>
            <a:r>
              <a:rPr lang="en-US" altLang="zh-CN" sz="1600" dirty="0"/>
              <a:t> </a:t>
            </a:r>
            <a:r>
              <a:rPr lang="zh-CN" altLang="en-US" sz="1600" dirty="0"/>
              <a:t>是一个 </a:t>
            </a:r>
            <a:r>
              <a:rPr lang="en-US" altLang="zh-CN" sz="1600" dirty="0"/>
              <a:t>[60000, 10] </a:t>
            </a:r>
            <a:r>
              <a:rPr lang="zh-CN" altLang="en-US" sz="1600" dirty="0"/>
              <a:t>的数字矩阵。</a:t>
            </a:r>
            <a:endParaRPr lang="zh-CN" alt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022845" y="297468"/>
            <a:ext cx="3995936" cy="829945"/>
          </a:xfrm>
          <a:prstGeom prst="rect">
            <a:avLst/>
          </a:prstGeom>
          <a:noFill/>
        </p:spPr>
        <p:txBody>
          <a:bodyPr wrap="square" rtlCol="0">
            <a:spAutoFit/>
          </a:bodyPr>
          <a:lstStyle/>
          <a:p>
            <a:pPr algn="r"/>
            <a:r>
              <a:rPr lang="en-US" altLang="zh-CN" sz="2000" dirty="0" err="1">
                <a:latin typeface="微软雅黑" panose="020B0503020204020204" pitchFamily="34" charset="-122"/>
                <a:ea typeface="微软雅黑" panose="020B0503020204020204" pitchFamily="34" charset="-122"/>
                <a:cs typeface="微软雅黑" panose="020B0503020204020204" pitchFamily="34" charset="-122"/>
              </a:rPr>
              <a:t>Softmax</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回归介绍</a:t>
            </a:r>
            <a:endParaRPr lang="zh-CN" altLang="en-US" sz="2800" b="1" dirty="0"/>
          </a:p>
          <a:p>
            <a:pPr algn="r"/>
            <a:endParaRPr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23528" y="1143179"/>
            <a:ext cx="8496944" cy="3046988"/>
          </a:xfrm>
          <a:prstGeom prst="rect">
            <a:avLst/>
          </a:prstGeom>
          <a:noFill/>
        </p:spPr>
        <p:txBody>
          <a:bodyPr wrap="square" rtlCol="0">
            <a:spAutoFit/>
          </a:bodyPr>
          <a:lstStyle/>
          <a:p>
            <a:r>
              <a:rPr lang="zh-CN" altLang="en-US" sz="1600" dirty="0"/>
              <a:t>我们知道</a:t>
            </a:r>
            <a:r>
              <a:rPr lang="en-US" altLang="zh-CN" sz="1600" dirty="0"/>
              <a:t>MNIST</a:t>
            </a:r>
            <a:r>
              <a:rPr lang="zh-CN" altLang="en-US" sz="1600" dirty="0"/>
              <a:t>的每一张图片都表示一个数字，从</a:t>
            </a:r>
            <a:r>
              <a:rPr lang="en-US" altLang="zh-CN" sz="1600" dirty="0"/>
              <a:t>0</a:t>
            </a:r>
            <a:r>
              <a:rPr lang="zh-CN" altLang="en-US" sz="1600" dirty="0"/>
              <a:t>到</a:t>
            </a:r>
            <a:r>
              <a:rPr lang="en-US" altLang="zh-CN" sz="1600" dirty="0"/>
              <a:t>9</a:t>
            </a:r>
            <a:r>
              <a:rPr lang="zh-CN" altLang="en-US" sz="1600" dirty="0"/>
              <a:t>。我们希望得到给定图片代表每个数字的概率。比如说，我们的模型可能推测一张包含</a:t>
            </a:r>
            <a:r>
              <a:rPr lang="en-US" altLang="zh-CN" sz="1600" dirty="0"/>
              <a:t>9</a:t>
            </a:r>
            <a:r>
              <a:rPr lang="zh-CN" altLang="en-US" sz="1600" dirty="0"/>
              <a:t>的图片代表数字</a:t>
            </a:r>
            <a:r>
              <a:rPr lang="en-US" altLang="zh-CN" sz="1600" dirty="0"/>
              <a:t>9</a:t>
            </a:r>
            <a:r>
              <a:rPr lang="zh-CN" altLang="en-US" sz="1600" dirty="0"/>
              <a:t>的概率是</a:t>
            </a:r>
            <a:r>
              <a:rPr lang="en-US" altLang="zh-CN" sz="1600" dirty="0"/>
              <a:t>80%</a:t>
            </a:r>
            <a:r>
              <a:rPr lang="zh-CN" altLang="en-US" sz="1600" dirty="0"/>
              <a:t>但是判断它是</a:t>
            </a:r>
            <a:r>
              <a:rPr lang="en-US" altLang="zh-CN" sz="1600" dirty="0"/>
              <a:t>8</a:t>
            </a:r>
            <a:r>
              <a:rPr lang="zh-CN" altLang="en-US" sz="1600" dirty="0"/>
              <a:t>的概率是</a:t>
            </a:r>
            <a:r>
              <a:rPr lang="en-US" altLang="zh-CN" sz="1600" dirty="0"/>
              <a:t>5%</a:t>
            </a:r>
            <a:r>
              <a:rPr lang="zh-CN" altLang="en-US" sz="1600" dirty="0"/>
              <a:t>（因为</a:t>
            </a:r>
            <a:r>
              <a:rPr lang="en-US" altLang="zh-CN" sz="1600" dirty="0"/>
              <a:t>8</a:t>
            </a:r>
            <a:r>
              <a:rPr lang="zh-CN" altLang="en-US" sz="1600" dirty="0"/>
              <a:t>和</a:t>
            </a:r>
            <a:r>
              <a:rPr lang="en-US" altLang="zh-CN" sz="1600" dirty="0"/>
              <a:t>9</a:t>
            </a:r>
            <a:r>
              <a:rPr lang="zh-CN" altLang="en-US" sz="1600" dirty="0"/>
              <a:t>都有上半部分的小圆），然后给予它代表其他数字的概率更小的值。</a:t>
            </a:r>
            <a:endParaRPr lang="zh-CN" altLang="en-US" sz="1600" dirty="0"/>
          </a:p>
          <a:p>
            <a:r>
              <a:rPr lang="zh-CN" altLang="en-US" sz="1600" dirty="0"/>
              <a:t>这是一个使用</a:t>
            </a:r>
            <a:r>
              <a:rPr lang="en-US" altLang="zh-CN" sz="1600" dirty="0" err="1"/>
              <a:t>softmax</a:t>
            </a:r>
            <a:r>
              <a:rPr lang="zh-CN" altLang="en-US" sz="1600" dirty="0"/>
              <a:t>回归（</a:t>
            </a:r>
            <a:r>
              <a:rPr lang="en-US" altLang="zh-CN" sz="1600" dirty="0" err="1"/>
              <a:t>softmax</a:t>
            </a:r>
            <a:r>
              <a:rPr lang="en-US" altLang="zh-CN" sz="1600" dirty="0"/>
              <a:t> regression</a:t>
            </a:r>
            <a:r>
              <a:rPr lang="zh-CN" altLang="en-US" sz="1600" dirty="0"/>
              <a:t>）模型的经典案例。</a:t>
            </a:r>
            <a:r>
              <a:rPr lang="en-US" altLang="zh-CN" sz="1600" u="sng" dirty="0" err="1"/>
              <a:t>softmax</a:t>
            </a:r>
            <a:r>
              <a:rPr lang="zh-CN" altLang="en-US" sz="1600" u="sng" dirty="0"/>
              <a:t>模型可以用来给不同的对象分配概率</a:t>
            </a:r>
            <a:r>
              <a:rPr lang="zh-CN" altLang="en-US" sz="1600" dirty="0"/>
              <a:t>。即使在之后，我们训练更加精细的模型时，最后一步也需要用</a:t>
            </a:r>
            <a:r>
              <a:rPr lang="en-US" altLang="zh-CN" sz="1600" dirty="0" err="1"/>
              <a:t>softmax</a:t>
            </a:r>
            <a:r>
              <a:rPr lang="zh-CN" altLang="en-US" sz="1600" dirty="0"/>
              <a:t>来分配概率。</a:t>
            </a:r>
            <a:endParaRPr lang="zh-CN" altLang="en-US" sz="1600" dirty="0"/>
          </a:p>
          <a:p>
            <a:r>
              <a:rPr lang="en-US" altLang="zh-CN" sz="1600" dirty="0" err="1"/>
              <a:t>softmax</a:t>
            </a:r>
            <a:r>
              <a:rPr lang="zh-CN" altLang="en-US" sz="1600" dirty="0"/>
              <a:t>回归（</a:t>
            </a:r>
            <a:r>
              <a:rPr lang="en-US" altLang="zh-CN" sz="1600" dirty="0" err="1"/>
              <a:t>softmax</a:t>
            </a:r>
            <a:r>
              <a:rPr lang="en-US" altLang="zh-CN" sz="1600" dirty="0"/>
              <a:t> regression</a:t>
            </a:r>
            <a:r>
              <a:rPr lang="zh-CN" altLang="en-US" sz="1600" dirty="0"/>
              <a:t>）分两步：第一步</a:t>
            </a:r>
            <a:endParaRPr lang="zh-CN" altLang="en-US" sz="1600" dirty="0"/>
          </a:p>
          <a:p>
            <a:r>
              <a:rPr lang="zh-CN" altLang="en-US" sz="1600" dirty="0"/>
              <a:t>为了得到一张给定图片属于某个特定数字类的证据（</a:t>
            </a:r>
            <a:r>
              <a:rPr lang="en-US" altLang="zh-CN" sz="1600" dirty="0"/>
              <a:t>evidence</a:t>
            </a:r>
            <a:r>
              <a:rPr lang="zh-CN" altLang="en-US" sz="1600" dirty="0"/>
              <a:t>），我们</a:t>
            </a:r>
            <a:r>
              <a:rPr lang="zh-CN" altLang="en-US" sz="1600" u="sng" dirty="0"/>
              <a:t>对图片像素值进行加权求和</a:t>
            </a:r>
            <a:r>
              <a:rPr lang="zh-CN" altLang="en-US" sz="1600" dirty="0"/>
              <a:t>。如果这个像素具有很强的证据说明这张图片不属于该类，那么相应的权值为负数，相反如果这个像素拥有有利的证据支持这张图片属于这个类，那么权值是正数。</a:t>
            </a:r>
            <a:endParaRPr lang="zh-CN" altLang="en-US" sz="1600" dirty="0"/>
          </a:p>
          <a:p>
            <a:r>
              <a:rPr lang="zh-CN" altLang="en-US" sz="1600" dirty="0"/>
              <a:t>下面的图片显示了一个模型学习到的图片上每个像素对于特定数字类的权值。红色代表负数权值，蓝色代表正数权值</a:t>
            </a:r>
            <a:r>
              <a:rPr lang="zh-CN" altLang="en-US" sz="1600" dirty="0" smtClean="0"/>
              <a:t>。</a:t>
            </a:r>
            <a:endParaRPr lang="zh-CN" altLang="en-US" sz="1600" dirty="0"/>
          </a:p>
        </p:txBody>
      </p:sp>
      <p:pic>
        <p:nvPicPr>
          <p:cNvPr id="6" name="图片 5"/>
          <p:cNvPicPr>
            <a:picLocks noChangeAspect="1"/>
          </p:cNvPicPr>
          <p:nvPr/>
        </p:nvPicPr>
        <p:blipFill>
          <a:blip r:embed="rId1"/>
          <a:stretch>
            <a:fillRect/>
          </a:stretch>
        </p:blipFill>
        <p:spPr>
          <a:xfrm>
            <a:off x="2449476" y="4293096"/>
            <a:ext cx="3380952" cy="165714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青岛银行ppt模板-16比9</Template>
  <TotalTime>0</TotalTime>
  <Words>3032</Words>
  <Application>WPS 演示</Application>
  <PresentationFormat>全屏显示(4:3)</PresentationFormat>
  <Paragraphs>147</Paragraphs>
  <Slides>21</Slides>
  <Notes>20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宋体</vt:lpstr>
      <vt:lpstr>Wingdings</vt:lpstr>
      <vt:lpstr>微软雅黑</vt:lpstr>
      <vt:lpstr>Calibri</vt:lpstr>
      <vt:lpstr>Calibri Light</vt:lpstr>
      <vt:lpstr>Arial Unicode MS</vt:lpstr>
      <vt:lpstr>Helvetica Neue</vt:lpstr>
      <vt:lpstr>Office 主题</vt:lpstr>
      <vt:lpstr>TensorFlow入门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青岛银行ODS建设方案</dc:title>
  <dc:creator>zhaoxiuna</dc:creator>
  <cp:lastModifiedBy>Administrator</cp:lastModifiedBy>
  <cp:revision>738</cp:revision>
  <dcterms:created xsi:type="dcterms:W3CDTF">2015-01-22T01:40:00Z</dcterms:created>
  <dcterms:modified xsi:type="dcterms:W3CDTF">2018-07-18T16:12:55Z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