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8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E8EEF7"/>
    <a:srgbClr val="DFFD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8"/>
          <p:cNvSpPr>
            <a:spLocks noChangeArrowheads="1"/>
          </p:cNvSpPr>
          <p:nvPr userDrawn="1"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39"/>
          <p:cNvSpPr>
            <a:spLocks noChangeArrowheads="1"/>
          </p:cNvSpPr>
          <p:nvPr userDrawn="1"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Oval 40" descr="a"/>
          <p:cNvSpPr>
            <a:spLocks noChangeArrowheads="1"/>
          </p:cNvSpPr>
          <p:nvPr userDrawn="1"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Oval 41" descr="b"/>
          <p:cNvSpPr>
            <a:spLocks noChangeArrowheads="1"/>
          </p:cNvSpPr>
          <p:nvPr userDrawn="1"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Oval 42" descr="d"/>
          <p:cNvSpPr>
            <a:spLocks noChangeArrowheads="1"/>
          </p:cNvSpPr>
          <p:nvPr userDrawn="1"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Oval 43"/>
          <p:cNvSpPr>
            <a:spLocks noChangeArrowheads="1"/>
          </p:cNvSpPr>
          <p:nvPr userDrawn="1"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Oval 44" descr="c"/>
          <p:cNvSpPr>
            <a:spLocks noChangeArrowheads="1"/>
          </p:cNvSpPr>
          <p:nvPr userDrawn="1"/>
        </p:nvSpPr>
        <p:spPr bwMode="gray">
          <a:xfrm>
            <a:off x="3851275" y="3500438"/>
            <a:ext cx="1582738" cy="1582737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89EAD7AE-F2A7-46DD-BACB-CB9D52916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6" name="图片 15" descr="LogoV2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6572264" y="4572008"/>
            <a:ext cx="2085975" cy="828675"/>
          </a:xfrm>
          <a:prstGeom prst="rect">
            <a:avLst/>
          </a:prstGeom>
        </p:spPr>
      </p:pic>
      <p:pic>
        <p:nvPicPr>
          <p:cNvPr id="3" name="图片 2" descr="5}M{$%)G7KR)U99F858P5$E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5652135" y="5373370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343F7-EE0F-487D-B2B3-7C5E19E5A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6C6B3-4754-4B30-A0D0-7E4E31845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0198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76400"/>
            <a:ext cx="8267700" cy="4648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8D69-768B-4B6A-BE5A-5EC7A1E4C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2A889-0BC1-43FB-9866-B491882E7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188640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CF13F-A0B7-446F-9ABF-3635B25FCA25}" type="datetimeFigureOut">
              <a:rPr lang="zh-CN" altLang="en-US"/>
              <a:pPr>
                <a:defRPr/>
              </a:pPr>
              <a:t>2015-12-24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66407-01F0-4C52-BAA9-73444C0472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8766"/>
            <a:ext cx="8229600" cy="634082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rgbClr val="1F1F74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BE6-3487-4F8F-A87C-C7E0E5657EFB}" type="datetime1">
              <a:rPr lang="zh-CN" altLang="en-US" smtClean="0"/>
              <a:pPr/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2852"/>
            <a:ext cx="7500958" cy="487363"/>
          </a:xfrm>
        </p:spPr>
        <p:txBody>
          <a:bodyPr/>
          <a:lstStyle>
            <a:lvl1pPr algn="l"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baseline="0"/>
            </a:lvl1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7ACF3-78EF-4946-93B9-1C5A509175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958A3-F173-483A-BF8A-C250FC470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54CBA-F560-4846-BC06-7D55DD372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8A0A9-788C-4D6F-8CFF-924EA5232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9" name="图片 8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656FD-7136-46F2-824B-6D6455443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16ED6-F1AE-47A1-BC82-7985E5E2C4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33E4-678F-42F0-83D6-A75D027D7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26EB1-5A10-4103-B288-9C54F4870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 descr="5}M{$%)G7KR)U99F858P5$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52135" y="6237605"/>
            <a:ext cx="3428365" cy="6191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61885"/>
            <a:ext cx="7500958" cy="64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7158" y="857232"/>
            <a:ext cx="8267700" cy="54340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ts val="0"/>
              </a:spcBef>
              <a:spcAft>
                <a:spcPts val="0"/>
              </a:spcAft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F82C129-7C0A-4D7B-91D6-AAF3A5796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0" y="142852"/>
            <a:ext cx="6019800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ts val="0"/>
              </a:spcBef>
              <a:spcAft>
                <a:spcPts val="0"/>
              </a:spcAft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4" name="图片 13" descr="LogoV2.jp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>
          <a:xfrm>
            <a:off x="7512860" y="61200"/>
            <a:ext cx="1631172" cy="6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iTudou/&#19979;&#36733;/&#27773;&#36710;&#28938;&#25509;&#22841;&#20855;&#36816;&#21160;&#20223;&#30495;.f4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7686" y="1214422"/>
            <a:ext cx="4495800" cy="1752600"/>
          </a:xfrm>
        </p:spPr>
        <p:txBody>
          <a:bodyPr/>
          <a:lstStyle/>
          <a:p>
            <a:r>
              <a:rPr lang="zh-CN" altLang="en-US" dirty="0" smtClean="0"/>
              <a:t>鸿亚力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信息化建设规划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三维建模设计与仿真</a:t>
            </a:r>
            <a:endParaRPr lang="zh-CN" altLang="en-US" dirty="0"/>
          </a:p>
        </p:txBody>
      </p:sp>
      <p:pic>
        <p:nvPicPr>
          <p:cNvPr id="1026" name="Picture 2" descr="http://www.iw168.cn/uploadfile/201401/7/EC163675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4572032" cy="2286016"/>
          </a:xfrm>
          <a:prstGeom prst="rect">
            <a:avLst/>
          </a:prstGeom>
          <a:noFill/>
        </p:spPr>
      </p:pic>
      <p:pic>
        <p:nvPicPr>
          <p:cNvPr id="5" name="图片 4" descr="焊装夹具0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3143248"/>
            <a:ext cx="5192744" cy="338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0760" y="857232"/>
            <a:ext cx="300039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建立参数化模型库，能够方便调用，快速建模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DMU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仿真模块可以进行设计的有效性评价。它提供丰富的空间分析手段，包括产品干涉检查、剖面分析和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几何尺寸比较等，间隙及接触等计算，并得到更为复杂和详尽的分析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能够充分保证产品结构的准确性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emo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en-US" altLang="zh-CN" dirty="0" smtClean="0">
                <a:solidFill>
                  <a:srgbClr val="FF0000"/>
                </a:solidFill>
              </a:rPr>
              <a:t>CAD</a:t>
            </a:r>
            <a:r>
              <a:rPr lang="zh-CN" altLang="en-US" dirty="0" smtClean="0">
                <a:solidFill>
                  <a:srgbClr val="FF0000"/>
                </a:solidFill>
              </a:rPr>
              <a:t>集成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4491060" cy="412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884" y="1285860"/>
            <a:ext cx="3000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接口把技术部门的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数据以及产品结构（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）传入研发管理系统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产品结构作为后续系统管理的核心数据之一，必须正确完整的传入系统中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以逐步成为机械设计的核心手段，建议未来以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设计为主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zh-CN" altLang="en-US" dirty="0" smtClean="0">
                <a:solidFill>
                  <a:srgbClr val="FF0000"/>
                </a:solidFill>
              </a:rPr>
              <a:t>审批流程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133662" cy="208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4071942"/>
            <a:ext cx="75009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审批流程可在系统中定制节点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在系统中进行管理，记录审批的每一步，可查询审批流程进行的情况，也可对历史流程进行查询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zh-CN" altLang="en-US" dirty="0" smtClean="0">
                <a:solidFill>
                  <a:srgbClr val="FF0000"/>
                </a:solidFill>
              </a:rPr>
              <a:t>变更管理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678748" cy="172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4071942"/>
            <a:ext cx="75009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变更流程可定制流程节点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在系统中进行管理，记录每次变更的每一步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系统变更影响分析，为变更操作提供操作指引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zh-CN" altLang="en-US" dirty="0" smtClean="0">
                <a:solidFill>
                  <a:srgbClr val="FF0000"/>
                </a:solidFill>
              </a:rPr>
              <a:t>项目管理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01056" cy="313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4572008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可预设项目阶段模板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可根据研发管理系统里的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对任务进行分解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项目进度管理，内部进度来自于内部人员的输入，委外任务可通过供应链协同管理平台进行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，公司内部登陆系统可以看到项目进度情况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第一阶段其他系统简述：</a:t>
            </a:r>
            <a:r>
              <a:rPr lang="zh-CN" altLang="en-US" dirty="0" smtClean="0">
                <a:solidFill>
                  <a:srgbClr val="FF0000"/>
                </a:solidFill>
              </a:rPr>
              <a:t>库存管理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72008"/>
            <a:ext cx="75009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通过各种入库单、出库单、调拨单来记录库存的增减情况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各种库存账表对库存账进行查询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也为后续的销售管理、采购管理、应收账款管理、应付账款管理、生产管理提供基础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安全库存预警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7000924" cy="356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第一阶段其他系统简述：</a:t>
            </a:r>
            <a:r>
              <a:rPr lang="zh-CN" altLang="en-US" dirty="0" smtClean="0">
                <a:solidFill>
                  <a:srgbClr val="FF0000"/>
                </a:solidFill>
              </a:rPr>
              <a:t>微信公众号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1000108"/>
            <a:ext cx="3000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可集成供应链管理平台、办公协同等管理系统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可作为供应商委外任务上报的入口之一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可推送消息给用户（群发消息每月限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也可以作为其他系统的手机操作入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857232"/>
            <a:ext cx="3429000" cy="545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第二阶段：</a:t>
            </a:r>
            <a:r>
              <a:rPr lang="zh-CN" altLang="en-US" dirty="0" smtClean="0">
                <a:solidFill>
                  <a:srgbClr val="FF0000"/>
                </a:solidFill>
              </a:rPr>
              <a:t>系统扩展，扩大管理范围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928670"/>
            <a:ext cx="1600224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/>
            <a:r>
              <a:rPr kumimoji="1"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第二阶段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</a:rPr>
              <a:t>目标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71612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扩大业务管理范围，使得销售、采购环节纳入管理范围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财务管理系统增加与销售、采购环节相呼应的应收账款、应付账款管理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供应链系统管理中，结合销售、采购管理，增加相应的销售订单进度管理、采购询价管理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与第一阶段实施的系统进行系统集成，使得各系统之间能够相互连通，协同作业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主要业务系统流程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1000100" y="1142984"/>
            <a:ext cx="6283970" cy="1836716"/>
            <a:chOff x="1000100" y="1500174"/>
            <a:chExt cx="6283970" cy="1836716"/>
          </a:xfrm>
        </p:grpSpPr>
        <p:grpSp>
          <p:nvGrpSpPr>
            <p:cNvPr id="22" name="组合 249"/>
            <p:cNvGrpSpPr/>
            <p:nvPr/>
          </p:nvGrpSpPr>
          <p:grpSpPr>
            <a:xfrm>
              <a:off x="1000100" y="2232010"/>
              <a:ext cx="864000" cy="342900"/>
              <a:chOff x="-1676236" y="4876762"/>
              <a:chExt cx="864000" cy="342900"/>
            </a:xfrm>
          </p:grpSpPr>
          <p:pic>
            <p:nvPicPr>
              <p:cNvPr id="122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-1593050" y="4925102"/>
                <a:ext cx="6976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销售订单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61"/>
            <p:cNvGrpSpPr/>
            <p:nvPr/>
          </p:nvGrpSpPr>
          <p:grpSpPr>
            <a:xfrm>
              <a:off x="2305378" y="2232010"/>
              <a:ext cx="864000" cy="342900"/>
              <a:chOff x="-1676236" y="4876762"/>
              <a:chExt cx="864000" cy="342900"/>
            </a:xfrm>
          </p:grpSpPr>
          <p:pic>
            <p:nvPicPr>
              <p:cNvPr id="114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-1657170" y="4925102"/>
                <a:ext cx="8258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销售发货单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4"/>
            <p:cNvGrpSpPr/>
            <p:nvPr/>
          </p:nvGrpSpPr>
          <p:grpSpPr>
            <a:xfrm>
              <a:off x="3905536" y="1500174"/>
              <a:ext cx="864000" cy="342900"/>
              <a:chOff x="-1676236" y="4876762"/>
              <a:chExt cx="864000" cy="342900"/>
            </a:xfrm>
          </p:grpSpPr>
          <p:pic>
            <p:nvPicPr>
              <p:cNvPr id="112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-1593050" y="4925102"/>
                <a:ext cx="6976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销售发票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10" name="Picture 3" descr="E:\2012\120326-PPT\png图\未标题-72.png"/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905536" y="2232010"/>
              <a:ext cx="864000" cy="342900"/>
            </a:xfrm>
            <a:prstGeom prst="rect">
              <a:avLst/>
            </a:prstGeom>
            <a:noFill/>
          </p:spPr>
        </p:pic>
        <p:sp>
          <p:nvSpPr>
            <p:cNvPr id="111" name="TextBox 110"/>
            <p:cNvSpPr txBox="1"/>
            <p:nvPr/>
          </p:nvSpPr>
          <p:spPr>
            <a:xfrm>
              <a:off x="3924603" y="228035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销售出库单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270"/>
            <p:cNvGrpSpPr/>
            <p:nvPr/>
          </p:nvGrpSpPr>
          <p:grpSpPr>
            <a:xfrm>
              <a:off x="5124704" y="1500174"/>
              <a:ext cx="864000" cy="342900"/>
              <a:chOff x="-1676236" y="4876762"/>
              <a:chExt cx="864000" cy="342900"/>
            </a:xfrm>
          </p:grpSpPr>
          <p:pic>
            <p:nvPicPr>
              <p:cNvPr id="108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-1528930" y="4925102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应收单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276"/>
            <p:cNvGrpSpPr/>
            <p:nvPr/>
          </p:nvGrpSpPr>
          <p:grpSpPr>
            <a:xfrm>
              <a:off x="6420070" y="1500174"/>
              <a:ext cx="864000" cy="342900"/>
              <a:chOff x="-1676236" y="4876762"/>
              <a:chExt cx="864000" cy="342900"/>
            </a:xfrm>
          </p:grpSpPr>
          <p:pic>
            <p:nvPicPr>
              <p:cNvPr id="104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-1528930" y="4925102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收款单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279"/>
            <p:cNvGrpSpPr/>
            <p:nvPr/>
          </p:nvGrpSpPr>
          <p:grpSpPr>
            <a:xfrm>
              <a:off x="6420070" y="2232010"/>
              <a:ext cx="864000" cy="342900"/>
              <a:chOff x="-1676236" y="4876762"/>
              <a:chExt cx="864000" cy="342900"/>
            </a:xfrm>
          </p:grpSpPr>
          <p:pic>
            <p:nvPicPr>
              <p:cNvPr id="102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-1657169" y="4925102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核销应收款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3" name="组合 282"/>
            <p:cNvGrpSpPr/>
            <p:nvPr/>
          </p:nvGrpSpPr>
          <p:grpSpPr>
            <a:xfrm>
              <a:off x="3905536" y="2993990"/>
              <a:ext cx="864000" cy="342900"/>
              <a:chOff x="-1676236" y="4876762"/>
              <a:chExt cx="864000" cy="342900"/>
            </a:xfrm>
          </p:grpSpPr>
          <p:pic>
            <p:nvPicPr>
              <p:cNvPr id="100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-1657170" y="4925102"/>
                <a:ext cx="8258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发货签回单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63" name="直接连接符 62"/>
            <p:cNvCxnSpPr>
              <a:stCxn id="122" idx="3"/>
              <a:endCxn id="114" idx="1"/>
            </p:cNvCxnSpPr>
            <p:nvPr/>
          </p:nvCxnSpPr>
          <p:spPr>
            <a:xfrm>
              <a:off x="1864100" y="2403460"/>
              <a:ext cx="44127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110" idx="2"/>
              <a:endCxn id="100" idx="0"/>
            </p:cNvCxnSpPr>
            <p:nvPr/>
          </p:nvCxnSpPr>
          <p:spPr>
            <a:xfrm>
              <a:off x="4337536" y="2574910"/>
              <a:ext cx="0" cy="419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115" idx="3"/>
              <a:endCxn id="110" idx="1"/>
            </p:cNvCxnSpPr>
            <p:nvPr/>
          </p:nvCxnSpPr>
          <p:spPr>
            <a:xfrm flipV="1">
              <a:off x="3150312" y="2403460"/>
              <a:ext cx="75522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114" idx="3"/>
              <a:endCxn id="112" idx="1"/>
            </p:cNvCxnSpPr>
            <p:nvPr/>
          </p:nvCxnSpPr>
          <p:spPr>
            <a:xfrm flipV="1">
              <a:off x="3169378" y="1671624"/>
              <a:ext cx="736158" cy="731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12" idx="3"/>
              <a:endCxn id="108" idx="1"/>
            </p:cNvCxnSpPr>
            <p:nvPr/>
          </p:nvCxnSpPr>
          <p:spPr>
            <a:xfrm>
              <a:off x="4769536" y="1671624"/>
              <a:ext cx="35516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08" idx="3"/>
              <a:endCxn id="104" idx="1"/>
            </p:cNvCxnSpPr>
            <p:nvPr/>
          </p:nvCxnSpPr>
          <p:spPr>
            <a:xfrm>
              <a:off x="5988704" y="1671624"/>
              <a:ext cx="43136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04" idx="2"/>
              <a:endCxn id="103" idx="0"/>
            </p:cNvCxnSpPr>
            <p:nvPr/>
          </p:nvCxnSpPr>
          <p:spPr>
            <a:xfrm>
              <a:off x="6852070" y="1843074"/>
              <a:ext cx="1" cy="4372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108" idx="3"/>
              <a:endCxn id="102" idx="1"/>
            </p:cNvCxnSpPr>
            <p:nvPr/>
          </p:nvCxnSpPr>
          <p:spPr>
            <a:xfrm>
              <a:off x="5988704" y="1671624"/>
              <a:ext cx="431366" cy="731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000100" y="3172944"/>
            <a:ext cx="6286544" cy="2899262"/>
            <a:chOff x="714348" y="1357298"/>
            <a:chExt cx="6286544" cy="2899262"/>
          </a:xfrm>
        </p:grpSpPr>
        <p:pic>
          <p:nvPicPr>
            <p:cNvPr id="265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4" y="1393710"/>
              <a:ext cx="714380" cy="350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254" y="1428736"/>
              <a:ext cx="838200" cy="33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618" y="2214554"/>
              <a:ext cx="838200" cy="33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矩形 267"/>
            <p:cNvSpPr/>
            <p:nvPr/>
          </p:nvSpPr>
          <p:spPr>
            <a:xfrm>
              <a:off x="6200672" y="1451685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应付系统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9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52" y="213926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0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454" y="213926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654" y="213926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128" y="3054957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2" y="3018034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52" y="3054957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253" y="1357298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300037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52" y="3845594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8" name="Picture 5" descr="C:\Documents and Settings\lu\桌面\images\未标题-1_0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089" y="1416368"/>
              <a:ext cx="767230" cy="36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5" descr="C:\Documents and Settings\lu\桌面\images\未标题-1_03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626" y="1416368"/>
              <a:ext cx="767230" cy="36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0" name="直接箭头连接符 279"/>
            <p:cNvCxnSpPr/>
            <p:nvPr/>
          </p:nvCxnSpPr>
          <p:spPr>
            <a:xfrm>
              <a:off x="2922735" y="1590185"/>
              <a:ext cx="345119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/>
            <p:cNvCxnSpPr/>
            <p:nvPr/>
          </p:nvCxnSpPr>
          <p:spPr>
            <a:xfrm>
              <a:off x="4080601" y="1576143"/>
              <a:ext cx="148277" cy="329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/>
            <p:nvPr/>
          </p:nvCxnSpPr>
          <p:spPr>
            <a:xfrm>
              <a:off x="5020008" y="1581725"/>
              <a:ext cx="205076" cy="681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>
              <a:off x="5919828" y="1586895"/>
              <a:ext cx="148277" cy="329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肘形连接符 283"/>
            <p:cNvCxnSpPr>
              <a:stCxn id="270" idx="0"/>
              <a:endCxn id="275" idx="2"/>
            </p:cNvCxnSpPr>
            <p:nvPr/>
          </p:nvCxnSpPr>
          <p:spPr>
            <a:xfrm rot="5400000" flipH="1" flipV="1">
              <a:off x="2040954" y="1737864"/>
              <a:ext cx="370998" cy="431799"/>
            </a:xfrm>
            <a:prstGeom prst="bentConnector3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5" name="肘形连接符 284"/>
            <p:cNvCxnSpPr>
              <a:stCxn id="270" idx="2"/>
              <a:endCxn id="272" idx="0"/>
            </p:cNvCxnSpPr>
            <p:nvPr/>
          </p:nvCxnSpPr>
          <p:spPr>
            <a:xfrm rot="16200000" flipH="1">
              <a:off x="1982527" y="2578255"/>
              <a:ext cx="504729" cy="44867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肘形连接符 67"/>
            <p:cNvCxnSpPr>
              <a:stCxn id="271" idx="2"/>
            </p:cNvCxnSpPr>
            <p:nvPr/>
          </p:nvCxnSpPr>
          <p:spPr>
            <a:xfrm rot="5400000">
              <a:off x="2527809" y="2481647"/>
              <a:ext cx="252364" cy="389526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>
              <a:stCxn id="274" idx="3"/>
              <a:endCxn id="272" idx="1"/>
            </p:cNvCxnSpPr>
            <p:nvPr/>
          </p:nvCxnSpPr>
          <p:spPr>
            <a:xfrm>
              <a:off x="1604152" y="3260440"/>
              <a:ext cx="43597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77" idx="0"/>
              <a:endCxn id="274" idx="2"/>
            </p:cNvCxnSpPr>
            <p:nvPr/>
          </p:nvCxnSpPr>
          <p:spPr>
            <a:xfrm flipV="1">
              <a:off x="1185052" y="3465923"/>
              <a:ext cx="0" cy="37967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肘形连接符 288"/>
            <p:cNvCxnSpPr>
              <a:stCxn id="269" idx="0"/>
              <a:endCxn id="271" idx="0"/>
            </p:cNvCxnSpPr>
            <p:nvPr/>
          </p:nvCxnSpPr>
          <p:spPr>
            <a:xfrm rot="5400000" flipH="1" flipV="1">
              <a:off x="2016903" y="1307411"/>
              <a:ext cx="12700" cy="1663702"/>
            </a:xfrm>
            <a:prstGeom prst="bentConnector3">
              <a:avLst>
                <a:gd name="adj1" fmla="val 1466669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" name="肘形连接符 316508"/>
            <p:cNvCxnSpPr/>
            <p:nvPr/>
          </p:nvCxnSpPr>
          <p:spPr>
            <a:xfrm flipH="1" flipV="1">
              <a:off x="5228778" y="1645505"/>
              <a:ext cx="135807" cy="739939"/>
            </a:xfrm>
            <a:prstGeom prst="bentConnector5">
              <a:avLst>
                <a:gd name="adj1" fmla="val -168327"/>
                <a:gd name="adj2" fmla="val 36269"/>
                <a:gd name="adj3" fmla="val 224687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矩形 290"/>
            <p:cNvSpPr/>
            <p:nvPr/>
          </p:nvSpPr>
          <p:spPr>
            <a:xfrm>
              <a:off x="2078109" y="1436482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采购订单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3349542" y="1460266"/>
              <a:ext cx="6463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到货单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4147186" y="1467758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采购入库单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5171330" y="1460266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采购结算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4602181" y="2189978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采购发票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791292" y="22062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配额生单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1629435" y="22062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比价生单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2459116" y="22062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人工比价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714348" y="3121940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供应商管理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714348" y="3912577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供应商评估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1982175" y="3031217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供应商存货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价格表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3315555" y="3074865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接受报价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631327" y="3108546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询价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4" name="直接箭头连接符 303"/>
            <p:cNvCxnSpPr>
              <a:stCxn id="273" idx="1"/>
              <a:endCxn id="302" idx="3"/>
            </p:cNvCxnSpPr>
            <p:nvPr/>
          </p:nvCxnSpPr>
          <p:spPr bwMode="auto">
            <a:xfrm rot="10800000">
              <a:off x="4115776" y="3213365"/>
              <a:ext cx="384787" cy="10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5" name="直接箭头连接符 304"/>
            <p:cNvCxnSpPr>
              <a:stCxn id="302" idx="1"/>
            </p:cNvCxnSpPr>
            <p:nvPr/>
          </p:nvCxnSpPr>
          <p:spPr bwMode="auto">
            <a:xfrm rot="10800000" flipV="1">
              <a:off x="3000365" y="3213364"/>
              <a:ext cx="315191" cy="1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进一步扩大管理范围，对企业进行信息化全覆盖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7158" y="928670"/>
            <a:ext cx="1600224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/>
            <a:r>
              <a:rPr kumimoji="1"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第三阶段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</a:rPr>
              <a:t>目标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571612"/>
            <a:ext cx="764386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以生产为核心，对生产计划、制造执行过程进行管理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质量管理信息化，对生产过程进行质量管理，同时也对第一、第二阶段的采购、销售等环节的质量进行管理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对企业的固定资产进行系统化管理，系统自动计算折旧，并与财务总账系统进行集成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人事管理，对公司人事情况进行管理，涉及人事档案、招聘、调配、离职、薪酬福利等方面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与第一、第二阶段的系统进行集成，将整个企业信息化进行融汇贯通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信息化现状：</a:t>
            </a:r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个方面分析鸿亚力信息化现状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71868" y="3214686"/>
            <a:ext cx="2071702" cy="10001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信息化建设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2000232" y="2071678"/>
            <a:ext cx="1428760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lang="zh-CN" altLang="en-US" b="1" dirty="0" smtClean="0">
                <a:latin typeface="Arial" charset="0"/>
              </a:rPr>
              <a:t>组织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643570" y="2214554"/>
            <a:ext cx="1428760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基础设施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5286380" y="4357694"/>
            <a:ext cx="1428760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latin typeface="Arial" charset="0"/>
              </a:rPr>
              <a:t>信息系统应用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143108" y="4286256"/>
            <a:ext cx="1214446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82550" marR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latin typeface="Arial" charset="0"/>
              </a:rPr>
              <a:t>人力资源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左箭头 7"/>
          <p:cNvSpPr/>
          <p:nvPr/>
        </p:nvSpPr>
        <p:spPr bwMode="auto">
          <a:xfrm rot="13203993">
            <a:off x="3069088" y="3051720"/>
            <a:ext cx="785818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左箭头 11"/>
          <p:cNvSpPr/>
          <p:nvPr/>
        </p:nvSpPr>
        <p:spPr bwMode="auto">
          <a:xfrm rot="19755713">
            <a:off x="5278085" y="2985480"/>
            <a:ext cx="559946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左箭头 12"/>
          <p:cNvSpPr/>
          <p:nvPr/>
        </p:nvSpPr>
        <p:spPr bwMode="auto">
          <a:xfrm rot="2959200">
            <a:off x="5091652" y="4056761"/>
            <a:ext cx="566347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左箭头 13"/>
          <p:cNvSpPr/>
          <p:nvPr/>
        </p:nvSpPr>
        <p:spPr bwMode="auto">
          <a:xfrm rot="8146081">
            <a:off x="3134835" y="4060829"/>
            <a:ext cx="785818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142976" y="1285860"/>
            <a:ext cx="6786610" cy="49292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00034" y="785794"/>
            <a:ext cx="8143932" cy="59293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7686" y="857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外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72462" y="33575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部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4810" y="62865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环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0" y="3571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境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4290"/>
            <a:ext cx="7500958" cy="487363"/>
          </a:xfrm>
        </p:spPr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主要业务系统流程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质量管理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244" y="830297"/>
            <a:ext cx="5695949" cy="5391924"/>
            <a:chOff x="104776" y="942975"/>
            <a:chExt cx="5695949" cy="539192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-1638300" y="3695700"/>
              <a:ext cx="4495800" cy="158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形状 133"/>
            <p:cNvCxnSpPr>
              <a:stCxn id="94" idx="2"/>
            </p:cNvCxnSpPr>
            <p:nvPr/>
          </p:nvCxnSpPr>
          <p:spPr>
            <a:xfrm rot="16200000" flipH="1">
              <a:off x="1315979" y="1544578"/>
              <a:ext cx="333703" cy="634789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74" idx="2"/>
              <a:endCxn id="19" idx="1"/>
            </p:cNvCxnSpPr>
            <p:nvPr/>
          </p:nvCxnSpPr>
          <p:spPr>
            <a:xfrm rot="5400000" flipH="1">
              <a:off x="2265652" y="3300164"/>
              <a:ext cx="885497" cy="2362370"/>
            </a:xfrm>
            <a:prstGeom prst="bentConnector3">
              <a:avLst>
                <a:gd name="adj1" fmla="val -25816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20" idx="0"/>
            </p:cNvCxnSpPr>
            <p:nvPr/>
          </p:nvCxnSpPr>
          <p:spPr>
            <a:xfrm rot="5400000">
              <a:off x="2486029" y="2314575"/>
              <a:ext cx="1314447" cy="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5400000" flipH="1" flipV="1">
              <a:off x="3917997" y="1809586"/>
              <a:ext cx="476578" cy="247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形状 137"/>
            <p:cNvCxnSpPr/>
            <p:nvPr/>
          </p:nvCxnSpPr>
          <p:spPr>
            <a:xfrm flipV="1">
              <a:off x="4483522" y="1676400"/>
              <a:ext cx="164678" cy="1228561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4273576" y="2568761"/>
              <a:ext cx="1714663" cy="6142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205"/>
            <p:cNvGrpSpPr/>
            <p:nvPr/>
          </p:nvGrpSpPr>
          <p:grpSpPr>
            <a:xfrm>
              <a:off x="695325" y="942975"/>
              <a:ext cx="5086350" cy="785515"/>
              <a:chOff x="695325" y="942975"/>
              <a:chExt cx="5086350" cy="785515"/>
            </a:xfrm>
          </p:grpSpPr>
          <p:pic>
            <p:nvPicPr>
              <p:cNvPr id="94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75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0825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9050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275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9" name="直接箭头连接符 98"/>
              <p:cNvCxnSpPr>
                <a:stCxn id="94" idx="3"/>
                <a:endCxn id="95" idx="1"/>
              </p:cNvCxnSpPr>
              <p:nvPr/>
            </p:nvCxnSpPr>
            <p:spPr>
              <a:xfrm>
                <a:off x="1616497" y="1504786"/>
                <a:ext cx="1361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95" idx="3"/>
                <a:endCxn id="96" idx="1"/>
              </p:cNvCxnSpPr>
              <p:nvPr/>
            </p:nvCxnSpPr>
            <p:spPr>
              <a:xfrm>
                <a:off x="2654722" y="1504786"/>
                <a:ext cx="1361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/>
              <p:nvPr/>
            </p:nvCxnSpPr>
            <p:spPr>
              <a:xfrm>
                <a:off x="4731172" y="1504786"/>
                <a:ext cx="1361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组合 204"/>
              <p:cNvGrpSpPr/>
              <p:nvPr/>
            </p:nvGrpSpPr>
            <p:grpSpPr>
              <a:xfrm>
                <a:off x="695325" y="942975"/>
                <a:ext cx="5086350" cy="307777"/>
                <a:chOff x="695325" y="942975"/>
                <a:chExt cx="5086350" cy="307777"/>
              </a:xfrm>
            </p:grpSpPr>
            <p:sp>
              <p:nvSpPr>
                <p:cNvPr id="108" name="圆角矩形 107"/>
                <p:cNvSpPr/>
                <p:nvPr/>
              </p:nvSpPr>
              <p:spPr>
                <a:xfrm>
                  <a:off x="695325" y="968276"/>
                  <a:ext cx="5086350" cy="257175"/>
                </a:xfrm>
                <a:prstGeom prst="roundRect">
                  <a:avLst>
                    <a:gd name="adj" fmla="val 15675"/>
                  </a:avLst>
                </a:prstGeom>
                <a:solidFill>
                  <a:srgbClr val="FBEADA"/>
                </a:solidFill>
                <a:ln w="19050">
                  <a:solidFill>
                    <a:srgbClr val="FF8C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975173" y="942975"/>
                  <a:ext cx="25266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>
                      <a:latin typeface="微软雅黑" pitchFamily="34" charset="-122"/>
                      <a:ea typeface="微软雅黑" pitchFamily="34" charset="-122"/>
                    </a:rPr>
                    <a:t>符合</a:t>
                  </a:r>
                  <a:r>
                    <a:rPr lang="en-US" altLang="zh-CN" sz="1400" dirty="0" smtClean="0">
                      <a:latin typeface="微软雅黑" pitchFamily="34" charset="-122"/>
                      <a:ea typeface="微软雅黑" pitchFamily="34" charset="-122"/>
                    </a:rPr>
                    <a:t>ISO9000</a:t>
                  </a:r>
                  <a:r>
                    <a:rPr lang="zh-CN" altLang="en-US" sz="1400" dirty="0" smtClean="0">
                      <a:latin typeface="微软雅黑" pitchFamily="34" charset="-122"/>
                      <a:ea typeface="微软雅黑" pitchFamily="34" charset="-122"/>
                    </a:rPr>
                    <a:t>系质量体系规范</a:t>
                  </a:r>
                  <a:endParaRPr lang="zh-CN" altLang="en-US" sz="14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762000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检验计划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90700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检验特性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857500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检验标准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876675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质量通告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886325" y="1266825"/>
                <a:ext cx="885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质量成本管理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09"/>
            <p:cNvGrpSpPr/>
            <p:nvPr/>
          </p:nvGrpSpPr>
          <p:grpSpPr>
            <a:xfrm>
              <a:off x="3248024" y="2133600"/>
              <a:ext cx="2330873" cy="3852565"/>
              <a:chOff x="3248024" y="2133600"/>
              <a:chExt cx="2330873" cy="3852565"/>
            </a:xfrm>
          </p:grpSpPr>
          <p:pic>
            <p:nvPicPr>
              <p:cNvPr id="69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217170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27146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775" y="3429163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775" y="45148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775" y="55721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8525" y="45434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8525" y="55721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12" descr="E:\yinfeifei\2012年工作项目\UFIDA用友 2012\用友 王曼曼\20120223 信息化企业从U8AIO开始PPT美化\1png图\未标题-13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H="1">
                <a:off x="3771901" y="3238499"/>
                <a:ext cx="533400" cy="762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7" name="形状 204"/>
              <p:cNvCxnSpPr/>
              <p:nvPr/>
            </p:nvCxnSpPr>
            <p:spPr>
              <a:xfrm rot="5400000" flipH="1" flipV="1">
                <a:off x="3109830" y="2500231"/>
                <a:ext cx="609764" cy="333375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V="1">
                <a:off x="4429125" y="3648075"/>
                <a:ext cx="276225" cy="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flipH="1" flipV="1">
                <a:off x="3381375" y="3714750"/>
                <a:ext cx="276225" cy="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形状 119"/>
              <p:cNvCxnSpPr/>
              <p:nvPr/>
            </p:nvCxnSpPr>
            <p:spPr>
              <a:xfrm rot="16200000" flipH="1">
                <a:off x="3843338" y="4386262"/>
                <a:ext cx="1704977" cy="704853"/>
              </a:xfrm>
              <a:prstGeom prst="bentConnector3">
                <a:avLst>
                  <a:gd name="adj1" fmla="val 77933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形状 123"/>
              <p:cNvCxnSpPr/>
              <p:nvPr/>
            </p:nvCxnSpPr>
            <p:spPr>
              <a:xfrm rot="16200000" flipH="1">
                <a:off x="4400550" y="3829050"/>
                <a:ext cx="742950" cy="704850"/>
              </a:xfrm>
              <a:prstGeom prst="bentConnector3">
                <a:avLst>
                  <a:gd name="adj1" fmla="val 384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>
                <a:stCxn id="72" idx="2"/>
                <a:endCxn id="73" idx="0"/>
              </p:cNvCxnSpPr>
              <p:nvPr/>
            </p:nvCxnSpPr>
            <p:spPr>
              <a:xfrm rot="5400000">
                <a:off x="4789535" y="5233823"/>
                <a:ext cx="6766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flipV="1">
                <a:off x="3400425" y="3505200"/>
                <a:ext cx="276225" cy="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6" idx="1"/>
              </p:cNvCxnSpPr>
              <p:nvPr/>
            </p:nvCxnSpPr>
            <p:spPr>
              <a:xfrm rot="16200000" flipV="1">
                <a:off x="3906781" y="3220978"/>
                <a:ext cx="257503" cy="614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5" idx="3"/>
                <a:endCxn id="73" idx="1"/>
              </p:cNvCxnSpPr>
              <p:nvPr/>
            </p:nvCxnSpPr>
            <p:spPr>
              <a:xfrm>
                <a:off x="4340647" y="5762461"/>
                <a:ext cx="336128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609975" y="2133600"/>
                <a:ext cx="876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不合格产品处理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714750" y="2676525"/>
                <a:ext cx="723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质量缺陷记录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09975" y="3381375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质量检验记录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667250" y="4476750"/>
                <a:ext cx="895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样本数据记录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714875" y="5629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质量分析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448050" y="5524500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统计过程控制</a:t>
                </a: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(SPC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409950" y="4591050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合格品接受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43450" y="34861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鉴定成本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组合 206"/>
            <p:cNvGrpSpPr/>
            <p:nvPr/>
          </p:nvGrpSpPr>
          <p:grpSpPr>
            <a:xfrm>
              <a:off x="104776" y="2743200"/>
              <a:ext cx="438161" cy="1743078"/>
              <a:chOff x="104776" y="2743200"/>
              <a:chExt cx="438161" cy="1743078"/>
            </a:xfrm>
          </p:grpSpPr>
          <p:pic>
            <p:nvPicPr>
              <p:cNvPr id="67" name="Picture 7" descr="E:\yinfeifei\2012年工作项目\UFIDA用友 2012\用友 王曼曼\20120223 信息化企业从U8AIO开始PPT美化\1png图\未标题-7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557213" y="3405189"/>
                <a:ext cx="1743078" cy="419099"/>
              </a:xfrm>
              <a:prstGeom prst="rect">
                <a:avLst/>
              </a:prstGeom>
              <a:noFill/>
              <a:effectLst>
                <a:outerShdw blurRad="50800" dist="22860" dir="5400000" algn="ctr" rotWithShape="0">
                  <a:srgbClr val="000000">
                    <a:alpha val="3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142827" y="2905126"/>
                <a:ext cx="400110" cy="1457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质量管理框架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207"/>
            <p:cNvGrpSpPr/>
            <p:nvPr/>
          </p:nvGrpSpPr>
          <p:grpSpPr>
            <a:xfrm>
              <a:off x="723901" y="2657475"/>
              <a:ext cx="609599" cy="1885950"/>
              <a:chOff x="723901" y="2657475"/>
              <a:chExt cx="609599" cy="1885950"/>
            </a:xfrm>
          </p:grpSpPr>
          <p:pic>
            <p:nvPicPr>
              <p:cNvPr id="57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2657475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3033713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3409951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3786189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4162425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790575" y="271462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设计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0575" y="309562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采购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90575" y="34671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销售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90575" y="387667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生产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90575" y="421957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库存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210"/>
            <p:cNvGrpSpPr/>
            <p:nvPr/>
          </p:nvGrpSpPr>
          <p:grpSpPr>
            <a:xfrm>
              <a:off x="638175" y="6057900"/>
              <a:ext cx="5162550" cy="276999"/>
              <a:chOff x="638175" y="6057900"/>
              <a:chExt cx="5162550" cy="276999"/>
            </a:xfrm>
          </p:grpSpPr>
          <p:pic>
            <p:nvPicPr>
              <p:cNvPr id="55" name="Picture 4" descr="E:\yinfeifei\2012年工作项目\UFIDA用友 2012\用友 王曼曼\20120223 信息化企业从U8AIO开始PPT美化\0323全面成本管理\png图\未标题-1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175" y="6070842"/>
                <a:ext cx="5162550" cy="253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2819341" y="605790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质量追溯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" name="组合 208"/>
            <p:cNvGrpSpPr/>
            <p:nvPr/>
          </p:nvGrpSpPr>
          <p:grpSpPr>
            <a:xfrm>
              <a:off x="1354703" y="1905000"/>
              <a:ext cx="2083822" cy="4010812"/>
              <a:chOff x="1354703" y="1905000"/>
              <a:chExt cx="2083822" cy="4010812"/>
            </a:xfrm>
          </p:grpSpPr>
          <p:pic>
            <p:nvPicPr>
              <p:cNvPr id="18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028" y="190500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184316" y="3533312"/>
                <a:ext cx="685800" cy="324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12" descr="E:\yinfeifei\2012年工作项目\UFIDA用友 2012\用友 王曼曼\20120223 信息化企业从U8AIO开始PPT美化\1png图\未标题-13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6550" y="2971800"/>
                <a:ext cx="533400" cy="1220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2514601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2897506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3280411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3663316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4046221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4429126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0225" y="5609110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8" name="形状 155"/>
              <p:cNvCxnSpPr>
                <a:endCxn id="19" idx="3"/>
              </p:cNvCxnSpPr>
              <p:nvPr/>
            </p:nvCxnSpPr>
            <p:spPr>
              <a:xfrm rot="10800000" flipV="1">
                <a:off x="1527216" y="2095336"/>
                <a:ext cx="294812" cy="1257464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形状 156"/>
              <p:cNvCxnSpPr>
                <a:endCxn id="27" idx="1"/>
              </p:cNvCxnSpPr>
              <p:nvPr/>
            </p:nvCxnSpPr>
            <p:spPr>
              <a:xfrm rot="16200000" flipH="1">
                <a:off x="733507" y="4695743"/>
                <a:ext cx="1752436" cy="381000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>
                <a:stCxn id="27" idx="0"/>
                <a:endCxn id="20" idx="2"/>
              </p:cNvCxnSpPr>
              <p:nvPr/>
            </p:nvCxnSpPr>
            <p:spPr>
              <a:xfrm rot="5400000" flipH="1" flipV="1">
                <a:off x="1977406" y="4443266"/>
                <a:ext cx="1417289" cy="9144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形状 158"/>
              <p:cNvCxnSpPr>
                <a:endCxn id="74" idx="1"/>
              </p:cNvCxnSpPr>
              <p:nvPr/>
            </p:nvCxnSpPr>
            <p:spPr>
              <a:xfrm rot="16200000" flipH="1">
                <a:off x="3057610" y="4352846"/>
                <a:ext cx="542758" cy="219072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7" idx="3"/>
                <a:endCxn id="75" idx="1"/>
              </p:cNvCxnSpPr>
              <p:nvPr/>
            </p:nvCxnSpPr>
            <p:spPr>
              <a:xfrm>
                <a:off x="2657475" y="5762461"/>
                <a:ext cx="781050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866900" y="195262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检验类型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54899" y="3152776"/>
                <a:ext cx="369332" cy="7619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检验对象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354703" y="3409951"/>
                <a:ext cx="369332" cy="4571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来源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76425" y="2533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采购入库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76425" y="2914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完工工序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76425" y="3295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生产入库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47875" y="3667125"/>
                <a:ext cx="4347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……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876425" y="4057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定期复验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76425" y="44481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销售退货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38325" y="5629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生产过程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3" name="直接箭头连接符 42"/>
              <p:cNvCxnSpPr>
                <a:stCxn id="35" idx="3"/>
                <a:endCxn id="21" idx="1"/>
              </p:cNvCxnSpPr>
              <p:nvPr/>
            </p:nvCxnSpPr>
            <p:spPr>
              <a:xfrm flipV="1">
                <a:off x="1724035" y="2667952"/>
                <a:ext cx="117043" cy="970599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5" idx="3"/>
                <a:endCxn id="22" idx="1"/>
              </p:cNvCxnSpPr>
              <p:nvPr/>
            </p:nvCxnSpPr>
            <p:spPr>
              <a:xfrm flipV="1">
                <a:off x="1724035" y="3050857"/>
                <a:ext cx="117043" cy="587694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5" idx="3"/>
                <a:endCxn id="38" idx="1"/>
              </p:cNvCxnSpPr>
              <p:nvPr/>
            </p:nvCxnSpPr>
            <p:spPr>
              <a:xfrm flipV="1">
                <a:off x="1724035" y="3434150"/>
                <a:ext cx="152390" cy="20440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35" idx="3"/>
                <a:endCxn id="24" idx="1"/>
              </p:cNvCxnSpPr>
              <p:nvPr/>
            </p:nvCxnSpPr>
            <p:spPr>
              <a:xfrm>
                <a:off x="1724035" y="3638551"/>
                <a:ext cx="117043" cy="17811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5" idx="3"/>
                <a:endCxn id="25" idx="1"/>
              </p:cNvCxnSpPr>
              <p:nvPr/>
            </p:nvCxnSpPr>
            <p:spPr>
              <a:xfrm>
                <a:off x="1724035" y="3638551"/>
                <a:ext cx="117043" cy="56102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5" idx="3"/>
                <a:endCxn id="26" idx="1"/>
              </p:cNvCxnSpPr>
              <p:nvPr/>
            </p:nvCxnSpPr>
            <p:spPr>
              <a:xfrm>
                <a:off x="1724035" y="3638551"/>
                <a:ext cx="117043" cy="94392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36" idx="3"/>
                <a:endCxn id="20" idx="1"/>
              </p:cNvCxnSpPr>
              <p:nvPr/>
            </p:nvCxnSpPr>
            <p:spPr>
              <a:xfrm>
                <a:off x="2676644" y="2672150"/>
                <a:ext cx="199906" cy="9096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37" idx="3"/>
                <a:endCxn id="20" idx="1"/>
              </p:cNvCxnSpPr>
              <p:nvPr/>
            </p:nvCxnSpPr>
            <p:spPr>
              <a:xfrm>
                <a:off x="2676644" y="3053150"/>
                <a:ext cx="199906" cy="5286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38" idx="3"/>
                <a:endCxn id="20" idx="1"/>
              </p:cNvCxnSpPr>
              <p:nvPr/>
            </p:nvCxnSpPr>
            <p:spPr>
              <a:xfrm>
                <a:off x="2676644" y="3434150"/>
                <a:ext cx="199906" cy="1476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4" idx="3"/>
                <a:endCxn id="20" idx="1"/>
              </p:cNvCxnSpPr>
              <p:nvPr/>
            </p:nvCxnSpPr>
            <p:spPr>
              <a:xfrm flipV="1">
                <a:off x="2698328" y="3581811"/>
                <a:ext cx="178222" cy="23485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25" idx="3"/>
                <a:endCxn id="20" idx="1"/>
              </p:cNvCxnSpPr>
              <p:nvPr/>
            </p:nvCxnSpPr>
            <p:spPr>
              <a:xfrm flipV="1">
                <a:off x="2698328" y="3581811"/>
                <a:ext cx="178222" cy="6177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26" idx="3"/>
                <a:endCxn id="20" idx="1"/>
              </p:cNvCxnSpPr>
              <p:nvPr/>
            </p:nvCxnSpPr>
            <p:spPr>
              <a:xfrm flipV="1">
                <a:off x="2698328" y="3581811"/>
                <a:ext cx="178222" cy="100066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主要业务系统流程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生产管理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6300" y="762000"/>
            <a:ext cx="7200900" cy="5610225"/>
            <a:chOff x="762000" y="838200"/>
            <a:chExt cx="7200900" cy="5610225"/>
          </a:xfrm>
        </p:grpSpPr>
        <p:grpSp>
          <p:nvGrpSpPr>
            <p:cNvPr id="5" name="组合 84"/>
            <p:cNvGrpSpPr/>
            <p:nvPr/>
          </p:nvGrpSpPr>
          <p:grpSpPr>
            <a:xfrm>
              <a:off x="2276475" y="838200"/>
              <a:ext cx="5686425" cy="5592291"/>
              <a:chOff x="2276475" y="838200"/>
              <a:chExt cx="5686425" cy="5592291"/>
            </a:xfrm>
          </p:grpSpPr>
          <p:grpSp>
            <p:nvGrpSpPr>
              <p:cNvPr id="26" name="组合 188"/>
              <p:cNvGrpSpPr/>
              <p:nvPr/>
            </p:nvGrpSpPr>
            <p:grpSpPr>
              <a:xfrm>
                <a:off x="4133850" y="838200"/>
                <a:ext cx="2314575" cy="714374"/>
                <a:chOff x="4133850" y="838200"/>
                <a:chExt cx="2314575" cy="714374"/>
              </a:xfrm>
            </p:grpSpPr>
            <p:cxnSp>
              <p:nvCxnSpPr>
                <p:cNvPr id="104" name="肘形连接符 103"/>
                <p:cNvCxnSpPr/>
                <p:nvPr/>
              </p:nvCxnSpPr>
              <p:spPr>
                <a:xfrm rot="5400000" flipH="1" flipV="1">
                  <a:off x="5167849" y="766226"/>
                  <a:ext cx="117991" cy="1176338"/>
                </a:xfrm>
                <a:prstGeom prst="bentConnector3">
                  <a:avLst>
                    <a:gd name="adj1" fmla="val -88799"/>
                  </a:avLst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组合 184"/>
                <p:cNvGrpSpPr/>
                <p:nvPr/>
              </p:nvGrpSpPr>
              <p:grpSpPr>
                <a:xfrm>
                  <a:off x="4133850" y="981075"/>
                  <a:ext cx="1095375" cy="461664"/>
                  <a:chOff x="4133850" y="981075"/>
                  <a:chExt cx="1095375" cy="461664"/>
                </a:xfrm>
              </p:grpSpPr>
              <p:pic>
                <p:nvPicPr>
                  <p:cNvPr id="109" name="Picture 3" descr="E:\yinfeifei\2012年工作项目\UFIDA用友 2012\用友 王曼曼\20120223 信息化企业从U8AIO开始PPT美化\0323全面成本管理\png图\未标题-90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33850" y="990600"/>
                    <a:ext cx="1095375" cy="4191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286250" y="981075"/>
                    <a:ext cx="838199" cy="461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 </a:t>
                    </a:r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预测单</a:t>
                    </a:r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>Forecast</a:t>
                    </a:r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06" name="组合 186"/>
                <p:cNvGrpSpPr/>
                <p:nvPr/>
              </p:nvGrpSpPr>
              <p:grpSpPr>
                <a:xfrm>
                  <a:off x="5324475" y="838200"/>
                  <a:ext cx="1123950" cy="714374"/>
                  <a:chOff x="5324475" y="838200"/>
                  <a:chExt cx="1123950" cy="714374"/>
                </a:xfrm>
              </p:grpSpPr>
              <p:pic>
                <p:nvPicPr>
                  <p:cNvPr id="107" name="Picture 4" descr="E:\2012\120320-PPT(尹菲菲)\0321\1.2\3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5324475" y="838200"/>
                    <a:ext cx="1123950" cy="71437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372100" y="1047750"/>
                    <a:ext cx="10191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销售订单</a:t>
                    </a:r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>SO</a:t>
                    </a:r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27" name="组合 203"/>
              <p:cNvGrpSpPr/>
              <p:nvPr/>
            </p:nvGrpSpPr>
            <p:grpSpPr>
              <a:xfrm>
                <a:off x="2276475" y="1516857"/>
                <a:ext cx="5686425" cy="4913634"/>
                <a:chOff x="2276475" y="1516857"/>
                <a:chExt cx="5686425" cy="4913634"/>
              </a:xfrm>
            </p:grpSpPr>
            <p:grpSp>
              <p:nvGrpSpPr>
                <p:cNvPr id="28" name="组合 194"/>
                <p:cNvGrpSpPr/>
                <p:nvPr/>
              </p:nvGrpSpPr>
              <p:grpSpPr>
                <a:xfrm>
                  <a:off x="6772275" y="1678930"/>
                  <a:ext cx="1019175" cy="1137792"/>
                  <a:chOff x="6772275" y="1678930"/>
                  <a:chExt cx="1019175" cy="1137792"/>
                </a:xfrm>
              </p:grpSpPr>
              <p:grpSp>
                <p:nvGrpSpPr>
                  <p:cNvPr id="98" name="组合 169"/>
                  <p:cNvGrpSpPr/>
                  <p:nvPr/>
                </p:nvGrpSpPr>
                <p:grpSpPr>
                  <a:xfrm>
                    <a:off x="6786562" y="1678930"/>
                    <a:ext cx="990600" cy="461665"/>
                    <a:chOff x="7029450" y="1666875"/>
                    <a:chExt cx="990600" cy="461665"/>
                  </a:xfrm>
                </p:grpSpPr>
                <p:pic>
                  <p:nvPicPr>
                    <p:cNvPr id="102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29450" y="1669107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096126" y="1666875"/>
                      <a:ext cx="85724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库存状态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Stock</a:t>
                      </a:r>
                      <a:endPara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99" name="组合 168"/>
                  <p:cNvGrpSpPr/>
                  <p:nvPr/>
                </p:nvGrpSpPr>
                <p:grpSpPr>
                  <a:xfrm>
                    <a:off x="6772275" y="2355057"/>
                    <a:ext cx="1019175" cy="461665"/>
                    <a:chOff x="7010400" y="2395538"/>
                    <a:chExt cx="1019175" cy="461665"/>
                  </a:xfrm>
                </p:grpSpPr>
                <p:pic>
                  <p:nvPicPr>
                    <p:cNvPr id="10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24687" y="2397770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7010400" y="2395538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产能管理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粗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grpSp>
              <p:nvGrpSpPr>
                <p:cNvPr id="29" name="组合 202"/>
                <p:cNvGrpSpPr/>
                <p:nvPr/>
              </p:nvGrpSpPr>
              <p:grpSpPr>
                <a:xfrm>
                  <a:off x="2276475" y="5084910"/>
                  <a:ext cx="5686425" cy="1345581"/>
                  <a:chOff x="2276475" y="5084910"/>
                  <a:chExt cx="5686425" cy="1345581"/>
                </a:xfrm>
              </p:grpSpPr>
              <p:grpSp>
                <p:nvGrpSpPr>
                  <p:cNvPr id="73" name="组合 157"/>
                  <p:cNvGrpSpPr/>
                  <p:nvPr/>
                </p:nvGrpSpPr>
                <p:grpSpPr>
                  <a:xfrm>
                    <a:off x="2338388" y="5084910"/>
                    <a:ext cx="1176363" cy="471722"/>
                    <a:chOff x="2576513" y="5070004"/>
                    <a:chExt cx="1176363" cy="471722"/>
                  </a:xfrm>
                </p:grpSpPr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576513" y="5264727"/>
                      <a:ext cx="10191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工序转移单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6" name="圆角矩形 95"/>
                    <p:cNvSpPr/>
                    <p:nvPr/>
                  </p:nvSpPr>
                  <p:spPr>
                    <a:xfrm>
                      <a:off x="2609876" y="5090450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676525" y="5070004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工艺路线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Technics</a:t>
                      </a:r>
                    </a:p>
                  </p:txBody>
                </p:sp>
              </p:grpSp>
              <p:grpSp>
                <p:nvGrpSpPr>
                  <p:cNvPr id="74" name="组合 150"/>
                  <p:cNvGrpSpPr/>
                  <p:nvPr/>
                </p:nvGrpSpPr>
                <p:grpSpPr>
                  <a:xfrm>
                    <a:off x="3795712" y="5105356"/>
                    <a:ext cx="1143000" cy="461665"/>
                    <a:chOff x="4033837" y="5116495"/>
                    <a:chExt cx="1143000" cy="461665"/>
                  </a:xfrm>
                </p:grpSpPr>
                <p:sp>
                  <p:nvSpPr>
                    <p:cNvPr id="93" name="圆角矩形 92"/>
                    <p:cNvSpPr/>
                    <p:nvPr/>
                  </p:nvSpPr>
                  <p:spPr>
                    <a:xfrm>
                      <a:off x="4033837" y="5126718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4057650" y="5116495"/>
                      <a:ext cx="10953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工序计划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Procedure</a:t>
                      </a:r>
                    </a:p>
                  </p:txBody>
                </p:sp>
              </p:grpSp>
              <p:grpSp>
                <p:nvGrpSpPr>
                  <p:cNvPr id="75" name="组合 151"/>
                  <p:cNvGrpSpPr/>
                  <p:nvPr/>
                </p:nvGrpSpPr>
                <p:grpSpPr>
                  <a:xfrm>
                    <a:off x="5319712" y="5105356"/>
                    <a:ext cx="1143000" cy="461665"/>
                    <a:chOff x="5557837" y="5094217"/>
                    <a:chExt cx="1143000" cy="461665"/>
                  </a:xfrm>
                </p:grpSpPr>
                <p:sp>
                  <p:nvSpPr>
                    <p:cNvPr id="91" name="圆角矩形 90"/>
                    <p:cNvSpPr/>
                    <p:nvPr/>
                  </p:nvSpPr>
                  <p:spPr>
                    <a:xfrm>
                      <a:off x="5557837" y="5094217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5619750" y="5094217"/>
                      <a:ext cx="10144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工序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转移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Transfer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76" name="组合 152"/>
                  <p:cNvGrpSpPr/>
                  <p:nvPr/>
                </p:nvGrpSpPr>
                <p:grpSpPr>
                  <a:xfrm>
                    <a:off x="6695231" y="5089554"/>
                    <a:ext cx="1143000" cy="461665"/>
                    <a:chOff x="6933356" y="5074648"/>
                    <a:chExt cx="1143000" cy="461665"/>
                  </a:xfrm>
                </p:grpSpPr>
                <p:sp>
                  <p:nvSpPr>
                    <p:cNvPr id="89" name="圆角矩形 88"/>
                    <p:cNvSpPr/>
                    <p:nvPr/>
                  </p:nvSpPr>
                  <p:spPr>
                    <a:xfrm>
                      <a:off x="6933356" y="5090450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6995269" y="5074648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重复生产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Repeat</a:t>
                      </a:r>
                    </a:p>
                  </p:txBody>
                </p:sp>
              </p:grpSp>
              <p:grpSp>
                <p:nvGrpSpPr>
                  <p:cNvPr id="77" name="组合 156"/>
                  <p:cNvGrpSpPr/>
                  <p:nvPr/>
                </p:nvGrpSpPr>
                <p:grpSpPr>
                  <a:xfrm>
                    <a:off x="6819900" y="5954241"/>
                    <a:ext cx="1143000" cy="476250"/>
                    <a:chOff x="7058025" y="5953125"/>
                    <a:chExt cx="1143000" cy="476250"/>
                  </a:xfrm>
                </p:grpSpPr>
                <p:pic>
                  <p:nvPicPr>
                    <p:cNvPr id="87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58025" y="5953125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7119938" y="5960418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Schedule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78" name="组合 155"/>
                  <p:cNvGrpSpPr/>
                  <p:nvPr/>
                </p:nvGrpSpPr>
                <p:grpSpPr>
                  <a:xfrm>
                    <a:off x="5305425" y="5954241"/>
                    <a:ext cx="1143000" cy="476250"/>
                    <a:chOff x="5543550" y="5948362"/>
                    <a:chExt cx="1143000" cy="476250"/>
                  </a:xfrm>
                </p:grpSpPr>
                <p:pic>
                  <p:nvPicPr>
                    <p:cNvPr id="8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543550" y="5948362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5605463" y="5955655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派工领料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Lead Mat.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79" name="组合 154"/>
                  <p:cNvGrpSpPr/>
                  <p:nvPr/>
                </p:nvGrpSpPr>
                <p:grpSpPr>
                  <a:xfrm>
                    <a:off x="3786187" y="5954241"/>
                    <a:ext cx="1143000" cy="476250"/>
                    <a:chOff x="4024312" y="5953125"/>
                    <a:chExt cx="1143000" cy="476250"/>
                  </a:xfrm>
                </p:grpSpPr>
                <p:pic>
                  <p:nvPicPr>
                    <p:cNvPr id="83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24312" y="5953125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4038600" y="6052751"/>
                      <a:ext cx="1114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CP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产能负载</a:t>
                      </a:r>
                    </a:p>
                  </p:txBody>
                </p:sp>
              </p:grpSp>
              <p:grpSp>
                <p:nvGrpSpPr>
                  <p:cNvPr id="80" name="组合 153"/>
                  <p:cNvGrpSpPr/>
                  <p:nvPr/>
                </p:nvGrpSpPr>
                <p:grpSpPr>
                  <a:xfrm>
                    <a:off x="2276475" y="5954241"/>
                    <a:ext cx="1143000" cy="476250"/>
                    <a:chOff x="2514600" y="5960120"/>
                    <a:chExt cx="1143000" cy="476250"/>
                  </a:xfrm>
                </p:grpSpPr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14600" y="596012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576513" y="5967413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需求计划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Planning</a:t>
                      </a:r>
                    </a:p>
                  </p:txBody>
                </p:sp>
              </p:grpSp>
            </p:grpSp>
            <p:cxnSp>
              <p:nvCxnSpPr>
                <p:cNvPr id="30" name="直接连接符 29"/>
                <p:cNvCxnSpPr/>
                <p:nvPr/>
              </p:nvCxnSpPr>
              <p:spPr>
                <a:xfrm rot="5400000" flipH="1" flipV="1">
                  <a:off x="5130328" y="1596703"/>
                  <a:ext cx="162074" cy="2381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rot="10800000">
                  <a:off x="3419476" y="1909762"/>
                  <a:ext cx="1219199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196"/>
                <p:cNvGrpSpPr/>
                <p:nvPr/>
              </p:nvGrpSpPr>
              <p:grpSpPr>
                <a:xfrm>
                  <a:off x="2428875" y="1678930"/>
                  <a:ext cx="990600" cy="1137792"/>
                  <a:chOff x="2428875" y="1678930"/>
                  <a:chExt cx="990600" cy="1137792"/>
                </a:xfrm>
              </p:grpSpPr>
              <p:grpSp>
                <p:nvGrpSpPr>
                  <p:cNvPr id="66" name="组合 167"/>
                  <p:cNvGrpSpPr/>
                  <p:nvPr/>
                </p:nvGrpSpPr>
                <p:grpSpPr>
                  <a:xfrm>
                    <a:off x="2428875" y="1678930"/>
                    <a:ext cx="990600" cy="461665"/>
                    <a:chOff x="2667000" y="1685925"/>
                    <a:chExt cx="990600" cy="461665"/>
                  </a:xfrm>
                </p:grpSpPr>
                <p:pic>
                  <p:nvPicPr>
                    <p:cNvPr id="71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667000" y="1688157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2752725" y="1685925"/>
                      <a:ext cx="8191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物料清单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67" name="组合 166"/>
                  <p:cNvGrpSpPr/>
                  <p:nvPr/>
                </p:nvGrpSpPr>
                <p:grpSpPr>
                  <a:xfrm>
                    <a:off x="2428875" y="2355057"/>
                    <a:ext cx="990600" cy="461665"/>
                    <a:chOff x="2667000" y="2386013"/>
                    <a:chExt cx="990600" cy="461665"/>
                  </a:xfrm>
                </p:grpSpPr>
                <p:pic>
                  <p:nvPicPr>
                    <p:cNvPr id="6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667000" y="2388245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2757488" y="2386013"/>
                      <a:ext cx="8096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工程变更</a:t>
                      </a:r>
                    </a:p>
                  </p:txBody>
                </p:sp>
              </p:grpSp>
              <p:cxnSp>
                <p:nvCxnSpPr>
                  <p:cNvPr id="68" name="直接连接符 67"/>
                  <p:cNvCxnSpPr/>
                  <p:nvPr/>
                </p:nvCxnSpPr>
                <p:spPr>
                  <a:xfrm rot="16200000" flipH="1">
                    <a:off x="2816944" y="2247825"/>
                    <a:ext cx="214462" cy="1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直接连接符 32"/>
                <p:cNvCxnSpPr/>
                <p:nvPr/>
              </p:nvCxnSpPr>
              <p:spPr>
                <a:xfrm>
                  <a:off x="5781674" y="1909762"/>
                  <a:ext cx="1004888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肘形连接符 33"/>
                <p:cNvCxnSpPr/>
                <p:nvPr/>
              </p:nvCxnSpPr>
              <p:spPr>
                <a:xfrm>
                  <a:off x="5781674" y="1909762"/>
                  <a:ext cx="990601" cy="67612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组合 197"/>
                <p:cNvGrpSpPr/>
                <p:nvPr/>
              </p:nvGrpSpPr>
              <p:grpSpPr>
                <a:xfrm>
                  <a:off x="4576762" y="1671637"/>
                  <a:ext cx="1266825" cy="1152377"/>
                  <a:chOff x="4576762" y="1671637"/>
                  <a:chExt cx="1266825" cy="1152377"/>
                </a:xfrm>
              </p:grpSpPr>
              <p:grpSp>
                <p:nvGrpSpPr>
                  <p:cNvPr id="59" name="组合 171"/>
                  <p:cNvGrpSpPr/>
                  <p:nvPr/>
                </p:nvGrpSpPr>
                <p:grpSpPr>
                  <a:xfrm>
                    <a:off x="4638674" y="1671637"/>
                    <a:ext cx="1143000" cy="476250"/>
                    <a:chOff x="4848225" y="1676400"/>
                    <a:chExt cx="1143000" cy="476250"/>
                  </a:xfrm>
                </p:grpSpPr>
                <p:pic>
                  <p:nvPicPr>
                    <p:cNvPr id="64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8225" y="167640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910138" y="1683693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MPS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主生产计划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60" name="组合 170"/>
                  <p:cNvGrpSpPr/>
                  <p:nvPr/>
                </p:nvGrpSpPr>
                <p:grpSpPr>
                  <a:xfrm>
                    <a:off x="4576762" y="2347764"/>
                    <a:ext cx="1266825" cy="476250"/>
                    <a:chOff x="4752975" y="2319337"/>
                    <a:chExt cx="1266825" cy="476250"/>
                  </a:xfrm>
                </p:grpSpPr>
                <p:pic>
                  <p:nvPicPr>
                    <p:cNvPr id="62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14887" y="2319337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4752975" y="2326630"/>
                      <a:ext cx="126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MRP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（物料需求计划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cxnSp>
                <p:nvCxnSpPr>
                  <p:cNvPr id="61" name="直接箭头连接符 60"/>
                  <p:cNvCxnSpPr/>
                  <p:nvPr/>
                </p:nvCxnSpPr>
                <p:spPr>
                  <a:xfrm rot="5400000">
                    <a:off x="5106591" y="2244179"/>
                    <a:ext cx="207169" cy="1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直接箭头连接符 35"/>
                <p:cNvCxnSpPr/>
                <p:nvPr/>
              </p:nvCxnSpPr>
              <p:spPr>
                <a:xfrm rot="5400000">
                  <a:off x="4989761" y="3037136"/>
                  <a:ext cx="440828" cy="1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组合 198"/>
                <p:cNvGrpSpPr/>
                <p:nvPr/>
              </p:nvGrpSpPr>
              <p:grpSpPr>
                <a:xfrm>
                  <a:off x="3045619" y="3256756"/>
                  <a:ext cx="4260056" cy="1086644"/>
                  <a:chOff x="3045619" y="3256756"/>
                  <a:chExt cx="4260056" cy="1086644"/>
                </a:xfrm>
              </p:grpSpPr>
              <p:pic>
                <p:nvPicPr>
                  <p:cNvPr id="41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57525" y="3257550"/>
                    <a:ext cx="1143000" cy="4762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045619" y="3272135"/>
                    <a:ext cx="116681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>PO</a:t>
                    </a:r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自动采购</a:t>
                    </a:r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/>
                    </a:r>
                    <a:b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</a:br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计划</a:t>
                    </a:r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43" name="组合 165"/>
                  <p:cNvGrpSpPr/>
                  <p:nvPr/>
                </p:nvGrpSpPr>
                <p:grpSpPr>
                  <a:xfrm>
                    <a:off x="4629149" y="3257550"/>
                    <a:ext cx="1152525" cy="489093"/>
                    <a:chOff x="4848225" y="3257550"/>
                    <a:chExt cx="1152525" cy="489093"/>
                  </a:xfrm>
                </p:grpSpPr>
                <p:pic>
                  <p:nvPicPr>
                    <p:cNvPr id="57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57750" y="325755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4848225" y="3284978"/>
                      <a:ext cx="11239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MO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自动生产计划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4" name="组合 164"/>
                  <p:cNvGrpSpPr/>
                  <p:nvPr/>
                </p:nvGrpSpPr>
                <p:grpSpPr>
                  <a:xfrm>
                    <a:off x="6162675" y="3257550"/>
                    <a:ext cx="1143000" cy="489091"/>
                    <a:chOff x="6400800" y="3257550"/>
                    <a:chExt cx="1143000" cy="489091"/>
                  </a:xfrm>
                </p:grpSpPr>
                <p:pic>
                  <p:nvPicPr>
                    <p:cNvPr id="5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325755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6462713" y="3284976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OS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自动委外计划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5" name="组合 161"/>
                  <p:cNvGrpSpPr/>
                  <p:nvPr/>
                </p:nvGrpSpPr>
                <p:grpSpPr>
                  <a:xfrm>
                    <a:off x="3124200" y="3962400"/>
                    <a:ext cx="1019175" cy="381000"/>
                    <a:chOff x="3362325" y="3962400"/>
                    <a:chExt cx="1019175" cy="381000"/>
                  </a:xfrm>
                </p:grpSpPr>
                <p:pic>
                  <p:nvPicPr>
                    <p:cNvPr id="53" name="Picture 16" descr="E:\yinfeifei\2012年工作项目\UFIDA用友 2012\用友 王曼曼\20120223 信息化企业从U8AIO开始PPT美化\png图\未标题-68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76612" y="3962400"/>
                      <a:ext cx="990600" cy="381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62325" y="4014401"/>
                      <a:ext cx="10191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采购管理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6" name="组合 163"/>
                  <p:cNvGrpSpPr/>
                  <p:nvPr/>
                </p:nvGrpSpPr>
                <p:grpSpPr>
                  <a:xfrm>
                    <a:off x="6219825" y="3962400"/>
                    <a:ext cx="1019175" cy="381000"/>
                    <a:chOff x="6457950" y="3962400"/>
                    <a:chExt cx="1019175" cy="381000"/>
                  </a:xfrm>
                </p:grpSpPr>
                <p:pic>
                  <p:nvPicPr>
                    <p:cNvPr id="51" name="Picture 16" descr="E:\yinfeifei\2012年工作项目\UFIDA用友 2012\用友 王曼曼\20120223 信息化企业从U8AIO开始PPT美化\png图\未标题-68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72237" y="3962400"/>
                      <a:ext cx="990600" cy="381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6457950" y="4014401"/>
                      <a:ext cx="10191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委外管理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cxnSp>
                <p:nvCxnSpPr>
                  <p:cNvPr id="47" name="肘形连接符 46"/>
                  <p:cNvCxnSpPr>
                    <a:stCxn id="41" idx="0"/>
                  </p:cNvCxnSpPr>
                  <p:nvPr/>
                </p:nvCxnSpPr>
                <p:spPr>
                  <a:xfrm rot="5400000" flipH="1" flipV="1">
                    <a:off x="5181600" y="1704975"/>
                    <a:ext cx="1588" cy="3105150"/>
                  </a:xfrm>
                  <a:prstGeom prst="bentConnector3">
                    <a:avLst>
                      <a:gd name="adj1" fmla="val 14395466"/>
                    </a:avLst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/>
                  <p:cNvCxnSpPr>
                    <a:stCxn id="41" idx="2"/>
                  </p:cNvCxnSpPr>
                  <p:nvPr/>
                </p:nvCxnSpPr>
                <p:spPr>
                  <a:xfrm rot="16200000" flipH="1">
                    <a:off x="3517106" y="3845719"/>
                    <a:ext cx="228600" cy="4762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8"/>
                  <p:cNvCxnSpPr/>
                  <p:nvPr/>
                </p:nvCxnSpPr>
                <p:spPr>
                  <a:xfrm rot="16200000" flipH="1">
                    <a:off x="5110162" y="3833811"/>
                    <a:ext cx="200025" cy="1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箭头连接符 49"/>
                  <p:cNvCxnSpPr/>
                  <p:nvPr/>
                </p:nvCxnSpPr>
                <p:spPr>
                  <a:xfrm rot="5400000">
                    <a:off x="6617494" y="3845719"/>
                    <a:ext cx="228600" cy="4763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159"/>
                <p:cNvGrpSpPr/>
                <p:nvPr/>
              </p:nvGrpSpPr>
              <p:grpSpPr>
                <a:xfrm>
                  <a:off x="4557712" y="3962386"/>
                  <a:ext cx="1304925" cy="467544"/>
                  <a:chOff x="4838699" y="3962386"/>
                  <a:chExt cx="1304925" cy="467544"/>
                </a:xfrm>
              </p:grpSpPr>
              <p:pic>
                <p:nvPicPr>
                  <p:cNvPr id="39" name="Picture 17" descr="E:\yinfeifei\2012年工作项目\UFIDA用友 2012\用友 王曼曼\20120223 信息化企业从U8AIO开始PPT美化\png图\未标题-6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48236" y="3962386"/>
                    <a:ext cx="1085850" cy="4675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838699" y="4048231"/>
                    <a:ext cx="13049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车间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计划</a:t>
                    </a:r>
                  </a:p>
                </p:txBody>
              </p:sp>
            </p:grpSp>
          </p:grpSp>
        </p:grpSp>
        <p:grpSp>
          <p:nvGrpSpPr>
            <p:cNvPr id="6" name="组合 85"/>
            <p:cNvGrpSpPr/>
            <p:nvPr/>
          </p:nvGrpSpPr>
          <p:grpSpPr>
            <a:xfrm>
              <a:off x="762000" y="914401"/>
              <a:ext cx="1161665" cy="5534024"/>
              <a:chOff x="762000" y="914401"/>
              <a:chExt cx="1161665" cy="5534024"/>
            </a:xfrm>
          </p:grpSpPr>
          <p:grpSp>
            <p:nvGrpSpPr>
              <p:cNvPr id="7" name="组合 86"/>
              <p:cNvGrpSpPr/>
              <p:nvPr/>
            </p:nvGrpSpPr>
            <p:grpSpPr>
              <a:xfrm>
                <a:off x="828676" y="914401"/>
                <a:ext cx="1055210" cy="619484"/>
                <a:chOff x="838200" y="914401"/>
                <a:chExt cx="1055210" cy="619484"/>
              </a:xfrm>
            </p:grpSpPr>
            <p:pic>
              <p:nvPicPr>
                <p:cNvPr id="24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1" y="70503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0599" y="962532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需求来源</a:t>
                  </a: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/>
                  </a:r>
                  <a:b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</a:b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Source</a:t>
                  </a:r>
                  <a:endPara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" name="组合 87"/>
              <p:cNvGrpSpPr/>
              <p:nvPr/>
            </p:nvGrpSpPr>
            <p:grpSpPr>
              <a:xfrm>
                <a:off x="828676" y="2552581"/>
                <a:ext cx="1083856" cy="619484"/>
                <a:chOff x="838201" y="2552581"/>
                <a:chExt cx="1083856" cy="619484"/>
              </a:xfrm>
            </p:grpSpPr>
            <p:pic>
              <p:nvPicPr>
                <p:cNvPr id="22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2" y="234321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1019246" y="2614302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计划规划</a:t>
                  </a: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/>
                  </a:r>
                  <a:b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</a:b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MRP</a:t>
                  </a:r>
                  <a:endPara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9" name="组合 88"/>
              <p:cNvGrpSpPr/>
              <p:nvPr/>
            </p:nvGrpSpPr>
            <p:grpSpPr>
              <a:xfrm>
                <a:off x="762000" y="4190761"/>
                <a:ext cx="1161665" cy="619484"/>
                <a:chOff x="771526" y="4190761"/>
                <a:chExt cx="1161665" cy="619484"/>
              </a:xfrm>
            </p:grpSpPr>
            <p:pic>
              <p:nvPicPr>
                <p:cNvPr id="20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3" y="398139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771526" y="4238892"/>
                  <a:ext cx="11616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微软雅黑" pitchFamily="34" charset="-122"/>
                      <a:ea typeface="微软雅黑" pitchFamily="34" charset="-122"/>
                    </a:rPr>
                    <a:t>　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业务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Transaction</a:t>
                  </a:r>
                </a:p>
              </p:txBody>
            </p:sp>
          </p:grpSp>
          <p:grpSp>
            <p:nvGrpSpPr>
              <p:cNvPr id="10" name="组合 89"/>
              <p:cNvGrpSpPr/>
              <p:nvPr/>
            </p:nvGrpSpPr>
            <p:grpSpPr>
              <a:xfrm>
                <a:off x="828676" y="5828941"/>
                <a:ext cx="1055210" cy="619484"/>
                <a:chOff x="838202" y="5828941"/>
                <a:chExt cx="1055210" cy="619484"/>
              </a:xfrm>
            </p:grpSpPr>
            <p:pic>
              <p:nvPicPr>
                <p:cNvPr id="18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3" y="561957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990601" y="5871797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报表查询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Reports</a:t>
                  </a:r>
                </a:p>
              </p:txBody>
            </p:sp>
          </p:grpSp>
          <p:cxnSp>
            <p:nvCxnSpPr>
              <p:cNvPr id="11" name="直接箭头连接符 10"/>
              <p:cNvCxnSpPr/>
              <p:nvPr/>
            </p:nvCxnSpPr>
            <p:spPr>
              <a:xfrm rot="5400000">
                <a:off x="838442" y="2043233"/>
                <a:ext cx="1018696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rot="5400000">
                <a:off x="838442" y="3681413"/>
                <a:ext cx="1018696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rot="5400000">
                <a:off x="838442" y="5319593"/>
                <a:ext cx="1018696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 descr="C:\Documents and Settings\mahl1\桌面\1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838200" y="2514600"/>
                <a:ext cx="234105" cy="287970"/>
              </a:xfrm>
              <a:prstGeom prst="rect">
                <a:avLst/>
              </a:prstGeom>
              <a:noFill/>
            </p:spPr>
          </p:pic>
          <p:pic>
            <p:nvPicPr>
              <p:cNvPr id="15" name="Picture 3" descr="C:\Documents and Settings\mahl1\桌面\2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864566" y="971550"/>
                <a:ext cx="188154" cy="276226"/>
              </a:xfrm>
              <a:prstGeom prst="rect">
                <a:avLst/>
              </a:prstGeom>
              <a:noFill/>
            </p:spPr>
          </p:pic>
          <p:pic>
            <p:nvPicPr>
              <p:cNvPr id="16" name="Picture 4" descr="E:\素材\icon\图标\DressIt_007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62000" y="4143374"/>
                <a:ext cx="346075" cy="346075"/>
              </a:xfrm>
              <a:prstGeom prst="rect">
                <a:avLst/>
              </a:prstGeom>
              <a:noFill/>
            </p:spPr>
          </p:pic>
          <p:pic>
            <p:nvPicPr>
              <p:cNvPr id="17" name="Picture 5" descr="E:\素材\icon\图标\Glass_Folder_003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09625" y="5876925"/>
                <a:ext cx="280988" cy="28098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1" name="组合 110"/>
          <p:cNvGrpSpPr/>
          <p:nvPr/>
        </p:nvGrpSpPr>
        <p:grpSpPr>
          <a:xfrm>
            <a:off x="3067785" y="4364100"/>
            <a:ext cx="4319323" cy="642446"/>
            <a:chOff x="3148201" y="4489449"/>
            <a:chExt cx="4319323" cy="642446"/>
          </a:xfrm>
        </p:grpSpPr>
        <p:cxnSp>
          <p:nvCxnSpPr>
            <p:cNvPr id="112" name="肘形连接符 25"/>
            <p:cNvCxnSpPr/>
            <p:nvPr/>
          </p:nvCxnSpPr>
          <p:spPr>
            <a:xfrm>
              <a:off x="5305349" y="4648168"/>
              <a:ext cx="2162175" cy="483727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肘形连接符 221"/>
            <p:cNvCxnSpPr/>
            <p:nvPr/>
          </p:nvCxnSpPr>
          <p:spPr>
            <a:xfrm flipH="1">
              <a:off x="3148201" y="4642996"/>
              <a:ext cx="2162175" cy="483727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4572000" y="4649346"/>
              <a:ext cx="0" cy="48254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6095960" y="4649346"/>
              <a:ext cx="0" cy="48254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72894" y="4489449"/>
              <a:ext cx="0" cy="15871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矩形 117"/>
          <p:cNvSpPr/>
          <p:nvPr/>
        </p:nvSpPr>
        <p:spPr>
          <a:xfrm>
            <a:off x="8501090" y="1643050"/>
            <a:ext cx="471486" cy="3919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7572396" y="3714752"/>
            <a:ext cx="857256" cy="4286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主要系统业务流程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人事管理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90600" y="1295400"/>
            <a:ext cx="7391400" cy="4267200"/>
            <a:chOff x="990600" y="1295400"/>
            <a:chExt cx="7391400" cy="4267200"/>
          </a:xfrm>
        </p:grpSpPr>
        <p:sp>
          <p:nvSpPr>
            <p:cNvPr id="5" name="矩形 4"/>
            <p:cNvSpPr/>
            <p:nvPr/>
          </p:nvSpPr>
          <p:spPr>
            <a:xfrm>
              <a:off x="3886200" y="3200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人事管理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886200" y="50292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薪资管理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781800" y="3200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绩效管理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886200" y="1295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保险福利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90600" y="3200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招聘管理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4344194" y="2513806"/>
              <a:ext cx="13716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29200" y="2219325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福利数据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34594" y="2513806"/>
              <a:ext cx="13716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10000" y="2209800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人事异动</a:t>
              </a:r>
            </a:p>
          </p:txBody>
        </p:sp>
        <p:cxnSp>
          <p:nvCxnSpPr>
            <p:cNvPr id="14" name="直接箭头连接符 13"/>
            <p:cNvCxnSpPr>
              <a:stCxn id="9" idx="3"/>
              <a:endCxn id="5" idx="1"/>
            </p:cNvCxnSpPr>
            <p:nvPr/>
          </p:nvCxnSpPr>
          <p:spPr>
            <a:xfrm>
              <a:off x="2590800" y="3467100"/>
              <a:ext cx="12954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90800" y="3121025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录用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3773488" y="4379912"/>
              <a:ext cx="1295400" cy="3175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10000" y="4048125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人事异动</a:t>
              </a:r>
            </a:p>
          </p:txBody>
        </p:sp>
        <p:cxnSp>
          <p:nvCxnSpPr>
            <p:cNvPr id="18" name="形状 24"/>
            <p:cNvCxnSpPr/>
            <p:nvPr/>
          </p:nvCxnSpPr>
          <p:spPr>
            <a:xfrm>
              <a:off x="5486400" y="3351213"/>
              <a:ext cx="1295400" cy="158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5400000">
              <a:off x="4382294" y="4380706"/>
              <a:ext cx="12954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200" y="4038600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薪资数据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90600" y="3962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培训管理</a:t>
              </a:r>
            </a:p>
          </p:txBody>
        </p:sp>
        <p:cxnSp>
          <p:nvCxnSpPr>
            <p:cNvPr id="22" name="形状 29"/>
            <p:cNvCxnSpPr>
              <a:stCxn id="21" idx="3"/>
              <a:endCxn id="5" idx="1"/>
            </p:cNvCxnSpPr>
            <p:nvPr/>
          </p:nvCxnSpPr>
          <p:spPr>
            <a:xfrm flipV="1">
              <a:off x="2590800" y="3467100"/>
              <a:ext cx="1295400" cy="76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90800" y="4264025"/>
              <a:ext cx="990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员工培训档案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3008313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绩效结果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486400" y="3581400"/>
              <a:ext cx="12954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38800" y="3654425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任职资格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990600" y="2438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考勤管理</a:t>
              </a:r>
            </a:p>
          </p:txBody>
        </p:sp>
        <p:cxnSp>
          <p:nvCxnSpPr>
            <p:cNvPr id="28" name="形状 29"/>
            <p:cNvCxnSpPr>
              <a:stCxn id="27" idx="3"/>
              <a:endCxn id="5" idx="1"/>
            </p:cNvCxnSpPr>
            <p:nvPr/>
          </p:nvCxnSpPr>
          <p:spPr>
            <a:xfrm>
              <a:off x="2590800" y="2705100"/>
              <a:ext cx="1295400" cy="76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90800" y="2359025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考勤结果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743075" y="2519364"/>
            <a:ext cx="55705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E50012"/>
                </a:solidFill>
                <a:latin typeface="微软雅黑" pitchFamily="34" charset="-122"/>
                <a:ea typeface="微软雅黑" pitchFamily="34" charset="-122"/>
              </a:rPr>
              <a:t>用信息技术推动商业和社会进步！</a:t>
            </a:r>
            <a:endParaRPr lang="en-US" altLang="zh-CN" sz="2800" dirty="0">
              <a:solidFill>
                <a:srgbClr val="E5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913" y="3119439"/>
            <a:ext cx="20748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应用软件使用情况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397000"/>
          <a:ext cx="77153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971"/>
                <a:gridCol w="5377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主要功能模块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金蝶</a:t>
                      </a:r>
                      <a:r>
                        <a:rPr lang="en-US" altLang="zh-CN" dirty="0" err="1" smtClean="0"/>
                        <a:t>Kis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仅有总账模块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3D</a:t>
                      </a:r>
                      <a:r>
                        <a:rPr lang="zh-CN" altLang="en-US" dirty="0" smtClean="0"/>
                        <a:t>结构设计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3D</a:t>
                      </a:r>
                      <a:r>
                        <a:rPr lang="zh-CN" altLang="en-US" dirty="0" smtClean="0"/>
                        <a:t>结构设计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AutoCAD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工程图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Excel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Word</a:t>
                      </a:r>
                      <a:r>
                        <a:rPr lang="zh-CN" altLang="en-US" dirty="0" smtClean="0"/>
                        <a:t>日常办公使用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公司网站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新闻中心、产品展示等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加密软件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文件加密，无外发文件访问权限控制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企业信息化硬件设施和</a:t>
            </a:r>
            <a:r>
              <a:rPr lang="en-US" altLang="zh-CN" dirty="0" smtClean="0"/>
              <a:t>IT</a:t>
            </a:r>
            <a:r>
              <a:rPr lang="zh-CN" altLang="en-US" dirty="0" smtClean="0"/>
              <a:t>人员配备情况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285860"/>
          <a:ext cx="80010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网络硬件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个人计算机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路由器若干，新厂搬迁后基本保障各部门网络都能连通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办公室人均一台计算机，车间现场无计算机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3214686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组织和人员配备情况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无专门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部门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无专职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人员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鸿亚力目前</a:t>
            </a:r>
            <a:r>
              <a:rPr lang="en-US" altLang="zh-CN" dirty="0" smtClean="0"/>
              <a:t>IT</a:t>
            </a:r>
            <a:r>
              <a:rPr lang="zh-CN" altLang="en-US" dirty="0" smtClean="0"/>
              <a:t>现状总体评价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838" y="1465245"/>
            <a:ext cx="4386262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74955" indent="-274955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b="1" dirty="0" smtClean="0"/>
              <a:t>从鸿亚力应用软件情况看，信息化程度较低，主要还是个人工作使用，并没有管理系统为各部门、各员工提供工作协同平台</a:t>
            </a:r>
            <a:endParaRPr lang="zh-CN" altLang="en-US" sz="1400" b="1" dirty="0"/>
          </a:p>
          <a:p>
            <a:pPr marL="274955" indent="-274955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altLang="zh-CN" sz="1400" b="1" dirty="0"/>
              <a:t>IT</a:t>
            </a:r>
            <a:r>
              <a:rPr lang="zh-CN" altLang="en-US" sz="1400" b="1" dirty="0"/>
              <a:t>组织：</a:t>
            </a:r>
            <a:r>
              <a:rPr lang="zh-CN" altLang="en-US" sz="1400" dirty="0"/>
              <a:t>没有专门的信息管理职能部门，缺乏专业信息管理和系统维护人员。</a:t>
            </a:r>
          </a:p>
          <a:p>
            <a:pPr marL="274955" indent="-274955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b="1" dirty="0"/>
              <a:t>基础设施：</a:t>
            </a:r>
            <a:r>
              <a:rPr lang="zh-CN" altLang="en-US" sz="1400" dirty="0"/>
              <a:t>基础</a:t>
            </a:r>
            <a:r>
              <a:rPr lang="zh-CN" altLang="en-US" sz="1400" dirty="0" smtClean="0"/>
              <a:t>设施比较弱，</a:t>
            </a:r>
            <a:r>
              <a:rPr lang="zh-CN" altLang="en-US" sz="1400" dirty="0"/>
              <a:t>硬件设备和软件系统比较少，先进性也不足。</a:t>
            </a:r>
          </a:p>
          <a:p>
            <a:pPr marL="274955" indent="-274955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b="1" dirty="0"/>
              <a:t>信息化应用：</a:t>
            </a:r>
            <a:r>
              <a:rPr lang="zh-CN" altLang="en-US" sz="1400" dirty="0"/>
              <a:t>信息化</a:t>
            </a:r>
            <a:r>
              <a:rPr lang="zh-CN" altLang="en-US" sz="1400" dirty="0" smtClean="0"/>
              <a:t>应用范围</a:t>
            </a:r>
            <a:r>
              <a:rPr lang="zh-CN" altLang="en-US" sz="1400" dirty="0"/>
              <a:t>也相当的窄，主要在财务管理</a:t>
            </a:r>
            <a:r>
              <a:rPr lang="zh-CN" altLang="en-US" sz="1400" dirty="0" smtClean="0"/>
              <a:t>和设计软件</a:t>
            </a:r>
            <a:r>
              <a:rPr lang="zh-CN" altLang="en-US" sz="1400" dirty="0"/>
              <a:t>有所涉及</a:t>
            </a:r>
            <a:r>
              <a:rPr lang="zh-CN" altLang="en-US" sz="1400" dirty="0" smtClean="0"/>
              <a:t>，无管理系统</a:t>
            </a:r>
            <a:endParaRPr lang="zh-CN" altLang="en-US" sz="1400" b="1" dirty="0"/>
          </a:p>
          <a:p>
            <a:pPr marL="274955" indent="-274955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dirty="0" smtClean="0"/>
              <a:t>应用</a:t>
            </a:r>
            <a:r>
              <a:rPr lang="zh-CN" altLang="en-US" sz="1400" dirty="0"/>
              <a:t>系统、硬件设备、软件系统、安全系统分散，网络体系不建全，</a:t>
            </a:r>
            <a:r>
              <a:rPr lang="en-US" altLang="zh-CN" sz="1400" dirty="0"/>
              <a:t>IT</a:t>
            </a:r>
            <a:r>
              <a:rPr lang="zh-CN" altLang="en-US" sz="1400" dirty="0"/>
              <a:t>能力与</a:t>
            </a:r>
            <a:r>
              <a:rPr lang="en-US" altLang="zh-CN" sz="1400" dirty="0"/>
              <a:t>IT</a:t>
            </a:r>
            <a:r>
              <a:rPr lang="zh-CN" altLang="en-US" sz="1400" dirty="0"/>
              <a:t>资产状况与同行相比存在一定的差距。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401638" y="1392220"/>
            <a:ext cx="4208462" cy="4803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0" y="0"/>
              </a:cxn>
              <a:cxn ang="0">
                <a:pos x="1720" y="1961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C0C0"/>
            </a:solidFill>
            <a:prstDash val="solid"/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400000">
            <a:off x="3249613" y="3397232"/>
            <a:ext cx="3759200" cy="285750"/>
          </a:xfrm>
          <a:prstGeom prst="triangle">
            <a:avLst>
              <a:gd name="adj" fmla="val 50000"/>
            </a:avLst>
          </a:prstGeom>
          <a:solidFill>
            <a:srgbClr val="DFDFDF"/>
          </a:solidFill>
          <a:ln w="9525" algn="ctr">
            <a:solidFill>
              <a:schemeClr val="bg2"/>
            </a:solidFill>
            <a:miter lim="800000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2125" y="928670"/>
            <a:ext cx="3708400" cy="385762"/>
          </a:xfrm>
          <a:prstGeom prst="rect">
            <a:avLst/>
          </a:prstGeom>
          <a:solidFill>
            <a:srgbClr val="DBDBDB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现  状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075" y="928670"/>
            <a:ext cx="3295650" cy="385762"/>
          </a:xfrm>
          <a:prstGeom prst="rect">
            <a:avLst/>
          </a:prstGeom>
          <a:solidFill>
            <a:srgbClr val="DBDBDB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改 进 建 议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5497513" y="1406507"/>
            <a:ext cx="3221037" cy="4506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0" y="0"/>
              </a:cxn>
              <a:cxn ang="0">
                <a:pos x="1720" y="1961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C0C0"/>
            </a:solidFill>
            <a:prstDash val="solid"/>
            <a:rou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9"/>
          <p:cNvGrpSpPr/>
          <p:nvPr/>
        </p:nvGrpSpPr>
        <p:grpSpPr bwMode="auto">
          <a:xfrm>
            <a:off x="5392738" y="1439845"/>
            <a:ext cx="3195637" cy="3863975"/>
            <a:chOff x="3397" y="1043"/>
            <a:chExt cx="2013" cy="243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97" y="1043"/>
              <a:ext cx="2013" cy="24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制定明确的信息化发展战略，把信息化建设当作企业发展的一部分重要内容来</a:t>
              </a:r>
              <a:r>
                <a:rPr lang="zh-CN" altLang="en-US" sz="1400" dirty="0" smtClean="0"/>
                <a:t>做</a:t>
              </a:r>
              <a:endParaRPr lang="zh-CN" altLang="en-US" sz="1400" dirty="0"/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加强信息化组织的建设，逐步建立和培养一支精干的信息化队伍。</a:t>
              </a:r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加大对信息化建设的投入，统一</a:t>
              </a:r>
              <a:r>
                <a:rPr lang="zh-CN" altLang="en-US" sz="1400" dirty="0" smtClean="0"/>
                <a:t>规划公司信息化</a:t>
              </a:r>
              <a:r>
                <a:rPr lang="zh-CN" altLang="en-US" sz="1400" dirty="0"/>
                <a:t>发展的步骤，并稳步推进</a:t>
              </a:r>
              <a:r>
                <a:rPr lang="zh-CN" altLang="en-US" sz="1400" dirty="0" smtClean="0"/>
                <a:t>集公司信息化</a:t>
              </a:r>
              <a:r>
                <a:rPr lang="zh-CN" altLang="en-US" sz="1400" dirty="0"/>
                <a:t>建设。</a:t>
              </a:r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拓宽信息化系统的应用范围和业务，加强系统的集成建设。</a:t>
              </a:r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955" indent="-274955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加大对员工的培训，使更多的员工能够更好了解信息化。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424" y="1081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1688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24" y="2129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24" y="2716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424" y="3154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 animBg="1"/>
      <p:bldP spid="6" grpId="0" animBg="1"/>
      <p:bldP spid="7" grpId="1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鸿亚力信息化建设总体框架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57818" y="1898650"/>
            <a:ext cx="1817687" cy="2933700"/>
          </a:xfrm>
          <a:prstGeom prst="rect">
            <a:avLst/>
          </a:prstGeom>
          <a:solidFill>
            <a:srgbClr val="C5CDA9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57818" y="1898650"/>
            <a:ext cx="1817687" cy="2933700"/>
          </a:xfrm>
          <a:prstGeom prst="rect">
            <a:avLst/>
          </a:prstGeom>
          <a:noFill/>
          <a:ln w="3175" cap="rnd">
            <a:solidFill>
              <a:srgbClr val="C5CD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4678" y="1928802"/>
            <a:ext cx="2108205" cy="2933700"/>
          </a:xfrm>
          <a:prstGeom prst="rect">
            <a:avLst/>
          </a:prstGeom>
          <a:solidFill>
            <a:srgbClr val="F3F396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43306" y="1898650"/>
            <a:ext cx="1157287" cy="2933700"/>
          </a:xfrm>
          <a:prstGeom prst="rect">
            <a:avLst/>
          </a:prstGeom>
          <a:noFill/>
          <a:ln w="3175" cap="rnd">
            <a:solidFill>
              <a:srgbClr val="F3F39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36717" y="1898650"/>
            <a:ext cx="1506523" cy="2933700"/>
          </a:xfrm>
          <a:prstGeom prst="rect">
            <a:avLst/>
          </a:prstGeom>
          <a:solidFill>
            <a:srgbClr val="A8BFE1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36717" y="1898650"/>
            <a:ext cx="1506524" cy="2933700"/>
          </a:xfrm>
          <a:prstGeom prst="rect">
            <a:avLst/>
          </a:prstGeom>
          <a:noFill/>
          <a:ln w="3175" cap="rnd">
            <a:solidFill>
              <a:srgbClr val="A8BFE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122368" y="6213495"/>
            <a:ext cx="6516256" cy="1587"/>
          </a:xfrm>
          <a:prstGeom prst="line">
            <a:avLst/>
          </a:prstGeom>
          <a:noFill/>
          <a:ln w="7938" cap="rnd">
            <a:solidFill>
              <a:srgbClr val="4677B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2"/>
          <p:cNvSpPr/>
          <p:nvPr/>
        </p:nvSpPr>
        <p:spPr bwMode="auto">
          <a:xfrm>
            <a:off x="1108080" y="1333500"/>
            <a:ext cx="6392878" cy="514350"/>
          </a:xfrm>
          <a:custGeom>
            <a:avLst/>
            <a:gdLst>
              <a:gd name="T0" fmla="*/ 2147483647 w 4980"/>
              <a:gd name="T1" fmla="*/ 2147483647 h 324"/>
              <a:gd name="T2" fmla="*/ 2147483647 w 4980"/>
              <a:gd name="T3" fmla="*/ 0 h 324"/>
              <a:gd name="T4" fmla="*/ 0 w 4980"/>
              <a:gd name="T5" fmla="*/ 2147483647 h 324"/>
              <a:gd name="T6" fmla="*/ 2147483647 w 4980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4980"/>
              <a:gd name="T13" fmla="*/ 0 h 324"/>
              <a:gd name="T14" fmla="*/ 4980 w 4980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0" h="324">
                <a:moveTo>
                  <a:pt x="4980" y="324"/>
                </a:moveTo>
                <a:lnTo>
                  <a:pt x="2490" y="0"/>
                </a:lnTo>
                <a:lnTo>
                  <a:pt x="0" y="324"/>
                </a:lnTo>
                <a:lnTo>
                  <a:pt x="4980" y="324"/>
                </a:lnTo>
                <a:close/>
              </a:path>
            </a:pathLst>
          </a:custGeom>
          <a:solidFill>
            <a:srgbClr val="E8EEF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3"/>
          <p:cNvSpPr/>
          <p:nvPr/>
        </p:nvSpPr>
        <p:spPr bwMode="auto">
          <a:xfrm>
            <a:off x="1108080" y="1333500"/>
            <a:ext cx="6464316" cy="514350"/>
          </a:xfrm>
          <a:custGeom>
            <a:avLst/>
            <a:gdLst>
              <a:gd name="T0" fmla="*/ 2147483647 w 4980"/>
              <a:gd name="T1" fmla="*/ 2147483647 h 324"/>
              <a:gd name="T2" fmla="*/ 2147483647 w 4980"/>
              <a:gd name="T3" fmla="*/ 0 h 324"/>
              <a:gd name="T4" fmla="*/ 0 w 4980"/>
              <a:gd name="T5" fmla="*/ 2147483647 h 324"/>
              <a:gd name="T6" fmla="*/ 2147483647 w 4980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4980"/>
              <a:gd name="T13" fmla="*/ 0 h 324"/>
              <a:gd name="T14" fmla="*/ 4980 w 4980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0" h="324">
                <a:moveTo>
                  <a:pt x="4980" y="324"/>
                </a:moveTo>
                <a:lnTo>
                  <a:pt x="2490" y="0"/>
                </a:lnTo>
                <a:lnTo>
                  <a:pt x="0" y="324"/>
                </a:lnTo>
                <a:lnTo>
                  <a:pt x="4980" y="324"/>
                </a:lnTo>
                <a:close/>
              </a:path>
            </a:pathLst>
          </a:cu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57620" y="1500174"/>
            <a:ext cx="70485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500" dirty="0">
                <a:solidFill>
                  <a:srgbClr val="000000"/>
                </a:solidFill>
                <a:latin typeface="宋体" charset="-122"/>
              </a:rPr>
              <a:t>决策支持系统</a:t>
            </a:r>
            <a:endParaRPr lang="zh-CN" alt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22367" y="1906588"/>
            <a:ext cx="454025" cy="292576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22367" y="1906588"/>
            <a:ext cx="454025" cy="292576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rot="5400000">
            <a:off x="914405" y="3267075"/>
            <a:ext cx="812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charset="-122"/>
              </a:rPr>
              <a:t>企业门户</a:t>
            </a:r>
            <a:endParaRPr lang="zh-CN" altLang="en-US" sz="16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218384" y="1893888"/>
            <a:ext cx="425450" cy="293846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18384" y="1893888"/>
            <a:ext cx="425450" cy="293846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5400000">
            <a:off x="7017339" y="3198239"/>
            <a:ext cx="769441" cy="2308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500" dirty="0" smtClean="0">
                <a:solidFill>
                  <a:srgbClr val="000000"/>
                </a:solidFill>
                <a:latin typeface="宋体" charset="-122"/>
              </a:rPr>
              <a:t>企业门户</a:t>
            </a:r>
            <a:endParaRPr lang="zh-CN" alt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152530" y="4892675"/>
            <a:ext cx="6491304" cy="2778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152530" y="4892675"/>
            <a:ext cx="6491304" cy="2778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643042" y="1898650"/>
            <a:ext cx="1157287" cy="336550"/>
          </a:xfrm>
          <a:prstGeom prst="rect">
            <a:avLst/>
          </a:prstGeom>
          <a:solidFill>
            <a:srgbClr val="A8BFE1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914515" y="1898650"/>
            <a:ext cx="1157287" cy="336550"/>
          </a:xfrm>
          <a:prstGeom prst="rect">
            <a:avLst/>
          </a:prstGeom>
          <a:noFill/>
          <a:ln w="3175" cap="rnd">
            <a:solidFill>
              <a:srgbClr val="A8BFE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141531" y="1998663"/>
            <a:ext cx="34448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dirty="0">
                <a:solidFill>
                  <a:srgbClr val="000000"/>
                </a:solidFill>
                <a:latin typeface="宋体" charset="-122"/>
              </a:rPr>
              <a:t>财务系统</a:t>
            </a:r>
            <a:endParaRPr lang="zh-CN" altLang="en-US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537218" y="2287588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537218" y="2287588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11843" y="2424113"/>
            <a:ext cx="508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宋体" charset="-122"/>
              </a:rPr>
              <a:t>库存管理</a:t>
            </a:r>
            <a:endParaRPr lang="zh-CN" altLang="en-US" sz="10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353193" y="2287588"/>
            <a:ext cx="785813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353193" y="2287588"/>
            <a:ext cx="785813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29406" y="2424113"/>
            <a:ext cx="508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宋体" charset="-122"/>
              </a:rPr>
              <a:t>生产管理</a:t>
            </a:r>
            <a:endParaRPr lang="zh-CN" altLang="en-US" sz="10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59543" y="2805113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359543" y="2805113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537343" y="2936875"/>
            <a:ext cx="512961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宋体" charset="-122"/>
              </a:rPr>
              <a:t>委外管理</a:t>
            </a:r>
            <a:endParaRPr lang="zh-CN" altLang="en-US" sz="1000" dirty="0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537218" y="2805113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537218" y="2805113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711843" y="2936875"/>
            <a:ext cx="508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宋体" charset="-122"/>
              </a:rPr>
              <a:t>销售管理</a:t>
            </a:r>
            <a:endParaRPr lang="zh-CN" altLang="en-US" sz="100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359543" y="3322638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359543" y="3322638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537343" y="3457575"/>
            <a:ext cx="508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宋体" charset="-122"/>
              </a:rPr>
              <a:t>质量管理</a:t>
            </a:r>
            <a:endParaRPr lang="zh-CN" altLang="en-US" sz="1000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537218" y="3322638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537218" y="3322638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45311" y="3457575"/>
            <a:ext cx="512961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宋体" charset="-122"/>
              </a:rPr>
              <a:t>采购管理</a:t>
            </a:r>
            <a:endParaRPr lang="zh-CN" altLang="en-US" sz="1000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86446" y="1898650"/>
            <a:ext cx="1155700" cy="336550"/>
          </a:xfrm>
          <a:prstGeom prst="rect">
            <a:avLst/>
          </a:prstGeom>
          <a:solidFill>
            <a:srgbClr val="C5CDA9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715008" y="1898650"/>
            <a:ext cx="1155700" cy="336550"/>
          </a:xfrm>
          <a:prstGeom prst="rect">
            <a:avLst/>
          </a:prstGeom>
          <a:noFill/>
          <a:ln w="3175" cap="rnd">
            <a:solidFill>
              <a:srgbClr val="C5CD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056331" y="1998663"/>
            <a:ext cx="34448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>
                <a:solidFill>
                  <a:srgbClr val="000000"/>
                </a:solidFill>
                <a:latin typeface="宋体" charset="-122"/>
              </a:rPr>
              <a:t>业务系统</a:t>
            </a:r>
            <a:endParaRPr lang="zh-CN" alt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643306" y="1898650"/>
            <a:ext cx="1157287" cy="336550"/>
          </a:xfrm>
          <a:prstGeom prst="rect">
            <a:avLst/>
          </a:prstGeom>
          <a:noFill/>
          <a:ln w="3175" cap="rnd">
            <a:solidFill>
              <a:srgbClr val="F3F39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09981" y="1998663"/>
            <a:ext cx="1154162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dirty="0" smtClean="0">
                <a:solidFill>
                  <a:srgbClr val="000000"/>
                </a:solidFill>
                <a:latin typeface="宋体" charset="-122"/>
              </a:rPr>
              <a:t>供应链协同管理平台</a:t>
            </a:r>
            <a:endParaRPr lang="zh-CN" altLang="en-US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00232" y="2287588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000232" y="2287588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190765" y="2424113"/>
            <a:ext cx="508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宋体" charset="-122"/>
              </a:rPr>
              <a:t>总帐管理</a:t>
            </a:r>
            <a:endParaRPr lang="zh-CN" altLang="en-US" sz="100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001825" y="3857628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985953" y="3840169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055803" y="3971931"/>
            <a:ext cx="685800" cy="13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 dirty="0">
                <a:solidFill>
                  <a:srgbClr val="000000"/>
                </a:solidFill>
                <a:latin typeface="宋体" charset="-122"/>
              </a:rPr>
              <a:t>应收帐款管理</a:t>
            </a:r>
            <a:endParaRPr lang="zh-CN" altLang="en-US" sz="900" dirty="0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014553" y="2805113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001825" y="2805113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190765" y="2936875"/>
            <a:ext cx="508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宋体" charset="-122"/>
              </a:rPr>
              <a:t>报表管理</a:t>
            </a:r>
            <a:endParaRPr lang="zh-CN" altLang="en-US" sz="1000" dirty="0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001825" y="4375153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985953" y="4357694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055803" y="4492631"/>
            <a:ext cx="685800" cy="13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 dirty="0">
                <a:solidFill>
                  <a:srgbClr val="000000"/>
                </a:solidFill>
                <a:latin typeface="宋体" charset="-122"/>
              </a:rPr>
              <a:t>固定资产管理</a:t>
            </a:r>
            <a:endParaRPr lang="zh-CN" altLang="en-US" sz="900" dirty="0"/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014553" y="3322638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001825" y="3322638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085990" y="3457575"/>
            <a:ext cx="685800" cy="13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>
                <a:solidFill>
                  <a:srgbClr val="000000"/>
                </a:solidFill>
                <a:latin typeface="宋体" charset="-122"/>
              </a:rPr>
              <a:t>应付帐款管理</a:t>
            </a:r>
            <a:endParaRPr lang="zh-CN" altLang="en-US" sz="900"/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3833813" y="3357562"/>
            <a:ext cx="785813" cy="3794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3825868" y="3357562"/>
            <a:ext cx="785813" cy="3794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857620" y="3448054"/>
            <a:ext cx="714380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  <a:latin typeface="宋体" charset="-122"/>
              </a:rPr>
              <a:t>委外任务管理</a:t>
            </a:r>
            <a:endParaRPr lang="zh-CN" altLang="en-US" sz="900" dirty="0"/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833813" y="2857496"/>
            <a:ext cx="785813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825868" y="2836861"/>
            <a:ext cx="785813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3894131" y="2970209"/>
            <a:ext cx="692497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  <a:latin typeface="宋体" charset="-122"/>
              </a:rPr>
              <a:t>采购询价管理</a:t>
            </a:r>
            <a:endParaRPr lang="zh-CN" altLang="en-US" sz="900" dirty="0"/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1152530" y="5875357"/>
            <a:ext cx="6491304" cy="2778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152530" y="5875357"/>
            <a:ext cx="6491304" cy="2778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3643306" y="5924570"/>
            <a:ext cx="1365251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宋体" charset="-122"/>
              </a:rPr>
              <a:t>信息技术基础架构</a:t>
            </a:r>
            <a:endParaRPr lang="zh-CN" altLang="en-US" sz="1200" dirty="0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3786182" y="4922838"/>
            <a:ext cx="1008186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宋体" charset="-122"/>
              </a:rPr>
              <a:t>办公协同管理</a:t>
            </a:r>
            <a:endParaRPr lang="zh-CN" altLang="en-US" sz="1200" dirty="0"/>
          </a:p>
        </p:txBody>
      </p:sp>
      <p:sp>
        <p:nvSpPr>
          <p:cNvPr id="166" name="Rectangle 53"/>
          <p:cNvSpPr>
            <a:spLocks noChangeArrowheads="1"/>
          </p:cNvSpPr>
          <p:nvPr/>
        </p:nvSpPr>
        <p:spPr bwMode="auto">
          <a:xfrm>
            <a:off x="5500694" y="3857628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" name="Rectangle 54"/>
          <p:cNvSpPr>
            <a:spLocks noChangeArrowheads="1"/>
          </p:cNvSpPr>
          <p:nvPr/>
        </p:nvSpPr>
        <p:spPr bwMode="auto">
          <a:xfrm>
            <a:off x="5643570" y="4000504"/>
            <a:ext cx="512961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宋体" charset="-122"/>
              </a:rPr>
              <a:t>研发管理</a:t>
            </a:r>
            <a:endParaRPr lang="zh-CN" altLang="en-US" sz="1000" dirty="0"/>
          </a:p>
        </p:txBody>
      </p:sp>
      <p:sp>
        <p:nvSpPr>
          <p:cNvPr id="169" name="Rectangle 53"/>
          <p:cNvSpPr>
            <a:spLocks noChangeArrowheads="1"/>
          </p:cNvSpPr>
          <p:nvPr/>
        </p:nvSpPr>
        <p:spPr bwMode="auto">
          <a:xfrm>
            <a:off x="5500694" y="4357694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</a:ln>
        </p:spPr>
        <p:txBody>
          <a:bodyPr anchor="ctr" anchorCtr="0"/>
          <a:lstStyle/>
          <a:p>
            <a:r>
              <a:rPr lang="zh-CN" altLang="en-US" sz="1050" dirty="0" smtClean="0"/>
              <a:t>人事管理</a:t>
            </a:r>
            <a:endParaRPr lang="zh-CN" altLang="en-US" sz="1050" dirty="0"/>
          </a:p>
        </p:txBody>
      </p:sp>
      <p:sp>
        <p:nvSpPr>
          <p:cNvPr id="170" name="Rectangle 53"/>
          <p:cNvSpPr>
            <a:spLocks noChangeArrowheads="1"/>
          </p:cNvSpPr>
          <p:nvPr/>
        </p:nvSpPr>
        <p:spPr bwMode="auto">
          <a:xfrm>
            <a:off x="3826800" y="2285992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</a:ln>
        </p:spPr>
        <p:txBody>
          <a:bodyPr anchor="ctr" anchorCtr="0"/>
          <a:lstStyle/>
          <a:p>
            <a:r>
              <a:rPr lang="zh-CN" altLang="en-US" sz="900" dirty="0" smtClean="0"/>
              <a:t>销售订单进度管理</a:t>
            </a:r>
            <a:endParaRPr lang="zh-CN" altLang="en-US" sz="900" dirty="0"/>
          </a:p>
        </p:txBody>
      </p:sp>
      <p:sp>
        <p:nvSpPr>
          <p:cNvPr id="171" name="Rectangle 53"/>
          <p:cNvSpPr>
            <a:spLocks noChangeArrowheads="1"/>
          </p:cNvSpPr>
          <p:nvPr/>
        </p:nvSpPr>
        <p:spPr bwMode="auto">
          <a:xfrm>
            <a:off x="3826800" y="3929066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</a:ln>
        </p:spPr>
        <p:txBody>
          <a:bodyPr anchor="ctr" anchorCtr="0"/>
          <a:lstStyle/>
          <a:p>
            <a:r>
              <a:rPr lang="en-US" altLang="zh-CN" sz="900" dirty="0" smtClean="0"/>
              <a:t>….</a:t>
            </a:r>
            <a:endParaRPr lang="zh-CN" altLang="en-US" sz="900" dirty="0"/>
          </a:p>
        </p:txBody>
      </p:sp>
      <p:sp>
        <p:nvSpPr>
          <p:cNvPr id="174" name="Rectangle 27"/>
          <p:cNvSpPr>
            <a:spLocks noChangeArrowheads="1"/>
          </p:cNvSpPr>
          <p:nvPr/>
        </p:nvSpPr>
        <p:spPr bwMode="auto">
          <a:xfrm>
            <a:off x="1142976" y="5214950"/>
            <a:ext cx="6491304" cy="2778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1142976" y="5214950"/>
            <a:ext cx="6491304" cy="2778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Rectangle 150"/>
          <p:cNvSpPr>
            <a:spLocks noChangeArrowheads="1"/>
          </p:cNvSpPr>
          <p:nvPr/>
        </p:nvSpPr>
        <p:spPr bwMode="auto">
          <a:xfrm>
            <a:off x="3869112" y="5278450"/>
            <a:ext cx="988640" cy="1846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 smtClean="0"/>
              <a:t>微信公众号</a:t>
            </a:r>
            <a:endParaRPr lang="zh-CN" altLang="en-US" sz="1200" dirty="0"/>
          </a:p>
        </p:txBody>
      </p:sp>
      <p:sp>
        <p:nvSpPr>
          <p:cNvPr id="178" name="Rectangle 28"/>
          <p:cNvSpPr>
            <a:spLocks noChangeArrowheads="1"/>
          </p:cNvSpPr>
          <p:nvPr/>
        </p:nvSpPr>
        <p:spPr bwMode="auto">
          <a:xfrm>
            <a:off x="1142976" y="5528248"/>
            <a:ext cx="6491304" cy="2778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r>
              <a:rPr lang="zh-CN" altLang="en-US" sz="1100" dirty="0" smtClean="0"/>
              <a:t>                                                                         系统集成</a:t>
            </a:r>
            <a:endParaRPr lang="zh-CN" altLang="en-US" sz="1100" dirty="0"/>
          </a:p>
        </p:txBody>
      </p:sp>
      <p:sp>
        <p:nvSpPr>
          <p:cNvPr id="180" name="Rectangle 53"/>
          <p:cNvSpPr>
            <a:spLocks noChangeArrowheads="1"/>
          </p:cNvSpPr>
          <p:nvPr/>
        </p:nvSpPr>
        <p:spPr bwMode="auto">
          <a:xfrm>
            <a:off x="6357950" y="3857628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</a:ln>
        </p:spPr>
        <p:txBody>
          <a:bodyPr anchor="ctr" anchorCtr="0"/>
          <a:lstStyle/>
          <a:p>
            <a:r>
              <a:rPr lang="zh-CN" altLang="en-US" sz="1050" dirty="0" smtClean="0"/>
              <a:t>项目管理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各系统模块之间的关系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285852" y="857232"/>
            <a:ext cx="328614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总账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00034" y="1928802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固定资产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429388" y="857232"/>
            <a:ext cx="114300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报表管理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643438" y="1071546"/>
            <a:ext cx="164307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3" name="TextBox 12"/>
          <p:cNvSpPr txBox="1"/>
          <p:nvPr/>
        </p:nvSpPr>
        <p:spPr>
          <a:xfrm>
            <a:off x="5000628" y="785794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各种</a:t>
            </a:r>
            <a:endParaRPr lang="en-US" altLang="zh-CN" sz="1400" dirty="0" smtClean="0"/>
          </a:p>
          <a:p>
            <a:r>
              <a:rPr lang="zh-CN" altLang="en-US" sz="1400" dirty="0" smtClean="0"/>
              <a:t>财务报表</a:t>
            </a:r>
            <a:endParaRPr lang="en-US" altLang="zh-CN" sz="1400" dirty="0" smtClean="0"/>
          </a:p>
        </p:txBody>
      </p:sp>
      <p:sp>
        <p:nvSpPr>
          <p:cNvPr id="15" name="矩形 14"/>
          <p:cNvSpPr/>
          <p:nvPr/>
        </p:nvSpPr>
        <p:spPr bwMode="auto">
          <a:xfrm>
            <a:off x="2214546" y="1928802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latin typeface="Arial" charset="0"/>
              </a:rPr>
              <a:t>应付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管理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1142976" y="1285860"/>
            <a:ext cx="928694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1" name="直接箭头连接符 20"/>
          <p:cNvCxnSpPr/>
          <p:nvPr/>
        </p:nvCxnSpPr>
        <p:spPr bwMode="auto">
          <a:xfrm rot="5400000" flipH="1" flipV="1">
            <a:off x="2500298" y="1571612"/>
            <a:ext cx="5715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4" name="直接箭头连接符 23"/>
          <p:cNvCxnSpPr/>
          <p:nvPr/>
        </p:nvCxnSpPr>
        <p:spPr bwMode="auto">
          <a:xfrm rot="10800000">
            <a:off x="3357554" y="1285860"/>
            <a:ext cx="1143008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7" name="TextBox 26"/>
          <p:cNvSpPr txBox="1"/>
          <p:nvPr/>
        </p:nvSpPr>
        <p:spPr>
          <a:xfrm>
            <a:off x="1285852" y="150017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凭证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00298" y="150017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凭证</a:t>
            </a:r>
            <a:endParaRPr lang="zh-CN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786182" y="150017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凭证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 bwMode="auto">
          <a:xfrm>
            <a:off x="4000496" y="1928802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latin typeface="Arial" charset="0"/>
              </a:rPr>
              <a:t>应收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管理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2285984" y="2928934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采购管理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4071934" y="2928934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销售管理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 rot="5400000" flipH="1" flipV="1">
            <a:off x="2608249" y="2607463"/>
            <a:ext cx="499272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9" name="直接箭头连接符 38"/>
          <p:cNvCxnSpPr/>
          <p:nvPr/>
        </p:nvCxnSpPr>
        <p:spPr bwMode="auto">
          <a:xfrm rot="5400000" flipH="1" flipV="1">
            <a:off x="4394199" y="2606669"/>
            <a:ext cx="5000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0" name="TextBox 39"/>
          <p:cNvSpPr txBox="1"/>
          <p:nvPr/>
        </p:nvSpPr>
        <p:spPr>
          <a:xfrm>
            <a:off x="2357422" y="250030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采购发票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143372" y="250030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销售发票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5786446" y="1857364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人事管理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 rot="10800000">
            <a:off x="4286248" y="1285860"/>
            <a:ext cx="1928826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7" name="TextBox 46"/>
          <p:cNvSpPr txBox="1"/>
          <p:nvPr/>
        </p:nvSpPr>
        <p:spPr>
          <a:xfrm>
            <a:off x="5072066" y="1428736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凭证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 bwMode="auto">
          <a:xfrm>
            <a:off x="3071802" y="3714752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库存管理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2071670" y="4500570"/>
            <a:ext cx="3214710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生产管理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357158" y="4500570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委外管理</a:t>
            </a:r>
          </a:p>
        </p:txBody>
      </p:sp>
      <p:sp>
        <p:nvSpPr>
          <p:cNvPr id="51" name="矩形 50"/>
          <p:cNvSpPr/>
          <p:nvPr/>
        </p:nvSpPr>
        <p:spPr bwMode="auto">
          <a:xfrm>
            <a:off x="3214678" y="5357826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项目管理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6072198" y="4429132"/>
            <a:ext cx="114300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研发管理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7429520" y="2428868"/>
            <a:ext cx="1714480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协同办公（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OA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）</a:t>
            </a:r>
          </a:p>
        </p:txBody>
      </p:sp>
      <p:cxnSp>
        <p:nvCxnSpPr>
          <p:cNvPr id="66" name="肘形连接符 65"/>
          <p:cNvCxnSpPr>
            <a:stCxn id="34" idx="1"/>
            <a:endCxn id="48" idx="1"/>
          </p:cNvCxnSpPr>
          <p:nvPr/>
        </p:nvCxnSpPr>
        <p:spPr bwMode="auto">
          <a:xfrm rot="10800000" flipH="1" flipV="1">
            <a:off x="2285984" y="3107529"/>
            <a:ext cx="785818" cy="785818"/>
          </a:xfrm>
          <a:prstGeom prst="bentConnector3">
            <a:avLst>
              <a:gd name="adj1" fmla="val -290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56" name="TextBox 55"/>
          <p:cNvSpPr txBox="1"/>
          <p:nvPr/>
        </p:nvSpPr>
        <p:spPr>
          <a:xfrm>
            <a:off x="1571604" y="342900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采购到货</a:t>
            </a:r>
            <a:endParaRPr lang="zh-CN" altLang="en-US" sz="1400" dirty="0"/>
          </a:p>
        </p:txBody>
      </p:sp>
      <p:cxnSp>
        <p:nvCxnSpPr>
          <p:cNvPr id="68" name="肘形连接符 67"/>
          <p:cNvCxnSpPr>
            <a:stCxn id="35" idx="2"/>
            <a:endCxn id="48" idx="3"/>
          </p:cNvCxnSpPr>
          <p:nvPr/>
        </p:nvCxnSpPr>
        <p:spPr bwMode="auto">
          <a:xfrm rot="5400000">
            <a:off x="4125513" y="3375421"/>
            <a:ext cx="607223" cy="4286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59" name="TextBox 58"/>
          <p:cNvSpPr txBox="1"/>
          <p:nvPr/>
        </p:nvSpPr>
        <p:spPr>
          <a:xfrm>
            <a:off x="4240693" y="342900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销售发货</a:t>
            </a:r>
            <a:endParaRPr lang="zh-CN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786182" y="4143380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领料、入库</a:t>
            </a:r>
            <a:endParaRPr lang="zh-CN" altLang="en-US" sz="1400" dirty="0"/>
          </a:p>
        </p:txBody>
      </p:sp>
      <p:cxnSp>
        <p:nvCxnSpPr>
          <p:cNvPr id="84" name="直接箭头连接符 83"/>
          <p:cNvCxnSpPr/>
          <p:nvPr/>
        </p:nvCxnSpPr>
        <p:spPr bwMode="auto">
          <a:xfrm rot="10800000">
            <a:off x="1571604" y="4643446"/>
            <a:ext cx="357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85" name="TextBox 84"/>
          <p:cNvSpPr txBox="1"/>
          <p:nvPr/>
        </p:nvSpPr>
        <p:spPr>
          <a:xfrm>
            <a:off x="1428728" y="414338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委外订单</a:t>
            </a:r>
            <a:endParaRPr lang="zh-CN" altLang="en-US" sz="1400" dirty="0"/>
          </a:p>
        </p:txBody>
      </p:sp>
      <p:cxnSp>
        <p:nvCxnSpPr>
          <p:cNvPr id="87" name="直接箭头连接符 86"/>
          <p:cNvCxnSpPr/>
          <p:nvPr/>
        </p:nvCxnSpPr>
        <p:spPr bwMode="auto">
          <a:xfrm rot="5400000" flipH="1" flipV="1">
            <a:off x="285720" y="2571744"/>
            <a:ext cx="2214578" cy="1500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88" name="TextBox 87"/>
          <p:cNvSpPr txBox="1"/>
          <p:nvPr/>
        </p:nvSpPr>
        <p:spPr>
          <a:xfrm>
            <a:off x="642910" y="378619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委外发票</a:t>
            </a:r>
            <a:endParaRPr lang="zh-CN" altLang="en-US" sz="1400" dirty="0"/>
          </a:p>
        </p:txBody>
      </p:sp>
      <p:cxnSp>
        <p:nvCxnSpPr>
          <p:cNvPr id="92" name="直接箭头连接符 91"/>
          <p:cNvCxnSpPr/>
          <p:nvPr/>
        </p:nvCxnSpPr>
        <p:spPr bwMode="auto">
          <a:xfrm rot="10800000">
            <a:off x="5357818" y="4643446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93" name="TextBox 92"/>
          <p:cNvSpPr txBox="1"/>
          <p:nvPr/>
        </p:nvSpPr>
        <p:spPr>
          <a:xfrm>
            <a:off x="5357818" y="4286256"/>
            <a:ext cx="5934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BOM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 bwMode="auto">
          <a:xfrm rot="10800000" flipV="1">
            <a:off x="4500562" y="4857760"/>
            <a:ext cx="2000264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97" name="直接箭头连接符 96"/>
          <p:cNvCxnSpPr/>
          <p:nvPr/>
        </p:nvCxnSpPr>
        <p:spPr bwMode="auto">
          <a:xfrm>
            <a:off x="1000100" y="4929198"/>
            <a:ext cx="2143140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99" name="直接箭头连接符 98"/>
          <p:cNvCxnSpPr/>
          <p:nvPr/>
        </p:nvCxnSpPr>
        <p:spPr bwMode="auto">
          <a:xfrm rot="5400000">
            <a:off x="3679025" y="5107793"/>
            <a:ext cx="357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00" name="TextBox 99"/>
          <p:cNvSpPr txBox="1"/>
          <p:nvPr/>
        </p:nvSpPr>
        <p:spPr>
          <a:xfrm>
            <a:off x="1928794" y="5143512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进度</a:t>
            </a:r>
            <a:endParaRPr lang="zh-CN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214678" y="4929198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进度</a:t>
            </a:r>
            <a:endParaRPr lang="zh-CN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14942" y="507207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进度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 bwMode="auto">
          <a:xfrm>
            <a:off x="6429388" y="2500306"/>
            <a:ext cx="428628" cy="15001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latin typeface="Arial" charset="0"/>
              </a:rPr>
              <a:t>供应链协同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>
            <a:off x="5357818" y="3071810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11" name="矩形 110"/>
          <p:cNvSpPr/>
          <p:nvPr/>
        </p:nvSpPr>
        <p:spPr bwMode="auto">
          <a:xfrm>
            <a:off x="8501090" y="3643314"/>
            <a:ext cx="428628" cy="15001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微信公众号</a:t>
            </a:r>
          </a:p>
        </p:txBody>
      </p:sp>
      <p:cxnSp>
        <p:nvCxnSpPr>
          <p:cNvPr id="113" name="直接箭头连接符 112"/>
          <p:cNvCxnSpPr/>
          <p:nvPr/>
        </p:nvCxnSpPr>
        <p:spPr bwMode="auto">
          <a:xfrm rot="5400000">
            <a:off x="8108181" y="3178967"/>
            <a:ext cx="78581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16" name="TextBox 115"/>
          <p:cNvSpPr txBox="1"/>
          <p:nvPr/>
        </p:nvSpPr>
        <p:spPr>
          <a:xfrm>
            <a:off x="8072462" y="300037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事务处理</a:t>
            </a:r>
            <a:endParaRPr lang="zh-CN" altLang="en-US" sz="1400" dirty="0"/>
          </a:p>
        </p:txBody>
      </p:sp>
      <p:cxnSp>
        <p:nvCxnSpPr>
          <p:cNvPr id="119" name="肘形连接符 118"/>
          <p:cNvCxnSpPr>
            <a:endCxn id="105" idx="3"/>
          </p:cNvCxnSpPr>
          <p:nvPr/>
        </p:nvCxnSpPr>
        <p:spPr bwMode="auto">
          <a:xfrm flipV="1">
            <a:off x="4429124" y="3250405"/>
            <a:ext cx="2428892" cy="2321735"/>
          </a:xfrm>
          <a:prstGeom prst="bentConnector3">
            <a:avLst>
              <a:gd name="adj1" fmla="val 1200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2" name="形状 121"/>
          <p:cNvCxnSpPr>
            <a:stCxn id="105" idx="3"/>
            <a:endCxn id="111" idx="1"/>
          </p:cNvCxnSpPr>
          <p:nvPr/>
        </p:nvCxnSpPr>
        <p:spPr bwMode="auto">
          <a:xfrm>
            <a:off x="6858016" y="3250405"/>
            <a:ext cx="1643074" cy="1143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17" name="TextBox 116"/>
          <p:cNvSpPr txBox="1"/>
          <p:nvPr/>
        </p:nvSpPr>
        <p:spPr>
          <a:xfrm>
            <a:off x="7429520" y="3643314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事务处理</a:t>
            </a:r>
            <a:endParaRPr lang="zh-CN" alt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858016" y="5072074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任务派发</a:t>
            </a:r>
            <a:endParaRPr lang="en-US" altLang="zh-CN" sz="1400" dirty="0" smtClean="0"/>
          </a:p>
          <a:p>
            <a:r>
              <a:rPr lang="zh-CN" altLang="en-US" sz="1400" dirty="0" smtClean="0"/>
              <a:t>进度上报</a:t>
            </a:r>
            <a:endParaRPr lang="zh-CN" altLang="en-US" sz="1400" dirty="0"/>
          </a:p>
        </p:txBody>
      </p:sp>
      <p:sp>
        <p:nvSpPr>
          <p:cNvPr id="128" name="矩形 127"/>
          <p:cNvSpPr/>
          <p:nvPr/>
        </p:nvSpPr>
        <p:spPr bwMode="auto">
          <a:xfrm>
            <a:off x="2071670" y="6286520"/>
            <a:ext cx="3214710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质量管理</a:t>
            </a:r>
          </a:p>
        </p:txBody>
      </p:sp>
      <p:cxnSp>
        <p:nvCxnSpPr>
          <p:cNvPr id="130" name="直接箭头连接符 129"/>
          <p:cNvCxnSpPr/>
          <p:nvPr/>
        </p:nvCxnSpPr>
        <p:spPr bwMode="auto">
          <a:xfrm>
            <a:off x="714348" y="4929198"/>
            <a:ext cx="1928826" cy="1285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31" name="TextBox 130"/>
          <p:cNvSpPr txBox="1"/>
          <p:nvPr/>
        </p:nvSpPr>
        <p:spPr>
          <a:xfrm>
            <a:off x="1214414" y="557214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委外质检</a:t>
            </a:r>
            <a:endParaRPr lang="zh-CN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286380" y="271462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订单进度</a:t>
            </a:r>
            <a:endParaRPr lang="zh-CN" altLang="en-US" sz="1400" dirty="0"/>
          </a:p>
        </p:txBody>
      </p:sp>
      <p:cxnSp>
        <p:nvCxnSpPr>
          <p:cNvPr id="137" name="肘形连接符 136"/>
          <p:cNvCxnSpPr>
            <a:stCxn id="34" idx="1"/>
            <a:endCxn id="128" idx="1"/>
          </p:cNvCxnSpPr>
          <p:nvPr/>
        </p:nvCxnSpPr>
        <p:spPr bwMode="auto">
          <a:xfrm rot="10800000" flipV="1">
            <a:off x="2071670" y="3107529"/>
            <a:ext cx="214314" cy="3357586"/>
          </a:xfrm>
          <a:prstGeom prst="bentConnector3">
            <a:avLst>
              <a:gd name="adj1" fmla="val 9453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39" name="TextBox 138"/>
          <p:cNvSpPr txBox="1"/>
          <p:nvPr/>
        </p:nvSpPr>
        <p:spPr>
          <a:xfrm>
            <a:off x="785786" y="6357958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到货质检</a:t>
            </a:r>
            <a:endParaRPr lang="zh-CN" altLang="en-US" sz="1400" dirty="0"/>
          </a:p>
        </p:txBody>
      </p:sp>
      <p:cxnSp>
        <p:nvCxnSpPr>
          <p:cNvPr id="141" name="肘形连接符 140"/>
          <p:cNvCxnSpPr/>
          <p:nvPr/>
        </p:nvCxnSpPr>
        <p:spPr bwMode="auto">
          <a:xfrm rot="5400000">
            <a:off x="4215207" y="5572537"/>
            <a:ext cx="128509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3" name="TextBox 142"/>
          <p:cNvSpPr txBox="1"/>
          <p:nvPr/>
        </p:nvSpPr>
        <p:spPr>
          <a:xfrm>
            <a:off x="4500562" y="5786454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完工质检</a:t>
            </a:r>
            <a:endParaRPr lang="zh-CN" altLang="en-US" sz="1400" dirty="0"/>
          </a:p>
        </p:txBody>
      </p:sp>
      <p:cxnSp>
        <p:nvCxnSpPr>
          <p:cNvPr id="149" name="肘形连接符 148"/>
          <p:cNvCxnSpPr>
            <a:stCxn id="35" idx="3"/>
            <a:endCxn id="128" idx="3"/>
          </p:cNvCxnSpPr>
          <p:nvPr/>
        </p:nvCxnSpPr>
        <p:spPr bwMode="auto">
          <a:xfrm>
            <a:off x="5214942" y="3107529"/>
            <a:ext cx="71438" cy="3357586"/>
          </a:xfrm>
          <a:prstGeom prst="bentConnector3">
            <a:avLst>
              <a:gd name="adj1" fmla="val 9931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53" name="TextBox 152"/>
          <p:cNvSpPr txBox="1"/>
          <p:nvPr/>
        </p:nvSpPr>
        <p:spPr>
          <a:xfrm>
            <a:off x="5500694" y="5857892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退发货质检</a:t>
            </a:r>
            <a:endParaRPr lang="zh-CN" altLang="en-US" sz="1400" dirty="0"/>
          </a:p>
        </p:txBody>
      </p:sp>
      <p:cxnSp>
        <p:nvCxnSpPr>
          <p:cNvPr id="155" name="直接箭头连接符 154"/>
          <p:cNvCxnSpPr/>
          <p:nvPr/>
        </p:nvCxnSpPr>
        <p:spPr bwMode="auto">
          <a:xfrm rot="5400000" flipH="1" flipV="1">
            <a:off x="3571868" y="4286256"/>
            <a:ext cx="28575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鸿亚力信息化建设阶段划分建议</a:t>
            </a: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28596" y="1142985"/>
          <a:ext cx="8572560" cy="411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143140"/>
                <a:gridCol w="2143140"/>
                <a:gridCol w="2143140"/>
              </a:tblGrid>
              <a:tr h="6715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第三阶段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财务系统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总账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报表管理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应收账款管理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应付账款管理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固定资产管理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供应链协同平台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委外任务管理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销售订单进度管理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采购询价管理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业务系统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研发管理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项目管理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采购管理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质量管理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人事管理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车间管理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基础系统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办公协同管理（</a:t>
                      </a:r>
                      <a:r>
                        <a:rPr lang="en-US" altLang="zh-CN" dirty="0" smtClean="0"/>
                        <a:t>OA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微信公众号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系统集成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系统集成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系统集成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构建基础系统，以研发管理、项目管理为核心，辅以财务、库存管理，建立鸿亚力信息化标准体系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1472" y="714356"/>
            <a:ext cx="2209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kumimoji="1"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第一阶段目标</a:t>
            </a:r>
            <a:endParaRPr kumimoji="1" lang="zh-CN" altLang="en-US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814393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构建鸿亚力信息化基础系统，使得公司行政工作能够进行系统化管理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创建鸿亚力微信公众号，提升公司形象，微信公众号未来也是企业供应链协同的入口之一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使用财务系统，为将来使用财务管理其他模块打下基础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对库存进行管理，迈出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管理的第一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三维设计能力，逐步向以三维设计为主的研发模式转型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研发管理、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管理，为技术部门提供图文档、审批流程、变更流程、产品结构、数据版本进行管理，实现数据源头的管理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委外管理实现委外订单的管理，委外任务管理使得供应商能够实时上报委外订单完成进度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项目管理将研发、生产、委外、质量等业务工作进行串联，各部门实时上报任务情况，使得管理者能够快速掌握项目进行情况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1681</Words>
  <Application>Kingsoft Office WPP</Application>
  <PresentationFormat>全屏显示(4:3)</PresentationFormat>
  <Paragraphs>322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演示文稿3</vt:lpstr>
      <vt:lpstr>鸿亚力 信息化建设规划</vt:lpstr>
      <vt:lpstr>信息化现状：从4个方面分析鸿亚力信息化现状</vt:lpstr>
      <vt:lpstr>应用软件使用情况</vt:lpstr>
      <vt:lpstr>企业信息化硬件设施和IT人员配备情况</vt:lpstr>
      <vt:lpstr>鸿亚力目前IT现状总体评价</vt:lpstr>
      <vt:lpstr>鸿亚力信息化建设总体框架</vt:lpstr>
      <vt:lpstr>各系统模块之间的关系</vt:lpstr>
      <vt:lpstr>鸿亚力信息化建设阶段划分建议</vt:lpstr>
      <vt:lpstr>第一阶段:构建基础系统，以研发管理、项目管理为核心，辅以财务、库存管理，建立鸿亚力信息化标准体系</vt:lpstr>
      <vt:lpstr>三维建模设计与仿真</vt:lpstr>
      <vt:lpstr>第一阶段主要流程：CAD集成</vt:lpstr>
      <vt:lpstr>第一阶段主要流程：审批流程</vt:lpstr>
      <vt:lpstr>第一阶段主要流程：变更管理</vt:lpstr>
      <vt:lpstr>第一阶段主要流程：项目管理</vt:lpstr>
      <vt:lpstr>第一阶段其他系统简述：库存管理</vt:lpstr>
      <vt:lpstr>第一阶段其他系统简述：微信公众号</vt:lpstr>
      <vt:lpstr>第二阶段：系统扩展，扩大管理范围</vt:lpstr>
      <vt:lpstr>第二阶段：主要业务系统流程</vt:lpstr>
      <vt:lpstr>第三阶段：进一步扩大管理范围，对企业进行信息化全覆盖</vt:lpstr>
      <vt:lpstr>第三阶段：主要业务系统流程----质量管理</vt:lpstr>
      <vt:lpstr>第三阶段：主要业务系统流程----生产管理</vt:lpstr>
      <vt:lpstr>第三阶段：主要系统业务流程----人事管理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鸿亚立 信息化建设规划</dc:title>
  <dc:creator>zhangjc</dc:creator>
  <cp:lastModifiedBy>zhangjc</cp:lastModifiedBy>
  <cp:revision>12</cp:revision>
  <dcterms:created xsi:type="dcterms:W3CDTF">2015-12-16T02:38:00Z</dcterms:created>
  <dcterms:modified xsi:type="dcterms:W3CDTF">2015-12-24T07:53:41Z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