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96" r:id="rId4"/>
    <p:sldId id="305" r:id="rId5"/>
    <p:sldId id="264" r:id="rId6"/>
    <p:sldId id="263" r:id="rId7"/>
    <p:sldId id="297" r:id="rId8"/>
    <p:sldId id="298" r:id="rId9"/>
    <p:sldId id="299" r:id="rId10"/>
    <p:sldId id="306" r:id="rId11"/>
    <p:sldId id="308" r:id="rId12"/>
    <p:sldId id="309" r:id="rId13"/>
    <p:sldId id="310" r:id="rId14"/>
    <p:sldId id="311" r:id="rId15"/>
    <p:sldId id="294" r:id="rId16"/>
    <p:sldId id="28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41" autoAdjust="0"/>
    <p:restoredTop sz="94660"/>
  </p:normalViewPr>
  <p:slideViewPr>
    <p:cSldViewPr>
      <p:cViewPr varScale="1">
        <p:scale>
          <a:sx n="62" d="100"/>
          <a:sy n="62" d="100"/>
        </p:scale>
        <p:origin x="-150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9F9A4-9F00-4A14-8BD4-2065DA1597C3}" type="datetimeFigureOut">
              <a:rPr lang="zh-CN" altLang="en-US" smtClean="0"/>
              <a:pPr/>
              <a:t>2014/12/17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4ACDB-CAC3-4A54-BE80-DCCE40972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4ACDB-CAC3-4A54-BE80-DCCE409723D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8"/>
          <p:cNvSpPr>
            <a:spLocks noChangeArrowheads="1"/>
          </p:cNvSpPr>
          <p:nvPr/>
        </p:nvSpPr>
        <p:spPr bwMode="gray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Rectangle 39"/>
          <p:cNvSpPr>
            <a:spLocks noChangeArrowheads="1"/>
          </p:cNvSpPr>
          <p:nvPr/>
        </p:nvSpPr>
        <p:spPr bwMode="ltGray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Oval 40" descr="a"/>
          <p:cNvSpPr>
            <a:spLocks noChangeArrowheads="1"/>
          </p:cNvSpPr>
          <p:nvPr/>
        </p:nvSpPr>
        <p:spPr bwMode="gray">
          <a:xfrm>
            <a:off x="971550" y="1628775"/>
            <a:ext cx="3529013" cy="367188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7" name="Oval 41" descr="b"/>
          <p:cNvSpPr>
            <a:spLocks noChangeArrowheads="1"/>
          </p:cNvSpPr>
          <p:nvPr/>
        </p:nvSpPr>
        <p:spPr bwMode="gray">
          <a:xfrm>
            <a:off x="323850" y="1268413"/>
            <a:ext cx="1438275" cy="1511300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" name="Oval 42" descr="d"/>
          <p:cNvSpPr>
            <a:spLocks noChangeArrowheads="1"/>
          </p:cNvSpPr>
          <p:nvPr/>
        </p:nvSpPr>
        <p:spPr bwMode="gray">
          <a:xfrm>
            <a:off x="1258888" y="260350"/>
            <a:ext cx="935037" cy="936625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9" name="Oval 43"/>
          <p:cNvSpPr>
            <a:spLocks noChangeArrowheads="1"/>
          </p:cNvSpPr>
          <p:nvPr/>
        </p:nvSpPr>
        <p:spPr bwMode="gray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" name="Oval 44" descr="c"/>
          <p:cNvSpPr>
            <a:spLocks noChangeArrowheads="1"/>
          </p:cNvSpPr>
          <p:nvPr/>
        </p:nvSpPr>
        <p:spPr bwMode="gray">
          <a:xfrm>
            <a:off x="3851275" y="3500438"/>
            <a:ext cx="1582738" cy="1582737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0" y="1219200"/>
            <a:ext cx="4495800" cy="1752600"/>
          </a:xfrm>
        </p:spPr>
        <p:txBody>
          <a:bodyPr/>
          <a:lstStyle>
            <a:lvl1pPr algn="r">
              <a:defRPr sz="48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486400"/>
            <a:ext cx="762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581400" y="6400800"/>
            <a:ext cx="2209800" cy="244475"/>
          </a:xfr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fld id="{DFDFCFBD-1036-40FB-ADF6-849B638BAA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4" name="图片 13" descr="LogoV2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29388" y="4572008"/>
            <a:ext cx="2085975" cy="8286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8138A-911C-4C8A-A65D-DBF6385CFF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5" y="609600"/>
            <a:ext cx="2066925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48375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CD6F4-CE0F-4575-AC33-572B73CD0C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400" y="609600"/>
            <a:ext cx="60198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76400"/>
            <a:ext cx="8267700" cy="46482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FEBB1-8D85-4C91-B332-6DBC45D1FB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7D4F4-37AB-4A8A-BDE3-D04521C248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 b="1" baseline="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B21E8-C550-4267-9B95-9DCBFCFA77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3010C-70A1-43E9-95C8-FA895F900E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6D726-AFA2-4346-AD5C-31DA90405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3525F-3BB8-4B21-A694-DB7A067632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A161F-8B41-4049-B62F-1CC9A8D793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F13DE-C05D-4003-BD16-5C405625D0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6CA89-0ECB-49AF-B25C-CCEB45CEF8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A6222-08E0-43D5-AF68-B589320E47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9144000" cy="6477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131" name="Oval 107" descr="b"/>
          <p:cNvSpPr>
            <a:spLocks noChangeArrowheads="1"/>
          </p:cNvSpPr>
          <p:nvPr/>
        </p:nvSpPr>
        <p:spPr bwMode="gray">
          <a:xfrm>
            <a:off x="1116013" y="58738"/>
            <a:ext cx="865187" cy="892175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132" name="Oval 108" descr="c"/>
          <p:cNvSpPr>
            <a:spLocks noChangeArrowheads="1"/>
          </p:cNvSpPr>
          <p:nvPr/>
        </p:nvSpPr>
        <p:spPr bwMode="gray">
          <a:xfrm>
            <a:off x="8101013" y="106363"/>
            <a:ext cx="790575" cy="830262"/>
          </a:xfrm>
          <a:prstGeom prst="ellipse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133" name="Oval 109" descr="a"/>
          <p:cNvSpPr>
            <a:spLocks noChangeArrowheads="1"/>
          </p:cNvSpPr>
          <p:nvPr/>
        </p:nvSpPr>
        <p:spPr bwMode="gray">
          <a:xfrm>
            <a:off x="179388" y="333375"/>
            <a:ext cx="1152525" cy="1223963"/>
          </a:xfrm>
          <a:prstGeom prst="ellipse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3415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B03A1EC-F8A2-407C-B0DB-E4BB8BE4AA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609600"/>
            <a:ext cx="6019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34150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2" name="图片 11" descr="LogoV2.jp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058025" y="6029325"/>
            <a:ext cx="2085975" cy="8286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/>
              <a:t>Aras</a:t>
            </a:r>
            <a:r>
              <a:rPr lang="zh-CN" altLang="en-US" sz="3600" dirty="0" smtClean="0"/>
              <a:t>解决方案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5589240"/>
            <a:ext cx="7620000" cy="304800"/>
          </a:xfrm>
        </p:spPr>
        <p:txBody>
          <a:bodyPr/>
          <a:lstStyle/>
          <a:p>
            <a:r>
              <a:rPr lang="zh-CN" altLang="en-US" dirty="0" smtClean="0"/>
              <a:t>上海熠酷信息科技有限公司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057400" y="609600"/>
            <a:ext cx="6019800" cy="487363"/>
          </a:xfrm>
        </p:spPr>
        <p:txBody>
          <a:bodyPr/>
          <a:lstStyle/>
          <a:p>
            <a:pPr algn="l"/>
            <a:r>
              <a:rPr lang="zh-CN" altLang="en-US" dirty="0" smtClean="0"/>
              <a:t>变更管理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1340768"/>
            <a:ext cx="3997889" cy="11913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602"/>
              </a:lnSpc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功能项目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借用件影响分析，自动列出借用情况</a:t>
            </a:r>
            <a:endParaRPr lang="en-US" altLang="zh-CN" sz="1602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变更操作（增件、改号、替换，修订等）</a:t>
            </a:r>
            <a:endParaRPr lang="en-US" altLang="zh-CN" sz="1602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预定义多种相关流程</a:t>
            </a:r>
            <a:endParaRPr lang="en-US" altLang="zh-CN" sz="1602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74638" marR="0" lvl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包括文档变更和工程变更</a:t>
            </a:r>
            <a:endParaRPr lang="en-US" altLang="zh-CN" sz="1602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8245" y="1340768"/>
            <a:ext cx="3970959" cy="12724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602"/>
              </a:lnSpc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主要效益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R="0" lvl="0" indent="274638" defTabSz="914400" eaLnBrk="1" fontAlgn="auto" latinLnBrk="0" hangingPunct="1">
              <a:lnSpc>
                <a:spcPts val="1602"/>
              </a:lnSpc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快速列出借用件的影响范围，为变更操作</a:t>
            </a:r>
            <a:endParaRPr lang="en-US" altLang="zh-CN" sz="1602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R="0" lvl="0" indent="274638" defTabSz="914400" eaLnBrk="1" fontAlgn="auto" latinLnBrk="0" hangingPunct="1">
              <a:lnSpc>
                <a:spcPts val="1602"/>
              </a:lnSpc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提供参考</a:t>
            </a:r>
            <a:endParaRPr lang="en-US" altLang="zh-CN" sz="1602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R="0" lvl="0" indent="274638" defTabSz="914400" eaLnBrk="1" fontAlgn="auto" latinLnBrk="0" hangingPunct="1">
              <a:lnSpc>
                <a:spcPts val="1602"/>
              </a:lnSpc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建立相应的台账（问题报告、变更申请、</a:t>
            </a:r>
            <a:endParaRPr lang="en-US" altLang="zh-CN" sz="1602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R="0" lvl="0" indent="274638" defTabSz="914400" eaLnBrk="1" fontAlgn="auto" latinLnBrk="0" hangingPunct="1">
              <a:lnSpc>
                <a:spcPts val="1602"/>
              </a:lnSpc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变更执行等），所有信息都可以追溯</a:t>
            </a:r>
            <a:endParaRPr lang="en-US" altLang="zh-CN" sz="1602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1602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71472" y="5786454"/>
            <a:ext cx="8247290" cy="517531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90000" tIns="46800" rIns="36000" bIns="46800" anchor="ctr">
            <a:spAutoFit/>
          </a:bodyPr>
          <a:lstStyle/>
          <a:p>
            <a:pPr lvl="0">
              <a:lnSpc>
                <a:spcPts val="2347"/>
              </a:lnSpc>
              <a:tabLst>
                <a:tab pos="76200" algn="l"/>
              </a:tabLst>
              <a:defRPr/>
            </a:pPr>
            <a:r>
              <a:rPr lang="zh-CN" altLang="en-US" sz="1602" dirty="0" smtClean="0">
                <a:latin typeface="Times New Roman"/>
              </a:rPr>
              <a:t>全面的分析变更影响范围，避免变更失误，变更台账可追溯，为企业积累宝贵经验财富</a:t>
            </a:r>
            <a:endParaRPr lang="zh-CN" altLang="en-US" sz="1602" dirty="0">
              <a:latin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3000372"/>
            <a:ext cx="2786082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3143248"/>
            <a:ext cx="107157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9631" y="2571744"/>
            <a:ext cx="4424369" cy="1175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06" y="3500438"/>
            <a:ext cx="4500594" cy="87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54081" y="4500570"/>
            <a:ext cx="4489919" cy="112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产品问题追溯管理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500306"/>
            <a:ext cx="1981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571744"/>
            <a:ext cx="3670300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2786058"/>
            <a:ext cx="4116387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6613" y="3000372"/>
            <a:ext cx="4497387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右箭头 8"/>
          <p:cNvSpPr>
            <a:spLocks noChangeArrowheads="1"/>
          </p:cNvSpPr>
          <p:nvPr/>
        </p:nvSpPr>
        <p:spPr bwMode="auto">
          <a:xfrm>
            <a:off x="2714612" y="3857628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214313" y="6021388"/>
            <a:ext cx="8613775" cy="452437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36000" bIns="46800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600">
                <a:solidFill>
                  <a:srgbClr val="120C80"/>
                </a:solidFill>
              </a:rPr>
              <a:t>通过</a:t>
            </a:r>
            <a:r>
              <a:rPr lang="en-US" altLang="zh-CN" sz="1600">
                <a:solidFill>
                  <a:srgbClr val="120C80"/>
                </a:solidFill>
              </a:rPr>
              <a:t>CA/PA</a:t>
            </a:r>
            <a:r>
              <a:rPr lang="zh-CN" altLang="en-US" sz="1600">
                <a:solidFill>
                  <a:srgbClr val="120C80"/>
                </a:solidFill>
              </a:rPr>
              <a:t>和问题管理协助客户分析问题原因并找出相应对策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1538" y="1357298"/>
            <a:ext cx="3571900" cy="119135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602"/>
              </a:lnSpc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功能项目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CA/PA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管理：质量事件、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 Why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’s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endParaRPr lang="en-US" altLang="zh-CN" sz="1602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Global 8D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、预防矫正</a:t>
            </a:r>
            <a:endParaRPr lang="en-US" altLang="zh-CN" sz="1602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R="0" lvl="0" indent="274638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问题管理</a:t>
            </a:r>
            <a:endParaRPr lang="en-US" altLang="zh-CN" sz="1602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endParaRPr lang="en-US" altLang="zh-CN" sz="1602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8245" y="1340768"/>
            <a:ext cx="3711473" cy="98616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主要效益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indent="273050"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确保质量问题有明确的处理改善</a:t>
            </a:r>
            <a:endParaRPr lang="en-US" altLang="zh-CN" sz="1602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273050"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并有对应的预防措施</a:t>
            </a:r>
            <a:endParaRPr lang="en-US" altLang="zh-CN" sz="1602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273050"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降低相同问题的再发生率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1602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工装设备管理</a:t>
            </a:r>
            <a:endParaRPr lang="zh-CN" altLang="en-US" dirty="0"/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214313" y="6021388"/>
            <a:ext cx="8613775" cy="452437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36000" bIns="46800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600" dirty="0">
                <a:solidFill>
                  <a:srgbClr val="120C80"/>
                </a:solidFill>
              </a:rPr>
              <a:t>模具管理用来管理企业的工具、工装设备信息，便于用户进行工艺规划设计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1857375"/>
            <a:ext cx="1571625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1357298"/>
            <a:ext cx="4819650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5" y="2500313"/>
            <a:ext cx="5032375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右箭头 8"/>
          <p:cNvSpPr>
            <a:spLocks noChangeArrowheads="1"/>
          </p:cNvSpPr>
          <p:nvPr/>
        </p:nvSpPr>
        <p:spPr bwMode="auto">
          <a:xfrm>
            <a:off x="2143125" y="3429000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500042"/>
            <a:ext cx="6118225" cy="714375"/>
          </a:xfrm>
        </p:spPr>
        <p:txBody>
          <a:bodyPr/>
          <a:lstStyle/>
          <a:p>
            <a:pPr algn="l"/>
            <a:r>
              <a:rPr lang="zh-CN" altLang="en-US" dirty="0" smtClean="0">
                <a:ea typeface="宋体" pitchFamily="2" charset="-122"/>
              </a:rPr>
              <a:t>工艺规划</a:t>
            </a: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857496"/>
            <a:ext cx="1511300" cy="267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2857496"/>
            <a:ext cx="3616325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286124"/>
            <a:ext cx="3297237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右箭头 8"/>
          <p:cNvSpPr>
            <a:spLocks noChangeArrowheads="1"/>
          </p:cNvSpPr>
          <p:nvPr/>
        </p:nvSpPr>
        <p:spPr bwMode="auto">
          <a:xfrm>
            <a:off x="2285984" y="4357694"/>
            <a:ext cx="1285875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357188" y="5857875"/>
            <a:ext cx="8613775" cy="452438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36000" bIns="46800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600" dirty="0" smtClean="0">
                <a:solidFill>
                  <a:srgbClr val="120C80"/>
                </a:solidFill>
              </a:rPr>
              <a:t>为客户提供结构化的工艺管理，自动生成工艺文件</a:t>
            </a:r>
            <a:endParaRPr lang="zh-CN" altLang="en-US" sz="1600" dirty="0">
              <a:solidFill>
                <a:srgbClr val="120C8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624" y="1340768"/>
            <a:ext cx="1919115" cy="11913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602"/>
              </a:lnSpc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功能项目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结构化工艺管理</a:t>
            </a:r>
            <a:endParaRPr lang="en-US" altLang="zh-CN" sz="1602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3663" marR="0" lvl="0" indent="180975" defTabSz="914400" eaLnBrk="1" fontAlgn="auto" latinLnBrk="0" hangingPunct="1">
              <a:buClrTx/>
              <a:buSzTx/>
              <a:buNone/>
              <a:tabLst>
                <a:tab pos="0" algn="l"/>
              </a:tabLst>
              <a:defRPr/>
            </a:pP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FMEA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602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3663" marR="0" lvl="0" indent="180975" defTabSz="914400" eaLnBrk="1" fontAlgn="auto" latinLnBrk="0" hangingPunct="1">
              <a:buClrTx/>
              <a:buSzTx/>
              <a:buNone/>
              <a:tabLst>
                <a:tab pos="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自动生成工艺文件</a:t>
            </a:r>
            <a:endParaRPr lang="en-US" altLang="zh-CN" sz="1602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endParaRPr lang="en-US" altLang="zh-CN" sz="1602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29190" y="1285860"/>
            <a:ext cx="3560590" cy="12327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主要效益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R="0" lvl="0" indent="274638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提高了工艺借用率，减少了重复输入</a:t>
            </a:r>
            <a:endParaRPr lang="en-US" altLang="zh-CN" sz="1602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R="0" lvl="0" indent="274638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FMEA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管理，提升质量水平</a:t>
            </a:r>
            <a:endParaRPr lang="en-US" altLang="zh-CN" sz="1602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R="0" lvl="0" indent="274638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工艺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文件自动生成，提升了效率</a:t>
            </a:r>
            <a:endParaRPr lang="en-US" altLang="zh-CN" sz="1602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1602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500042"/>
            <a:ext cx="6118225" cy="714375"/>
          </a:xfrm>
        </p:spPr>
        <p:txBody>
          <a:bodyPr/>
          <a:lstStyle/>
          <a:p>
            <a:pPr algn="l"/>
            <a:r>
              <a:rPr lang="zh-CN" altLang="en-US" dirty="0" smtClean="0">
                <a:ea typeface="宋体" pitchFamily="2" charset="-122"/>
              </a:rPr>
              <a:t>知识库管理</a:t>
            </a: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786058"/>
            <a:ext cx="15811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右箭头 7"/>
          <p:cNvSpPr>
            <a:spLocks noChangeArrowheads="1"/>
          </p:cNvSpPr>
          <p:nvPr/>
        </p:nvSpPr>
        <p:spPr bwMode="auto">
          <a:xfrm>
            <a:off x="2285984" y="3786190"/>
            <a:ext cx="1143000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pic>
        <p:nvPicPr>
          <p:cNvPr id="2355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2643182"/>
            <a:ext cx="4143397" cy="2764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9" name="AutoShape 13"/>
          <p:cNvSpPr>
            <a:spLocks noChangeArrowheads="1"/>
          </p:cNvSpPr>
          <p:nvPr/>
        </p:nvSpPr>
        <p:spPr bwMode="auto">
          <a:xfrm>
            <a:off x="357188" y="5643563"/>
            <a:ext cx="8613775" cy="452437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36000" bIns="46800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600">
                <a:solidFill>
                  <a:srgbClr val="120C80"/>
                </a:solidFill>
              </a:rPr>
              <a:t>用户可根据自己的情况创建自己的知识库分类及知识库内容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71604" y="1357298"/>
            <a:ext cx="2534668" cy="6982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602"/>
              </a:lnSpc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功能项目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建立各种知识库</a:t>
            </a:r>
            <a:endParaRPr lang="en-US" altLang="zh-CN" sz="1602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R="0" lvl="0" indent="274638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查找各种所需的企业知识</a:t>
            </a:r>
            <a:endParaRPr lang="en-US" altLang="zh-CN" sz="1602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8245" y="1340768"/>
            <a:ext cx="3150221" cy="986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主要效益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R="0" lvl="0" indent="274638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避免企业知识随人员流动而失传</a:t>
            </a:r>
            <a:endParaRPr lang="en-US" altLang="zh-CN" sz="1602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R="0" lvl="0" indent="274638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为企业的传承夯实基础</a:t>
            </a:r>
            <a:endParaRPr lang="en-US" altLang="zh-CN" sz="1602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1602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Aras</a:t>
            </a:r>
            <a:r>
              <a:rPr lang="zh-CN" altLang="en-US" dirty="0" smtClean="0"/>
              <a:t>客户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78962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484313"/>
            <a:ext cx="6118225" cy="835025"/>
          </a:xfrm>
        </p:spPr>
        <p:txBody>
          <a:bodyPr/>
          <a:lstStyle/>
          <a:p>
            <a:pPr algn="ctr"/>
            <a:r>
              <a:rPr lang="en-US" altLang="zh-CN" sz="76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Q&amp;A</a:t>
            </a:r>
            <a:endParaRPr lang="zh-CN" altLang="en-US" sz="7600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440323" name="Picture 3" descr="poignee de ma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invGray">
          <a:xfrm>
            <a:off x="2411413" y="3141663"/>
            <a:ext cx="4743450" cy="3162300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ea typeface="宋体" pitchFamily="2" charset="-122"/>
              </a:rPr>
              <a:t>Aras</a:t>
            </a:r>
            <a:r>
              <a:rPr lang="zh-CN" altLang="en-US" dirty="0" smtClean="0">
                <a:ea typeface="宋体" pitchFamily="2" charset="-122"/>
              </a:rPr>
              <a:t>总体介绍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1340768"/>
            <a:ext cx="5873403" cy="34753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304800" algn="l"/>
                <a:tab pos="901700" algn="l"/>
                <a:tab pos="914400" algn="l"/>
              </a:tabLst>
              <a:defRPr/>
            </a:pPr>
            <a:endParaRPr lang="zh-CN" altLang="en-US" sz="3000" dirty="0" smtClean="0">
              <a:solidFill>
                <a:srgbClr val="FFFF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304800" algn="l"/>
                <a:tab pos="901700" algn="l"/>
                <a:tab pos="914400" algn="l"/>
              </a:tabLst>
              <a:defRPr/>
            </a:pPr>
            <a:endParaRPr lang="zh-CN" altLang="en-US" sz="3000" dirty="0" smtClean="0">
              <a:solidFill>
                <a:srgbClr val="FFFF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304800" algn="l"/>
                <a:tab pos="901700" algn="l"/>
                <a:tab pos="914400" algn="l"/>
              </a:tabLst>
              <a:defRPr/>
            </a:pPr>
            <a:endParaRPr lang="zh-CN" altLang="en-US" sz="3000" dirty="0" smtClean="0">
              <a:solidFill>
                <a:srgbClr val="FFFF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304800" algn="l"/>
                <a:tab pos="901700" algn="l"/>
                <a:tab pos="914400" algn="l"/>
              </a:tabLst>
              <a:defRPr/>
            </a:pPr>
            <a:endParaRPr lang="zh-CN" altLang="en-US" sz="3000" dirty="0" smtClean="0">
              <a:solidFill>
                <a:srgbClr val="FFFF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304800" algn="l"/>
                <a:tab pos="901700" algn="l"/>
                <a:tab pos="914400" algn="l"/>
              </a:tabLst>
              <a:defRPr/>
            </a:pPr>
            <a:endParaRPr lang="zh-CN" altLang="en-US" sz="3000" dirty="0" smtClean="0">
              <a:solidFill>
                <a:srgbClr val="FFFF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304800" algn="l"/>
                <a:tab pos="901700" algn="l"/>
                <a:tab pos="914400" algn="l"/>
              </a:tabLst>
              <a:defRPr/>
            </a:pPr>
            <a:endParaRPr lang="zh-CN" altLang="en-US" sz="3000" dirty="0" smtClean="0">
              <a:solidFill>
                <a:srgbClr val="FFFF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304800" algn="l"/>
                <a:tab pos="901700" algn="l"/>
                <a:tab pos="914400" algn="l"/>
              </a:tabLst>
              <a:defRPr/>
            </a:pPr>
            <a:endParaRPr lang="zh-CN" altLang="en-US" sz="3000" dirty="0" smtClean="0">
              <a:solidFill>
                <a:srgbClr val="FFFF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304800" algn="l"/>
                <a:tab pos="901700" algn="l"/>
                <a:tab pos="914400" algn="l"/>
              </a:tabLst>
              <a:defRPr/>
            </a:pPr>
            <a:endParaRPr lang="zh-CN" altLang="en-US" sz="3000" dirty="0" smtClean="0">
              <a:solidFill>
                <a:srgbClr val="FFFF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304800" algn="l"/>
                <a:tab pos="901700" algn="l"/>
                <a:tab pos="914400" algn="l"/>
              </a:tabLst>
              <a:defRPr/>
            </a:pPr>
            <a:endParaRPr lang="zh-CN" altLang="en-US" sz="3000" dirty="0" smtClean="0">
              <a:solidFill>
                <a:srgbClr val="FFFF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029"/>
              </a:lnSpc>
              <a:buClrTx/>
              <a:buSzTx/>
              <a:buNone/>
              <a:tabLst>
                <a:tab pos="292100" algn="l"/>
                <a:tab pos="304800" algn="l"/>
                <a:tab pos="901700" algn="l"/>
                <a:tab pos="914400" algn="l"/>
              </a:tabLst>
              <a:defRPr/>
            </a:pPr>
            <a:r>
              <a:rPr lang="zh-CN" altLang="en-US" sz="3000" dirty="0" smtClean="0">
                <a:solidFill>
                  <a:srgbClr val="FFFFFF"/>
                </a:solidFill>
                <a:latin typeface="Times New Roman"/>
              </a:rPr>
              <a:t>		</a:t>
            </a:r>
            <a:r>
              <a:rPr lang="en-US" altLang="zh-CN" sz="1500" b="1" dirty="0" smtClean="0">
                <a:solidFill>
                  <a:srgbClr val="4C4C4C"/>
                </a:solidFill>
                <a:latin typeface="Times New Roman"/>
              </a:rPr>
              <a:t>Enterprise Open Source Solutions</a:t>
            </a:r>
            <a:r>
              <a:rPr lang="en-US" altLang="zh-CN" sz="1500" dirty="0" smtClean="0">
                <a:solidFill>
                  <a:srgbClr val="4C4C4C"/>
                </a:solidFill>
                <a:latin typeface="Times New Roman"/>
              </a:rPr>
              <a:t>——</a:t>
            </a:r>
            <a:r>
              <a:rPr lang="zh-CN" altLang="en-US" sz="1500" dirty="0" smtClean="0">
                <a:solidFill>
                  <a:srgbClr val="4C4C4C"/>
                </a:solidFill>
                <a:latin typeface="Times New Roman"/>
              </a:rPr>
              <a:t>企业级开源信息系统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304800" algn="l"/>
                <a:tab pos="901700" algn="l"/>
                <a:tab pos="914400" algn="l"/>
              </a:tabLst>
              <a:defRPr/>
            </a:pPr>
            <a:endParaRPr lang="zh-CN" altLang="en-US" sz="1500" dirty="0" smtClean="0">
              <a:solidFill>
                <a:srgbClr val="4C4C4C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227"/>
              </a:lnSpc>
              <a:buClrTx/>
              <a:buSzTx/>
              <a:buNone/>
              <a:tabLst>
                <a:tab pos="292100" algn="l"/>
                <a:tab pos="304800" algn="l"/>
                <a:tab pos="901700" algn="l"/>
                <a:tab pos="914400" algn="l"/>
              </a:tabLst>
              <a:defRPr/>
            </a:pPr>
            <a:r>
              <a:rPr lang="zh-CN" altLang="en-US" sz="1500" dirty="0" smtClean="0">
                <a:solidFill>
                  <a:srgbClr val="4C4C4C"/>
                </a:solidFill>
                <a:latin typeface="Times New Roman"/>
              </a:rPr>
              <a:t>	</a:t>
            </a:r>
            <a:r>
              <a:rPr lang="zh-CN" altLang="en-US" sz="1998" dirty="0" smtClean="0">
                <a:solidFill>
                  <a:srgbClr val="000000"/>
                </a:solidFill>
                <a:latin typeface="Times New Roman"/>
              </a:rPr>
              <a:t>被证实为切实可行的企业级业务解决方案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304800" algn="l"/>
                <a:tab pos="901700" algn="l"/>
                <a:tab pos="914400" algn="l"/>
              </a:tabLst>
              <a:defRPr/>
            </a:pPr>
            <a:endParaRPr lang="zh-CN" altLang="en-US" sz="1998" dirty="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608"/>
              </a:lnSpc>
              <a:buClrTx/>
              <a:buSzTx/>
              <a:buNone/>
              <a:tabLst>
                <a:tab pos="292100" algn="l"/>
                <a:tab pos="304800" algn="l"/>
                <a:tab pos="901700" algn="l"/>
                <a:tab pos="914400" algn="l"/>
              </a:tabLst>
              <a:defRPr/>
            </a:pPr>
            <a:r>
              <a:rPr lang="zh-CN" altLang="en-US" sz="1998" dirty="0" smtClean="0">
                <a:solidFill>
                  <a:srgbClr val="000000"/>
                </a:solidFill>
                <a:latin typeface="Times New Roman"/>
              </a:rPr>
              <a:t>			</a:t>
            </a:r>
            <a:r>
              <a:rPr lang="zh-CN" altLang="en-US" dirty="0" smtClean="0">
                <a:solidFill>
                  <a:srgbClr val="000000"/>
                </a:solidFill>
                <a:latin typeface="Times New Roman"/>
              </a:rPr>
              <a:t>适用于新产品开发</a:t>
            </a:r>
            <a:r>
              <a:rPr lang="en-US" altLang="zh-CN" dirty="0" smtClean="0">
                <a:solidFill>
                  <a:srgbClr val="000000"/>
                </a:solidFill>
                <a:latin typeface="Times New Roman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Times New Roman"/>
              </a:rPr>
              <a:t>产品全生命周期管理</a:t>
            </a:r>
            <a:r>
              <a:rPr lang="en-US" altLang="zh-CN" dirty="0" smtClean="0">
                <a:solidFill>
                  <a:srgbClr val="000000"/>
                </a:solidFill>
                <a:latin typeface="Times New Roman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Times New Roman"/>
              </a:rPr>
              <a:t>质量控管</a:t>
            </a:r>
          </a:p>
          <a:p>
            <a:pPr marL="0" marR="0" lvl="0" indent="0" defTabSz="914400" eaLnBrk="1" fontAlgn="auto" latinLnBrk="0" hangingPunct="1">
              <a:lnSpc>
                <a:spcPts val="2551"/>
              </a:lnSpc>
              <a:buClrTx/>
              <a:buSzTx/>
              <a:buNone/>
              <a:tabLst>
                <a:tab pos="292100" algn="l"/>
                <a:tab pos="304800" algn="l"/>
                <a:tab pos="901700" algn="l"/>
                <a:tab pos="914400" algn="l"/>
              </a:tabLs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Times New Roman"/>
              </a:rPr>
              <a:t>				</a:t>
            </a:r>
            <a:r>
              <a:rPr lang="en-US" altLang="zh-CN" dirty="0" smtClean="0">
                <a:solidFill>
                  <a:srgbClr val="000000"/>
                </a:solidFill>
                <a:latin typeface="Times New Roman"/>
              </a:rPr>
              <a:t>[APQP / TS / ISO / QSR]</a:t>
            </a:r>
            <a:r>
              <a:rPr lang="zh-CN" altLang="en-US" dirty="0" smtClean="0">
                <a:solidFill>
                  <a:srgbClr val="000000"/>
                </a:solidFill>
                <a:latin typeface="Times New Roman"/>
              </a:rPr>
              <a:t>和其他复杂业务流程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304800" algn="l"/>
                <a:tab pos="901700" algn="l"/>
                <a:tab pos="914400" algn="l"/>
              </a:tabLst>
              <a:defRPr/>
            </a:pPr>
            <a:endParaRPr lang="zh-CN" altLang="en-US" dirty="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389"/>
              </a:lnSpc>
              <a:buClrTx/>
              <a:buSzTx/>
              <a:buNone/>
              <a:tabLst>
                <a:tab pos="292100" algn="l"/>
                <a:tab pos="304800" algn="l"/>
                <a:tab pos="901700" algn="l"/>
                <a:tab pos="914400" algn="l"/>
              </a:tabLs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Times New Roman"/>
              </a:rPr>
              <a:t>			应用于各种规模的行业领先企业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304800" algn="l"/>
                <a:tab pos="901700" algn="l"/>
                <a:tab pos="914400" algn="l"/>
              </a:tabLst>
              <a:defRPr/>
            </a:pPr>
            <a:endParaRPr lang="zh-CN" altLang="en-US" dirty="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342"/>
              </a:lnSpc>
              <a:buClrTx/>
              <a:buSzTx/>
              <a:buNone/>
              <a:tabLst>
                <a:tab pos="292100" algn="l"/>
                <a:tab pos="304800" algn="l"/>
                <a:tab pos="901700" algn="l"/>
                <a:tab pos="914400" algn="l"/>
              </a:tabLs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Times New Roman"/>
              </a:rPr>
              <a:t>			屡获殊荣</a:t>
            </a:r>
            <a:endParaRPr lang="zh-CN" altLang="en-US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4941525"/>
            <a:ext cx="4078039" cy="16286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30"/>
              </a:lnSpc>
              <a:buClrTx/>
              <a:buSzTx/>
              <a:buNone/>
              <a:tabLst>
                <a:tab pos="609600" algn="l"/>
              </a:tabLst>
              <a:defRPr/>
            </a:pPr>
            <a:r>
              <a:rPr lang="zh-CN" altLang="en-US" sz="1998" dirty="0" smtClean="0">
                <a:solidFill>
                  <a:srgbClr val="000000"/>
                </a:solidFill>
                <a:latin typeface="Times New Roman"/>
              </a:rPr>
              <a:t>基于高度灵活的微软</a:t>
            </a:r>
            <a:r>
              <a:rPr lang="en-US" altLang="zh-CN" sz="1998" b="1" dirty="0" smtClean="0">
                <a:solidFill>
                  <a:srgbClr val="000000"/>
                </a:solidFill>
                <a:latin typeface="Times New Roman"/>
              </a:rPr>
              <a:t>SOA</a:t>
            </a:r>
            <a:r>
              <a:rPr lang="zh-CN" altLang="en-US" sz="1998" dirty="0" smtClean="0">
                <a:solidFill>
                  <a:srgbClr val="000000"/>
                </a:solidFill>
                <a:latin typeface="Times New Roman"/>
              </a:rPr>
              <a:t>互联网技术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09600" algn="l"/>
              </a:tabLst>
              <a:defRPr/>
            </a:pPr>
            <a:endParaRPr lang="zh-CN" altLang="en-US" sz="1998" dirty="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014"/>
              </a:lnSpc>
              <a:buClrTx/>
              <a:buSzTx/>
              <a:buNone/>
              <a:tabLst>
                <a:tab pos="609600" algn="l"/>
              </a:tabLst>
              <a:defRPr/>
            </a:pPr>
            <a:r>
              <a:rPr lang="en-US" altLang="zh-CN" sz="1998" b="1" dirty="0" smtClean="0">
                <a:solidFill>
                  <a:srgbClr val="000000"/>
                </a:solidFill>
                <a:latin typeface="Times New Roman"/>
              </a:rPr>
              <a:t>Aras</a:t>
            </a:r>
            <a:r>
              <a:rPr lang="zh-CN" altLang="en-US" sz="1998" dirty="0" smtClean="0">
                <a:solidFill>
                  <a:srgbClr val="000000"/>
                </a:solidFill>
                <a:latin typeface="Times New Roman"/>
              </a:rPr>
              <a:t>致力于</a:t>
            </a:r>
            <a:r>
              <a:rPr lang="en-US" altLang="zh-CN" sz="1998" b="1" dirty="0" smtClean="0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09600" algn="l"/>
              </a:tabLst>
              <a:defRPr/>
            </a:pPr>
            <a:endParaRPr lang="en-US" altLang="zh-CN" sz="1998" b="1" dirty="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300"/>
              </a:lnSpc>
              <a:buClrTx/>
              <a:buSzTx/>
              <a:buNone/>
              <a:tabLst>
                <a:tab pos="609600" algn="l"/>
              </a:tabLst>
              <a:defRPr/>
            </a:pPr>
            <a:r>
              <a:rPr lang="en-US" altLang="zh-CN" sz="1998" b="1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Times New Roman"/>
              </a:rPr>
              <a:t>可控的、灵活的、开放的系统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09600" algn="l"/>
              </a:tabLst>
              <a:defRPr/>
            </a:pPr>
            <a:endParaRPr lang="zh-CN" altLang="en-US" dirty="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342"/>
              </a:lnSpc>
              <a:buClrTx/>
              <a:buSzTx/>
              <a:buNone/>
              <a:tabLst>
                <a:tab pos="609600" algn="l"/>
              </a:tabLs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Times New Roman"/>
              </a:rPr>
              <a:t>	基于微软基础软件架构和技术组合</a:t>
            </a:r>
            <a:endParaRPr lang="zh-CN" altLang="en-US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84784"/>
            <a:ext cx="3613026" cy="89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1115616" y="5157192"/>
            <a:ext cx="6768752" cy="360040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最低的成本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以最低的成本拥有产品所提供的软件服务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1115616" y="4725144"/>
            <a:ext cx="6768752" cy="360040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底层架构的可管理性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统一的平台和标准技术保证系统底层架构的可管理性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115616" y="4292737"/>
            <a:ext cx="6768752" cy="360040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简化集成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XML/SOAP Web services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”技术使一体化集成更加直截了当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115616" y="3870314"/>
            <a:ext cx="6768752" cy="360040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平台的可扩展性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微软“企业级 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SOA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技术”，提供优异的系统性能和系统可靠性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115616" y="3443258"/>
            <a:ext cx="6768752" cy="360040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安全的软件环境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.NET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的策略和身份管理”，提供企业级系统的安全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115616" y="2996952"/>
            <a:ext cx="6768752" cy="360040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互联网标准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符合“互联网标准”，确保系统兼容今天和未来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115616" y="2564904"/>
            <a:ext cx="6768752" cy="360040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协作应用程序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基于网络的系统，实现团队的全球协作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115616" y="2132856"/>
            <a:ext cx="6768752" cy="360040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灵活的配置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“微软 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SOA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的灵活性”很快适应特定的业务需求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115616" y="1700808"/>
            <a:ext cx="6768752" cy="360040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人们所熟悉的“微软风格的外观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体验” 使得解决方案易于学习和使用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优势所在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52536" y="4149080"/>
            <a:ext cx="6622647" cy="122982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R="0" lvl="0" indent="269875" defTabSz="914400" eaLnBrk="1" fontAlgn="auto" latinLnBrk="0" hangingPunct="1">
              <a:lnSpc>
                <a:spcPct val="200000"/>
              </a:lnSpc>
              <a:buClrTx/>
              <a:buSzTx/>
              <a:buNone/>
              <a:tabLst>
                <a:tab pos="304800" algn="l"/>
                <a:tab pos="317500" algn="l"/>
                <a:tab pos="342900" algn="l"/>
              </a:tabLst>
              <a:defRPr/>
            </a:pPr>
            <a:r>
              <a:rPr lang="zh-CN" altLang="en-US" sz="1398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 marR="0" lvl="0" indent="269875" defTabSz="914400" eaLnBrk="1" fontAlgn="auto" latinLnBrk="0" hangingPunct="1">
              <a:lnSpc>
                <a:spcPct val="200000"/>
              </a:lnSpc>
              <a:buClrTx/>
              <a:buSzTx/>
              <a:buNone/>
              <a:tabLst>
                <a:tab pos="304800" algn="l"/>
                <a:tab pos="317500" algn="l"/>
                <a:tab pos="342900" algn="l"/>
              </a:tabLst>
              <a:defRPr/>
            </a:pPr>
            <a:r>
              <a:rPr lang="zh-CN" altLang="en-US" sz="1398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 marR="0" lvl="0" indent="269875" defTabSz="914400" eaLnBrk="1" fontAlgn="auto" latinLnBrk="0" hangingPunct="1">
              <a:lnSpc>
                <a:spcPct val="200000"/>
              </a:lnSpc>
              <a:buClrTx/>
              <a:buSzTx/>
              <a:buNone/>
              <a:tabLst>
                <a:tab pos="304800" algn="l"/>
                <a:tab pos="317500" algn="l"/>
                <a:tab pos="342900" algn="l"/>
              </a:tabLst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		</a:t>
            </a:r>
            <a:endParaRPr lang="zh-CN" altLang="en-US" sz="1398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议程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1259632" y="1772816"/>
            <a:ext cx="6624736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Aras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总体介绍</a:t>
            </a:r>
          </a:p>
        </p:txBody>
      </p:sp>
      <p:sp>
        <p:nvSpPr>
          <p:cNvPr id="7" name="五角星 6"/>
          <p:cNvSpPr/>
          <p:nvPr/>
        </p:nvSpPr>
        <p:spPr bwMode="auto">
          <a:xfrm>
            <a:off x="683568" y="1772816"/>
            <a:ext cx="360040" cy="432048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259632" y="2636912"/>
            <a:ext cx="6624736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Aras</a:t>
            </a:r>
            <a:r>
              <a:rPr lang="zh-CN" altLang="en-US" b="1" dirty="0" smtClean="0">
                <a:latin typeface="Arial" charset="0"/>
              </a:rPr>
              <a:t>核心功能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五角星 8"/>
          <p:cNvSpPr/>
          <p:nvPr/>
        </p:nvSpPr>
        <p:spPr bwMode="auto">
          <a:xfrm>
            <a:off x="683568" y="2636912"/>
            <a:ext cx="360040" cy="432048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259632" y="3501008"/>
            <a:ext cx="6624736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交付客户</a:t>
            </a:r>
          </a:p>
        </p:txBody>
      </p:sp>
      <p:sp>
        <p:nvSpPr>
          <p:cNvPr id="11" name="五角星 10"/>
          <p:cNvSpPr/>
          <p:nvPr/>
        </p:nvSpPr>
        <p:spPr bwMode="auto">
          <a:xfrm>
            <a:off x="683568" y="3501008"/>
            <a:ext cx="360040" cy="432048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859757"/>
            <a:ext cx="392909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219797"/>
            <a:ext cx="1285884" cy="1719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548680"/>
            <a:ext cx="6118225" cy="642942"/>
          </a:xfrm>
          <a:noFill/>
          <a:ln/>
        </p:spPr>
        <p:txBody>
          <a:bodyPr/>
          <a:lstStyle/>
          <a:p>
            <a:pPr algn="l"/>
            <a:r>
              <a:rPr lang="zh-CN" altLang="en-US" dirty="0" smtClean="0">
                <a:ea typeface="宋体" pitchFamily="2" charset="-122"/>
              </a:rPr>
              <a:t>图</a:t>
            </a:r>
            <a:r>
              <a:rPr lang="en-US" altLang="zh-CN" dirty="0" smtClean="0">
                <a:ea typeface="宋体" pitchFamily="2" charset="-122"/>
              </a:rPr>
              <a:t>/</a:t>
            </a:r>
            <a:r>
              <a:rPr lang="zh-CN" altLang="en-US" dirty="0" smtClean="0">
                <a:ea typeface="宋体" pitchFamily="2" charset="-122"/>
              </a:rPr>
              <a:t>文档管理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31680" y="3075781"/>
            <a:ext cx="3824288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6790" name="AutoShape 22"/>
          <p:cNvSpPr>
            <a:spLocks noChangeArrowheads="1"/>
          </p:cNvSpPr>
          <p:nvPr/>
        </p:nvSpPr>
        <p:spPr bwMode="auto">
          <a:xfrm>
            <a:off x="539552" y="6093296"/>
            <a:ext cx="6912768" cy="452776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90000" tIns="46800" rIns="36000" bIns="46800" anchor="ctr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zh-CN" altLang="en-US" sz="1600" dirty="0" smtClean="0">
                <a:latin typeface="Times New Roman"/>
              </a:rPr>
              <a:t>提供各种产品相关文件及图纸分类、搜寻、版本管理等功能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32290" y="1268760"/>
            <a:ext cx="2513509" cy="12824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600"/>
              </a:lnSpc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主要功能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ts val="2588"/>
              </a:lnSpc>
              <a:buClrTx/>
              <a:buSzTx/>
              <a:buNone/>
              <a:tabLst>
                <a:tab pos="254000" algn="l"/>
              </a:tabLst>
              <a:defRPr/>
            </a:pP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文件分类与属性建立功能</a:t>
            </a:r>
          </a:p>
          <a:p>
            <a:pPr marL="0" marR="0" lvl="0" indent="0" defTabSz="914400" eaLnBrk="1" fontAlgn="auto" latinLnBrk="0" hangingPunct="1">
              <a:lnSpc>
                <a:spcPts val="1622"/>
              </a:lnSpc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文件审核流程与发放机制</a:t>
            </a:r>
          </a:p>
          <a:p>
            <a:pPr marL="0" marR="0" lvl="0" indent="0" defTabSz="914400" eaLnBrk="1" fontAlgn="auto" latinLnBrk="0" hangingPunct="1">
              <a:lnSpc>
                <a:spcPts val="2598"/>
              </a:lnSpc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在线浏览与权限管理功能</a:t>
            </a:r>
          </a:p>
          <a:p>
            <a:pPr marL="0" marR="0" lvl="0" indent="0" defTabSz="914400" eaLnBrk="1" fontAlgn="auto" latinLnBrk="0" hangingPunct="1">
              <a:lnSpc>
                <a:spcPts val="1602"/>
              </a:lnSpc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多元化、精确查询功能</a:t>
            </a:r>
            <a:endParaRPr lang="zh-CN" altLang="en-US" sz="1602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64088" y="1268760"/>
            <a:ext cx="3539430" cy="11913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2"/>
              </a:lnSpc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主要效益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tabLst>
                <a:tab pos="254000" algn="l"/>
              </a:tabLst>
              <a:defRPr/>
            </a:pP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协助企业将产品相关文件集中管理</a:t>
            </a:r>
          </a:p>
          <a:p>
            <a:pPr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建立版本机制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管理文件变更历史</a:t>
            </a:r>
          </a:p>
          <a:p>
            <a:pPr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逐步建立企业流程标准化与签审规则</a:t>
            </a:r>
          </a:p>
          <a:p>
            <a:pPr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积极控管工作产出效率与质量</a:t>
            </a:r>
            <a:endParaRPr lang="zh-CN" altLang="en-US" sz="1602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6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6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90" grpId="0" animBg="1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548680"/>
            <a:ext cx="6118225" cy="523896"/>
          </a:xfrm>
          <a:noFill/>
          <a:ln/>
        </p:spPr>
        <p:txBody>
          <a:bodyPr/>
          <a:lstStyle/>
          <a:p>
            <a:pPr algn="l"/>
            <a:r>
              <a:rPr lang="zh-CN" altLang="en-US" dirty="0" smtClean="0">
                <a:ea typeface="宋体" pitchFamily="2" charset="-122"/>
              </a:rPr>
              <a:t>工程项目管理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15752" name="AutoShape 8"/>
          <p:cNvSpPr>
            <a:spLocks noChangeArrowheads="1"/>
          </p:cNvSpPr>
          <p:nvPr/>
        </p:nvSpPr>
        <p:spPr bwMode="auto">
          <a:xfrm>
            <a:off x="428596" y="5857892"/>
            <a:ext cx="8215370" cy="452776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90000" tIns="46800" rIns="36000" bIns="46800" anchor="ctr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Arial" charset="0"/>
              </a:rPr>
              <a:t>提供产品项目信息透明化功能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zh-CN" altLang="en-US" sz="1600" dirty="0" smtClean="0">
                <a:solidFill>
                  <a:srgbClr val="000000"/>
                </a:solidFill>
                <a:latin typeface="Arial" charset="0"/>
              </a:rPr>
              <a:t>包含项目过程及资源状况</a:t>
            </a:r>
            <a:endParaRPr kumimoji="0" lang="zh-CN" altLang="en-US" sz="1600" u="sng" dirty="0">
              <a:solidFill>
                <a:srgbClr val="120C80"/>
              </a:solidFill>
              <a:latin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852936"/>
            <a:ext cx="4357718" cy="2846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403648" y="1268760"/>
            <a:ext cx="2766783" cy="11913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602"/>
              </a:lnSpc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功能项目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项目模板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项目甘特图与资源管理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项目工作通知与交付物管理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项目查询与实时报表功能</a:t>
            </a:r>
            <a:endParaRPr lang="zh-CN" altLang="en-US" sz="1602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2080" y="1268760"/>
            <a:ext cx="3677289" cy="11913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602"/>
              </a:lnSpc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主要效益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协助企业将产品目信息透明化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提供管理者实时掌握项目状况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图示化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借助项目模板将开发程序逐步标准化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项目过程信息可提供管理者使用</a:t>
            </a:r>
            <a:endParaRPr lang="zh-CN" altLang="en-US" sz="1602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2" grpId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物料</a:t>
            </a:r>
            <a:r>
              <a:rPr lang="en-US" altLang="zh-CN" dirty="0" smtClean="0"/>
              <a:t>/</a:t>
            </a:r>
            <a:r>
              <a:rPr lang="zh-CN" altLang="en-US" dirty="0" smtClean="0"/>
              <a:t>零部件管理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636912"/>
            <a:ext cx="460026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07292" y="1318752"/>
            <a:ext cx="2923877" cy="11913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602"/>
              </a:lnSpc>
              <a:buClrTx/>
              <a:buSzTx/>
              <a:buNone/>
              <a:tabLst>
                <a:tab pos="254000" algn="l"/>
                <a:tab pos="2667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功能项目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  <a:tab pos="266700" algn="l"/>
              </a:tabLst>
              <a:defRPr/>
            </a:pP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物料号申请流程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窗体电子化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  <a:tab pos="2667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	零件规格化与标准化功能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  <a:tab pos="2667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零件承认作业与零件状态管理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  <a:tab pos="2667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零件成本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库存资料整合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endParaRPr lang="zh-CN" altLang="en-US" sz="1602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8184" y="1268760"/>
            <a:ext cx="4473982" cy="11913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602"/>
              </a:lnSpc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主要效益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强化零件信息之管控效率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提升重用率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降低一料多号及零件信息误用情形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零件信息自动抛转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ERP,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减少人工输入时间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全面性管理共享物料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结构料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电子料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包装件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...)</a:t>
            </a:r>
            <a:endParaRPr lang="zh-CN" altLang="en-US" sz="1602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67545" y="6241632"/>
            <a:ext cx="6840760" cy="452776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90000" tIns="46800" rIns="36000" bIns="46800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602" dirty="0" smtClean="0">
                <a:latin typeface="Times New Roman"/>
              </a:rPr>
              <a:t>可管理物料及整合</a:t>
            </a:r>
            <a:r>
              <a:rPr lang="en-US" altLang="zh-CN" sz="1602" dirty="0" smtClean="0">
                <a:latin typeface="Times New Roman"/>
              </a:rPr>
              <a:t>ERP</a:t>
            </a:r>
            <a:r>
              <a:rPr lang="zh-CN" altLang="en-US" sz="1602" dirty="0" smtClean="0">
                <a:latin typeface="Times New Roman"/>
              </a:rPr>
              <a:t>系统</a:t>
            </a:r>
            <a:r>
              <a:rPr lang="en-US" altLang="zh-CN" sz="1602" dirty="0" smtClean="0">
                <a:latin typeface="Times New Roman"/>
              </a:rPr>
              <a:t>,</a:t>
            </a:r>
            <a:r>
              <a:rPr lang="zh-CN" altLang="en-US" sz="1602" dirty="0" smtClean="0">
                <a:latin typeface="Times New Roman"/>
              </a:rPr>
              <a:t>建立新物料申请与零件承认等流程</a:t>
            </a:r>
            <a:endParaRPr kumimoji="0" lang="zh-CN" altLang="en-US" sz="16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BOM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708920"/>
            <a:ext cx="4510284" cy="3388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331640" y="1268760"/>
            <a:ext cx="2929263" cy="11913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602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功能项目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304800" algn="l"/>
              </a:tabLst>
              <a:defRPr/>
            </a:pP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BOM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结构建立与修改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3048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生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失效管理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3048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单层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多层 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Where used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3048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发行后抛转至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en-US" sz="1602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3832" y="1301544"/>
            <a:ext cx="4461158" cy="11913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602"/>
              </a:lnSpc>
              <a:buClrTx/>
              <a:buSzTx/>
              <a:buNone/>
              <a:tabLst>
                <a:tab pos="292100" algn="l"/>
                <a:tab pos="3048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主要效益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92100" algn="l"/>
                <a:tab pos="304800" algn="l"/>
              </a:tabLst>
              <a:defRPr/>
            </a:pP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管理设计过程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EBOM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资料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加强版本管理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92100" algn="l"/>
                <a:tab pos="3048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	大幅降低人工维护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的时间与错误比例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92100" algn="l"/>
                <a:tab pos="3048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提供工程变更时之物料冲击影响与评估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92100" algn="l"/>
                <a:tab pos="3048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信息与文件规格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图纸关联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实现快速查询</a:t>
            </a:r>
            <a:endParaRPr lang="zh-CN" altLang="en-US" sz="1602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67545" y="6234305"/>
            <a:ext cx="6840760" cy="467431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90000" tIns="46800" rIns="36000" bIns="46800" anchor="ctr">
            <a:spAutoFit/>
          </a:bodyPr>
          <a:lstStyle/>
          <a:p>
            <a:pPr lvl="0">
              <a:lnSpc>
                <a:spcPts val="2249"/>
              </a:lnSpc>
              <a:tabLst>
                <a:tab pos="203200" algn="l"/>
              </a:tabLst>
              <a:defRPr/>
            </a:pPr>
            <a:r>
              <a:rPr lang="zh-CN" altLang="en-US" sz="1602" dirty="0" smtClean="0">
                <a:latin typeface="Times New Roman"/>
              </a:rPr>
              <a:t>可提供产品</a:t>
            </a:r>
            <a:r>
              <a:rPr lang="en-US" altLang="zh-CN" sz="1602" dirty="0" smtClean="0">
                <a:latin typeface="Times New Roman"/>
              </a:rPr>
              <a:t>BOM</a:t>
            </a:r>
            <a:r>
              <a:rPr lang="zh-CN" altLang="en-US" sz="1602" dirty="0" smtClean="0">
                <a:latin typeface="Times New Roman"/>
              </a:rPr>
              <a:t>管理及产品变更作业时受影响的物料信息</a:t>
            </a:r>
            <a:endParaRPr lang="zh-CN" altLang="en-US" sz="1602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工作流管理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564904"/>
            <a:ext cx="4608512" cy="342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87624" y="1340768"/>
            <a:ext cx="3539430" cy="11913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602"/>
              </a:lnSpc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功能项目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流程图形化设计与流程规则制订工具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流程节点签核与会签功能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流程工作通知与权限管理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流程执行效率报表</a:t>
            </a:r>
            <a:endParaRPr lang="zh-CN" altLang="en-US" sz="1602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8245" y="1340768"/>
            <a:ext cx="3943387" cy="11913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602"/>
              </a:lnSpc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主要效益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协助企业建立相关电子化流程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逐步建立企业流程标准化与签审规则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按预设规则通知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降低工作沟通</a:t>
            </a:r>
            <a:r>
              <a:rPr lang="en-US" altLang="zh-CN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等待时间</a:t>
            </a:r>
          </a:p>
          <a:p>
            <a:pPr marL="0" marR="0" lvl="0" indent="0" defTabSz="914400" eaLnBrk="1" fontAlgn="auto" latinLnBrk="0" hangingPunct="1"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1602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流程相关资料管理与保存签核历史</a:t>
            </a:r>
            <a:endParaRPr lang="zh-CN" altLang="en-US" sz="1602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39552" y="6014898"/>
            <a:ext cx="6840760" cy="480212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90000" tIns="46800" rIns="36000" bIns="46800" anchor="ctr">
            <a:spAutoFit/>
          </a:bodyPr>
          <a:lstStyle/>
          <a:p>
            <a:pPr lvl="0">
              <a:lnSpc>
                <a:spcPts val="2347"/>
              </a:lnSpc>
              <a:tabLst>
                <a:tab pos="76200" algn="l"/>
              </a:tabLst>
              <a:defRPr/>
            </a:pPr>
            <a:r>
              <a:rPr lang="zh-CN" altLang="en-US" sz="1602" dirty="0" smtClean="0">
                <a:latin typeface="Times New Roman"/>
              </a:rPr>
              <a:t>提供工作流程引擎</a:t>
            </a:r>
            <a:r>
              <a:rPr lang="en-US" altLang="zh-CN" sz="1602" dirty="0" smtClean="0">
                <a:latin typeface="Times New Roman"/>
              </a:rPr>
              <a:t>, </a:t>
            </a:r>
            <a:r>
              <a:rPr lang="zh-CN" altLang="en-US" sz="1602" dirty="0" smtClean="0">
                <a:latin typeface="Times New Roman"/>
              </a:rPr>
              <a:t>企业得以弹性规划作业流程与审批规则</a:t>
            </a:r>
            <a:endParaRPr lang="zh-CN" altLang="en-US" sz="1602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theme/theme1.xml><?xml version="1.0" encoding="utf-8"?>
<a:theme xmlns:a="http://schemas.openxmlformats.org/drawingml/2006/main" name="演示文稿3">
  <a:themeElements>
    <a:clrScheme name="Office 主题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Words>516</Words>
  <Application>Microsoft Office PowerPoint</Application>
  <PresentationFormat>全屏显示(4:3)</PresentationFormat>
  <Paragraphs>154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演示文稿3</vt:lpstr>
      <vt:lpstr>Aras解决方案 </vt:lpstr>
      <vt:lpstr>Aras总体介绍</vt:lpstr>
      <vt:lpstr>优势所在</vt:lpstr>
      <vt:lpstr>议程</vt:lpstr>
      <vt:lpstr>图/文档管理</vt:lpstr>
      <vt:lpstr>工程项目管理</vt:lpstr>
      <vt:lpstr>物料/零部件管理</vt:lpstr>
      <vt:lpstr>BOM管理</vt:lpstr>
      <vt:lpstr>工作流管理</vt:lpstr>
      <vt:lpstr>变更管理</vt:lpstr>
      <vt:lpstr>产品问题追溯管理</vt:lpstr>
      <vt:lpstr>工装设备管理</vt:lpstr>
      <vt:lpstr>工艺规划</vt:lpstr>
      <vt:lpstr>知识库管理</vt:lpstr>
      <vt:lpstr>Aras客户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Aras PLM案例</dc:title>
  <dc:creator>Zhangjc</dc:creator>
  <cp:lastModifiedBy>zhangjc</cp:lastModifiedBy>
  <cp:revision>49</cp:revision>
  <dcterms:created xsi:type="dcterms:W3CDTF">2012-04-17T05:43:24Z</dcterms:created>
  <dcterms:modified xsi:type="dcterms:W3CDTF">2014-12-17T10:52:29Z</dcterms:modified>
</cp:coreProperties>
</file>