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34533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2727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TINYTEXT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VARCHAR(127) / TINYTEXT / TEXT / Type from schema if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DATETIME(3)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as JSON types in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46C91-7005-426C-B00E-08477DAFAF7E}"/>
              </a:ext>
            </a:extLst>
          </p:cNvPr>
          <p:cNvSpPr txBox="1"/>
          <p:nvPr/>
        </p:nvSpPr>
        <p:spPr>
          <a:xfrm>
            <a:off x="541538" y="311705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specify required type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B-CEEF-465F-9E09-9303EA3EBDD0}"/>
              </a:ext>
            </a:extLst>
          </p:cNvPr>
          <p:cNvSpPr txBox="1"/>
          <p:nvPr/>
        </p:nvSpPr>
        <p:spPr>
          <a:xfrm>
            <a:off x="410525" y="757184"/>
            <a:ext cx="114056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"desc": "</a:t>
            </a:r>
            <a:r>
              <a:rPr lang="en-US" dirty="0" err="1"/>
              <a:t>jans</a:t>
            </a:r>
            <a:r>
              <a:rPr lang="en-US" dirty="0"/>
              <a:t> user id",</a:t>
            </a:r>
          </a:p>
          <a:p>
            <a:r>
              <a:rPr lang="en-US" dirty="0"/>
              <a:t>      "equality": "</a:t>
            </a:r>
            <a:r>
              <a:rPr lang="en-US" dirty="0" err="1"/>
              <a:t>caseIgnoreMatch</a:t>
            </a:r>
            <a:r>
              <a:rPr lang="en-US" dirty="0"/>
              <a:t>",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"</a:t>
            </a:r>
            <a:r>
              <a:rPr lang="en-US" dirty="0" err="1"/>
              <a:t>jansUsrId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usrId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oid</a:t>
            </a:r>
            <a:r>
              <a:rPr lang="en-US" dirty="0"/>
              <a:t>": "</a:t>
            </a:r>
            <a:r>
              <a:rPr lang="en-US" dirty="0" err="1"/>
              <a:t>jansAttr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substr</a:t>
            </a:r>
            <a:r>
              <a:rPr lang="en-US" dirty="0"/>
              <a:t>": "</a:t>
            </a:r>
            <a:r>
              <a:rPr lang="en-US" dirty="0" err="1"/>
              <a:t>caseIgnoreSubstringsMatch</a:t>
            </a:r>
            <a:r>
              <a:rPr lang="en-US" dirty="0"/>
              <a:t>",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47}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458E6-38F8-4900-B7C5-29150FD3D0E6}"/>
              </a:ext>
            </a:extLst>
          </p:cNvPr>
          <p:cNvSpPr txBox="1"/>
          <p:nvPr/>
        </p:nvSpPr>
        <p:spPr>
          <a:xfrm>
            <a:off x="541538" y="4802819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string size is 47.</a:t>
            </a:r>
          </a:p>
          <a:p>
            <a:pPr marL="342900" indent="-342900">
              <a:buAutoNum type="arabicPeriod"/>
            </a:pPr>
            <a:r>
              <a:rPr lang="en-US" dirty="0"/>
              <a:t>Override string size with size from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/>
              <a:t>if exists.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ru-RU" dirty="0"/>
              <a:t>VARCHAR(</a:t>
            </a:r>
            <a:r>
              <a:rPr lang="en-US" dirty="0"/>
              <a:t>size</a:t>
            </a:r>
            <a:r>
              <a:rPr lang="ru-RU" dirty="0"/>
              <a:t>)</a:t>
            </a:r>
            <a:r>
              <a:rPr lang="en-US" dirty="0"/>
              <a:t> if length </a:t>
            </a:r>
            <a:r>
              <a:rPr lang="ru-RU" dirty="0"/>
              <a:t>&lt;= 127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Use TINYTEXT if 128 &lt; length </a:t>
            </a:r>
            <a:r>
              <a:rPr lang="ru-RU" dirty="0"/>
              <a:t>&lt;= </a:t>
            </a:r>
            <a:r>
              <a:rPr lang="en-US" dirty="0"/>
              <a:t>255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Use TEXT if length &gt;</a:t>
            </a:r>
            <a:r>
              <a:rPr lang="ru-RU" dirty="0"/>
              <a:t> </a:t>
            </a:r>
            <a:r>
              <a:rPr lang="en-US" dirty="0"/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BDC75-1DE4-416C-982F-C3824A3CB7B0}"/>
              </a:ext>
            </a:extLst>
          </p:cNvPr>
          <p:cNvSpPr txBox="1"/>
          <p:nvPr/>
        </p:nvSpPr>
        <p:spPr>
          <a:xfrm>
            <a:off x="541537" y="4467934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Extended rules to convert Directory Strings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B7C92-EC3E-40D5-B9CF-3F8C2E0E7930}"/>
              </a:ext>
            </a:extLst>
          </p:cNvPr>
          <p:cNvSpPr txBox="1"/>
          <p:nvPr/>
        </p:nvSpPr>
        <p:spPr>
          <a:xfrm>
            <a:off x="541538" y="311705"/>
            <a:ext cx="46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when attribute defined in system schema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0313F-9FE3-48F5-A71C-8602DAC0AE49}"/>
              </a:ext>
            </a:extLst>
          </p:cNvPr>
          <p:cNvSpPr txBox="1"/>
          <p:nvPr/>
        </p:nvSpPr>
        <p:spPr>
          <a:xfrm>
            <a:off x="410525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"names": [</a:t>
            </a:r>
          </a:p>
          <a:p>
            <a:r>
              <a:rPr lang="en-US" dirty="0"/>
              <a:t>        “</a:t>
            </a:r>
            <a:r>
              <a:rPr lang="en-US" dirty="0" err="1"/>
              <a:t>userPassword</a:t>
            </a:r>
            <a:r>
              <a:rPr lang="en-US" dirty="0"/>
              <a:t>"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"syntax": "1.3.6.1.4.1.1466.115.121.1.15",</a:t>
            </a:r>
          </a:p>
          <a:p>
            <a:r>
              <a:rPr lang="en-US" dirty="0"/>
              <a:t>      "</a:t>
            </a:r>
            <a:r>
              <a:rPr lang="en-US" dirty="0" err="1"/>
              <a:t>x_origin</a:t>
            </a:r>
            <a:r>
              <a:rPr lang="en-US" dirty="0"/>
              <a:t>": "</a:t>
            </a:r>
            <a:r>
              <a:rPr lang="en-US" dirty="0" err="1"/>
              <a:t>Jans</a:t>
            </a:r>
            <a:r>
              <a:rPr lang="en-US" dirty="0"/>
              <a:t> created attribute“,</a:t>
            </a:r>
          </a:p>
          <a:p>
            <a:r>
              <a:rPr lang="en-US" dirty="0">
                <a:solidFill>
                  <a:srgbClr val="00B050"/>
                </a:solidFill>
              </a:rPr>
              <a:t>      “</a:t>
            </a:r>
            <a:r>
              <a:rPr lang="en-US" dirty="0" err="1">
                <a:solidFill>
                  <a:srgbClr val="00B050"/>
                </a:solidFill>
              </a:rPr>
              <a:t>db_data_type</a:t>
            </a:r>
            <a:r>
              <a:rPr lang="en-US" dirty="0">
                <a:solidFill>
                  <a:srgbClr val="00B050"/>
                </a:solidFill>
              </a:rPr>
              <a:t>": {“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r>
              <a:rPr lang="en-US" dirty="0">
                <a:solidFill>
                  <a:srgbClr val="00B050"/>
                </a:solidFill>
              </a:rPr>
              <a:t>” : “</a:t>
            </a:r>
            <a:r>
              <a:rPr lang="en-US" dirty="0" err="1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00B050"/>
                </a:solidFill>
              </a:rPr>
              <a:t>”, “type” : “VARCHAR”, “size” : 63}</a:t>
            </a:r>
          </a:p>
          <a:p>
            <a:r>
              <a:rPr lang="en-US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32961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658F4-C31D-4AFB-99EA-BD8D2654D07F}"/>
              </a:ext>
            </a:extLst>
          </p:cNvPr>
          <p:cNvSpPr txBox="1"/>
          <p:nvPr/>
        </p:nvSpPr>
        <p:spPr>
          <a:xfrm>
            <a:off x="541538" y="311705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attributes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E431-044D-49E8-88DE-A0B2886D4A8F}"/>
              </a:ext>
            </a:extLst>
          </p:cNvPr>
          <p:cNvSpPr txBox="1"/>
          <p:nvPr/>
        </p:nvSpPr>
        <p:spPr>
          <a:xfrm>
            <a:off x="393173" y="757184"/>
            <a:ext cx="11405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avoid MySQL limitation:</a:t>
            </a:r>
          </a:p>
          <a:p>
            <a:r>
              <a:rPr lang="en-US" dirty="0">
                <a:solidFill>
                  <a:srgbClr val="FF0000"/>
                </a:solidFill>
              </a:rPr>
              <a:t>Error Code: 1235. This version of MySQL doesn't yet support 'CAST-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FF0000"/>
                </a:solidFill>
              </a:rPr>
              <a:t> JSON OBJECT type to array'	0.047 sec</a:t>
            </a:r>
          </a:p>
          <a:p>
            <a:endParaRPr lang="en-US" dirty="0"/>
          </a:p>
          <a:p>
            <a:r>
              <a:rPr lang="en-US" dirty="0"/>
              <a:t>SQL ORM stores data in JSON in next format instead of storing them as JSON array:</a:t>
            </a:r>
          </a:p>
          <a:p>
            <a:r>
              <a:rPr lang="en-US" dirty="0">
                <a:solidFill>
                  <a:srgbClr val="00B050"/>
                </a:solidFill>
              </a:rPr>
              <a:t>'{"v": [94582,94536]}’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[2021-02-01T21:18:28.382, 2021-03-01T21:18:28.382]}’</a:t>
            </a:r>
          </a:p>
          <a:p>
            <a:r>
              <a:rPr lang="en-US" dirty="0">
                <a:solidFill>
                  <a:srgbClr val="00B050"/>
                </a:solidFill>
              </a:rPr>
              <a:t>'{"v": [“value_1", “value_2"]}'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B77D-53F7-489C-AF9E-DB01995EC850}"/>
              </a:ext>
            </a:extLst>
          </p:cNvPr>
          <p:cNvSpPr txBox="1"/>
          <p:nvPr/>
        </p:nvSpPr>
        <p:spPr>
          <a:xfrm>
            <a:off x="488272" y="33118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 indexes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8887-8612-47BD-A233-952BAD289EE7}"/>
              </a:ext>
            </a:extLst>
          </p:cNvPr>
          <p:cNvSpPr txBox="1"/>
          <p:nvPr/>
        </p:nvSpPr>
        <p:spPr>
          <a:xfrm>
            <a:off x="393173" y="700518"/>
            <a:ext cx="114056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index will be used to check if array contains specific value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</a:t>
            </a:r>
            <a:r>
              <a:rPr lang="en-US" dirty="0" err="1">
                <a:solidFill>
                  <a:srgbClr val="00B050"/>
                </a:solidFill>
              </a:rPr>
              <a:t>jansExtUidValues</a:t>
            </a:r>
            <a:r>
              <a:rPr lang="en-US" dirty="0">
                <a:solidFill>
                  <a:srgbClr val="00B050"/>
                </a:solidFill>
              </a:rPr>
              <a:t>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-&gt;’$.v' AS UNSIGNED ARRAY))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UNSIGNED</a:t>
            </a:r>
            <a:r>
              <a:rPr lang="en-US" dirty="0"/>
              <a:t> is used here as reference. Instead of it valid data type should be used.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JSON_CONTAINS(doc. </a:t>
            </a:r>
            <a:r>
              <a:rPr lang="en-US" dirty="0" err="1">
                <a:solidFill>
                  <a:schemeClr val="accent1"/>
                </a:solidFill>
              </a:rPr>
              <a:t>jansExtUid</a:t>
            </a:r>
            <a:r>
              <a:rPr lang="en-US" dirty="0">
                <a:solidFill>
                  <a:schemeClr val="accent1"/>
                </a:solidFill>
              </a:rPr>
              <a:t>, CAST(‘[243]' AS JSON), ‘$.v')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is need to compare specific value from array 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jansExtUidValue0(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jansExtUidValue1(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r>
              <a:rPr lang="en-US" dirty="0">
                <a:solidFill>
                  <a:srgbClr val="00B050"/>
                </a:solidFill>
              </a:rPr>
              <a:t>ALTER TABLE </a:t>
            </a:r>
            <a:r>
              <a:rPr lang="en-US" dirty="0" err="1">
                <a:solidFill>
                  <a:srgbClr val="00B050"/>
                </a:solidFill>
              </a:rPr>
              <a:t>jans.jansPerson</a:t>
            </a:r>
            <a:r>
              <a:rPr lang="en-US" dirty="0">
                <a:solidFill>
                  <a:srgbClr val="00B050"/>
                </a:solidFill>
              </a:rPr>
              <a:t> ADD INDEX jansExtUidValue2( (CAST(</a:t>
            </a:r>
            <a:r>
              <a:rPr lang="en-US" dirty="0" err="1">
                <a:solidFill>
                  <a:srgbClr val="00B050"/>
                </a:solidFill>
              </a:rPr>
              <a:t>jansExtUid</a:t>
            </a:r>
            <a:r>
              <a:rPr lang="en-US" dirty="0">
                <a:solidFill>
                  <a:srgbClr val="00B050"/>
                </a:solidFill>
              </a:rPr>
              <a:t>-&gt;’$.v[0]' AS UNSIGNED)) 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This index setup should create for first 3 elements of array only. Admin can add indexes for next elements later if needed.</a:t>
            </a:r>
          </a:p>
          <a:p>
            <a:endParaRPr lang="en-US" dirty="0"/>
          </a:p>
          <a:p>
            <a:r>
              <a:rPr lang="en-US" dirty="0"/>
              <a:t>Sample query:</a:t>
            </a:r>
          </a:p>
          <a:p>
            <a:r>
              <a:rPr lang="en-US" dirty="0">
                <a:solidFill>
                  <a:schemeClr val="accent1"/>
                </a:solidFill>
              </a:rPr>
              <a:t>SELECT COUNT(*) FROM </a:t>
            </a:r>
            <a:r>
              <a:rPr lang="en-US" dirty="0" err="1">
                <a:solidFill>
                  <a:schemeClr val="accent1"/>
                </a:solidFill>
              </a:rPr>
              <a:t>jans.jansPerson</a:t>
            </a:r>
            <a:r>
              <a:rPr lang="en-US" dirty="0">
                <a:solidFill>
                  <a:schemeClr val="accent1"/>
                </a:solidFill>
              </a:rPr>
              <a:t> doc</a:t>
            </a:r>
          </a:p>
          <a:p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doc.objectClass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jansPerson</a:t>
            </a:r>
            <a:r>
              <a:rPr lang="en-US" dirty="0">
                <a:solidFill>
                  <a:schemeClr val="accent1"/>
                </a:solidFill>
              </a:rPr>
              <a:t>' AND </a:t>
            </a:r>
            <a:r>
              <a:rPr lang="nl-NL" dirty="0">
                <a:solidFill>
                  <a:schemeClr val="accent1"/>
                </a:solidFill>
              </a:rPr>
              <a:t>jansExtUid-&gt;’$.v[0]'  &gt; 3 or jansExtUid-&gt;’$.v[1]'  &gt; 3 or jansExtUid-&gt;’$.v[2]'  &gt; 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1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665</Words>
  <Application>Microsoft Office PowerPoint</Application>
  <PresentationFormat>Широкоэкранный</PresentationFormat>
  <Paragraphs>100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27</cp:revision>
  <dcterms:created xsi:type="dcterms:W3CDTF">2021-01-13T15:18:52Z</dcterms:created>
  <dcterms:modified xsi:type="dcterms:W3CDTF">2021-02-03T11:16:10Z</dcterms:modified>
</cp:coreProperties>
</file>