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EB70E-AEFC-47FB-A2A7-911227B89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3EC90-C69D-4DA0-B468-643FE1283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BC741-0D50-4ED2-86BB-9A04535F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DB2E0-1378-42C1-A8AA-1EA57901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AA01B-C268-4E5D-8A49-89A599C6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AFB85-914E-44DF-A39B-05036F88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8DE117-76A5-4ACB-8E17-CC18D6AA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5DBE0-6582-45E8-924D-015A4098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C6235-36DC-4981-BAF1-21315EB2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08A4A-F559-4E27-B1CB-B3992E3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FDD52B-1143-4B95-B86E-48B6B258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2BA81E-B7E3-4B75-B010-00B15309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11FAD-9165-4C4B-AE00-96AD6465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B0EC8-868F-4F43-B9DA-57833B7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35DCF-C538-4C48-A01B-876EEFB4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36F81-491B-4333-A342-E861517F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A0F45-EC6A-4C70-9899-D6CA753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60E86A-F170-4EBD-B4F5-A91739C8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C122A-7454-4EAE-95C8-F4D950E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23FA8-D79D-437D-8AE9-BD70D3E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1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9BFEA-AD5B-4A88-B8FF-669ED8A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87C8E-7FB8-4EFB-B1E2-0D44BC2A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C4A39-0DE6-4A4C-AC71-F2A740D2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21778-D7AA-49A4-A8B5-05814DD6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0BAD1-9AB0-4385-90B6-DA642CA0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1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E4E2E-BB05-4AF1-99FA-6F7F33A6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7840-4D57-4770-A684-30F91071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629A9-9B1F-454D-A7E5-735682CE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96847E-AE03-4009-8820-03605F1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84672-7632-4062-B944-823C8BEA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5ABE2-E507-45AC-B21B-500E41B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C9172-ACA8-4D88-B75D-EDC2AD45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C5DE2-2082-4431-8830-75339F89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8369F-937C-4A14-BFAB-ED341E21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75BE06-66E1-44BE-9466-45FF249E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D7C77B-24C3-409F-9569-3101ACD96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AD303B-9726-4BFC-B81A-CE579D6C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D57F01-1CF7-4904-A0CE-9348BFC9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02C439-6BFA-4929-8621-C99D1D37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2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7D1-B910-4F5C-A86D-9399F583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5C0916-8AC8-4684-8EE2-B2327783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43F43-2357-429B-9471-B84DAF29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462FB0-0067-48DB-AB63-C5AF630F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A3BBE4-C43C-4A9D-AE6A-19CE4C9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72259D-1075-4F6C-BAC0-BC63DA19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DE128-FA1C-4892-80DA-152C32AF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7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4DF4F-C157-47DF-A29B-572F6B83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F37D1-BA05-40FC-ADE5-CEB67BA6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F43E-5DFD-467F-8567-9982C1E7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5B9B1F-8325-4C54-934D-9BDDF76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1A16CF-F8A8-45E5-9730-20273A5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D66CE-7FBB-4CE5-A467-0329D00F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17F1-6E20-41D6-9F1A-868AC1E4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4757BE-00BD-4C54-BBDD-3CC52ECB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104CE6-D961-417C-BDBB-AB901867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FEA1A-39F6-485C-8696-E94C4DD6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53EA9-F2B3-41C1-9DB7-A14B1801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44E64A-030F-4774-980B-C603AC73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26F5A-4DD0-4ED5-B271-85ADBBE9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D782C-79D7-4DB2-93CD-5BBC4412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FB707B-9DB0-4B5C-83A8-7EC92B08A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ACC2B-1233-4609-9012-02E945CFC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0F935-16C6-49FD-96A9-14ACF0D87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FF930-F855-44B4-B121-F3B04B2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5" y="71022"/>
            <a:ext cx="3101151" cy="6667129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2F087DC-6807-4457-9D0C-9C7F412CD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34533"/>
              </p:ext>
            </p:extLst>
          </p:nvPr>
        </p:nvGraphicFramePr>
        <p:xfrm>
          <a:off x="3482837" y="359056"/>
          <a:ext cx="5530789" cy="337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4">
                  <a:extLst>
                    <a:ext uri="{9D8B030D-6E8A-4147-A177-3AD203B41FA5}">
                      <a16:colId xmlns:a16="http://schemas.microsoft.com/office/drawing/2014/main" val="4277967008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1989984134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77622780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64288676"/>
                    </a:ext>
                  </a:extLst>
                </a:gridCol>
              </a:tblGrid>
              <a:tr h="406014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Table name = </a:t>
                      </a:r>
                      <a:r>
                        <a:rPr lang="en-US" sz="1200" dirty="0" err="1"/>
                        <a:t>objectClass</a:t>
                      </a:r>
                      <a:r>
                        <a:rPr lang="en-US" sz="1200" dirty="0"/>
                        <a:t> name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60325"/>
                  </a:ext>
                </a:extLst>
              </a:tr>
              <a:tr h="716485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doc_id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e4f16a90-91bd-4551-a5e8-acf2b15c909a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RDN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</a:p>
                    <a:p>
                      <a:r>
                        <a:rPr lang="en-US" sz="1200" dirty="0"/>
                        <a:t>Primary key, Not null, Unique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47101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jansPerson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</a:t>
                      </a:r>
                      <a:r>
                        <a:rPr lang="en-US" sz="1200" dirty="0" err="1"/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60650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</a:t>
                      </a:r>
                      <a:endParaRPr lang="ru-R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inum=e4f16a90-91bd-4551-a5e8-acf2b15c909a,ou=people,o=jans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LDAP DN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VARCHAR(128)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1348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attr1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attr1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Attribute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940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attr2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attr2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61395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38222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C8FB86-1829-418B-B57D-40012912AA2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99317" y="2044113"/>
            <a:ext cx="1183520" cy="211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1B5400-FA76-4AFD-840C-63009FD1E2B1}"/>
              </a:ext>
            </a:extLst>
          </p:cNvPr>
          <p:cNvSpPr txBox="1"/>
          <p:nvPr/>
        </p:nvSpPr>
        <p:spPr>
          <a:xfrm>
            <a:off x="3409025" y="71022"/>
            <a:ext cx="312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object classes to tables</a:t>
            </a:r>
            <a:endParaRPr lang="ru-RU" dirty="0"/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D2B64940-7B11-4F5D-8B1A-A7834BD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22727"/>
              </p:ext>
            </p:extLst>
          </p:nvPr>
        </p:nvGraphicFramePr>
        <p:xfrm>
          <a:off x="3482837" y="3993861"/>
          <a:ext cx="8516645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21">
                  <a:extLst>
                    <a:ext uri="{9D8B030D-6E8A-4147-A177-3AD203B41FA5}">
                      <a16:colId xmlns:a16="http://schemas.microsoft.com/office/drawing/2014/main" val="2488662478"/>
                    </a:ext>
                  </a:extLst>
                </a:gridCol>
                <a:gridCol w="1235067">
                  <a:extLst>
                    <a:ext uri="{9D8B030D-6E8A-4147-A177-3AD203B41FA5}">
                      <a16:colId xmlns:a16="http://schemas.microsoft.com/office/drawing/2014/main" val="376521843"/>
                    </a:ext>
                  </a:extLst>
                </a:gridCol>
                <a:gridCol w="5130657">
                  <a:extLst>
                    <a:ext uri="{9D8B030D-6E8A-4147-A177-3AD203B41FA5}">
                      <a16:colId xmlns:a16="http://schemas.microsoft.com/office/drawing/2014/main" val="196010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Schema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SQL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3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TINYINT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Distinguished name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TINYTEXT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1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Directory string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VARCHAR(127) / TINYTEXT / TEXT / Type from schema if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Generalized Time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DATETIME(3)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5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Each type above with multivalued=true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Store values as JSON types in JSON array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6857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F851676-DD4B-4908-8366-03C85F1B1BF0}"/>
              </a:ext>
            </a:extLst>
          </p:cNvPr>
          <p:cNvSpPr txBox="1"/>
          <p:nvPr/>
        </p:nvSpPr>
        <p:spPr>
          <a:xfrm>
            <a:off x="3409025" y="3712909"/>
            <a:ext cx="388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attributes based on these rules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4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46C91-7005-426C-B00E-08477DAFAF7E}"/>
              </a:ext>
            </a:extLst>
          </p:cNvPr>
          <p:cNvSpPr txBox="1"/>
          <p:nvPr/>
        </p:nvSpPr>
        <p:spPr>
          <a:xfrm>
            <a:off x="541538" y="311705"/>
            <a:ext cx="386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Extended rules to specify required type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CC34B-CEEF-465F-9E09-9303EA3EBDD0}"/>
              </a:ext>
            </a:extLst>
          </p:cNvPr>
          <p:cNvSpPr txBox="1"/>
          <p:nvPr/>
        </p:nvSpPr>
        <p:spPr>
          <a:xfrm>
            <a:off x="410525" y="757184"/>
            <a:ext cx="1140565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    "desc": "</a:t>
            </a:r>
            <a:r>
              <a:rPr lang="en-US" dirty="0" err="1"/>
              <a:t>jans</a:t>
            </a:r>
            <a:r>
              <a:rPr lang="en-US" dirty="0"/>
              <a:t> user id",</a:t>
            </a:r>
          </a:p>
          <a:p>
            <a:r>
              <a:rPr lang="en-US" dirty="0"/>
              <a:t>      "equality": "</a:t>
            </a:r>
            <a:r>
              <a:rPr lang="en-US" dirty="0" err="1"/>
              <a:t>caseIgnoreMatch</a:t>
            </a:r>
            <a:r>
              <a:rPr lang="en-US" dirty="0"/>
              <a:t>",</a:t>
            </a:r>
          </a:p>
          <a:p>
            <a:r>
              <a:rPr lang="en-US" dirty="0"/>
              <a:t>      "names": [</a:t>
            </a:r>
          </a:p>
          <a:p>
            <a:r>
              <a:rPr lang="en-US" dirty="0"/>
              <a:t>        "</a:t>
            </a:r>
            <a:r>
              <a:rPr lang="en-US" dirty="0" err="1"/>
              <a:t>jansUsrId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usrId</a:t>
            </a:r>
            <a:r>
              <a:rPr lang="en-US" dirty="0"/>
              <a:t>"</a:t>
            </a:r>
          </a:p>
          <a:p>
            <a:r>
              <a:rPr lang="en-US" dirty="0"/>
              <a:t>      ],</a:t>
            </a:r>
          </a:p>
          <a:p>
            <a:r>
              <a:rPr lang="en-US" dirty="0"/>
              <a:t>      "</a:t>
            </a:r>
            <a:r>
              <a:rPr lang="en-US" dirty="0" err="1"/>
              <a:t>oid</a:t>
            </a:r>
            <a:r>
              <a:rPr lang="en-US" dirty="0"/>
              <a:t>": "</a:t>
            </a:r>
            <a:r>
              <a:rPr lang="en-US" dirty="0" err="1"/>
              <a:t>jansAttr</a:t>
            </a:r>
            <a:r>
              <a:rPr lang="en-US" dirty="0"/>
              <a:t>",</a:t>
            </a:r>
          </a:p>
          <a:p>
            <a:r>
              <a:rPr lang="en-US" dirty="0"/>
              <a:t>      "</a:t>
            </a:r>
            <a:r>
              <a:rPr lang="en-US" dirty="0" err="1"/>
              <a:t>substr</a:t>
            </a:r>
            <a:r>
              <a:rPr lang="en-US" dirty="0"/>
              <a:t>": "</a:t>
            </a:r>
            <a:r>
              <a:rPr lang="en-US" dirty="0" err="1"/>
              <a:t>caseIgnoreSubstringsMatch</a:t>
            </a:r>
            <a:r>
              <a:rPr lang="en-US" dirty="0"/>
              <a:t>",</a:t>
            </a:r>
          </a:p>
          <a:p>
            <a:r>
              <a:rPr lang="en-US" dirty="0"/>
              <a:t>      "syntax": "1.3.6.1.4.1.1466.115.121.1.15",</a:t>
            </a:r>
          </a:p>
          <a:p>
            <a:r>
              <a:rPr lang="en-US" dirty="0"/>
              <a:t>      "</a:t>
            </a:r>
            <a:r>
              <a:rPr lang="en-US" dirty="0" err="1"/>
              <a:t>x_origin</a:t>
            </a:r>
            <a:r>
              <a:rPr lang="en-US" dirty="0"/>
              <a:t>": "</a:t>
            </a:r>
            <a:r>
              <a:rPr lang="en-US" dirty="0" err="1"/>
              <a:t>Jans</a:t>
            </a:r>
            <a:r>
              <a:rPr lang="en-US" dirty="0"/>
              <a:t> created attribute“,</a:t>
            </a:r>
          </a:p>
          <a:p>
            <a:r>
              <a:rPr lang="en-US" dirty="0">
                <a:solidFill>
                  <a:srgbClr val="00B050"/>
                </a:solidFill>
              </a:rPr>
              <a:t>      “</a:t>
            </a:r>
            <a:r>
              <a:rPr lang="en-US" dirty="0" err="1">
                <a:solidFill>
                  <a:srgbClr val="00B050"/>
                </a:solidFill>
              </a:rPr>
              <a:t>db_data_type</a:t>
            </a:r>
            <a:r>
              <a:rPr lang="en-US" dirty="0">
                <a:solidFill>
                  <a:srgbClr val="00B050"/>
                </a:solidFill>
              </a:rPr>
              <a:t>": {“</a:t>
            </a:r>
            <a:r>
              <a:rPr lang="en-US" dirty="0" err="1">
                <a:solidFill>
                  <a:srgbClr val="00B050"/>
                </a:solidFill>
              </a:rPr>
              <a:t>db</a:t>
            </a:r>
            <a:r>
              <a:rPr lang="en-US" dirty="0">
                <a:solidFill>
                  <a:srgbClr val="00B050"/>
                </a:solidFill>
              </a:rPr>
              <a:t>” : “</a:t>
            </a:r>
            <a:r>
              <a:rPr lang="en-US" dirty="0" err="1">
                <a:solidFill>
                  <a:srgbClr val="00B050"/>
                </a:solidFill>
              </a:rPr>
              <a:t>mysql</a:t>
            </a:r>
            <a:r>
              <a:rPr lang="en-US" dirty="0">
                <a:solidFill>
                  <a:srgbClr val="00B050"/>
                </a:solidFill>
              </a:rPr>
              <a:t>”, “type” : “VARCHAR”, “size” : 47}</a:t>
            </a:r>
          </a:p>
          <a:p>
            <a:r>
              <a:rPr lang="en-US" dirty="0"/>
              <a:t>    },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458E6-38F8-4900-B7C5-29150FD3D0E6}"/>
              </a:ext>
            </a:extLst>
          </p:cNvPr>
          <p:cNvSpPr txBox="1"/>
          <p:nvPr/>
        </p:nvSpPr>
        <p:spPr>
          <a:xfrm>
            <a:off x="541538" y="4802819"/>
            <a:ext cx="1096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string size is 47.</a:t>
            </a:r>
          </a:p>
          <a:p>
            <a:pPr marL="342900" indent="-342900">
              <a:buAutoNum type="arabicPeriod"/>
            </a:pPr>
            <a:r>
              <a:rPr lang="en-US" dirty="0"/>
              <a:t>Override string size with size from 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db_data_type</a:t>
            </a:r>
            <a:r>
              <a:rPr lang="en-US" dirty="0">
                <a:solidFill>
                  <a:srgbClr val="00B050"/>
                </a:solidFill>
              </a:rPr>
              <a:t>” </a:t>
            </a:r>
            <a:r>
              <a:rPr lang="en-US" dirty="0"/>
              <a:t>if exists.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</a:t>
            </a:r>
            <a:r>
              <a:rPr lang="ru-RU" dirty="0"/>
              <a:t>VARCHAR(</a:t>
            </a:r>
            <a:r>
              <a:rPr lang="en-US" dirty="0"/>
              <a:t>size</a:t>
            </a:r>
            <a:r>
              <a:rPr lang="ru-RU" dirty="0"/>
              <a:t>)</a:t>
            </a:r>
            <a:r>
              <a:rPr lang="en-US" dirty="0"/>
              <a:t> if length </a:t>
            </a:r>
            <a:r>
              <a:rPr lang="ru-RU" dirty="0"/>
              <a:t>&lt;= 127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Use TINYTEXT if 128 &lt; length </a:t>
            </a:r>
            <a:r>
              <a:rPr lang="ru-RU" dirty="0"/>
              <a:t>&lt;= </a:t>
            </a:r>
            <a:r>
              <a:rPr lang="en-US" dirty="0"/>
              <a:t>255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Use TEXT if length &gt;</a:t>
            </a:r>
            <a:r>
              <a:rPr lang="ru-RU" dirty="0"/>
              <a:t> </a:t>
            </a:r>
            <a:r>
              <a:rPr lang="en-US" dirty="0"/>
              <a:t>255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BDC75-1DE4-416C-982F-C3824A3CB7B0}"/>
              </a:ext>
            </a:extLst>
          </p:cNvPr>
          <p:cNvSpPr txBox="1"/>
          <p:nvPr/>
        </p:nvSpPr>
        <p:spPr>
          <a:xfrm>
            <a:off x="541537" y="4467934"/>
            <a:ext cx="41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Extended rules to convert Directory Strings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8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B7C92-EC3E-40D5-B9CF-3F8C2E0E7930}"/>
              </a:ext>
            </a:extLst>
          </p:cNvPr>
          <p:cNvSpPr txBox="1"/>
          <p:nvPr/>
        </p:nvSpPr>
        <p:spPr>
          <a:xfrm>
            <a:off x="541538" y="311705"/>
            <a:ext cx="464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when attribute defined in system schema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0313F-9FE3-48F5-A71C-8602DAC0AE49}"/>
              </a:ext>
            </a:extLst>
          </p:cNvPr>
          <p:cNvSpPr txBox="1"/>
          <p:nvPr/>
        </p:nvSpPr>
        <p:spPr>
          <a:xfrm>
            <a:off x="410525" y="757184"/>
            <a:ext cx="11405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    "names": [</a:t>
            </a:r>
          </a:p>
          <a:p>
            <a:r>
              <a:rPr lang="en-US" dirty="0"/>
              <a:t>        “</a:t>
            </a:r>
            <a:r>
              <a:rPr lang="en-US" dirty="0" err="1"/>
              <a:t>userPassword</a:t>
            </a:r>
            <a:r>
              <a:rPr lang="en-US" dirty="0"/>
              <a:t>"</a:t>
            </a:r>
          </a:p>
          <a:p>
            <a:r>
              <a:rPr lang="en-US" dirty="0"/>
              <a:t>      ],</a:t>
            </a:r>
          </a:p>
          <a:p>
            <a:r>
              <a:rPr lang="en-US" dirty="0"/>
              <a:t>      "syntax": "1.3.6.1.4.1.1466.115.121.1.15",</a:t>
            </a:r>
          </a:p>
          <a:p>
            <a:r>
              <a:rPr lang="en-US" dirty="0"/>
              <a:t>      "</a:t>
            </a:r>
            <a:r>
              <a:rPr lang="en-US" dirty="0" err="1"/>
              <a:t>x_origin</a:t>
            </a:r>
            <a:r>
              <a:rPr lang="en-US" dirty="0"/>
              <a:t>": "</a:t>
            </a:r>
            <a:r>
              <a:rPr lang="en-US" dirty="0" err="1"/>
              <a:t>Jans</a:t>
            </a:r>
            <a:r>
              <a:rPr lang="en-US" dirty="0"/>
              <a:t> created attribute“,</a:t>
            </a:r>
          </a:p>
          <a:p>
            <a:r>
              <a:rPr lang="en-US" dirty="0">
                <a:solidFill>
                  <a:srgbClr val="00B050"/>
                </a:solidFill>
              </a:rPr>
              <a:t>      “</a:t>
            </a:r>
            <a:r>
              <a:rPr lang="en-US" dirty="0" err="1">
                <a:solidFill>
                  <a:srgbClr val="00B050"/>
                </a:solidFill>
              </a:rPr>
              <a:t>db_data_type</a:t>
            </a:r>
            <a:r>
              <a:rPr lang="en-US" dirty="0">
                <a:solidFill>
                  <a:srgbClr val="00B050"/>
                </a:solidFill>
              </a:rPr>
              <a:t>": {“</a:t>
            </a:r>
            <a:r>
              <a:rPr lang="en-US" dirty="0" err="1">
                <a:solidFill>
                  <a:srgbClr val="00B050"/>
                </a:solidFill>
              </a:rPr>
              <a:t>db</a:t>
            </a:r>
            <a:r>
              <a:rPr lang="en-US" dirty="0">
                <a:solidFill>
                  <a:srgbClr val="00B050"/>
                </a:solidFill>
              </a:rPr>
              <a:t>” : “</a:t>
            </a:r>
            <a:r>
              <a:rPr lang="en-US" dirty="0" err="1">
                <a:solidFill>
                  <a:srgbClr val="00B050"/>
                </a:solidFill>
              </a:rPr>
              <a:t>mysql</a:t>
            </a:r>
            <a:r>
              <a:rPr lang="en-US" dirty="0">
                <a:solidFill>
                  <a:srgbClr val="00B050"/>
                </a:solidFill>
              </a:rPr>
              <a:t>”, “type” : “VARCHAR”, “size” : 63}</a:t>
            </a:r>
          </a:p>
          <a:p>
            <a:r>
              <a:rPr lang="en-US" dirty="0"/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329610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658F4-C31D-4AFB-99EA-BD8D2654D07F}"/>
              </a:ext>
            </a:extLst>
          </p:cNvPr>
          <p:cNvSpPr txBox="1"/>
          <p:nvPr/>
        </p:nvSpPr>
        <p:spPr>
          <a:xfrm>
            <a:off x="541538" y="311705"/>
            <a:ext cx="16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 attributes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AE431-044D-49E8-88DE-A0B2886D4A8F}"/>
              </a:ext>
            </a:extLst>
          </p:cNvPr>
          <p:cNvSpPr txBox="1"/>
          <p:nvPr/>
        </p:nvSpPr>
        <p:spPr>
          <a:xfrm>
            <a:off x="393173" y="757184"/>
            <a:ext cx="11405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order to avoid MySQL limitation:</a:t>
            </a:r>
          </a:p>
          <a:p>
            <a:r>
              <a:rPr lang="en-US" dirty="0">
                <a:solidFill>
                  <a:srgbClr val="FF0000"/>
                </a:solidFill>
              </a:rPr>
              <a:t>Error Code: 1235. This version of MySQL doesn't yet support 'CAST-</a:t>
            </a:r>
            <a:r>
              <a:rPr lang="en-US" dirty="0" err="1">
                <a:solidFill>
                  <a:srgbClr val="FF0000"/>
                </a:solidFill>
              </a:rPr>
              <a:t>ing</a:t>
            </a:r>
            <a:r>
              <a:rPr lang="en-US" dirty="0">
                <a:solidFill>
                  <a:srgbClr val="FF0000"/>
                </a:solidFill>
              </a:rPr>
              <a:t> JSON OBJECT type to array'	0.047 sec</a:t>
            </a:r>
          </a:p>
          <a:p>
            <a:endParaRPr lang="en-US" dirty="0"/>
          </a:p>
          <a:p>
            <a:r>
              <a:rPr lang="en-US" dirty="0"/>
              <a:t>SQL ORM stores data in JSON in next format instead of storing them as JSON array:</a:t>
            </a:r>
          </a:p>
          <a:p>
            <a:r>
              <a:rPr lang="en-US" dirty="0">
                <a:solidFill>
                  <a:srgbClr val="00B050"/>
                </a:solidFill>
              </a:rPr>
              <a:t>'{"v": [94582,94536]}’</a:t>
            </a:r>
          </a:p>
          <a:p>
            <a:r>
              <a:rPr lang="en-US" dirty="0">
                <a:solidFill>
                  <a:srgbClr val="00B050"/>
                </a:solidFill>
              </a:rPr>
              <a:t>'{"v": [2021-02-01T21:18:28.382, 2021-03-01T21:18:28.382]}’</a:t>
            </a:r>
          </a:p>
          <a:p>
            <a:r>
              <a:rPr lang="en-US" dirty="0">
                <a:solidFill>
                  <a:srgbClr val="00B050"/>
                </a:solidFill>
              </a:rPr>
              <a:t>'{"v": [“value_1", “value_2"]}'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5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8B77D-53F7-489C-AF9E-DB01995EC850}"/>
              </a:ext>
            </a:extLst>
          </p:cNvPr>
          <p:cNvSpPr txBox="1"/>
          <p:nvPr/>
        </p:nvSpPr>
        <p:spPr>
          <a:xfrm>
            <a:off x="488272" y="331186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 indexes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08887-8612-47BD-A233-952BAD289EE7}"/>
              </a:ext>
            </a:extLst>
          </p:cNvPr>
          <p:cNvSpPr txBox="1"/>
          <p:nvPr/>
        </p:nvSpPr>
        <p:spPr>
          <a:xfrm>
            <a:off x="393173" y="700518"/>
            <a:ext cx="1140565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index will be used to check if array contains specific value 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</a:t>
            </a:r>
            <a:r>
              <a:rPr lang="en-US" dirty="0" err="1">
                <a:solidFill>
                  <a:srgbClr val="00B050"/>
                </a:solidFill>
              </a:rPr>
              <a:t>jansExtUidValues</a:t>
            </a:r>
            <a:r>
              <a:rPr lang="en-US" dirty="0">
                <a:solidFill>
                  <a:srgbClr val="00B050"/>
                </a:solidFill>
              </a:rPr>
              <a:t>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-&gt;’$.v' AS UNSIGNED ARRAY)) 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UNSIGNED</a:t>
            </a:r>
            <a:r>
              <a:rPr lang="en-US" dirty="0"/>
              <a:t> is used here as reference. Instead of it valid data type should be used.</a:t>
            </a:r>
          </a:p>
          <a:p>
            <a:endParaRPr lang="en-US" dirty="0"/>
          </a:p>
          <a:p>
            <a:r>
              <a:rPr lang="en-US" dirty="0"/>
              <a:t>Sample query:</a:t>
            </a:r>
          </a:p>
          <a:p>
            <a:r>
              <a:rPr lang="en-US" dirty="0">
                <a:solidFill>
                  <a:schemeClr val="accent1"/>
                </a:solidFill>
              </a:rPr>
              <a:t>SELECT COUNT(*) FROM </a:t>
            </a:r>
            <a:r>
              <a:rPr lang="en-US" dirty="0" err="1">
                <a:solidFill>
                  <a:schemeClr val="accent1"/>
                </a:solidFill>
              </a:rPr>
              <a:t>jans.jansPerson</a:t>
            </a:r>
            <a:r>
              <a:rPr lang="en-US" dirty="0">
                <a:solidFill>
                  <a:schemeClr val="accent1"/>
                </a:solidFill>
              </a:rPr>
              <a:t> doc</a:t>
            </a:r>
          </a:p>
          <a:p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doc.objectClass</a:t>
            </a:r>
            <a:r>
              <a:rPr lang="en-US" dirty="0">
                <a:solidFill>
                  <a:schemeClr val="accent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jansPerson</a:t>
            </a:r>
            <a:r>
              <a:rPr lang="en-US" dirty="0">
                <a:solidFill>
                  <a:schemeClr val="accent1"/>
                </a:solidFill>
              </a:rPr>
              <a:t>' AND JSON_CONTAINS(doc. </a:t>
            </a:r>
            <a:r>
              <a:rPr lang="en-US" dirty="0" err="1">
                <a:solidFill>
                  <a:schemeClr val="accent1"/>
                </a:solidFill>
              </a:rPr>
              <a:t>jansExtUid</a:t>
            </a:r>
            <a:r>
              <a:rPr lang="en-US" dirty="0">
                <a:solidFill>
                  <a:schemeClr val="accent1"/>
                </a:solidFill>
              </a:rPr>
              <a:t>, CAST(‘[243]' AS JSON), ‘$.v')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This index is need to compare specific value from array 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jansExtUidValue0(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-&gt;’$.v[0]' AS UNSIGNED))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jansExtUidValue1(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-&gt;’$.v[1]' AS UNSIGNED))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jansExtUidValue2(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</a:t>
            </a:r>
            <a:r>
              <a:rPr lang="en-US">
                <a:solidFill>
                  <a:srgbClr val="00B050"/>
                </a:solidFill>
              </a:rPr>
              <a:t>v[2]' </a:t>
            </a:r>
            <a:r>
              <a:rPr lang="en-US" dirty="0">
                <a:solidFill>
                  <a:srgbClr val="00B050"/>
                </a:solidFill>
              </a:rPr>
              <a:t>AS UNSIGNED)) 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This index setup should create for first 3 elements of array only. Admin can add indexes for next elements later if needed.</a:t>
            </a:r>
          </a:p>
          <a:p>
            <a:endParaRPr lang="en-US" dirty="0"/>
          </a:p>
          <a:p>
            <a:r>
              <a:rPr lang="en-US" dirty="0"/>
              <a:t>Sample query:</a:t>
            </a:r>
          </a:p>
          <a:p>
            <a:r>
              <a:rPr lang="en-US" dirty="0">
                <a:solidFill>
                  <a:schemeClr val="accent1"/>
                </a:solidFill>
              </a:rPr>
              <a:t>SELECT COUNT(*) FROM </a:t>
            </a:r>
            <a:r>
              <a:rPr lang="en-US" dirty="0" err="1">
                <a:solidFill>
                  <a:schemeClr val="accent1"/>
                </a:solidFill>
              </a:rPr>
              <a:t>jans.jansPerson</a:t>
            </a:r>
            <a:r>
              <a:rPr lang="en-US" dirty="0">
                <a:solidFill>
                  <a:schemeClr val="accent1"/>
                </a:solidFill>
              </a:rPr>
              <a:t> doc</a:t>
            </a:r>
          </a:p>
          <a:p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doc.objectClass</a:t>
            </a:r>
            <a:r>
              <a:rPr lang="en-US" dirty="0">
                <a:solidFill>
                  <a:schemeClr val="accent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jansPerson</a:t>
            </a:r>
            <a:r>
              <a:rPr lang="en-US" dirty="0">
                <a:solidFill>
                  <a:schemeClr val="accent1"/>
                </a:solidFill>
              </a:rPr>
              <a:t>' AND </a:t>
            </a:r>
            <a:r>
              <a:rPr lang="nl-NL" dirty="0">
                <a:solidFill>
                  <a:schemeClr val="accent1"/>
                </a:solidFill>
              </a:rPr>
              <a:t>jansExtUid-&gt;’$.v[0]'  &gt; 3 or jansExtUid-&gt;’$.v[1]'  &gt; 3 or jansExtUid-&gt;’$.v[2]'  &gt; 3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21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665</Words>
  <Application>Microsoft Office PowerPoint</Application>
  <PresentationFormat>Широкоэкранный</PresentationFormat>
  <Paragraphs>100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Movchan</dc:creator>
  <cp:lastModifiedBy>Yuriy Movchan</cp:lastModifiedBy>
  <cp:revision>28</cp:revision>
  <dcterms:created xsi:type="dcterms:W3CDTF">2021-01-13T15:18:52Z</dcterms:created>
  <dcterms:modified xsi:type="dcterms:W3CDTF">2021-02-03T11:22:47Z</dcterms:modified>
</cp:coreProperties>
</file>