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2DBEF-4B85-44EE-BD0E-A912E7B1D266}" v="2" dt="2025-01-11T18:17:27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5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5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08942A-BC87-F142-A55A-DBE21B1E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10491396" cy="20062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600" dirty="0"/>
              <a:t>Ejercicio 2 </a:t>
            </a:r>
            <a:br>
              <a:rPr lang="es-ES" sz="4600" dirty="0"/>
            </a:br>
            <a:r>
              <a:rPr lang="es-ES" sz="4600" dirty="0"/>
              <a:t>Investigación Operativa</a:t>
            </a:r>
            <a:br>
              <a:rPr lang="es-ES" sz="4600" dirty="0"/>
            </a:br>
            <a:r>
              <a:rPr lang="es-ES" sz="4600" dirty="0"/>
              <a:t>Grupo J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10124-A0DA-2ED0-D7AC-17297F62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5"/>
            <a:ext cx="4862473" cy="2955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latin typeface="+mj-lt"/>
              </a:rPr>
              <a:t>Juan Antonio Alcalde Yuste</a:t>
            </a:r>
          </a:p>
          <a:p>
            <a:r>
              <a:rPr lang="es-ES" dirty="0">
                <a:latin typeface="+mj-lt"/>
              </a:rPr>
              <a:t>Guillermo Blázquez Barbacid</a:t>
            </a:r>
          </a:p>
          <a:p>
            <a:r>
              <a:rPr lang="es-ES" dirty="0">
                <a:latin typeface="+mj-lt"/>
              </a:rPr>
              <a:t>Alberto Jesús García Guerra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8D7F36C-7460-5669-DA2E-893BBAD8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33" r="9367" b="300"/>
          <a:stretch/>
        </p:blipFill>
        <p:spPr>
          <a:xfrm>
            <a:off x="6406763" y="3108664"/>
            <a:ext cx="4912144" cy="306465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F13368-AA72-8049-4FE1-3AAD5E43A67C}"/>
              </a:ext>
            </a:extLst>
          </p:cNvPr>
          <p:cNvSpPr txBox="1"/>
          <p:nvPr/>
        </p:nvSpPr>
        <p:spPr>
          <a:xfrm>
            <a:off x="807396" y="1264596"/>
            <a:ext cx="10632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 taller del Grupo GAJ de nuevo se encuentran ante un problema, esta vez su problema es en las eternas colas de espera que se producen para adquirir sus servicios.</a:t>
            </a:r>
          </a:p>
          <a:p>
            <a:r>
              <a:rPr lang="es-ES" dirty="0"/>
              <a:t>Por ello desde la dirección del taller han decidido crear dos colas independientes para medir el rendimiento y tiempos en cada una de las colas, la cola de análisis y la cola de reparaciones.</a:t>
            </a:r>
          </a:p>
          <a:p>
            <a:endParaRPr lang="es-ES" dirty="0"/>
          </a:p>
          <a:p>
            <a:r>
              <a:rPr lang="es-ES" dirty="0"/>
              <a:t>La cola de análisis se trata de una cola con capacidad de atender de uno cada uno de los vehículos con una capacidad ilimitada, pero tambien cuenta con un </a:t>
            </a:r>
            <a:r>
              <a:rPr lang="es-ES" b="1" dirty="0"/>
              <a:t>Orden de prioridad </a:t>
            </a:r>
            <a:r>
              <a:rPr lang="es-ES" dirty="0"/>
              <a:t>para la atención de los vehículos dependiendo de que tipo de avería se cree que puede tener el vehículo </a:t>
            </a:r>
          </a:p>
          <a:p>
            <a:endParaRPr lang="es-ES" dirty="0"/>
          </a:p>
          <a:p>
            <a:r>
              <a:rPr lang="es-ES" dirty="0"/>
              <a:t>La cola de reparaciones  se trata de una </a:t>
            </a:r>
            <a:r>
              <a:rPr lang="es-ES" b="1" dirty="0"/>
              <a:t>Cola limitada, </a:t>
            </a:r>
            <a:r>
              <a:rPr lang="es-ES" dirty="0"/>
              <a:t> por lo que en muchas ocasiones se tienen que rechazar vehículos dada su espera.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67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402AF-2748-E7F4-BF9B-4E07F81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5456E19-6BDE-E81B-8F80-BC425CD2ED56}"/>
              </a:ext>
            </a:extLst>
          </p:cNvPr>
          <p:cNvSpPr txBox="1"/>
          <p:nvPr/>
        </p:nvSpPr>
        <p:spPr>
          <a:xfrm>
            <a:off x="779834" y="865762"/>
            <a:ext cx="106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estos momentos el taller cuenta con una media de los siguientes datos (estos datos se refieren a Inst1 del programa):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8E7594A-CCB6-C6C9-8694-C17E44F2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85134"/>
              </p:ext>
            </p:extLst>
          </p:nvPr>
        </p:nvGraphicFramePr>
        <p:xfrm>
          <a:off x="1021404" y="1779981"/>
          <a:ext cx="1006813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3626">
                  <a:extLst>
                    <a:ext uri="{9D8B030D-6E8A-4147-A177-3AD203B41FA5}">
                      <a16:colId xmlns:a16="http://schemas.microsoft.com/office/drawing/2014/main" val="1871426218"/>
                    </a:ext>
                  </a:extLst>
                </a:gridCol>
                <a:gridCol w="2013626">
                  <a:extLst>
                    <a:ext uri="{9D8B030D-6E8A-4147-A177-3AD203B41FA5}">
                      <a16:colId xmlns:a16="http://schemas.microsoft.com/office/drawing/2014/main" val="1641053650"/>
                    </a:ext>
                  </a:extLst>
                </a:gridCol>
                <a:gridCol w="2013626">
                  <a:extLst>
                    <a:ext uri="{9D8B030D-6E8A-4147-A177-3AD203B41FA5}">
                      <a16:colId xmlns:a16="http://schemas.microsoft.com/office/drawing/2014/main" val="3850951376"/>
                    </a:ext>
                  </a:extLst>
                </a:gridCol>
                <a:gridCol w="2013626">
                  <a:extLst>
                    <a:ext uri="{9D8B030D-6E8A-4147-A177-3AD203B41FA5}">
                      <a16:colId xmlns:a16="http://schemas.microsoft.com/office/drawing/2014/main" val="2328755970"/>
                    </a:ext>
                  </a:extLst>
                </a:gridCol>
                <a:gridCol w="2013626">
                  <a:extLst>
                    <a:ext uri="{9D8B030D-6E8A-4147-A177-3AD203B41FA5}">
                      <a16:colId xmlns:a16="http://schemas.microsoft.com/office/drawing/2014/main" val="28868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Tasa de llegada de vehículos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Tasa de reparación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Numero de vehículos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Niveles de 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Capacidad del taller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0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039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B5E463F-5277-C491-1A43-9B2D786AD1B4}"/>
              </a:ext>
            </a:extLst>
          </p:cNvPr>
          <p:cNvSpPr txBox="1"/>
          <p:nvPr/>
        </p:nvSpPr>
        <p:spPr>
          <a:xfrm>
            <a:off x="538264" y="3050125"/>
            <a:ext cx="10632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datos obtenidos utilizando estos datos son los siguientes:</a:t>
            </a:r>
          </a:p>
          <a:p>
            <a:r>
              <a:rPr lang="es-ES" dirty="0"/>
              <a:t>Tiempo de espera promedio en cola de analisis: 0.01 horas</a:t>
            </a:r>
          </a:p>
          <a:p>
            <a:r>
              <a:rPr lang="es-ES" dirty="0"/>
              <a:t>Tiempo promedio en el sistema de analisis: 0.15 horas</a:t>
            </a:r>
          </a:p>
          <a:p>
            <a:r>
              <a:rPr lang="es-ES" dirty="0"/>
              <a:t>Utilización del taller de analisis: 28.90%</a:t>
            </a:r>
          </a:p>
          <a:p>
            <a:r>
              <a:rPr lang="es-ES" dirty="0"/>
              <a:t>Tiempo de espera promedio en cola de Reparación: 0.01 horas</a:t>
            </a:r>
          </a:p>
          <a:p>
            <a:r>
              <a:rPr lang="es-ES" dirty="0"/>
              <a:t>Tiempo promedio en el sistema de Reparación: 4.40 horas</a:t>
            </a:r>
          </a:p>
          <a:p>
            <a:r>
              <a:rPr lang="es-ES" dirty="0"/>
              <a:t>Utilización del taller de reparaciones: 14.04%</a:t>
            </a:r>
          </a:p>
          <a:p>
            <a:r>
              <a:rPr lang="es-ES" dirty="0"/>
              <a:t>Numero de clientes rechazados para reparación: 0 vehículos</a:t>
            </a:r>
          </a:p>
        </p:txBody>
      </p:sp>
    </p:spTree>
    <p:extLst>
      <p:ext uri="{BB962C8B-B14F-4D97-AF65-F5344CB8AC3E}">
        <p14:creationId xmlns:p14="http://schemas.microsoft.com/office/powerpoint/2010/main" val="4564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77A9-E8C9-14B1-73FE-FB3D611DC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CFB4489-AF8D-B7A7-A6F4-6E332A03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97" b="4193"/>
          <a:stretch/>
        </p:blipFill>
        <p:spPr>
          <a:xfrm>
            <a:off x="1522730" y="767079"/>
            <a:ext cx="9146540" cy="53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3EC5-0091-175A-BF64-D03837DD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8CC83-8590-217B-99DB-A6EA3457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44" b="4741"/>
          <a:stretch/>
        </p:blipFill>
        <p:spPr>
          <a:xfrm>
            <a:off x="1242151" y="619760"/>
            <a:ext cx="9707698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4C27-1E06-4EE6-3BEC-09717F58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194C6A-3DDF-6028-E131-31E7F844C5F4}"/>
              </a:ext>
            </a:extLst>
          </p:cNvPr>
          <p:cNvSpPr txBox="1"/>
          <p:nvPr/>
        </p:nvSpPr>
        <p:spPr>
          <a:xfrm>
            <a:off x="807396" y="1264596"/>
            <a:ext cx="10632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caso en el que la capacidad del taller de reparaciones disminuyera (1)  y aumentaran el numero de clientes (20) obtendríamos los siguientes datos:</a:t>
            </a:r>
          </a:p>
          <a:p>
            <a:r>
              <a:rPr lang="es-ES" dirty="0"/>
              <a:t>Tiempo de espera promedio en cola de Reparación: 0.13 horas</a:t>
            </a:r>
          </a:p>
          <a:p>
            <a:r>
              <a:rPr lang="es-ES" dirty="0"/>
              <a:t>Tiempo promedio en el sistema de Reparación: 4.12 horas</a:t>
            </a:r>
          </a:p>
          <a:p>
            <a:r>
              <a:rPr lang="es-ES" dirty="0"/>
              <a:t>Utilización del taller de reparaciones: 17.26%</a:t>
            </a:r>
          </a:p>
          <a:p>
            <a:r>
              <a:rPr lang="es-ES" dirty="0"/>
              <a:t>Numero de clientes rechazados para reparación: 0 vehículos</a:t>
            </a:r>
          </a:p>
          <a:p>
            <a:r>
              <a:rPr lang="es-ES" dirty="0"/>
              <a:t>Esto haría que hubiera una mayor cola para reparaciones y el tiempo promedio en el taller, incluso si el numero de clientes aumentara mas, se tendrían que llegar a rechazar vehículos</a:t>
            </a:r>
          </a:p>
          <a:p>
            <a:endParaRPr lang="es-ES" dirty="0"/>
          </a:p>
          <a:p>
            <a:r>
              <a:rPr lang="es-ES" dirty="0"/>
              <a:t>Esto en el contexto de un taller sería una gran perdida de dinero y prestigio para el taller lo que podría causar que se perdieran muchos de los clientes usuales en el taller. Por lo que una tasa de capacidad en el taller y una tasa de reparación mas altas ayudarían a que el taller no perdiera </a:t>
            </a:r>
            <a:r>
              <a:rPr lang="es-ES"/>
              <a:t>esos vehículos.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2127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8F34EE2516AA4CAF19760D3A18F0ED" ma:contentTypeVersion="14" ma:contentTypeDescription="Crear nuevo documento." ma:contentTypeScope="" ma:versionID="dcf8de843e525b4bd2d52d896281efc6">
  <xsd:schema xmlns:xsd="http://www.w3.org/2001/XMLSchema" xmlns:xs="http://www.w3.org/2001/XMLSchema" xmlns:p="http://schemas.microsoft.com/office/2006/metadata/properties" xmlns:ns3="e32e8b25-22c2-4e23-b287-5b3348533576" xmlns:ns4="3757e32a-6ad2-4244-bfdc-11a7c070c988" targetNamespace="http://schemas.microsoft.com/office/2006/metadata/properties" ma:root="true" ma:fieldsID="7912992fa6f263c600c17d711df315c9" ns3:_="" ns4:_="">
    <xsd:import namespace="e32e8b25-22c2-4e23-b287-5b3348533576"/>
    <xsd:import namespace="3757e32a-6ad2-4244-bfdc-11a7c070c9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e8b25-22c2-4e23-b287-5b3348533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7e32a-6ad2-4244-bfdc-11a7c070c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2e8b25-22c2-4e23-b287-5b3348533576" xsi:nil="true"/>
  </documentManagement>
</p:properties>
</file>

<file path=customXml/itemProps1.xml><?xml version="1.0" encoding="utf-8"?>
<ds:datastoreItem xmlns:ds="http://schemas.openxmlformats.org/officeDocument/2006/customXml" ds:itemID="{BAF07FC7-88F0-4AB8-B47E-23BEF0D535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635AE4-11A8-4FA4-A7B2-2382FDAE0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e8b25-22c2-4e23-b287-5b3348533576"/>
    <ds:schemaRef ds:uri="3757e32a-6ad2-4244-bfdc-11a7c070c9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657C2D-3C91-4F3D-BF56-604696DF7C9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3757e32a-6ad2-4244-bfdc-11a7c070c988"/>
    <ds:schemaRef ds:uri="e32e8b25-22c2-4e23-b287-5b3348533576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5f84c4ea-370d-4b9e-830c-756f8bf1b51f}" enabled="0" method="" siteId="{5f84c4ea-370d-4b9e-830c-756f8bf1b51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450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Seaford</vt:lpstr>
      <vt:lpstr>LevelVTI</vt:lpstr>
      <vt:lpstr>Ejercicio 2  Investigación Operativa Grupo J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Antonio Alcalde Yuste</dc:creator>
  <cp:lastModifiedBy>Juan Antonio Alcalde Yuste</cp:lastModifiedBy>
  <cp:revision>78</cp:revision>
  <dcterms:created xsi:type="dcterms:W3CDTF">2024-10-18T09:55:12Z</dcterms:created>
  <dcterms:modified xsi:type="dcterms:W3CDTF">2025-01-11T18:35:23Z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0x010100FA8F34EE2516AA4CAF19760D3A18F0ED</vt:lpwstr>
  </property>
</Properties>
</file>