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D6F89-5899-4990-BE55-EDBC503D0E57}" v="250" dt="2024-11-12T17:19:13.339"/>
    <p1510:client id="{3DF3B620-4BCA-CDC8-6F0F-DFEB1D52E507}" v="681" dt="2024-11-11T22:15:55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76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9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2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5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5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5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7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3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5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9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alca\Desktop\UNIVERSIDAD\1%20CUATRIMESTRE\IO\EJERCICIO%201%20ENTREGA\ejercicio1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8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08942A-BC87-F142-A55A-DBE21B1EC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696037"/>
            <a:ext cx="5481579" cy="20062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 dirty="0"/>
              <a:t>Ejercicio 1 </a:t>
            </a:r>
            <a:br>
              <a:rPr lang="es-ES" sz="3600" dirty="0"/>
            </a:br>
            <a:r>
              <a:rPr lang="es-ES" sz="3600" dirty="0"/>
              <a:t>Investigación Operativa</a:t>
            </a:r>
            <a:br>
              <a:rPr lang="es-ES" sz="3600" dirty="0"/>
            </a:br>
            <a:r>
              <a:rPr lang="es-ES" sz="3600" dirty="0"/>
              <a:t>Grupo J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10124-A0DA-2ED0-D7AC-17297F62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3480" y="696037"/>
            <a:ext cx="5232940" cy="200622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s-ES" sz="3200" dirty="0">
                <a:latin typeface="+mj-lt"/>
              </a:rPr>
              <a:t>Juan Antonio Alcalde Yuste</a:t>
            </a:r>
          </a:p>
          <a:p>
            <a:r>
              <a:rPr lang="es-ES" sz="3200" dirty="0">
                <a:latin typeface="+mj-lt"/>
              </a:rPr>
              <a:t>Guillermo Blázquez Barbacid</a:t>
            </a:r>
          </a:p>
          <a:p>
            <a:r>
              <a:rPr lang="es-ES" sz="3200" dirty="0">
                <a:latin typeface="+mj-lt"/>
              </a:rPr>
              <a:t>Alberto Jesús García Guerra</a:t>
            </a:r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32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48D7F36C-7460-5669-DA2E-893BBAD8AD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9533" r="9367" b="300"/>
          <a:stretch/>
        </p:blipFill>
        <p:spPr>
          <a:xfrm>
            <a:off x="3579654" y="3109356"/>
            <a:ext cx="4952962" cy="3090120"/>
          </a:xfrm>
          <a:prstGeom prst="rect">
            <a:avLst/>
          </a:prstGeom>
        </p:spPr>
      </p:pic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1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85500E-775E-41E9-82C2-B84B3D96BC5A}"/>
              </a:ext>
            </a:extLst>
          </p:cNvPr>
          <p:cNvSpPr txBox="1"/>
          <p:nvPr/>
        </p:nvSpPr>
        <p:spPr>
          <a:xfrm>
            <a:off x="797610" y="1050609"/>
            <a:ext cx="10527955" cy="480131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El taller GAJ, especializado en vehículos de alta gama, busca maximizar sus ganancias diarias seleccionando estratégicamente las reparaciones a realizar, dado la gran cantidad de demanda de sus servicios, se pueden permitir elegir entre las reparaciones o modificaciones que les salgan más rentables. Con 5 elevadores, 9 técnicos y un limitado suministro de máquinas de extracción de gases, el taller debe optimizar la asignación de recursos para cada vehículo. Considerando los costos de las piezas, el consumo energético (limitado a 15kW/día) y la necesidad de elevadores y máquinas específicas para ciertas reparaciones (motor, escape, pintura), el objetivo es maximizar los beneficios totales.</a:t>
            </a:r>
          </a:p>
          <a:p>
            <a:r>
              <a:rPr lang="es-ES" dirty="0"/>
              <a:t>Las reparaciones o modificaciones para las que está preparado este taller son las siguientes: </a:t>
            </a:r>
          </a:p>
          <a:p>
            <a:endParaRPr lang="es-ES" dirty="0"/>
          </a:p>
          <a:p>
            <a:pPr marL="285750" indent="-285750">
              <a:buFont typeface="Calibri"/>
              <a:buChar char="-"/>
            </a:pPr>
            <a:r>
              <a:rPr lang="es-ES" dirty="0"/>
              <a:t>Escape</a:t>
            </a:r>
          </a:p>
          <a:p>
            <a:pPr marL="285750" indent="-285750">
              <a:buFont typeface="Calibri"/>
              <a:buChar char="-"/>
            </a:pPr>
            <a:r>
              <a:rPr lang="es-ES" dirty="0"/>
              <a:t>ECU</a:t>
            </a:r>
          </a:p>
          <a:p>
            <a:pPr marL="285750" indent="-285750">
              <a:buFont typeface="Calibri"/>
              <a:buChar char="-"/>
            </a:pPr>
            <a:r>
              <a:rPr lang="es-ES" dirty="0"/>
              <a:t>Motor</a:t>
            </a:r>
          </a:p>
          <a:p>
            <a:pPr marL="285750" indent="-285750">
              <a:buFont typeface="Calibri"/>
              <a:buChar char="-"/>
            </a:pPr>
            <a:r>
              <a:rPr lang="es-ES" dirty="0"/>
              <a:t>Suspensión</a:t>
            </a:r>
          </a:p>
          <a:p>
            <a:pPr marL="285750" indent="-285750">
              <a:buFont typeface="Calibri"/>
              <a:buChar char="-"/>
            </a:pPr>
            <a:r>
              <a:rPr lang="es-ES" dirty="0"/>
              <a:t>Frenos</a:t>
            </a:r>
          </a:p>
          <a:p>
            <a:pPr marL="285750" indent="-285750">
              <a:buFont typeface="Calibri"/>
              <a:buChar char="-"/>
            </a:pPr>
            <a:r>
              <a:rPr lang="es-ES" dirty="0"/>
              <a:t>Pintura</a:t>
            </a:r>
          </a:p>
          <a:p>
            <a:pPr marL="285750" indent="-285750">
              <a:buFont typeface="Calibri"/>
              <a:buChar char="-"/>
            </a:pPr>
            <a:r>
              <a:rPr lang="es-ES" dirty="0"/>
              <a:t>Ruedas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167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D85500E-775E-41E9-82C2-B84B3D96BC5A}"/>
              </a:ext>
            </a:extLst>
          </p:cNvPr>
          <p:cNvSpPr txBox="1"/>
          <p:nvPr/>
        </p:nvSpPr>
        <p:spPr>
          <a:xfrm>
            <a:off x="481007" y="696037"/>
            <a:ext cx="10979473" cy="20062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latin typeface="+mj-lt"/>
                <a:ea typeface="+mj-ea"/>
                <a:cs typeface="+mj-cs"/>
              </a:rPr>
              <a:t>La </a:t>
            </a:r>
            <a:r>
              <a:rPr lang="es-ES" dirty="0">
                <a:latin typeface="+mj-lt"/>
                <a:ea typeface="+mj-ea"/>
                <a:cs typeface="+mj-cs"/>
              </a:rPr>
              <a:t>tabla</a:t>
            </a:r>
            <a:r>
              <a:rPr lang="en-US" dirty="0">
                <a:latin typeface="+mj-lt"/>
                <a:ea typeface="+mj-ea"/>
                <a:cs typeface="+mj-cs"/>
              </a:rPr>
              <a:t> con </a:t>
            </a:r>
            <a:r>
              <a:rPr lang="es-ES" dirty="0">
                <a:latin typeface="+mj-lt"/>
                <a:ea typeface="+mj-ea"/>
                <a:cs typeface="+mj-cs"/>
              </a:rPr>
              <a:t>los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s-419" dirty="0">
                <a:latin typeface="+mj-lt"/>
                <a:ea typeface="+mj-ea"/>
                <a:cs typeface="+mj-cs"/>
              </a:rPr>
              <a:t>costes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s-ES_tradnl" dirty="0">
                <a:latin typeface="+mj-lt"/>
                <a:ea typeface="+mj-ea"/>
                <a:cs typeface="+mj-cs"/>
              </a:rPr>
              <a:t>beneficios</a:t>
            </a:r>
            <a:r>
              <a:rPr lang="en-US" dirty="0">
                <a:latin typeface="+mj-lt"/>
                <a:ea typeface="+mj-ea"/>
                <a:cs typeface="+mj-cs"/>
              </a:rPr>
              <a:t>, consumos y necesidades para cada reparación es la </a:t>
            </a:r>
            <a:r>
              <a:rPr lang="es-ES" dirty="0">
                <a:latin typeface="+mj-lt"/>
                <a:ea typeface="+mj-ea"/>
                <a:cs typeface="+mj-cs"/>
              </a:rPr>
              <a:t>siguiente (se trata de la instancia 1)</a:t>
            </a:r>
            <a:r>
              <a:rPr lang="en-US" dirty="0"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dirty="0"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C116DA-899F-423B-A82A-01DAF67C1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947FE2-C7ED-40F6-BF61-8642A1E95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6CA7B4B-A6BD-709B-E228-B3E27DC7C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205294"/>
              </p:ext>
            </p:extLst>
          </p:nvPr>
        </p:nvGraphicFramePr>
        <p:xfrm>
          <a:off x="482600" y="3177777"/>
          <a:ext cx="11147074" cy="295328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872780">
                  <a:extLst>
                    <a:ext uri="{9D8B030D-6E8A-4147-A177-3AD203B41FA5}">
                      <a16:colId xmlns:a16="http://schemas.microsoft.com/office/drawing/2014/main" val="415691187"/>
                    </a:ext>
                  </a:extLst>
                </a:gridCol>
                <a:gridCol w="1228995">
                  <a:extLst>
                    <a:ext uri="{9D8B030D-6E8A-4147-A177-3AD203B41FA5}">
                      <a16:colId xmlns:a16="http://schemas.microsoft.com/office/drawing/2014/main" val="2116969937"/>
                    </a:ext>
                  </a:extLst>
                </a:gridCol>
                <a:gridCol w="1808921">
                  <a:extLst>
                    <a:ext uri="{9D8B030D-6E8A-4147-A177-3AD203B41FA5}">
                      <a16:colId xmlns:a16="http://schemas.microsoft.com/office/drawing/2014/main" val="1435773727"/>
                    </a:ext>
                  </a:extLst>
                </a:gridCol>
                <a:gridCol w="1601926">
                  <a:extLst>
                    <a:ext uri="{9D8B030D-6E8A-4147-A177-3AD203B41FA5}">
                      <a16:colId xmlns:a16="http://schemas.microsoft.com/office/drawing/2014/main" val="1906975458"/>
                    </a:ext>
                  </a:extLst>
                </a:gridCol>
                <a:gridCol w="1272041">
                  <a:extLst>
                    <a:ext uri="{9D8B030D-6E8A-4147-A177-3AD203B41FA5}">
                      <a16:colId xmlns:a16="http://schemas.microsoft.com/office/drawing/2014/main" val="1460826663"/>
                    </a:ext>
                  </a:extLst>
                </a:gridCol>
                <a:gridCol w="1756889">
                  <a:extLst>
                    <a:ext uri="{9D8B030D-6E8A-4147-A177-3AD203B41FA5}">
                      <a16:colId xmlns:a16="http://schemas.microsoft.com/office/drawing/2014/main" val="3164381805"/>
                    </a:ext>
                  </a:extLst>
                </a:gridCol>
                <a:gridCol w="1605522">
                  <a:extLst>
                    <a:ext uri="{9D8B030D-6E8A-4147-A177-3AD203B41FA5}">
                      <a16:colId xmlns:a16="http://schemas.microsoft.com/office/drawing/2014/main" val="2664524959"/>
                    </a:ext>
                  </a:extLst>
                </a:gridCol>
              </a:tblGrid>
              <a:tr h="525141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s-ES" sz="1600" b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PIEZA </a:t>
                      </a:r>
                    </a:p>
                  </a:txBody>
                  <a:tcPr marL="65791" marR="65791" marT="90228" marB="451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600" b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Coste </a:t>
                      </a:r>
                    </a:p>
                  </a:txBody>
                  <a:tcPr marL="65791" marR="65791" marT="90228" marB="451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600" b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Mecánicos necesarios </a:t>
                      </a:r>
                    </a:p>
                  </a:txBody>
                  <a:tcPr marL="65791" marR="65791" marT="90228" marB="451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600" b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Elevador  </a:t>
                      </a:r>
                    </a:p>
                  </a:txBody>
                  <a:tcPr marL="65791" marR="65791" marT="90228" marB="451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600" b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Gases </a:t>
                      </a:r>
                    </a:p>
                  </a:txBody>
                  <a:tcPr marL="65791" marR="65791" marT="90228" marB="451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600" b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Beneficios </a:t>
                      </a:r>
                    </a:p>
                  </a:txBody>
                  <a:tcPr marL="65791" marR="65791" marT="90228" marB="451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600" b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Energía  </a:t>
                      </a:r>
                    </a:p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600" b="0" cap="none" spc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Eléctrica </a:t>
                      </a:r>
                    </a:p>
                  </a:txBody>
                  <a:tcPr marL="65791" marR="65791" marT="90228" marB="4511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652212"/>
                  </a:ext>
                </a:extLst>
              </a:tr>
              <a:tr h="346877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ESCAPE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300€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Si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Si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600€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2kw/día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88690"/>
                  </a:ext>
                </a:extLst>
              </a:tr>
              <a:tr h="346877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ECU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900€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1  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No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No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1400€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0.03kw/día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49070"/>
                  </a:ext>
                </a:extLst>
              </a:tr>
              <a:tr h="346877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MOTOR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1000€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3 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Si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Si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1700€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1kw/día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75559"/>
                  </a:ext>
                </a:extLst>
              </a:tr>
              <a:tr h="346877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SUSPENSION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700€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2 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Si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No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800€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0kw/día</a:t>
                      </a:r>
                      <a:endParaRPr lang="es-ES" sz="14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490076"/>
                  </a:ext>
                </a:extLst>
              </a:tr>
              <a:tr h="346877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FRENOS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400€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Si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No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589€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0kw/día</a:t>
                      </a:r>
                      <a:endParaRPr lang="es-ES" sz="14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51259"/>
                  </a:ext>
                </a:extLst>
              </a:tr>
              <a:tr h="346877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Pintura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200€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2 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No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Si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300€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0.5kw/día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811129"/>
                  </a:ext>
                </a:extLst>
              </a:tr>
              <a:tr h="346877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Ruedas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150€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1 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Si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No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220€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s-ES" sz="1400" cap="none" spc="0" dirty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0.08kw/día </a:t>
                      </a:r>
                    </a:p>
                  </a:txBody>
                  <a:tcPr marL="65791" marR="65791" marT="90228" marB="451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72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19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72266-A5C7-1D33-6116-80F6B5C1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6105086-A489-C0D9-9C29-2FBD4C466753}"/>
              </a:ext>
            </a:extLst>
          </p:cNvPr>
          <p:cNvSpPr txBox="1"/>
          <p:nvPr/>
        </p:nvSpPr>
        <p:spPr>
          <a:xfrm>
            <a:off x="489097" y="776177"/>
            <a:ext cx="4846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Modelización del Problema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2E71DC-D8B7-98EC-C82D-60D2C0C88882}"/>
              </a:ext>
            </a:extLst>
          </p:cNvPr>
          <p:cNvSpPr txBox="1"/>
          <p:nvPr/>
        </p:nvSpPr>
        <p:spPr>
          <a:xfrm>
            <a:off x="489097" y="1299397"/>
            <a:ext cx="3540643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Tenemos las siguientes variables: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X1→ Escape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X2→ ECU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X3→ Motor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X4→ Suspensión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X5→ Frenos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X6→ Pintura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X7→ Ruedas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3F9B36-68F4-2533-718D-3B2C1EDCC6F6}"/>
              </a:ext>
            </a:extLst>
          </p:cNvPr>
          <p:cNvSpPr txBox="1"/>
          <p:nvPr/>
        </p:nvSpPr>
        <p:spPr>
          <a:xfrm>
            <a:off x="4357577" y="1299397"/>
            <a:ext cx="3923415" cy="17543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Tenemos las siguientes restricciones: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a typeface="+mn-lt"/>
                <a:cs typeface="+mn-lt"/>
              </a:rPr>
              <a:t>Trabajadores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a typeface="+mn-lt"/>
                <a:cs typeface="+mn-lt"/>
              </a:rPr>
              <a:t>Máquinas de extracción de humos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a typeface="+mn-lt"/>
                <a:cs typeface="+mn-lt"/>
              </a:rPr>
              <a:t>Consumo energético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a typeface="+mn-lt"/>
                <a:cs typeface="+mn-lt"/>
              </a:rPr>
              <a:t>Elevadores disponibles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ea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F688155-1871-DBEF-E07C-F5826E954F9D}"/>
                  </a:ext>
                </a:extLst>
              </p:cNvPr>
              <p:cNvSpPr txBox="1"/>
              <p:nvPr/>
            </p:nvSpPr>
            <p:spPr>
              <a:xfrm>
                <a:off x="811619" y="3804278"/>
                <a:ext cx="11015330" cy="2308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1" dirty="0"/>
                  <a:t>Función Objetivo: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600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1+1400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2+1700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3+800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4+589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5+300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6+220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1+900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2+1000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3+700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4+400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5+200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6+150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𝑀𝐴𝑋𝐼𝑀𝐼𝑍𝐴𝑅</m:t>
                    </m:r>
                  </m:oMath>
                </a14:m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1" dirty="0"/>
                  <a:t>Trabajadores: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2+3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3+2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4+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5+2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7≤9</m:t>
                    </m:r>
                  </m:oMath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1" dirty="0"/>
                  <a:t>Elevadores: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4+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5+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7≤5</m:t>
                    </m:r>
                  </m:oMath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1" dirty="0"/>
                  <a:t>Extractor de Humos: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3+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6≤4</m:t>
                    </m:r>
                  </m:oMath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b="1" dirty="0"/>
                  <a:t>Consumo Eléctrico: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1+0,03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3+0,5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6+0,08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7≤15</m:t>
                    </m:r>
                  </m:oMath>
                </a14:m>
                <a:r>
                  <a:rPr lang="es-ES" b="1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F688155-1871-DBEF-E07C-F5826E95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9" y="3804278"/>
                <a:ext cx="11015330" cy="2308324"/>
              </a:xfrm>
              <a:prstGeom prst="rect">
                <a:avLst/>
              </a:prstGeom>
              <a:blipFill>
                <a:blip r:embed="rId2"/>
                <a:stretch>
                  <a:fillRect l="-332" t="-192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2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CA85-86F2-B1B6-F904-3A6F7BD4D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2D05C26-BE6E-E70C-3E6F-604892BF66A4}"/>
              </a:ext>
            </a:extLst>
          </p:cNvPr>
          <p:cNvSpPr txBox="1"/>
          <p:nvPr/>
        </p:nvSpPr>
        <p:spPr>
          <a:xfrm>
            <a:off x="489097" y="776177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Analisis de resultados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8ED7D5-D7A4-D519-787D-8314E1F819EC}"/>
              </a:ext>
            </a:extLst>
          </p:cNvPr>
          <p:cNvSpPr txBox="1"/>
          <p:nvPr/>
        </p:nvSpPr>
        <p:spPr>
          <a:xfrm>
            <a:off x="669790" y="1299397"/>
            <a:ext cx="10852420" cy="258532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Después de ejecutar el </a:t>
            </a:r>
            <a:r>
              <a:rPr lang="es-ES" dirty="0">
                <a:ea typeface="+mn-lt"/>
                <a:cs typeface="+mn-lt"/>
                <a:hlinkClick r:id="rId2" action="ppaction://hlinkfile"/>
              </a:rPr>
              <a:t>programa</a:t>
            </a:r>
            <a:r>
              <a:rPr lang="es-ES" dirty="0">
                <a:ea typeface="+mn-lt"/>
                <a:cs typeface="+mn-lt"/>
              </a:rPr>
              <a:t> , ejecutando la instancia 1 se han obtenido los siguientes resultados: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a typeface="+mn-lt"/>
                <a:cs typeface="+mn-lt"/>
              </a:rPr>
              <a:t>Ganancias: 4500.00€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Modificaciones de Escape: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Modificaciones de ECU: 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Modificaciones de Motor: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Modificaciones de suspensión: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Modificaciones de Frenos: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olidFill>
                  <a:srgbClr val="000000"/>
                </a:solidFill>
                <a:latin typeface="Aptos" panose="020B0004020202020204" pitchFamily="34" charset="0"/>
              </a:rPr>
              <a:t>Modificaciones de </a:t>
            </a: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Pintura:0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Modificaciones de Ruedas:0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747261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Metadata/LabelInfo.xml><?xml version="1.0" encoding="utf-8"?>
<clbl:labelList xmlns:clbl="http://schemas.microsoft.com/office/2020/mipLabelMetadata">
  <clbl:label id="{5f84c4ea-370d-4b9e-830c-756f8bf1b51f}" enabled="0" method="" siteId="{5f84c4ea-370d-4b9e-830c-756f8bf1b51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454</Words>
  <Application>Microsoft Office PowerPoint</Application>
  <PresentationFormat>Panorámica</PresentationFormat>
  <Paragraphs>101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ADLaM Display</vt:lpstr>
      <vt:lpstr>Aptos</vt:lpstr>
      <vt:lpstr>Arial</vt:lpstr>
      <vt:lpstr>Calibri</vt:lpstr>
      <vt:lpstr>Cambria Math</vt:lpstr>
      <vt:lpstr>Seaford</vt:lpstr>
      <vt:lpstr>LevelVTI</vt:lpstr>
      <vt:lpstr>Ejercicio 1  Investigación Operativa Grupo J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Antonio Alcalde Yuste</dc:creator>
  <cp:lastModifiedBy>Juan Antonio Alcalde Yuste</cp:lastModifiedBy>
  <cp:revision>75</cp:revision>
  <dcterms:created xsi:type="dcterms:W3CDTF">2024-10-18T09:55:12Z</dcterms:created>
  <dcterms:modified xsi:type="dcterms:W3CDTF">2024-11-12T17:19:13Z</dcterms:modified>
</cp:coreProperties>
</file>