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sldIdLst>
    <p:sldId id="256" r:id="rId2"/>
    <p:sldId id="257" r:id="rId3"/>
    <p:sldId id="261" r:id="rId4"/>
    <p:sldId id="258" r:id="rId5"/>
    <p:sldId id="259" r:id="rId6"/>
    <p:sldId id="260"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3E5E1-D423-8F3D-33B0-3AE7333AD6F7}" v="15" dt="2024-11-15T20:39:12.999"/>
    <p1510:client id="{76C4213E-2A2A-4EFE-9772-4CFF01C98E47}" v="427" dt="2024-11-16T12:52:18.005"/>
    <p1510:client id="{7E70445A-8F72-3339-0EF8-4F26C3E88D07}" v="1" dt="2024-11-15T20:40:08.933"/>
    <p1510:client id="{FAA7E6C9-40A4-3AA2-E7F5-DC70F6739F14}" v="69" dt="2024-11-15T20:36:19.09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‹Nº›</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7767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‹Nº›</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359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‹Nº›</a:t>
            </a:fld>
            <a:endParaRPr lang="en-US"/>
          </a:p>
        </p:txBody>
      </p:sp>
    </p:spTree>
    <p:extLst>
      <p:ext uri="{BB962C8B-B14F-4D97-AF65-F5344CB8AC3E}">
        <p14:creationId xmlns:p14="http://schemas.microsoft.com/office/powerpoint/2010/main" val="1098825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‹Nº›</a:t>
            </a:fld>
            <a:endParaRPr lang="en-US"/>
          </a:p>
        </p:txBody>
      </p:sp>
    </p:spTree>
    <p:extLst>
      <p:ext uri="{BB962C8B-B14F-4D97-AF65-F5344CB8AC3E}">
        <p14:creationId xmlns:p14="http://schemas.microsoft.com/office/powerpoint/2010/main" val="3019358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‹Nº›</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485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‹Nº›</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45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‹Nº›</a:t>
            </a:fld>
            <a:endParaRPr lang="en-US"/>
          </a:p>
        </p:txBody>
      </p:sp>
    </p:spTree>
    <p:extLst>
      <p:ext uri="{BB962C8B-B14F-4D97-AF65-F5344CB8AC3E}">
        <p14:creationId xmlns:p14="http://schemas.microsoft.com/office/powerpoint/2010/main" val="172027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‹Nº›</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623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‹Nº›</a:t>
            </a:fld>
            <a:endParaRPr lang="en-US"/>
          </a:p>
        </p:txBody>
      </p:sp>
    </p:spTree>
    <p:extLst>
      <p:ext uri="{BB962C8B-B14F-4D97-AF65-F5344CB8AC3E}">
        <p14:creationId xmlns:p14="http://schemas.microsoft.com/office/powerpoint/2010/main" val="147321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‹Nº›</a:t>
            </a:fld>
            <a:endParaRPr lang="en-US"/>
          </a:p>
        </p:txBody>
      </p:sp>
    </p:spTree>
    <p:extLst>
      <p:ext uri="{BB962C8B-B14F-4D97-AF65-F5344CB8AC3E}">
        <p14:creationId xmlns:p14="http://schemas.microsoft.com/office/powerpoint/2010/main" val="249455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11/16/2024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‹Nº›</a:t>
            </a:fld>
            <a:endParaRPr lang="en-US"/>
          </a:p>
        </p:txBody>
      </p:sp>
    </p:spTree>
    <p:extLst>
      <p:ext uri="{BB962C8B-B14F-4D97-AF65-F5344CB8AC3E}">
        <p14:creationId xmlns:p14="http://schemas.microsoft.com/office/powerpoint/2010/main" val="147809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11/16/2024</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‹Nº›</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81177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boutamazon.com/news/operations/10-years-of-amazon-robotics-how-robots-help-sort-packages-move-product-and-improve-safe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rjc-my.sharepoint.com/personal/ja_alcalde_2021_alumnos_urjc_es/Documents/IO%20Grupo%20J/Practica%201/Practica%201%20grupo%20J.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8">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08942A-BC87-F142-A55A-DBE21B1ECE1E}"/>
              </a:ext>
            </a:extLst>
          </p:cNvPr>
          <p:cNvSpPr>
            <a:spLocks noGrp="1"/>
          </p:cNvSpPr>
          <p:nvPr>
            <p:ph type="ctrTitle"/>
          </p:nvPr>
        </p:nvSpPr>
        <p:spPr>
          <a:xfrm>
            <a:off x="481007" y="696037"/>
            <a:ext cx="5481579" cy="2006220"/>
          </a:xfrm>
        </p:spPr>
        <p:txBody>
          <a:bodyPr anchor="ctr">
            <a:normAutofit/>
          </a:bodyPr>
          <a:lstStyle/>
          <a:p>
            <a:pPr>
              <a:lnSpc>
                <a:spcPct val="90000"/>
              </a:lnSpc>
            </a:pPr>
            <a:r>
              <a:rPr lang="es-ES" sz="3600" dirty="0"/>
              <a:t>Practica 1 </a:t>
            </a:r>
            <a:br>
              <a:rPr lang="es-ES" sz="3600" dirty="0"/>
            </a:br>
            <a:r>
              <a:rPr lang="es-ES" sz="3600" dirty="0"/>
              <a:t>Investigación Operativa</a:t>
            </a:r>
            <a:br>
              <a:rPr lang="es-ES" sz="3600" dirty="0"/>
            </a:br>
            <a:r>
              <a:rPr lang="es-ES" sz="3600" dirty="0"/>
              <a:t>Grupo J</a:t>
            </a:r>
          </a:p>
        </p:txBody>
      </p:sp>
      <p:sp>
        <p:nvSpPr>
          <p:cNvPr id="3" name="Subtítulo 2">
            <a:extLst>
              <a:ext uri="{FF2B5EF4-FFF2-40B4-BE49-F238E27FC236}">
                <a16:creationId xmlns:a16="http://schemas.microsoft.com/office/drawing/2014/main" id="{02310124-A0DA-2ED0-D7AC-17297F6267B0}"/>
              </a:ext>
            </a:extLst>
          </p:cNvPr>
          <p:cNvSpPr>
            <a:spLocks noGrp="1"/>
          </p:cNvSpPr>
          <p:nvPr>
            <p:ph type="subTitle" idx="1"/>
          </p:nvPr>
        </p:nvSpPr>
        <p:spPr>
          <a:xfrm>
            <a:off x="5773480" y="696037"/>
            <a:ext cx="5232940" cy="2006220"/>
          </a:xfrm>
        </p:spPr>
        <p:txBody>
          <a:bodyPr vert="horz" lIns="91440" tIns="45720" rIns="91440" bIns="45720" rtlCol="0" anchor="ctr">
            <a:normAutofit fontScale="92500"/>
          </a:bodyPr>
          <a:lstStyle/>
          <a:p>
            <a:r>
              <a:rPr lang="es-ES" sz="3200">
                <a:latin typeface="+mj-lt"/>
              </a:rPr>
              <a:t>Juan Antonio Alcalde Yuste</a:t>
            </a:r>
          </a:p>
          <a:p>
            <a:r>
              <a:rPr lang="es-ES" sz="3200">
                <a:latin typeface="+mj-lt"/>
              </a:rPr>
              <a:t>Guillermo Blázquez Barbacid</a:t>
            </a:r>
          </a:p>
          <a:p>
            <a:r>
              <a:rPr lang="es-ES" sz="3200">
                <a:latin typeface="+mj-lt"/>
              </a:rPr>
              <a:t>Alberto Jesús García Guerra</a:t>
            </a:r>
          </a:p>
        </p:txBody>
      </p:sp>
      <p:cxnSp>
        <p:nvCxnSpPr>
          <p:cNvPr id="27" name="Straight Connector 30">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32">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Imagen 4">
            <a:extLst>
              <a:ext uri="{FF2B5EF4-FFF2-40B4-BE49-F238E27FC236}">
                <a16:creationId xmlns:a16="http://schemas.microsoft.com/office/drawing/2014/main" id="{48D7F36C-7460-5669-DA2E-893BBAD8AD5C}"/>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10000" b="90000" l="10000" r="90000"/>
                    </a14:imgEffect>
                  </a14:imgLayer>
                </a14:imgProps>
              </a:ext>
            </a:extLst>
          </a:blip>
          <a:srcRect l="9533" r="9367" b="300"/>
          <a:stretch/>
        </p:blipFill>
        <p:spPr>
          <a:xfrm>
            <a:off x="3579654" y="3109356"/>
            <a:ext cx="4952962" cy="3090120"/>
          </a:xfrm>
          <a:prstGeom prst="rect">
            <a:avLst/>
          </a:prstGeom>
        </p:spPr>
      </p:pic>
      <p:cxnSp>
        <p:nvCxnSpPr>
          <p:cNvPr id="30" name="Straight Connector 34">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317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
            <a:extLst>
              <a:ext uri="{FF2B5EF4-FFF2-40B4-BE49-F238E27FC236}">
                <a16:creationId xmlns:a16="http://schemas.microsoft.com/office/drawing/2014/main" id="{36DCFA89-D07A-6579-F211-37B3EFF98AA1}"/>
              </a:ext>
            </a:extLst>
          </p:cNvPr>
          <p:cNvSpPr txBox="1"/>
          <p:nvPr/>
        </p:nvSpPr>
        <p:spPr>
          <a:xfrm>
            <a:off x="622962" y="745285"/>
            <a:ext cx="2675732" cy="523220"/>
          </a:xfrm>
          <a:prstGeom prst="rect">
            <a:avLst/>
          </a:prstGeom>
          <a:noFill/>
        </p:spPr>
        <p:txBody>
          <a:bodyPr wrap="non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800">
                <a:latin typeface="ADLaM Display"/>
                <a:ea typeface="ADLaM Display"/>
                <a:cs typeface="ADLaM Display"/>
              </a:rPr>
              <a:t> Problema TSP</a:t>
            </a:r>
          </a:p>
        </p:txBody>
      </p:sp>
      <p:sp>
        <p:nvSpPr>
          <p:cNvPr id="5" name="CuadroTexto 4">
            <a:extLst>
              <a:ext uri="{FF2B5EF4-FFF2-40B4-BE49-F238E27FC236}">
                <a16:creationId xmlns:a16="http://schemas.microsoft.com/office/drawing/2014/main" id="{D40896E8-A9CF-01C6-75E4-BC465551AAC7}"/>
              </a:ext>
            </a:extLst>
          </p:cNvPr>
          <p:cNvSpPr txBox="1"/>
          <p:nvPr/>
        </p:nvSpPr>
        <p:spPr>
          <a:xfrm>
            <a:off x="375827" y="1268505"/>
            <a:ext cx="11448967" cy="535531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latin typeface="Seaford"/>
                <a:ea typeface="+mn-lt"/>
                <a:cs typeface="Calibri"/>
              </a:rPr>
              <a:t>En los últimos 10 años, Amazon ha revolucionado sus centros logísticos mediante la implementación de robots autónomos. Estos robots se enfrentan a un desafío de optimización conocido como el Problema del Viajero (TSP), adaptado a las necesidades específicas de la empresa.</a:t>
            </a:r>
          </a:p>
          <a:p>
            <a:r>
              <a:rPr lang="es-ES">
                <a:latin typeface="Seaford"/>
                <a:cs typeface="Calibri"/>
              </a:rPr>
              <a:t>El objetivo es minimizar la distancia total recorrida por cada robot, optimizando así el tiempo de recolección de pedidos en el almacén. Esto implica que cada robot debe:</a:t>
            </a:r>
          </a:p>
          <a:p>
            <a:r>
              <a:rPr lang="es-ES">
                <a:latin typeface="Seaford"/>
                <a:cs typeface="Calibri"/>
              </a:rPr>
              <a:t>Recoger productos ubicados en diferentes posiciones del almacén</a:t>
            </a:r>
          </a:p>
          <a:p>
            <a:r>
              <a:rPr lang="es-ES">
                <a:latin typeface="Seaford"/>
                <a:cs typeface="Calibri"/>
              </a:rPr>
              <a:t>Regresar a su punto de inicio tras completar el recorrido</a:t>
            </a:r>
          </a:p>
          <a:p>
            <a:r>
              <a:rPr lang="es-ES">
                <a:latin typeface="Seaford"/>
                <a:cs typeface="Calibri"/>
              </a:rPr>
              <a:t>Minimizar el tiempo y la distancia total recorrida</a:t>
            </a:r>
          </a:p>
          <a:p>
            <a:r>
              <a:rPr lang="es-ES">
                <a:latin typeface="Seaford"/>
                <a:cs typeface="Calibri"/>
              </a:rPr>
              <a:t>Se propone una variante del TSP donde los robots deben visitar un conjunto de ubicaciones predeterminadas (estanterías con productos) de la manera más eficiente posible. El sistema debe ser capaz de adaptarse dinámicamente en tiempo real a:</a:t>
            </a:r>
          </a:p>
          <a:p>
            <a:r>
              <a:rPr lang="es-ES">
                <a:latin typeface="Seaford"/>
                <a:cs typeface="Calibri"/>
              </a:rPr>
              <a:t>Nuevas demandas de pedidos</a:t>
            </a:r>
          </a:p>
          <a:p>
            <a:r>
              <a:rPr lang="es-ES">
                <a:latin typeface="Seaford"/>
                <a:cs typeface="Calibri"/>
              </a:rPr>
              <a:t>Cambios en la ubicación de los artículos</a:t>
            </a:r>
          </a:p>
          <a:p>
            <a:r>
              <a:rPr lang="es-ES">
                <a:latin typeface="Seaford"/>
                <a:cs typeface="Calibri"/>
              </a:rPr>
              <a:t>Garantizar la ruta más corta sin interferir con otros robots, teniendo en cuenta la prioridad de entrega de paquetes.</a:t>
            </a:r>
          </a:p>
          <a:p>
            <a:r>
              <a:rPr lang="es-ES">
                <a:latin typeface="Seaford"/>
                <a:cs typeface="Calibri"/>
              </a:rPr>
              <a:t>El problema está basado en el siguiente artículo de Amazon:</a:t>
            </a:r>
            <a:r>
              <a:rPr lang="es-ES">
                <a:ea typeface="+mn-lt"/>
                <a:cs typeface="Calibri"/>
              </a:rPr>
              <a:t> </a:t>
            </a:r>
            <a:r>
              <a:rPr lang="es-ES">
                <a:ea typeface="+mn-lt"/>
                <a:cs typeface="+mn-lt"/>
                <a:hlinkClick r:id="rId2"/>
              </a:rPr>
              <a:t>https://www.aboutamazon.com/news/operations/10-years-of-amazon-robotics-how-robots-help-sort-packages-move-product-and-improve-safety</a:t>
            </a:r>
            <a:endParaRPr lang="es-ES">
              <a:latin typeface="Seaford"/>
              <a:cs typeface="Calibri"/>
            </a:endParaRPr>
          </a:p>
          <a:p>
            <a:endParaRPr lang="es-ES">
              <a:latin typeface="Seaford"/>
              <a:cs typeface="Calibri"/>
            </a:endParaRPr>
          </a:p>
        </p:txBody>
      </p:sp>
    </p:spTree>
    <p:extLst>
      <p:ext uri="{BB962C8B-B14F-4D97-AF65-F5344CB8AC3E}">
        <p14:creationId xmlns:p14="http://schemas.microsoft.com/office/powerpoint/2010/main" val="259167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1">
            <a:extLst>
              <a:ext uri="{FF2B5EF4-FFF2-40B4-BE49-F238E27FC236}">
                <a16:creationId xmlns:a16="http://schemas.microsoft.com/office/drawing/2014/main" id="{36DCFA89-D07A-6579-F211-37B3EFF98AA1}"/>
              </a:ext>
            </a:extLst>
          </p:cNvPr>
          <p:cNvSpPr txBox="1"/>
          <p:nvPr/>
        </p:nvSpPr>
        <p:spPr>
          <a:xfrm>
            <a:off x="622962" y="745285"/>
            <a:ext cx="2675732" cy="523220"/>
          </a:xfrm>
          <a:prstGeom prst="rect">
            <a:avLst/>
          </a:prstGeom>
          <a:noFill/>
        </p:spPr>
        <p:txBody>
          <a:bodyPr wrap="none" lIns="91440" tIns="45720" rIns="91440" bIns="45720" rtlCol="0" anchor="t">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2800">
                <a:latin typeface="ADLaM Display"/>
                <a:ea typeface="ADLaM Display"/>
                <a:cs typeface="ADLaM Display"/>
              </a:rPr>
              <a:t> Problema TSP</a:t>
            </a:r>
          </a:p>
        </p:txBody>
      </p:sp>
      <p:sp>
        <p:nvSpPr>
          <p:cNvPr id="5" name="CuadroTexto 4">
            <a:extLst>
              <a:ext uri="{FF2B5EF4-FFF2-40B4-BE49-F238E27FC236}">
                <a16:creationId xmlns:a16="http://schemas.microsoft.com/office/drawing/2014/main" id="{D40896E8-A9CF-01C6-75E4-BC465551AAC7}"/>
              </a:ext>
            </a:extLst>
          </p:cNvPr>
          <p:cNvSpPr txBox="1"/>
          <p:nvPr/>
        </p:nvSpPr>
        <p:spPr>
          <a:xfrm>
            <a:off x="375827" y="1268505"/>
            <a:ext cx="11448967" cy="529375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s-ES" sz="1600">
                <a:latin typeface="Seaford"/>
                <a:ea typeface="+mn-lt"/>
                <a:cs typeface="Calibri"/>
              </a:rPr>
              <a:t>Consideremos dos productos que se encuentran en diferentes estanterías pero que a menudo se solicitan juntos. Para mejorar la eficiencia, se desea que estos productos se recojan uno detrás de otro en la misma ruta del robot.</a:t>
            </a:r>
            <a:endParaRPr lang="en-US" sz="1600">
              <a:latin typeface="Seaford"/>
              <a:ea typeface="+mn-lt"/>
              <a:cs typeface="Calibri"/>
            </a:endParaRPr>
          </a:p>
          <a:p>
            <a:pPr marL="285750" indent="-285750">
              <a:buFont typeface="Arial,Sans-Serif"/>
              <a:buChar char="•"/>
            </a:pPr>
            <a:endParaRPr lang="es-ES" sz="1600">
              <a:latin typeface="Seaford"/>
              <a:cs typeface="Calibri"/>
            </a:endParaRPr>
          </a:p>
          <a:p>
            <a:pPr marL="285750" indent="-285750">
              <a:buFont typeface="Arial,Sans-Serif"/>
              <a:buChar char="•"/>
            </a:pPr>
            <a:r>
              <a:rPr lang="es-ES" sz="1600">
                <a:latin typeface="Seaford"/>
                <a:cs typeface="Calibri"/>
              </a:rPr>
              <a:t>Con el fin de optimizar el uso del robot, hemos establecido que este solo se activará si el viaje cumple con una distancia mínima requerida. En caso contrario, la tarea será realizada por una persona. Esta medida asegura una utilización eficiente y racional de nuestros recursos tecnológicos.</a:t>
            </a:r>
            <a:endParaRPr lang="en-US" sz="1600">
              <a:latin typeface="Seaford"/>
              <a:cs typeface="Calibri"/>
            </a:endParaRPr>
          </a:p>
          <a:p>
            <a:pPr marL="285750" indent="-285750">
              <a:buFont typeface="Arial,Sans-Serif"/>
              <a:buChar char="•"/>
            </a:pPr>
            <a:endParaRPr lang="es-ES" sz="1600">
              <a:latin typeface="Seaford"/>
              <a:cs typeface="Calibri"/>
            </a:endParaRPr>
          </a:p>
          <a:p>
            <a:pPr marL="285750" indent="-285750">
              <a:buFont typeface="Arial,Sans-Serif"/>
              <a:buChar char="•"/>
            </a:pPr>
            <a:r>
              <a:rPr lang="es-ES" sz="1600">
                <a:latin typeface="Seaford"/>
                <a:cs typeface="Calibri"/>
              </a:rPr>
              <a:t>Para optimizar el uso del robot y evitar la congestión en los pasillos, hemos implementado una nueva directriz: el robot solo podrá pasar por una estantería una vez durante todo su recorrido. Esta medida está diseñada para prevenir acumulaciones de robots en los mismos pasillos.</a:t>
            </a:r>
            <a:endParaRPr lang="en-US" sz="1600">
              <a:latin typeface="Seaford"/>
              <a:cs typeface="Calibri"/>
            </a:endParaRPr>
          </a:p>
          <a:p>
            <a:pPr marL="285750" indent="-285750">
              <a:buFont typeface="Arial,Sans-Serif"/>
              <a:buChar char="•"/>
            </a:pPr>
            <a:endParaRPr lang="es-ES" sz="1600">
              <a:latin typeface="Seaford"/>
              <a:cs typeface="Calibri"/>
            </a:endParaRPr>
          </a:p>
          <a:p>
            <a:pPr marL="285750" indent="-285750">
              <a:buFont typeface="Arial,Sans-Serif"/>
              <a:buChar char="•"/>
            </a:pPr>
            <a:r>
              <a:rPr lang="es-ES" sz="1600">
                <a:latin typeface="Seaford"/>
                <a:cs typeface="Calibri"/>
              </a:rPr>
              <a:t>Hemos detectado un robot averiado en uno de los pasillos. Hasta que se solucione este problema, los demás robots deberán buscar rutas alternativas para evitar ese pasillo. </a:t>
            </a:r>
            <a:endParaRPr lang="en-US" sz="1600">
              <a:latin typeface="Seaford"/>
              <a:cs typeface="Calibri"/>
            </a:endParaRPr>
          </a:p>
          <a:p>
            <a:pPr marL="285750" indent="-285750">
              <a:buFont typeface="Arial,Sans-Serif"/>
              <a:buChar char="•"/>
            </a:pPr>
            <a:endParaRPr lang="es-ES" sz="1600">
              <a:latin typeface="Seaford"/>
              <a:cs typeface="Calibri"/>
            </a:endParaRPr>
          </a:p>
          <a:p>
            <a:pPr marL="285750" indent="-285750">
              <a:buFont typeface="Arial,Sans-Serif"/>
              <a:buChar char="•"/>
            </a:pPr>
            <a:r>
              <a:rPr lang="es-ES" sz="1600">
                <a:latin typeface="Seaford"/>
                <a:cs typeface="Calibri"/>
              </a:rPr>
              <a:t>Para garantizar la integridad de los artículos durante el proceso de recogida, hemos asignado prioridades a los pedidos. Los artículos que requieren mayor cuidado debido a su fragilidad serán recogidos con mayor prioridad.</a:t>
            </a:r>
            <a:endParaRPr lang="en-US" sz="1600">
              <a:latin typeface="Seaford"/>
              <a:cs typeface="Calibri"/>
            </a:endParaRPr>
          </a:p>
          <a:p>
            <a:pPr marL="285750" indent="-285750">
              <a:buFont typeface="Arial,Sans-Serif"/>
              <a:buChar char="•"/>
            </a:pPr>
            <a:endParaRPr lang="es-ES" sz="1600">
              <a:latin typeface="Seaford"/>
              <a:cs typeface="Calibri"/>
            </a:endParaRPr>
          </a:p>
          <a:p>
            <a:pPr marL="285750" indent="-285750">
              <a:buFont typeface="Arial,Sans-Serif"/>
              <a:buChar char="•"/>
            </a:pPr>
            <a:r>
              <a:rPr lang="es-ES" sz="1600">
                <a:latin typeface="Seaford"/>
                <a:cs typeface="Calibri"/>
              </a:rPr>
              <a:t>Es importante tener en cuenta que uno de </a:t>
            </a:r>
            <a:r>
              <a:rPr lang="es-ES" sz="1600">
                <a:latin typeface="Seaford"/>
                <a:ea typeface="+mn-lt"/>
                <a:cs typeface="Calibri"/>
              </a:rPr>
              <a:t>nuestros robots tiene una autonomía </a:t>
            </a:r>
            <a:r>
              <a:rPr lang="es-ES" sz="1600">
                <a:latin typeface="Seaford"/>
                <a:cs typeface="Calibri"/>
              </a:rPr>
              <a:t>de </a:t>
            </a:r>
            <a:r>
              <a:rPr lang="es-ES" sz="1600">
                <a:latin typeface="Seaford"/>
                <a:ea typeface="+mn-lt"/>
                <a:cs typeface="Calibri"/>
              </a:rPr>
              <a:t>batería limitada en metros. Por lo tanto, no se puede superar este límite durante su operación. </a:t>
            </a:r>
            <a:endParaRPr lang="en-US" sz="1600">
              <a:latin typeface="Seaford"/>
              <a:ea typeface="+mn-lt"/>
              <a:cs typeface="Calibri"/>
            </a:endParaRPr>
          </a:p>
          <a:p>
            <a:endParaRPr lang="es-ES" sz="1600">
              <a:latin typeface="Seaford"/>
              <a:cs typeface="Calibri"/>
            </a:endParaRPr>
          </a:p>
          <a:p>
            <a:endParaRPr lang="es-ES">
              <a:latin typeface="Seaford"/>
              <a:cs typeface="Calibri"/>
            </a:endParaRPr>
          </a:p>
        </p:txBody>
      </p:sp>
    </p:spTree>
    <p:extLst>
      <p:ext uri="{BB962C8B-B14F-4D97-AF65-F5344CB8AC3E}">
        <p14:creationId xmlns:p14="http://schemas.microsoft.com/office/powerpoint/2010/main" val="287204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7" name="Straight Connector 42">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58" name="Straight Connector 44">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59" name="Straight Connector 46">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60" name="Rectangle 48">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2D85500E-775E-41E9-82C2-B84B3D96BC5A}"/>
              </a:ext>
            </a:extLst>
          </p:cNvPr>
          <p:cNvSpPr txBox="1"/>
          <p:nvPr/>
        </p:nvSpPr>
        <p:spPr>
          <a:xfrm>
            <a:off x="481007" y="696037"/>
            <a:ext cx="7067873" cy="20062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600" b="0" i="0">
                <a:effectLst/>
                <a:latin typeface="+mj-lt"/>
                <a:ea typeface="+mj-ea"/>
                <a:cs typeface="+mj-cs"/>
              </a:rPr>
              <a:t>Las variables </a:t>
            </a:r>
            <a:r>
              <a:rPr lang="en-US" sz="2600" b="0" i="0" err="1">
                <a:effectLst/>
                <a:latin typeface="+mj-lt"/>
                <a:ea typeface="+mj-ea"/>
                <a:cs typeface="+mj-cs"/>
              </a:rPr>
              <a:t>principales</a:t>
            </a:r>
            <a:r>
              <a:rPr lang="en-US" sz="2600" b="0" i="0">
                <a:effectLst/>
                <a:latin typeface="+mj-lt"/>
                <a:ea typeface="+mj-ea"/>
                <a:cs typeface="+mj-cs"/>
              </a:rPr>
              <a:t> son las </a:t>
            </a:r>
            <a:r>
              <a:rPr lang="en-US" sz="2600" b="0" i="0" err="1">
                <a:effectLst/>
                <a:latin typeface="+mj-lt"/>
                <a:ea typeface="+mj-ea"/>
                <a:cs typeface="+mj-cs"/>
              </a:rPr>
              <a:t>distancias</a:t>
            </a:r>
            <a:r>
              <a:rPr lang="en-US" sz="2600" b="0" i="0">
                <a:effectLst/>
                <a:latin typeface="+mj-lt"/>
                <a:ea typeface="+mj-ea"/>
                <a:cs typeface="+mj-cs"/>
              </a:rPr>
              <a:t> entre las </a:t>
            </a:r>
            <a:r>
              <a:rPr lang="en-US" sz="2600" b="0" i="0" err="1">
                <a:effectLst/>
                <a:latin typeface="+mj-lt"/>
                <a:ea typeface="+mj-ea"/>
                <a:cs typeface="+mj-cs"/>
              </a:rPr>
              <a:t>diferentes</a:t>
            </a:r>
            <a:r>
              <a:rPr lang="en-US" sz="2600" b="0" i="0">
                <a:effectLst/>
                <a:latin typeface="+mj-lt"/>
                <a:ea typeface="+mj-ea"/>
                <a:cs typeface="+mj-cs"/>
              </a:rPr>
              <a:t> </a:t>
            </a:r>
            <a:r>
              <a:rPr lang="en-US" sz="2600" b="0" i="0" err="1">
                <a:effectLst/>
                <a:latin typeface="+mj-lt"/>
                <a:ea typeface="+mj-ea"/>
                <a:cs typeface="+mj-cs"/>
              </a:rPr>
              <a:t>estanterías</a:t>
            </a:r>
            <a:r>
              <a:rPr lang="en-US" sz="2600" b="0" i="0">
                <a:effectLst/>
                <a:latin typeface="+mj-lt"/>
                <a:ea typeface="+mj-ea"/>
                <a:cs typeface="+mj-cs"/>
              </a:rPr>
              <a:t>, </a:t>
            </a:r>
            <a:r>
              <a:rPr lang="en-US" sz="2600" b="0" i="0" err="1">
                <a:effectLst/>
                <a:latin typeface="+mj-lt"/>
                <a:ea typeface="+mj-ea"/>
                <a:cs typeface="+mj-cs"/>
              </a:rPr>
              <a:t>representadas</a:t>
            </a:r>
            <a:r>
              <a:rPr lang="en-US" sz="2600" b="0" i="0">
                <a:effectLst/>
                <a:latin typeface="+mj-lt"/>
                <a:ea typeface="+mj-ea"/>
                <a:cs typeface="+mj-cs"/>
              </a:rPr>
              <a:t> </a:t>
            </a:r>
            <a:r>
              <a:rPr lang="en-US" sz="2600" b="0" i="0" err="1">
                <a:effectLst/>
                <a:latin typeface="+mj-lt"/>
                <a:ea typeface="+mj-ea"/>
                <a:cs typeface="+mj-cs"/>
              </a:rPr>
              <a:t>en</a:t>
            </a:r>
            <a:r>
              <a:rPr lang="en-US" sz="2600" b="0" i="0">
                <a:effectLst/>
                <a:latin typeface="+mj-lt"/>
                <a:ea typeface="+mj-ea"/>
                <a:cs typeface="+mj-cs"/>
              </a:rPr>
              <a:t> la </a:t>
            </a:r>
            <a:r>
              <a:rPr lang="en-US" sz="2600" b="0" i="0" err="1">
                <a:effectLst/>
                <a:latin typeface="+mj-lt"/>
                <a:ea typeface="+mj-ea"/>
                <a:cs typeface="+mj-cs"/>
              </a:rPr>
              <a:t>siguiente</a:t>
            </a:r>
            <a:r>
              <a:rPr lang="en-US" sz="2600" b="0" i="0">
                <a:effectLst/>
                <a:latin typeface="+mj-lt"/>
                <a:ea typeface="+mj-ea"/>
                <a:cs typeface="+mj-cs"/>
              </a:rPr>
              <a:t> </a:t>
            </a:r>
            <a:r>
              <a:rPr lang="en-US" sz="2600" b="0" i="0" err="1">
                <a:effectLst/>
                <a:latin typeface="+mj-lt"/>
                <a:ea typeface="+mj-ea"/>
                <a:cs typeface="+mj-cs"/>
              </a:rPr>
              <a:t>matriz</a:t>
            </a:r>
            <a:r>
              <a:rPr lang="en-US" sz="2600" b="0" i="0">
                <a:effectLst/>
                <a:latin typeface="+mj-lt"/>
                <a:ea typeface="+mj-ea"/>
                <a:cs typeface="+mj-cs"/>
              </a:rPr>
              <a:t>: </a:t>
            </a:r>
            <a:endParaRPr lang="en-US" sz="2600">
              <a:latin typeface="+mj-lt"/>
              <a:ea typeface="+mj-ea"/>
              <a:cs typeface="+mj-cs"/>
            </a:endParaRPr>
          </a:p>
        </p:txBody>
      </p:sp>
      <p:cxnSp>
        <p:nvCxnSpPr>
          <p:cNvPr id="61" name="Straight Connector 50">
            <a:extLst>
              <a:ext uri="{FF2B5EF4-FFF2-40B4-BE49-F238E27FC236}">
                <a16:creationId xmlns:a16="http://schemas.microsoft.com/office/drawing/2014/main" id="{16C116DA-899F-423B-A82A-01DAF67C14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2" name="Straight Connector 52">
            <a:extLst>
              <a:ext uri="{FF2B5EF4-FFF2-40B4-BE49-F238E27FC236}">
                <a16:creationId xmlns:a16="http://schemas.microsoft.com/office/drawing/2014/main" id="{A7A030CB-D662-4E87-B668-9DE9163E9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2940693"/>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63" name="Straight Connector 54">
            <a:extLst>
              <a:ext uri="{FF2B5EF4-FFF2-40B4-BE49-F238E27FC236}">
                <a16:creationId xmlns:a16="http://schemas.microsoft.com/office/drawing/2014/main" id="{7F947FE2-C7ED-40F6-BF61-8642A1E95A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Tabla 4">
            <a:extLst>
              <a:ext uri="{FF2B5EF4-FFF2-40B4-BE49-F238E27FC236}">
                <a16:creationId xmlns:a16="http://schemas.microsoft.com/office/drawing/2014/main" id="{39C5346E-790C-675D-5132-7996285353C5}"/>
              </a:ext>
            </a:extLst>
          </p:cNvPr>
          <p:cNvGraphicFramePr>
            <a:graphicFrameLocks noGrp="1"/>
          </p:cNvGraphicFramePr>
          <p:nvPr>
            <p:extLst>
              <p:ext uri="{D42A27DB-BD31-4B8C-83A1-F6EECF244321}">
                <p14:modId xmlns:p14="http://schemas.microsoft.com/office/powerpoint/2010/main" val="3284744218"/>
              </p:ext>
            </p:extLst>
          </p:nvPr>
        </p:nvGraphicFramePr>
        <p:xfrm>
          <a:off x="1302356" y="3109356"/>
          <a:ext cx="9507561" cy="3090124"/>
        </p:xfrm>
        <a:graphic>
          <a:graphicData uri="http://schemas.openxmlformats.org/drawingml/2006/table">
            <a:tbl>
              <a:tblPr firstRow="1" bandRow="1">
                <a:solidFill>
                  <a:schemeClr val="bg1">
                    <a:lumMod val="95000"/>
                  </a:schemeClr>
                </a:solidFill>
              </a:tblPr>
              <a:tblGrid>
                <a:gridCol w="1501861">
                  <a:extLst>
                    <a:ext uri="{9D8B030D-6E8A-4147-A177-3AD203B41FA5}">
                      <a16:colId xmlns:a16="http://schemas.microsoft.com/office/drawing/2014/main" val="1804897390"/>
                    </a:ext>
                  </a:extLst>
                </a:gridCol>
                <a:gridCol w="1601140">
                  <a:extLst>
                    <a:ext uri="{9D8B030D-6E8A-4147-A177-3AD203B41FA5}">
                      <a16:colId xmlns:a16="http://schemas.microsoft.com/office/drawing/2014/main" val="2051743131"/>
                    </a:ext>
                  </a:extLst>
                </a:gridCol>
                <a:gridCol w="1601140">
                  <a:extLst>
                    <a:ext uri="{9D8B030D-6E8A-4147-A177-3AD203B41FA5}">
                      <a16:colId xmlns:a16="http://schemas.microsoft.com/office/drawing/2014/main" val="618668446"/>
                    </a:ext>
                  </a:extLst>
                </a:gridCol>
                <a:gridCol w="1601140">
                  <a:extLst>
                    <a:ext uri="{9D8B030D-6E8A-4147-A177-3AD203B41FA5}">
                      <a16:colId xmlns:a16="http://schemas.microsoft.com/office/drawing/2014/main" val="2598059526"/>
                    </a:ext>
                  </a:extLst>
                </a:gridCol>
                <a:gridCol w="1601140">
                  <a:extLst>
                    <a:ext uri="{9D8B030D-6E8A-4147-A177-3AD203B41FA5}">
                      <a16:colId xmlns:a16="http://schemas.microsoft.com/office/drawing/2014/main" val="4070706016"/>
                    </a:ext>
                  </a:extLst>
                </a:gridCol>
                <a:gridCol w="1601140">
                  <a:extLst>
                    <a:ext uri="{9D8B030D-6E8A-4147-A177-3AD203B41FA5}">
                      <a16:colId xmlns:a16="http://schemas.microsoft.com/office/drawing/2014/main" val="2550881032"/>
                    </a:ext>
                  </a:extLst>
                </a:gridCol>
              </a:tblGrid>
              <a:tr h="943584">
                <a:tc>
                  <a:txBody>
                    <a:bodyPr/>
                    <a:lstStyle/>
                    <a:p>
                      <a:pPr algn="ctr" rtl="0" fontAlgn="base">
                        <a:lnSpc>
                          <a:spcPts val="1425"/>
                        </a:lnSpc>
                      </a:pPr>
                      <a:r>
                        <a:rPr lang="es-ES" sz="2300" b="0" i="0" cap="none" spc="0">
                          <a:solidFill>
                            <a:schemeClr val="bg1"/>
                          </a:solidFill>
                          <a:effectLst/>
                          <a:latin typeface="Calibri" panose="020F0502020204030204" pitchFamily="34" charset="0"/>
                        </a:rPr>
                        <a:t> </a:t>
                      </a:r>
                    </a:p>
                  </a:txBody>
                  <a:tcPr marL="125833" marR="125833" marT="131159" marB="62917"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ase">
                        <a:lnSpc>
                          <a:spcPct val="100000"/>
                        </a:lnSpc>
                      </a:pPr>
                      <a:r>
                        <a:rPr lang="es-ES" sz="2300" b="0" i="0" cap="none" spc="0">
                          <a:solidFill>
                            <a:schemeClr val="bg1"/>
                          </a:solidFill>
                          <a:effectLst/>
                          <a:latin typeface="Calibri" panose="020F0502020204030204" pitchFamily="34" charset="0"/>
                        </a:rPr>
                        <a:t>Estantería 1 </a:t>
                      </a:r>
                      <a:endParaRPr lang="es-ES" sz="2300" b="0" i="0" cap="none" spc="0">
                        <a:solidFill>
                          <a:schemeClr val="bg1"/>
                        </a:solidFill>
                        <a:effectLst/>
                      </a:endParaRPr>
                    </a:p>
                  </a:txBody>
                  <a:tcPr marL="125833" marR="125833" marT="131159" marB="62917"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ase">
                        <a:lnSpc>
                          <a:spcPct val="100000"/>
                        </a:lnSpc>
                      </a:pPr>
                      <a:r>
                        <a:rPr lang="es-ES" sz="2300" b="0" i="0" cap="none" spc="0">
                          <a:solidFill>
                            <a:schemeClr val="bg1"/>
                          </a:solidFill>
                          <a:effectLst/>
                          <a:latin typeface="Calibri" panose="020F0502020204030204" pitchFamily="34" charset="0"/>
                        </a:rPr>
                        <a:t>Estantería 2 </a:t>
                      </a:r>
                      <a:endParaRPr lang="es-ES" sz="2300" b="0" i="0" cap="none" spc="0">
                        <a:solidFill>
                          <a:schemeClr val="bg1"/>
                        </a:solidFill>
                        <a:effectLst/>
                      </a:endParaRPr>
                    </a:p>
                  </a:txBody>
                  <a:tcPr marL="125833" marR="125833" marT="131159" marB="62917"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ase">
                        <a:lnSpc>
                          <a:spcPct val="100000"/>
                        </a:lnSpc>
                      </a:pPr>
                      <a:r>
                        <a:rPr lang="es-ES" sz="2300" b="0" i="0" cap="none" spc="0">
                          <a:solidFill>
                            <a:schemeClr val="bg1"/>
                          </a:solidFill>
                          <a:effectLst/>
                          <a:latin typeface="Calibri" panose="020F0502020204030204" pitchFamily="34" charset="0"/>
                        </a:rPr>
                        <a:t>Estantería 3 </a:t>
                      </a:r>
                      <a:endParaRPr lang="es-ES" sz="2300" b="0" i="0" cap="none" spc="0">
                        <a:solidFill>
                          <a:schemeClr val="bg1"/>
                        </a:solidFill>
                        <a:effectLst/>
                      </a:endParaRPr>
                    </a:p>
                  </a:txBody>
                  <a:tcPr marL="125833" marR="125833" marT="131159" marB="62917"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ase">
                        <a:lnSpc>
                          <a:spcPct val="100000"/>
                        </a:lnSpc>
                      </a:pPr>
                      <a:r>
                        <a:rPr lang="es-ES" sz="2300" b="0" i="0" cap="none" spc="0">
                          <a:solidFill>
                            <a:schemeClr val="bg1"/>
                          </a:solidFill>
                          <a:effectLst/>
                          <a:latin typeface="Calibri" panose="020F0502020204030204" pitchFamily="34" charset="0"/>
                        </a:rPr>
                        <a:t>Estantería 4 </a:t>
                      </a:r>
                      <a:endParaRPr lang="es-ES" sz="2300" b="0" i="0" cap="none" spc="0">
                        <a:solidFill>
                          <a:schemeClr val="bg1"/>
                        </a:solidFill>
                        <a:effectLst/>
                      </a:endParaRPr>
                    </a:p>
                  </a:txBody>
                  <a:tcPr marL="125833" marR="125833" marT="131159" marB="62917" anchor="ctr">
                    <a:lnL w="12700" cmpd="sng">
                      <a:noFill/>
                    </a:lnL>
                    <a:lnR w="12700" cmpd="sng">
                      <a:noFill/>
                    </a:lnR>
                    <a:lnT w="19050" cap="flat" cmpd="sng" algn="ctr">
                      <a:noFill/>
                      <a:prstDash val="solid"/>
                    </a:lnT>
                    <a:lnB w="38100" cmpd="sng">
                      <a:noFill/>
                    </a:lnB>
                    <a:solidFill>
                      <a:schemeClr val="accent2"/>
                    </a:solidFill>
                  </a:tcPr>
                </a:tc>
                <a:tc>
                  <a:txBody>
                    <a:bodyPr/>
                    <a:lstStyle/>
                    <a:p>
                      <a:pPr algn="ctr" rtl="0" fontAlgn="base">
                        <a:lnSpc>
                          <a:spcPct val="100000"/>
                        </a:lnSpc>
                      </a:pPr>
                      <a:r>
                        <a:rPr lang="es-ES" sz="2300" b="0" i="0" cap="none" spc="0">
                          <a:solidFill>
                            <a:schemeClr val="bg1"/>
                          </a:solidFill>
                          <a:effectLst/>
                          <a:latin typeface="Calibri" panose="020F0502020204030204" pitchFamily="34" charset="0"/>
                        </a:rPr>
                        <a:t>Estantería 5 </a:t>
                      </a:r>
                      <a:endParaRPr lang="es-ES" sz="2300" b="0" i="0" cap="none" spc="0">
                        <a:solidFill>
                          <a:schemeClr val="bg1"/>
                        </a:solidFill>
                        <a:effectLst/>
                      </a:endParaRPr>
                    </a:p>
                  </a:txBody>
                  <a:tcPr marL="125833" marR="125833" marT="131159" marB="62917"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646787539"/>
                  </a:ext>
                </a:extLst>
              </a:tr>
              <a:tr h="429308">
                <a:tc>
                  <a:txBody>
                    <a:bodyPr/>
                    <a:lstStyle/>
                    <a:p>
                      <a:pPr algn="ctr" rtl="0" fontAlgn="base">
                        <a:lnSpc>
                          <a:spcPts val="1425"/>
                        </a:lnSpc>
                      </a:pPr>
                      <a:r>
                        <a:rPr lang="es-ES" sz="1700" b="0" i="0" cap="none" spc="0">
                          <a:solidFill>
                            <a:schemeClr val="tx1"/>
                          </a:solidFill>
                          <a:effectLst/>
                          <a:latin typeface="Calibri" panose="020F0502020204030204" pitchFamily="34" charset="0"/>
                        </a:rPr>
                        <a:t>Estantería 1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5 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7 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6 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11 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43128333"/>
                  </a:ext>
                </a:extLst>
              </a:tr>
              <a:tr h="429308">
                <a:tc>
                  <a:txBody>
                    <a:bodyPr/>
                    <a:lstStyle/>
                    <a:p>
                      <a:pPr algn="ctr" rtl="0" fontAlgn="base">
                        <a:lnSpc>
                          <a:spcPts val="1425"/>
                        </a:lnSpc>
                      </a:pPr>
                      <a:r>
                        <a:rPr lang="es-ES" sz="1700" b="0" i="0" cap="none" spc="0">
                          <a:solidFill>
                            <a:schemeClr val="tx1"/>
                          </a:solidFill>
                          <a:effectLst/>
                          <a:latin typeface="Calibri" panose="020F0502020204030204" pitchFamily="34" charset="0"/>
                        </a:rPr>
                        <a:t>Estantería 2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5 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10 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8 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2 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54268379"/>
                  </a:ext>
                </a:extLst>
              </a:tr>
              <a:tr h="429308">
                <a:tc>
                  <a:txBody>
                    <a:bodyPr/>
                    <a:lstStyle/>
                    <a:p>
                      <a:pPr algn="ctr" rtl="0" fontAlgn="base">
                        <a:lnSpc>
                          <a:spcPts val="1425"/>
                        </a:lnSpc>
                      </a:pPr>
                      <a:r>
                        <a:rPr lang="es-ES" sz="1700" b="0" i="0" cap="none" spc="0">
                          <a:solidFill>
                            <a:schemeClr val="tx1"/>
                          </a:solidFill>
                          <a:effectLst/>
                          <a:latin typeface="Calibri" panose="020F0502020204030204" pitchFamily="34" charset="0"/>
                        </a:rPr>
                        <a:t>Estantería 3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7 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10 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3 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4 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797875712"/>
                  </a:ext>
                </a:extLst>
              </a:tr>
              <a:tr h="429308">
                <a:tc>
                  <a:txBody>
                    <a:bodyPr/>
                    <a:lstStyle/>
                    <a:p>
                      <a:pPr algn="ctr" rtl="0" fontAlgn="base">
                        <a:lnSpc>
                          <a:spcPts val="1425"/>
                        </a:lnSpc>
                      </a:pPr>
                      <a:r>
                        <a:rPr lang="es-ES" sz="1700" b="0" i="0" cap="none" spc="0">
                          <a:solidFill>
                            <a:schemeClr val="tx1"/>
                          </a:solidFill>
                          <a:effectLst/>
                          <a:latin typeface="Calibri" panose="020F0502020204030204" pitchFamily="34" charset="0"/>
                        </a:rPr>
                        <a:t>Estantería 4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6 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8 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3 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7 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19939491"/>
                  </a:ext>
                </a:extLst>
              </a:tr>
              <a:tr h="429308">
                <a:tc>
                  <a:txBody>
                    <a:bodyPr/>
                    <a:lstStyle/>
                    <a:p>
                      <a:pPr algn="ctr" rtl="0" fontAlgn="base">
                        <a:lnSpc>
                          <a:spcPts val="1425"/>
                        </a:lnSpc>
                      </a:pPr>
                      <a:r>
                        <a:rPr lang="es-ES" sz="1700" b="0" i="0" cap="none" spc="0">
                          <a:solidFill>
                            <a:schemeClr val="tx1"/>
                          </a:solidFill>
                          <a:effectLst/>
                          <a:latin typeface="Calibri" panose="020F0502020204030204" pitchFamily="34" charset="0"/>
                        </a:rPr>
                        <a:t>Estantería 5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11 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2 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4 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7 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ctr" rtl="0" fontAlgn="base">
                        <a:lnSpc>
                          <a:spcPts val="1425"/>
                        </a:lnSpc>
                      </a:pPr>
                      <a:r>
                        <a:rPr lang="es-ES" sz="1700" b="0" i="0" cap="none" spc="0">
                          <a:solidFill>
                            <a:schemeClr val="tx1"/>
                          </a:solidFill>
                          <a:effectLst/>
                          <a:latin typeface="Calibri" panose="020F0502020204030204" pitchFamily="34" charset="0"/>
                        </a:rPr>
                        <a:t>0 </a:t>
                      </a:r>
                      <a:endParaRPr lang="es-ES" sz="1700" b="0" i="0" cap="none" spc="0">
                        <a:solidFill>
                          <a:schemeClr val="tx1"/>
                        </a:solidFill>
                        <a:effectLst/>
                      </a:endParaRPr>
                    </a:p>
                  </a:txBody>
                  <a:tcPr marL="125833" marR="125833" marT="131159" marB="62917" anchor="ctr">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60354045"/>
                  </a:ext>
                </a:extLst>
              </a:tr>
            </a:tbl>
          </a:graphicData>
        </a:graphic>
      </p:graphicFrame>
    </p:spTree>
    <p:extLst>
      <p:ext uri="{BB962C8B-B14F-4D97-AF65-F5344CB8AC3E}">
        <p14:creationId xmlns:p14="http://schemas.microsoft.com/office/powerpoint/2010/main" val="1267199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72266-A5C7-1D33-6116-80F6B5C176A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6105086-A489-C0D9-9C29-2FBD4C466753}"/>
              </a:ext>
            </a:extLst>
          </p:cNvPr>
          <p:cNvSpPr txBox="1"/>
          <p:nvPr/>
        </p:nvSpPr>
        <p:spPr>
          <a:xfrm>
            <a:off x="489097" y="527706"/>
            <a:ext cx="4459875" cy="523220"/>
          </a:xfrm>
          <a:prstGeom prst="rect">
            <a:avLst/>
          </a:prstGeom>
          <a:noFill/>
        </p:spPr>
        <p:txBody>
          <a:bodyPr wrap="none" rtlCol="0">
            <a:spAutoFit/>
          </a:bodyPr>
          <a:lstStyle/>
          <a:p>
            <a:r>
              <a:rPr lang="es-ES" sz="2800" dirty="0">
                <a:latin typeface="ADLaM Display" panose="020F0502020204030204" pitchFamily="2" charset="0"/>
                <a:ea typeface="ADLaM Display" panose="020F0502020204030204" pitchFamily="2" charset="0"/>
                <a:cs typeface="ADLaM Display" panose="020F0502020204030204" pitchFamily="2" charset="0"/>
              </a:rPr>
              <a:t>Restricciones del modelo</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AF61FCE5-4DDC-344F-E8E1-986852794498}"/>
                  </a:ext>
                </a:extLst>
              </p:cNvPr>
              <p:cNvSpPr txBox="1"/>
              <p:nvPr/>
            </p:nvSpPr>
            <p:spPr>
              <a:xfrm>
                <a:off x="453256" y="906070"/>
                <a:ext cx="9641357" cy="5813515"/>
              </a:xfrm>
              <a:prstGeom prst="rect">
                <a:avLst/>
              </a:prstGeom>
              <a:noFill/>
            </p:spPr>
            <p:txBody>
              <a:bodyPr wrap="square" lIns="91440" tIns="45720" rIns="91440" bIns="45720" anchor="t">
                <a:spAutoFit/>
              </a:bodyPr>
              <a:lstStyle/>
              <a:p>
                <a:pPr marL="342900" lvl="0" indent="-342900">
                  <a:lnSpc>
                    <a:spcPct val="116000"/>
                  </a:lnSpc>
                  <a:buFont typeface="+mj-lt"/>
                  <a:buAutoNum type="arabicPeriod"/>
                </a:pPr>
                <a:r>
                  <a:rPr lang="es-ES" sz="1400" dirty="0">
                    <a:effectLst/>
                    <a:latin typeface="Calibri"/>
                    <a:ea typeface="Calibri" panose="020F0502020204030204" pitchFamily="34" charset="0"/>
                    <a:cs typeface="Arial"/>
                  </a:rPr>
                  <a:t>Restricción de implicación: Si el robot pasa por una ubicación </a:t>
                </a:r>
                <a:r>
                  <a:rPr lang="es-ES" sz="1400" b="1" dirty="0">
                    <a:effectLst/>
                    <a:latin typeface="Calibri"/>
                    <a:ea typeface="Calibri" panose="020F0502020204030204" pitchFamily="34" charset="0"/>
                    <a:cs typeface="Arial"/>
                  </a:rPr>
                  <a:t>i</a:t>
                </a:r>
                <a:r>
                  <a:rPr lang="es-ES" sz="1400" dirty="0">
                    <a:effectLst/>
                    <a:latin typeface="Calibri"/>
                    <a:ea typeface="Calibri" panose="020F0502020204030204" pitchFamily="34" charset="0"/>
                    <a:cs typeface="Arial"/>
                  </a:rPr>
                  <a:t>, debe pasar por la ubicación </a:t>
                </a:r>
                <a:r>
                  <a:rPr lang="es-ES" sz="1400" b="1" dirty="0">
                    <a:effectLst/>
                    <a:latin typeface="Calibri"/>
                    <a:ea typeface="Calibri" panose="020F0502020204030204" pitchFamily="34" charset="0"/>
                    <a:cs typeface="Arial"/>
                  </a:rPr>
                  <a:t>j</a:t>
                </a:r>
                <a:r>
                  <a:rPr lang="es-ES" sz="1400" dirty="0">
                    <a:effectLst/>
                    <a:latin typeface="Calibri"/>
                    <a:ea typeface="Calibri" panose="020F0502020204030204" pitchFamily="34" charset="0"/>
                    <a:cs typeface="Arial"/>
                  </a:rPr>
                  <a:t> en la misma ruta.</a:t>
                </a:r>
                <a:endParaRPr lang="es-ES" sz="1400" dirty="0">
                  <a:effectLst/>
                  <a:latin typeface="Calibri"/>
                  <a:ea typeface="Aptos" panose="020B0004020202020204" pitchFamily="34" charset="0"/>
                  <a:cs typeface="Arial"/>
                </a:endParaRPr>
              </a:p>
              <a:p>
                <a:pPr marL="342900" indent="-342900">
                  <a:lnSpc>
                    <a:spcPct val="116000"/>
                  </a:lnSpc>
                  <a:buFont typeface="+mj-lt"/>
                  <a:buAutoNum type="arabicPeriod"/>
                </a:pPr>
                <a:r>
                  <a:rPr lang="es-ES" sz="1400" dirty="0">
                    <a:effectLst/>
                    <a:latin typeface="Calibri"/>
                    <a:ea typeface="Calibri" panose="020F0502020204030204" pitchFamily="34" charset="0"/>
                    <a:cs typeface="Arial"/>
                  </a:rPr>
                  <a:t>Restricción de variables semicontinuas: La distancia total recorrida (</a:t>
                </a:r>
                <a:r>
                  <a:rPr lang="es-ES" sz="1400" b="1" dirty="0">
                    <a:effectLst/>
                    <a:latin typeface="Calibri"/>
                    <a:ea typeface="Calibri" panose="020F0502020204030204" pitchFamily="34" charset="0"/>
                    <a:cs typeface="Arial"/>
                  </a:rPr>
                  <a:t>Z</a:t>
                </a:r>
                <a:r>
                  <a:rPr lang="es-ES" sz="1400" dirty="0">
                    <a:effectLst/>
                    <a:latin typeface="Calibri"/>
                    <a:ea typeface="Calibri" panose="020F0502020204030204" pitchFamily="34" charset="0"/>
                    <a:cs typeface="Arial"/>
                  </a:rPr>
                  <a:t>) debe ser:</a:t>
                </a:r>
                <a:br>
                  <a:rPr lang="es-ES" sz="14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s-ES" sz="1400" b="1" i="1" smtClean="0">
                        <a:latin typeface="Cambria Math" panose="02040503050406030204" pitchFamily="18" charset="0"/>
                        <a:ea typeface="Calibri" panose="020F0502020204030204" pitchFamily="34" charset="0"/>
                        <a:cs typeface="Arial"/>
                      </a:rPr>
                      <m:t>𝒁</m:t>
                    </m:r>
                    <m:r>
                      <a:rPr lang="es-ES" sz="1400" b="1" i="1" smtClean="0">
                        <a:latin typeface="Cambria Math" panose="02040503050406030204" pitchFamily="18" charset="0"/>
                        <a:ea typeface="Calibri" panose="020F0502020204030204" pitchFamily="34" charset="0"/>
                        <a:cs typeface="Arial"/>
                      </a:rPr>
                      <m:t>=</m:t>
                    </m:r>
                    <m:r>
                      <a:rPr lang="es-ES" sz="1400" b="1" i="1" smtClean="0">
                        <a:latin typeface="Cambria Math" panose="02040503050406030204" pitchFamily="18" charset="0"/>
                        <a:ea typeface="Calibri" panose="020F0502020204030204" pitchFamily="34" charset="0"/>
                        <a:cs typeface="Arial"/>
                      </a:rPr>
                      <m:t>𝟎</m:t>
                    </m:r>
                    <m:r>
                      <a:rPr lang="es-ES" sz="1400" b="1" i="1" smtClean="0">
                        <a:latin typeface="Cambria Math" panose="02040503050406030204" pitchFamily="18" charset="0"/>
                        <a:ea typeface="Calibri" panose="020F0502020204030204" pitchFamily="34" charset="0"/>
                        <a:cs typeface="Arial"/>
                      </a:rPr>
                      <m:t>  </m:t>
                    </m:r>
                    <m:r>
                      <a:rPr lang="es-ES" sz="1400" b="1" i="1" smtClean="0">
                        <a:latin typeface="Cambria Math" panose="02040503050406030204" pitchFamily="18" charset="0"/>
                        <a:ea typeface="Calibri" panose="020F0502020204030204" pitchFamily="34" charset="0"/>
                        <a:cs typeface="Arial"/>
                      </a:rPr>
                      <m:t>𝒐</m:t>
                    </m:r>
                    <m:r>
                      <a:rPr lang="es-ES" sz="1400" b="1" i="1" smtClean="0">
                        <a:latin typeface="Cambria Math" panose="02040503050406030204" pitchFamily="18" charset="0"/>
                        <a:ea typeface="Calibri" panose="020F0502020204030204" pitchFamily="34" charset="0"/>
                        <a:cs typeface="Arial"/>
                      </a:rPr>
                      <m:t>  </m:t>
                    </m:r>
                    <m:r>
                      <a:rPr lang="es-ES" sz="1400" b="1" i="1" smtClean="0">
                        <a:latin typeface="Cambria Math" panose="02040503050406030204" pitchFamily="18" charset="0"/>
                        <a:ea typeface="Calibri" panose="020F0502020204030204" pitchFamily="34" charset="0"/>
                        <a:cs typeface="Arial"/>
                      </a:rPr>
                      <m:t>𝒁</m:t>
                    </m:r>
                    <m:r>
                      <a:rPr lang="es-ES" sz="1400" b="1" i="1" smtClean="0">
                        <a:latin typeface="Cambria Math" panose="02040503050406030204" pitchFamily="18" charset="0"/>
                        <a:ea typeface="Cambria Math" panose="02040503050406030204" pitchFamily="18" charset="0"/>
                        <a:cs typeface="Arial"/>
                      </a:rPr>
                      <m:t>&gt;</m:t>
                    </m:r>
                    <m:r>
                      <a:rPr lang="es-ES" sz="1400" b="1" i="1" smtClean="0">
                        <a:latin typeface="Cambria Math" panose="02040503050406030204" pitchFamily="18" charset="0"/>
                        <a:ea typeface="Cambria Math" panose="02040503050406030204" pitchFamily="18" charset="0"/>
                        <a:cs typeface="Arial"/>
                      </a:rPr>
                      <m:t>𝒅𝒁</m:t>
                    </m:r>
                    <m:r>
                      <a:rPr lang="es-ES" sz="1400" b="1" i="1" smtClean="0">
                        <a:latin typeface="Cambria Math" panose="02040503050406030204" pitchFamily="18" charset="0"/>
                        <a:ea typeface="Cambria Math" panose="02040503050406030204" pitchFamily="18" charset="0"/>
                        <a:cs typeface="Arial"/>
                      </a:rPr>
                      <m:t>=</m:t>
                    </m:r>
                    <m:r>
                      <a:rPr lang="es-ES" sz="1400" b="1" i="1" smtClean="0">
                        <a:latin typeface="Cambria Math" panose="02040503050406030204" pitchFamily="18" charset="0"/>
                        <a:ea typeface="Cambria Math" panose="02040503050406030204" pitchFamily="18" charset="0"/>
                        <a:cs typeface="Arial"/>
                      </a:rPr>
                      <m:t>𝟎</m:t>
                    </m:r>
                    <m:r>
                      <a:rPr lang="es-ES" sz="1400" b="1" i="1" smtClean="0">
                        <a:latin typeface="Cambria Math" panose="02040503050406030204" pitchFamily="18" charset="0"/>
                        <a:ea typeface="Calibri" panose="020F0502020204030204" pitchFamily="34" charset="0"/>
                        <a:cs typeface="Arial"/>
                      </a:rPr>
                      <m:t>  </m:t>
                    </m:r>
                  </m:oMath>
                </a14:m>
                <a:endParaRPr lang="es-ES" sz="1400" b="1" dirty="0">
                  <a:latin typeface="Aptos" panose="020B0004020202020204" pitchFamily="34" charset="0"/>
                  <a:ea typeface="Calibri" panose="020F0502020204030204" pitchFamily="34" charset="0"/>
                  <a:cs typeface="Arial" panose="020B0604020202020204" pitchFamily="34" charset="0"/>
                </a:endParaRPr>
              </a:p>
              <a:p>
                <a:pPr lvl="7">
                  <a:lnSpc>
                    <a:spcPct val="116000"/>
                  </a:lnSpc>
                </a:pPr>
                <a:r>
                  <a:rPr lang="es-ES" sz="1400" dirty="0">
                    <a:effectLst/>
                    <a:latin typeface="Calibri"/>
                    <a:ea typeface="Calibri" panose="020F0502020204030204" pitchFamily="34" charset="0"/>
                    <a:cs typeface="Arial"/>
                  </a:rPr>
                  <a:t>Donde </a:t>
                </a:r>
                <a:r>
                  <a:rPr lang="es-ES" sz="1400" b="1" dirty="0">
                    <a:effectLst/>
                    <a:latin typeface="Calibri"/>
                    <a:ea typeface="Calibri" panose="020F0502020204030204" pitchFamily="34" charset="0"/>
                    <a:cs typeface="Arial"/>
                  </a:rPr>
                  <a:t>d</a:t>
                </a:r>
                <a:r>
                  <a:rPr lang="es-ES" sz="1400" dirty="0">
                    <a:effectLst/>
                    <a:latin typeface="Calibri"/>
                    <a:ea typeface="Calibri" panose="020F0502020204030204" pitchFamily="34" charset="0"/>
                    <a:cs typeface="Arial"/>
                  </a:rPr>
                  <a:t> es la distancia mínima aceptable para el recorrido.</a:t>
                </a:r>
                <a:endParaRPr lang="es-ES" sz="1400" dirty="0">
                  <a:latin typeface="Calibri"/>
                  <a:ea typeface="Calibri" panose="020F0502020204030204" pitchFamily="34" charset="0"/>
                  <a:cs typeface="Arial"/>
                </a:endParaRPr>
              </a:p>
              <a:p>
                <a:pPr lvl="7">
                  <a:lnSpc>
                    <a:spcPct val="116000"/>
                  </a:lnSpc>
                </a:pPr>
                <a:endParaRPr lang="es-ES" sz="1400" b="1" dirty="0">
                  <a:latin typeface="Aptos" panose="020B0004020202020204" pitchFamily="34" charset="0"/>
                  <a:ea typeface="Calibri" panose="020F0502020204030204" pitchFamily="34" charset="0"/>
                  <a:cs typeface="Arial" panose="020B0604020202020204" pitchFamily="34" charset="0"/>
                </a:endParaRPr>
              </a:p>
              <a:p>
                <a:pPr marL="342900" lvl="0" indent="-342900">
                  <a:lnSpc>
                    <a:spcPct val="116000"/>
                  </a:lnSpc>
                  <a:buFont typeface="+mj-lt"/>
                  <a:buAutoNum type="arabicPeriod"/>
                </a:pPr>
                <a:r>
                  <a:rPr lang="es-ES" sz="1400" dirty="0">
                    <a:effectLst/>
                    <a:latin typeface="Calibri"/>
                    <a:ea typeface="Calibri" panose="020F0502020204030204" pitchFamily="34" charset="0"/>
                    <a:cs typeface="Arial"/>
                  </a:rPr>
                  <a:t>Restricción de flujo de entrada y salida:</a:t>
                </a:r>
                <a:br>
                  <a:rPr lang="es-ES" sz="14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nary>
                      <m:naryPr>
                        <m:chr m:val="∑"/>
                        <m:subHide m:val="on"/>
                        <m:supHide m:val="on"/>
                        <m:ctrlPr>
                          <a:rPr lang="es-ES" sz="1400" b="1" i="1" smtClean="0">
                            <a:effectLst/>
                            <a:latin typeface="Cambria Math" panose="02040503050406030204" pitchFamily="18" charset="0"/>
                            <a:cs typeface="Arial"/>
                          </a:rPr>
                        </m:ctrlPr>
                      </m:naryPr>
                      <m:sub/>
                      <m:sup/>
                      <m:e>
                        <m:r>
                          <a:rPr lang="es-ES" sz="1400" b="1" i="1" smtClean="0">
                            <a:effectLst/>
                            <a:latin typeface="Cambria Math" panose="02040503050406030204" pitchFamily="18" charset="0"/>
                            <a:cs typeface="Arial"/>
                          </a:rPr>
                          <m:t>𝒊𝑿𝒊𝒋</m:t>
                        </m:r>
                        <m:r>
                          <a:rPr lang="es-ES" sz="1400" b="1" i="1" smtClean="0">
                            <a:effectLst/>
                            <a:latin typeface="Cambria Math" panose="02040503050406030204" pitchFamily="18" charset="0"/>
                            <a:cs typeface="Arial"/>
                          </a:rPr>
                          <m:t>=</m:t>
                        </m:r>
                        <m:nary>
                          <m:naryPr>
                            <m:chr m:val="∑"/>
                            <m:subHide m:val="on"/>
                            <m:supHide m:val="on"/>
                            <m:ctrlPr>
                              <a:rPr lang="es-ES" sz="1400" b="1" i="1" smtClean="0">
                                <a:effectLst/>
                                <a:latin typeface="Cambria Math" panose="02040503050406030204" pitchFamily="18" charset="0"/>
                                <a:cs typeface="Arial"/>
                              </a:rPr>
                            </m:ctrlPr>
                          </m:naryPr>
                          <m:sub/>
                          <m:sup/>
                          <m:e>
                            <m:r>
                              <a:rPr lang="es-ES" sz="1400" b="1" i="1" smtClean="0">
                                <a:effectLst/>
                                <a:latin typeface="Cambria Math" panose="02040503050406030204" pitchFamily="18" charset="0"/>
                                <a:cs typeface="Arial"/>
                              </a:rPr>
                              <m:t>𝒋𝑿𝒋𝒊</m:t>
                            </m:r>
                            <m:r>
                              <a:rPr lang="es-ES" sz="1400" b="1" i="1" smtClean="0">
                                <a:effectLst/>
                                <a:latin typeface="Cambria Math" panose="02040503050406030204" pitchFamily="18" charset="0"/>
                                <a:cs typeface="Arial"/>
                              </a:rPr>
                              <m:t>=</m:t>
                            </m:r>
                            <m:r>
                              <a:rPr lang="es-ES" sz="1400" b="1" i="1" smtClean="0">
                                <a:effectLst/>
                                <a:latin typeface="Cambria Math" panose="02040503050406030204" pitchFamily="18" charset="0"/>
                                <a:cs typeface="Arial"/>
                              </a:rPr>
                              <m:t>𝟏</m:t>
                            </m:r>
                            <m:r>
                              <a:rPr lang="es-ES" sz="1400" b="1" i="1" smtClean="0">
                                <a:effectLst/>
                                <a:latin typeface="Cambria Math" panose="02040503050406030204" pitchFamily="18" charset="0"/>
                                <a:cs typeface="Arial"/>
                              </a:rPr>
                              <m:t>,  ∀</m:t>
                            </m:r>
                            <m:r>
                              <a:rPr lang="es-ES" sz="1400" b="1" i="1" smtClean="0">
                                <a:effectLst/>
                                <a:latin typeface="Cambria Math" panose="02040503050406030204" pitchFamily="18" charset="0"/>
                                <a:ea typeface="Cambria Math" panose="02040503050406030204" pitchFamily="18" charset="0"/>
                                <a:cs typeface="Arial"/>
                              </a:rPr>
                              <m:t>𝒊</m:t>
                            </m:r>
                          </m:e>
                        </m:nary>
                      </m:e>
                    </m:nary>
                    <m:nary>
                      <m:naryPr>
                        <m:chr m:val="∑"/>
                        <m:subHide m:val="on"/>
                        <m:supHide m:val="on"/>
                        <m:ctrlPr>
                          <a:rPr lang="es-ES" sz="1400" b="1" i="1">
                            <a:latin typeface="Cambria Math" panose="02040503050406030204" pitchFamily="18" charset="0"/>
                            <a:cs typeface="Arial"/>
                          </a:rPr>
                        </m:ctrlPr>
                      </m:naryPr>
                      <m:sub/>
                      <m:sup/>
                      <m:e>
                        <m:r>
                          <a:rPr lang="es-ES" sz="1400" b="1" i="1">
                            <a:latin typeface="Cambria Math" panose="02040503050406030204" pitchFamily="18" charset="0"/>
                            <a:cs typeface="Arial"/>
                          </a:rPr>
                          <m:t>𝒊𝑿𝒊𝒋</m:t>
                        </m:r>
                        <m:r>
                          <a:rPr lang="es-ES" sz="1400" b="1" i="1">
                            <a:latin typeface="Cambria Math" panose="02040503050406030204" pitchFamily="18" charset="0"/>
                            <a:cs typeface="Arial"/>
                          </a:rPr>
                          <m:t>=</m:t>
                        </m:r>
                        <m:nary>
                          <m:naryPr>
                            <m:chr m:val="∑"/>
                            <m:subHide m:val="on"/>
                            <m:supHide m:val="on"/>
                            <m:ctrlPr>
                              <a:rPr lang="es-ES" sz="1400" b="1" i="1">
                                <a:latin typeface="Cambria Math" panose="02040503050406030204" pitchFamily="18" charset="0"/>
                                <a:cs typeface="Arial"/>
                              </a:rPr>
                            </m:ctrlPr>
                          </m:naryPr>
                          <m:sub/>
                          <m:sup/>
                          <m:e>
                            <m:r>
                              <a:rPr lang="es-ES" sz="1400" b="1" i="1">
                                <a:latin typeface="Cambria Math" panose="02040503050406030204" pitchFamily="18" charset="0"/>
                                <a:cs typeface="Arial"/>
                              </a:rPr>
                              <m:t>𝒋𝑿𝒋𝒊</m:t>
                            </m:r>
                            <m:r>
                              <a:rPr lang="es-ES" sz="1400" b="1" i="1">
                                <a:latin typeface="Cambria Math" panose="02040503050406030204" pitchFamily="18" charset="0"/>
                                <a:cs typeface="Arial"/>
                              </a:rPr>
                              <m:t>=</m:t>
                            </m:r>
                            <m:r>
                              <a:rPr lang="es-ES" sz="1400" b="1" i="1">
                                <a:latin typeface="Cambria Math" panose="02040503050406030204" pitchFamily="18" charset="0"/>
                                <a:cs typeface="Arial"/>
                              </a:rPr>
                              <m:t>𝟏</m:t>
                            </m:r>
                            <m:r>
                              <a:rPr lang="es-ES" sz="1400" b="1" i="1">
                                <a:latin typeface="Cambria Math" panose="02040503050406030204" pitchFamily="18" charset="0"/>
                                <a:cs typeface="Arial"/>
                              </a:rPr>
                              <m:t>,  ∀</m:t>
                            </m:r>
                            <m:r>
                              <a:rPr lang="es-ES" sz="1400" b="1" i="1">
                                <a:latin typeface="Cambria Math" panose="02040503050406030204" pitchFamily="18" charset="0"/>
                                <a:ea typeface="Cambria Math" panose="02040503050406030204" pitchFamily="18" charset="0"/>
                                <a:cs typeface="Arial"/>
                              </a:rPr>
                              <m:t>𝒊</m:t>
                            </m:r>
                          </m:e>
                        </m:nary>
                      </m:e>
                    </m:nary>
                  </m:oMath>
                </a14:m>
                <a:br>
                  <a:rPr lang="es-ES" sz="1400" b="1" dirty="0">
                    <a:effectLst/>
                    <a:latin typeface="Aptos" panose="020B0004020202020204" pitchFamily="34" charset="0"/>
                    <a:ea typeface="Aptos" panose="020B0004020202020204" pitchFamily="34" charset="0"/>
                    <a:cs typeface="Arial" panose="020B0604020202020204" pitchFamily="34" charset="0"/>
                  </a:rPr>
                </a:br>
                <a:r>
                  <a:rPr lang="es-ES" sz="1400" dirty="0">
                    <a:effectLst/>
                    <a:latin typeface="Calibri"/>
                    <a:ea typeface="Calibri" panose="020F0502020204030204" pitchFamily="34" charset="0"/>
                    <a:cs typeface="Arial"/>
                  </a:rPr>
                  <a:t>Esto asegura que cada estantería es visitada una sola vez como origen y destino.</a:t>
                </a:r>
                <a:endParaRPr lang="es-ES" sz="1400" dirty="0">
                  <a:effectLst/>
                  <a:latin typeface="Calibri"/>
                  <a:ea typeface="Aptos" panose="020B0004020202020204" pitchFamily="34" charset="0"/>
                  <a:cs typeface="Arial"/>
                </a:endParaRPr>
              </a:p>
              <a:p>
                <a:pPr marL="342900" lvl="0" indent="-342900">
                  <a:lnSpc>
                    <a:spcPct val="116000"/>
                  </a:lnSpc>
                  <a:buFont typeface="+mj-lt"/>
                  <a:buAutoNum type="arabicPeriod"/>
                </a:pPr>
                <a:r>
                  <a:rPr lang="es-ES" sz="1400" dirty="0">
                    <a:effectLst/>
                    <a:latin typeface="Calibri"/>
                    <a:ea typeface="Calibri" panose="020F0502020204030204" pitchFamily="34" charset="0"/>
                    <a:cs typeface="Arial"/>
                  </a:rPr>
                  <a:t>Restricción de vía exclusiva para áreas:</a:t>
                </a:r>
                <a:br>
                  <a:rPr lang="es-ES" sz="14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r>
                      <a:rPr lang="es-ES" sz="1400" b="1" i="1" smtClean="0">
                        <a:effectLst/>
                        <a:latin typeface="Cambria Math" panose="02040503050406030204" pitchFamily="18" charset="0"/>
                        <a:ea typeface="Calibri" panose="020F0502020204030204" pitchFamily="34" charset="0"/>
                        <a:cs typeface="Arial"/>
                      </a:rPr>
                      <m:t>𝑿𝒊𝒋</m:t>
                    </m:r>
                    <m:d>
                      <m:dPr>
                        <m:ctrlPr>
                          <a:rPr lang="es-ES" sz="1400" b="1" i="1" smtClean="0">
                            <a:effectLst/>
                            <a:latin typeface="Cambria Math" panose="02040503050406030204" pitchFamily="18" charset="0"/>
                            <a:ea typeface="Calibri" panose="020F0502020204030204" pitchFamily="34" charset="0"/>
                            <a:cs typeface="Arial"/>
                          </a:rPr>
                        </m:ctrlPr>
                      </m:dPr>
                      <m:e>
                        <m:r>
                          <a:rPr lang="es-ES" sz="1400" b="1" i="1" smtClean="0">
                            <a:effectLst/>
                            <a:latin typeface="Cambria Math" panose="02040503050406030204" pitchFamily="18" charset="0"/>
                            <a:ea typeface="Calibri" panose="020F0502020204030204" pitchFamily="34" charset="0"/>
                            <a:cs typeface="Arial"/>
                          </a:rPr>
                          <m:t>𝒌</m:t>
                        </m:r>
                      </m:e>
                    </m:d>
                    <m:r>
                      <a:rPr lang="es-ES" sz="1400" b="1" i="1" smtClean="0">
                        <a:effectLst/>
                        <a:latin typeface="Cambria Math" panose="02040503050406030204" pitchFamily="18" charset="0"/>
                        <a:ea typeface="Calibri" panose="020F0502020204030204" pitchFamily="34" charset="0"/>
                        <a:cs typeface="Arial"/>
                      </a:rPr>
                      <m:t>=</m:t>
                    </m:r>
                    <m:r>
                      <a:rPr lang="es-ES" sz="1400" b="1" i="1" smtClean="0">
                        <a:effectLst/>
                        <a:latin typeface="Cambria Math" panose="02040503050406030204" pitchFamily="18" charset="0"/>
                        <a:ea typeface="Calibri" panose="020F0502020204030204" pitchFamily="34" charset="0"/>
                        <a:cs typeface="Arial"/>
                      </a:rPr>
                      <m:t>𝟎</m:t>
                    </m:r>
                    <m:r>
                      <a:rPr lang="es-ES" sz="1400" b="1" i="1" smtClean="0">
                        <a:effectLst/>
                        <a:latin typeface="Cambria Math" panose="02040503050406030204" pitchFamily="18" charset="0"/>
                        <a:ea typeface="Calibri" panose="020F0502020204030204" pitchFamily="34" charset="0"/>
                        <a:cs typeface="Arial"/>
                      </a:rPr>
                      <m:t> ∀</m:t>
                    </m:r>
                    <m:r>
                      <a:rPr lang="es-ES" sz="1400" b="1" i="1" smtClean="0">
                        <a:effectLst/>
                        <a:latin typeface="Cambria Math" panose="02040503050406030204" pitchFamily="18" charset="0"/>
                        <a:ea typeface="Cambria Math" panose="02040503050406030204" pitchFamily="18" charset="0"/>
                        <a:cs typeface="Arial"/>
                      </a:rPr>
                      <m:t>𝑲</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𝑺𝒊𝑿𝒊𝒋</m:t>
                    </m:r>
                    <m:d>
                      <m:dPr>
                        <m:ctrlPr>
                          <a:rPr lang="es-ES" sz="1400" b="1" i="1" smtClean="0">
                            <a:effectLst/>
                            <a:latin typeface="Cambria Math" panose="02040503050406030204" pitchFamily="18" charset="0"/>
                            <a:ea typeface="Cambria Math" panose="02040503050406030204" pitchFamily="18" charset="0"/>
                            <a:cs typeface="Arial"/>
                          </a:rPr>
                        </m:ctrlPr>
                      </m:dPr>
                      <m:e>
                        <m:r>
                          <a:rPr lang="es-ES" sz="1400" b="1" i="1" smtClean="0">
                            <a:effectLst/>
                            <a:latin typeface="Cambria Math" panose="02040503050406030204" pitchFamily="18" charset="0"/>
                            <a:ea typeface="Cambria Math" panose="02040503050406030204" pitchFamily="18" charset="0"/>
                            <a:cs typeface="Arial"/>
                          </a:rPr>
                          <m:t>𝒌</m:t>
                        </m:r>
                      </m:e>
                    </m:d>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𝟎</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𝒌</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𝑺𝒊</m:t>
                    </m:r>
                  </m:oMath>
                </a14:m>
                <a:br>
                  <a:rPr lang="es-ES" sz="1400" dirty="0">
                    <a:effectLst/>
                    <a:latin typeface="Aptos" panose="020B0004020202020204" pitchFamily="34" charset="0"/>
                    <a:ea typeface="Aptos" panose="020B0004020202020204" pitchFamily="34" charset="0"/>
                    <a:cs typeface="Arial" panose="020B0604020202020204" pitchFamily="34" charset="0"/>
                  </a:rPr>
                </a:br>
                <a:r>
                  <a:rPr lang="es-ES" sz="1400" dirty="0">
                    <a:effectLst/>
                    <a:latin typeface="Calibri"/>
                    <a:ea typeface="Calibri" panose="020F0502020204030204" pitchFamily="34" charset="0"/>
                    <a:cs typeface="Arial"/>
                  </a:rPr>
                  <a:t>Donde </a:t>
                </a:r>
                <a:r>
                  <a:rPr lang="es-ES" sz="1400" b="1" i="1" dirty="0">
                    <a:effectLst/>
                    <a:latin typeface="Calibri"/>
                    <a:ea typeface="Calibri" panose="020F0502020204030204" pitchFamily="34" charset="0"/>
                    <a:cs typeface="Arial"/>
                  </a:rPr>
                  <a:t>Si</a:t>
                </a:r>
                <a:r>
                  <a:rPr lang="es-ES" sz="1400" dirty="0">
                    <a:effectLst/>
                    <a:latin typeface="Calibri"/>
                    <a:ea typeface="Calibri" panose="020F0502020204030204" pitchFamily="34" charset="0"/>
                    <a:cs typeface="Arial"/>
                  </a:rPr>
                  <a:t>  es el conjunto de robots permitidos para visitar la estantería </a:t>
                </a:r>
                <a:r>
                  <a:rPr lang="es-ES" sz="1400" b="1" dirty="0">
                    <a:effectLst/>
                    <a:latin typeface="Calibri"/>
                    <a:ea typeface="Calibri" panose="020F0502020204030204" pitchFamily="34" charset="0"/>
                    <a:cs typeface="Arial"/>
                  </a:rPr>
                  <a:t>i</a:t>
                </a:r>
                <a:r>
                  <a:rPr lang="es-ES" sz="1400" dirty="0">
                    <a:effectLst/>
                    <a:latin typeface="Calibri"/>
                    <a:ea typeface="Calibri" panose="020F0502020204030204" pitchFamily="34" charset="0"/>
                    <a:cs typeface="Arial"/>
                  </a:rPr>
                  <a:t>.</a:t>
                </a:r>
                <a:endParaRPr lang="es-ES" sz="1400" dirty="0">
                  <a:effectLst/>
                  <a:latin typeface="Calibri"/>
                  <a:ea typeface="Aptos" panose="020B0004020202020204" pitchFamily="34" charset="0"/>
                  <a:cs typeface="Arial"/>
                </a:endParaRPr>
              </a:p>
              <a:p>
                <a:pPr marL="342900" lvl="0" indent="-342900">
                  <a:lnSpc>
                    <a:spcPct val="116000"/>
                  </a:lnSpc>
                  <a:spcAft>
                    <a:spcPts val="800"/>
                  </a:spcAft>
                  <a:buFont typeface="+mj-lt"/>
                  <a:buAutoNum type="arabicPeriod"/>
                </a:pPr>
                <a:r>
                  <a:rPr lang="es-ES" sz="1400" dirty="0">
                    <a:effectLst/>
                    <a:latin typeface="Calibri"/>
                    <a:ea typeface="Calibri" panose="020F0502020204030204" pitchFamily="34" charset="0"/>
                    <a:cs typeface="Arial"/>
                  </a:rPr>
                  <a:t>Restricción de prioridades de pedidos:</a:t>
                </a:r>
                <a:br>
                  <a:rPr lang="es-ES" sz="1400" dirty="0">
                    <a:effectLst/>
                    <a:latin typeface="Aptos" panose="020B0004020202020204" pitchFamily="34" charset="0"/>
                    <a:ea typeface="Aptos" panose="020B0004020202020204" pitchFamily="34" charset="0"/>
                    <a:cs typeface="Arial" panose="020B0604020202020204" pitchFamily="34" charset="0"/>
                  </a:rPr>
                </a:br>
                <a14:m>
                  <m:oMath xmlns:m="http://schemas.openxmlformats.org/officeDocument/2006/math">
                    <m:nary>
                      <m:naryPr>
                        <m:chr m:val="∑"/>
                        <m:subHide m:val="on"/>
                        <m:supHide m:val="on"/>
                        <m:ctrlPr>
                          <a:rPr lang="es-ES" sz="1400" b="1" i="1" smtClean="0">
                            <a:effectLst/>
                            <a:latin typeface="Cambria Math" panose="02040503050406030204" pitchFamily="18" charset="0"/>
                            <a:cs typeface="Arial"/>
                          </a:rPr>
                        </m:ctrlPr>
                      </m:naryPr>
                      <m:sub/>
                      <m:sup/>
                      <m:e>
                        <m:r>
                          <a:rPr lang="es-ES" sz="1400" b="1" i="1" smtClean="0">
                            <a:effectLst/>
                            <a:latin typeface="Cambria Math" panose="02040503050406030204" pitchFamily="18" charset="0"/>
                            <a:cs typeface="Arial"/>
                          </a:rPr>
                          <m:t>𝒊</m:t>
                        </m:r>
                        <m:r>
                          <a:rPr lang="es-ES" sz="1400" b="1" i="1" smtClean="0">
                            <a:effectLst/>
                            <a:latin typeface="Cambria Math" panose="02040503050406030204" pitchFamily="18" charset="0"/>
                            <a:cs typeface="Arial"/>
                          </a:rPr>
                          <m:t>,</m:t>
                        </m:r>
                        <m:r>
                          <a:rPr lang="es-ES" sz="1400" b="1" i="1" smtClean="0">
                            <a:effectLst/>
                            <a:latin typeface="Cambria Math" panose="02040503050406030204" pitchFamily="18" charset="0"/>
                            <a:cs typeface="Arial"/>
                          </a:rPr>
                          <m:t>𝒋𝑷𝒊</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𝑿𝒊𝒋</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𝒖𝒎𝒃𝒓𝒂𝒍</m:t>
                        </m:r>
                        <m:r>
                          <a:rPr lang="es-ES" sz="1400" b="1" i="1" smtClean="0">
                            <a:effectLst/>
                            <a:latin typeface="Cambria Math" panose="02040503050406030204" pitchFamily="18" charset="0"/>
                            <a:ea typeface="Cambria Math" panose="02040503050406030204" pitchFamily="18" charset="0"/>
                            <a:cs typeface="Arial"/>
                          </a:rPr>
                          <m:t> </m:t>
                        </m:r>
                        <m:r>
                          <a:rPr lang="es-ES" sz="1400" b="1" i="1" smtClean="0">
                            <a:effectLst/>
                            <a:latin typeface="Cambria Math" panose="02040503050406030204" pitchFamily="18" charset="0"/>
                            <a:ea typeface="Cambria Math" panose="02040503050406030204" pitchFamily="18" charset="0"/>
                            <a:cs typeface="Arial"/>
                          </a:rPr>
                          <m:t>𝒅𝒆</m:t>
                        </m:r>
                        <m:r>
                          <a:rPr lang="es-ES" sz="1400" b="1" i="1" smtClean="0">
                            <a:effectLst/>
                            <a:latin typeface="Cambria Math" panose="02040503050406030204" pitchFamily="18" charset="0"/>
                            <a:ea typeface="Cambria Math" panose="02040503050406030204" pitchFamily="18" charset="0"/>
                            <a:cs typeface="Arial"/>
                          </a:rPr>
                          <m:t> </m:t>
                        </m:r>
                        <m:r>
                          <a:rPr lang="es-ES" sz="1400" b="1" i="1" smtClean="0">
                            <a:effectLst/>
                            <a:latin typeface="Cambria Math" panose="02040503050406030204" pitchFamily="18" charset="0"/>
                            <a:ea typeface="Cambria Math" panose="02040503050406030204" pitchFamily="18" charset="0"/>
                            <a:cs typeface="Arial"/>
                          </a:rPr>
                          <m:t>𝒑𝒓𝒊𝒐𝒓𝒊𝒅𝒂𝒅</m:t>
                        </m:r>
                        <m:r>
                          <a:rPr lang="es-ES" sz="1400" b="1" i="1" smtClean="0">
                            <a:effectLst/>
                            <a:latin typeface="Cambria Math" panose="02040503050406030204" pitchFamily="18" charset="0"/>
                            <a:ea typeface="Cambria Math" panose="02040503050406030204" pitchFamily="18" charset="0"/>
                            <a:cs typeface="Arial"/>
                          </a:rPr>
                          <m:t> , </m:t>
                        </m:r>
                        <m:nary>
                          <m:naryPr>
                            <m:chr m:val="∑"/>
                            <m:subHide m:val="on"/>
                            <m:supHide m:val="on"/>
                            <m:ctrlPr>
                              <a:rPr lang="es-ES" sz="1400" b="1" i="1" smtClean="0">
                                <a:effectLst/>
                                <a:latin typeface="Cambria Math" panose="02040503050406030204" pitchFamily="18" charset="0"/>
                                <a:ea typeface="Cambria Math" panose="02040503050406030204" pitchFamily="18" charset="0"/>
                                <a:cs typeface="Arial"/>
                              </a:rPr>
                            </m:ctrlPr>
                          </m:naryPr>
                          <m:sub/>
                          <m:sup/>
                          <m:e>
                            <m:r>
                              <a:rPr lang="es-ES" sz="1400" b="1" i="1" smtClean="0">
                                <a:effectLst/>
                                <a:latin typeface="Cambria Math" panose="02040503050406030204" pitchFamily="18" charset="0"/>
                                <a:ea typeface="Cambria Math" panose="02040503050406030204" pitchFamily="18" charset="0"/>
                                <a:cs typeface="Arial"/>
                              </a:rPr>
                              <m:t>𝒊</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𝒋𝑷𝒊</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𝑿𝒊𝒋</m:t>
                            </m:r>
                            <m:r>
                              <a:rPr lang="es-ES" sz="1400" b="1" i="1" smtClean="0">
                                <a:effectLst/>
                                <a:latin typeface="Cambria Math" panose="02040503050406030204" pitchFamily="18" charset="0"/>
                                <a:ea typeface="Cambria Math" panose="02040503050406030204" pitchFamily="18" charset="0"/>
                                <a:cs typeface="Arial"/>
                              </a:rPr>
                              <m:t>≥</m:t>
                            </m:r>
                            <m:r>
                              <a:rPr lang="es-ES" sz="1400" b="1" i="1" smtClean="0">
                                <a:effectLst/>
                                <a:latin typeface="Cambria Math" panose="02040503050406030204" pitchFamily="18" charset="0"/>
                                <a:ea typeface="Cambria Math" panose="02040503050406030204" pitchFamily="18" charset="0"/>
                                <a:cs typeface="Arial"/>
                              </a:rPr>
                              <m:t>𝒖𝒎𝒃𝒓𝒂𝒍</m:t>
                            </m:r>
                            <m:r>
                              <a:rPr lang="es-ES" sz="1400" b="1" i="1" smtClean="0">
                                <a:effectLst/>
                                <a:latin typeface="Cambria Math" panose="02040503050406030204" pitchFamily="18" charset="0"/>
                                <a:ea typeface="Cambria Math" panose="02040503050406030204" pitchFamily="18" charset="0"/>
                                <a:cs typeface="Arial"/>
                              </a:rPr>
                              <m:t> </m:t>
                            </m:r>
                            <m:r>
                              <a:rPr lang="es-ES" sz="1400" b="1" i="1" smtClean="0">
                                <a:effectLst/>
                                <a:latin typeface="Cambria Math" panose="02040503050406030204" pitchFamily="18" charset="0"/>
                                <a:ea typeface="Cambria Math" panose="02040503050406030204" pitchFamily="18" charset="0"/>
                                <a:cs typeface="Arial"/>
                              </a:rPr>
                              <m:t>𝒅𝒆</m:t>
                            </m:r>
                            <m:r>
                              <a:rPr lang="es-ES" sz="1400" b="1" i="1" smtClean="0">
                                <a:effectLst/>
                                <a:latin typeface="Cambria Math" panose="02040503050406030204" pitchFamily="18" charset="0"/>
                                <a:ea typeface="Cambria Math" panose="02040503050406030204" pitchFamily="18" charset="0"/>
                                <a:cs typeface="Arial"/>
                              </a:rPr>
                              <m:t> </m:t>
                            </m:r>
                            <m:r>
                              <a:rPr lang="es-ES" sz="1400" b="1" i="1" smtClean="0">
                                <a:effectLst/>
                                <a:latin typeface="Cambria Math" panose="02040503050406030204" pitchFamily="18" charset="0"/>
                                <a:ea typeface="Cambria Math" panose="02040503050406030204" pitchFamily="18" charset="0"/>
                                <a:cs typeface="Arial"/>
                              </a:rPr>
                              <m:t>𝒑𝒓𝒊𝒐𝒓𝒊𝒅𝒂𝒅</m:t>
                            </m:r>
                          </m:e>
                        </m:nary>
                      </m:e>
                    </m:nary>
                  </m:oMath>
                </a14:m>
                <a:br>
                  <a:rPr lang="es-ES" sz="1400" dirty="0">
                    <a:effectLst/>
                    <a:latin typeface="Aptos" panose="020B0004020202020204" pitchFamily="34" charset="0"/>
                    <a:ea typeface="Aptos" panose="020B0004020202020204" pitchFamily="34" charset="0"/>
                    <a:cs typeface="Arial" panose="020B0604020202020204" pitchFamily="34" charset="0"/>
                  </a:rPr>
                </a:br>
                <a:r>
                  <a:rPr lang="es-ES" sz="1400" dirty="0">
                    <a:effectLst/>
                    <a:latin typeface="Calibri"/>
                    <a:ea typeface="Calibri" panose="020F0502020204030204" pitchFamily="34" charset="0"/>
                    <a:cs typeface="Arial"/>
                  </a:rPr>
                  <a:t>Donde </a:t>
                </a:r>
                <a:r>
                  <a:rPr lang="es-ES" sz="1400" b="1" i="1" dirty="0">
                    <a:effectLst/>
                    <a:latin typeface="Calibri"/>
                    <a:ea typeface="Calibri" panose="020F0502020204030204" pitchFamily="34" charset="0"/>
                    <a:cs typeface="Arial"/>
                  </a:rPr>
                  <a:t>Pi</a:t>
                </a:r>
                <a:r>
                  <a:rPr lang="es-ES" sz="1400" dirty="0">
                    <a:effectLst/>
                    <a:latin typeface="Calibri"/>
                    <a:ea typeface="Calibri" panose="020F0502020204030204" pitchFamily="34" charset="0"/>
                    <a:cs typeface="Arial"/>
                  </a:rPr>
                  <a:t>  es la prioridad de la estantería </a:t>
                </a:r>
                <a:r>
                  <a:rPr lang="es-ES" sz="1400" b="1" dirty="0">
                    <a:effectLst/>
                    <a:latin typeface="Calibri"/>
                    <a:ea typeface="Calibri" panose="020F0502020204030204" pitchFamily="34" charset="0"/>
                    <a:cs typeface="Arial"/>
                  </a:rPr>
                  <a:t>i</a:t>
                </a:r>
                <a:r>
                  <a:rPr lang="es-ES" sz="1400" dirty="0">
                    <a:effectLst/>
                    <a:latin typeface="Calibri"/>
                    <a:ea typeface="Calibri" panose="020F0502020204030204" pitchFamily="34" charset="0"/>
                    <a:cs typeface="Arial"/>
                  </a:rPr>
                  <a:t>.</a:t>
                </a:r>
              </a:p>
              <a:p>
                <a:pPr marL="342900" lvl="0" indent="-342900">
                  <a:lnSpc>
                    <a:spcPct val="116000"/>
                  </a:lnSpc>
                  <a:spcAft>
                    <a:spcPts val="800"/>
                  </a:spcAft>
                  <a:buFont typeface="+mj-lt"/>
                  <a:buAutoNum type="arabicPeriod"/>
                </a:pPr>
                <a:r>
                  <a:rPr lang="es-ES" sz="1500" dirty="0">
                    <a:effectLst/>
                    <a:latin typeface="Calibri"/>
                    <a:ea typeface="Aptos" panose="020B0004020202020204" pitchFamily="34" charset="0"/>
                    <a:cs typeface="Arial"/>
                  </a:rPr>
                  <a:t>Restricción de  Batería del robot, donde </a:t>
                </a:r>
                <a:r>
                  <a:rPr lang="es-ES" sz="1500" b="1" i="1" dirty="0">
                    <a:effectLst/>
                    <a:latin typeface="Calibri"/>
                    <a:ea typeface="Aptos" panose="020B0004020202020204" pitchFamily="34" charset="0"/>
                    <a:cs typeface="Arial"/>
                  </a:rPr>
                  <a:t>P</a:t>
                </a:r>
                <a:r>
                  <a:rPr lang="es-ES" sz="1500" dirty="0">
                    <a:effectLst/>
                    <a:latin typeface="Calibri"/>
                    <a:ea typeface="Aptos" panose="020B0004020202020204" pitchFamily="34" charset="0"/>
                    <a:cs typeface="Arial"/>
                  </a:rPr>
                  <a:t> es el conjunto de estanterias, </a:t>
                </a:r>
                <a:r>
                  <a:rPr lang="es-ES" sz="1500" b="1" i="1" dirty="0">
                    <a:effectLst/>
                    <a:latin typeface="Calibri"/>
                    <a:ea typeface="Aptos" panose="020B0004020202020204" pitchFamily="34" charset="0"/>
                    <a:cs typeface="Arial"/>
                  </a:rPr>
                  <a:t>d</a:t>
                </a:r>
                <a:r>
                  <a:rPr lang="es-ES" sz="1500" dirty="0">
                    <a:effectLst/>
                    <a:latin typeface="Calibri"/>
                    <a:ea typeface="Aptos" panose="020B0004020202020204" pitchFamily="34" charset="0"/>
                    <a:cs typeface="Arial"/>
                  </a:rPr>
                  <a:t> es la distancia y </a:t>
                </a:r>
                <a:r>
                  <a:rPr lang="es-ES" sz="1500" b="1" i="1" dirty="0">
                    <a:effectLst/>
                    <a:latin typeface="Calibri"/>
                    <a:ea typeface="Aptos" panose="020B0004020202020204" pitchFamily="34" charset="0"/>
                    <a:cs typeface="Arial"/>
                  </a:rPr>
                  <a:t>B</a:t>
                </a:r>
                <a:r>
                  <a:rPr lang="es-ES" sz="1500" dirty="0">
                    <a:effectLst/>
                    <a:latin typeface="Calibri"/>
                    <a:ea typeface="Aptos" panose="020B0004020202020204" pitchFamily="34" charset="0"/>
                    <a:cs typeface="Arial"/>
                  </a:rPr>
                  <a:t> la batería del robot</a:t>
                </a:r>
                <a:endParaRPr lang="es-ES" sz="1500" i="1" dirty="0">
                  <a:effectLst/>
                  <a:latin typeface="Cambria Math" panose="02040503050406030204" pitchFamily="18" charset="0"/>
                  <a:cs typeface="Arial"/>
                </a:endParaRPr>
              </a:p>
              <a:p>
                <a:pPr lvl="0">
                  <a:lnSpc>
                    <a:spcPct val="116000"/>
                  </a:lnSpc>
                  <a:spcAft>
                    <a:spcPts val="800"/>
                  </a:spcAft>
                </a:pPr>
                <a14:m>
                  <m:oMathPara xmlns:m="http://schemas.openxmlformats.org/officeDocument/2006/math">
                    <m:oMathParaPr>
                      <m:jc m:val="centerGroup"/>
                    </m:oMathParaPr>
                    <m:oMath xmlns:m="http://schemas.openxmlformats.org/officeDocument/2006/math">
                      <m:nary>
                        <m:naryPr>
                          <m:chr m:val="∑"/>
                          <m:supHide m:val="on"/>
                          <m:ctrlPr>
                            <a:rPr lang="es-ES" sz="1500" i="1" smtClean="0">
                              <a:effectLst/>
                              <a:latin typeface="Cambria Math" panose="02040503050406030204" pitchFamily="18" charset="0"/>
                              <a:cs typeface="Arial"/>
                            </a:rPr>
                          </m:ctrlPr>
                        </m:naryPr>
                        <m:sub>
                          <m:r>
                            <m:rPr>
                              <m:brk m:alnAt="7"/>
                            </m:rPr>
                            <a:rPr lang="es-ES" sz="1500" b="0" i="1" smtClean="0">
                              <a:effectLst/>
                              <a:latin typeface="Cambria Math" panose="02040503050406030204" pitchFamily="18" charset="0"/>
                              <a:cs typeface="Arial"/>
                            </a:rPr>
                            <m:t>(</m:t>
                          </m:r>
                          <m:r>
                            <a:rPr lang="es-ES" sz="1500" b="0" i="1" smtClean="0">
                              <a:effectLst/>
                              <a:latin typeface="Cambria Math" panose="02040503050406030204" pitchFamily="18" charset="0"/>
                              <a:cs typeface="Arial"/>
                            </a:rPr>
                            <m:t>𝑖</m:t>
                          </m:r>
                          <m:r>
                            <a:rPr lang="es-ES" sz="1500" b="0" i="1" smtClean="0">
                              <a:effectLst/>
                              <a:latin typeface="Cambria Math" panose="02040503050406030204" pitchFamily="18" charset="0"/>
                              <a:cs typeface="Arial"/>
                            </a:rPr>
                            <m:t>,</m:t>
                          </m:r>
                          <m:r>
                            <a:rPr lang="es-ES" sz="1500" b="0" i="1" smtClean="0">
                              <a:effectLst/>
                              <a:latin typeface="Cambria Math" panose="02040503050406030204" pitchFamily="18" charset="0"/>
                              <a:cs typeface="Arial"/>
                            </a:rPr>
                            <m:t>𝑗</m:t>
                          </m:r>
                          <m:r>
                            <a:rPr lang="es-ES" sz="1500" b="0" i="1" smtClean="0">
                              <a:effectLst/>
                              <a:latin typeface="Cambria Math" panose="02040503050406030204" pitchFamily="18" charset="0"/>
                              <a:cs typeface="Arial"/>
                            </a:rPr>
                            <m:t>)∈</m:t>
                          </m:r>
                          <m:r>
                            <a:rPr lang="es-ES" sz="1500" b="0" i="1" smtClean="0">
                              <a:effectLst/>
                              <a:latin typeface="Cambria Math" panose="02040503050406030204" pitchFamily="18" charset="0"/>
                              <a:ea typeface="Cambria Math" panose="02040503050406030204" pitchFamily="18" charset="0"/>
                              <a:cs typeface="Arial"/>
                            </a:rPr>
                            <m:t>𝑃</m:t>
                          </m:r>
                        </m:sub>
                        <m:sup/>
                        <m:e>
                          <m:r>
                            <a:rPr lang="es-ES" sz="1500" b="0" i="1" smtClean="0">
                              <a:effectLst/>
                              <a:latin typeface="Cambria Math" panose="02040503050406030204" pitchFamily="18" charset="0"/>
                              <a:cs typeface="Arial"/>
                            </a:rPr>
                            <m:t>𝑑</m:t>
                          </m:r>
                          <m:d>
                            <m:dPr>
                              <m:ctrlPr>
                                <a:rPr lang="es-ES" sz="1500" b="0" i="1" smtClean="0">
                                  <a:effectLst/>
                                  <a:latin typeface="Cambria Math" panose="02040503050406030204" pitchFamily="18" charset="0"/>
                                  <a:cs typeface="Arial"/>
                                </a:rPr>
                              </m:ctrlPr>
                            </m:dPr>
                            <m:e>
                              <m:r>
                                <a:rPr lang="es-ES" sz="1500" b="0" i="1" smtClean="0">
                                  <a:effectLst/>
                                  <a:latin typeface="Cambria Math" panose="02040503050406030204" pitchFamily="18" charset="0"/>
                                  <a:cs typeface="Arial"/>
                                </a:rPr>
                                <m:t>𝑖</m:t>
                              </m:r>
                              <m:r>
                                <a:rPr lang="es-ES" sz="1500" b="0" i="1" smtClean="0">
                                  <a:effectLst/>
                                  <a:latin typeface="Cambria Math" panose="02040503050406030204" pitchFamily="18" charset="0"/>
                                  <a:cs typeface="Arial"/>
                                </a:rPr>
                                <m:t>,</m:t>
                              </m:r>
                              <m:r>
                                <a:rPr lang="es-ES" sz="1500" b="0" i="1" smtClean="0">
                                  <a:effectLst/>
                                  <a:latin typeface="Cambria Math" panose="02040503050406030204" pitchFamily="18" charset="0"/>
                                  <a:cs typeface="Arial"/>
                                </a:rPr>
                                <m:t>𝑗</m:t>
                              </m:r>
                            </m:e>
                          </m:d>
                          <m:r>
                            <a:rPr lang="es-ES" sz="1500" b="0" i="1" smtClean="0">
                              <a:effectLst/>
                              <a:latin typeface="Cambria Math" panose="02040503050406030204" pitchFamily="18" charset="0"/>
                              <a:cs typeface="Arial"/>
                            </a:rPr>
                            <m:t>&lt;</m:t>
                          </m:r>
                          <m:r>
                            <a:rPr lang="es-ES" sz="1500" b="0" i="1" smtClean="0">
                              <a:effectLst/>
                              <a:latin typeface="Cambria Math" panose="02040503050406030204" pitchFamily="18" charset="0"/>
                              <a:cs typeface="Arial"/>
                            </a:rPr>
                            <m:t>𝐵</m:t>
                          </m:r>
                        </m:e>
                      </m:nary>
                    </m:oMath>
                  </m:oMathPara>
                </a14:m>
                <a:endParaRPr lang="es-ES" sz="1500" dirty="0">
                  <a:effectLst/>
                  <a:latin typeface="Calibri"/>
                  <a:ea typeface="Aptos" panose="020B0004020202020204" pitchFamily="34" charset="0"/>
                  <a:cs typeface="Arial"/>
                </a:endParaRPr>
              </a:p>
              <a:p>
                <a:pPr lvl="0">
                  <a:lnSpc>
                    <a:spcPct val="116000"/>
                  </a:lnSpc>
                  <a:spcAft>
                    <a:spcPts val="800"/>
                  </a:spcAft>
                </a:pPr>
                <a:endParaRPr lang="es-ES" sz="1500" dirty="0">
                  <a:effectLst/>
                  <a:latin typeface="Calibri"/>
                  <a:ea typeface="Aptos" panose="020B0004020202020204" pitchFamily="34" charset="0"/>
                  <a:cs typeface="Arial"/>
                </a:endParaRPr>
              </a:p>
            </p:txBody>
          </p:sp>
        </mc:Choice>
        <mc:Fallback>
          <p:sp>
            <p:nvSpPr>
              <p:cNvPr id="6" name="CuadroTexto 5">
                <a:extLst>
                  <a:ext uri="{FF2B5EF4-FFF2-40B4-BE49-F238E27FC236}">
                    <a16:creationId xmlns:a16="http://schemas.microsoft.com/office/drawing/2014/main" id="{AF61FCE5-4DDC-344F-E8E1-986852794498}"/>
                  </a:ext>
                </a:extLst>
              </p:cNvPr>
              <p:cNvSpPr txBox="1">
                <a:spLocks noRot="1" noChangeAspect="1" noMove="1" noResize="1" noEditPoints="1" noAdjustHandles="1" noChangeArrowheads="1" noChangeShapeType="1" noTextEdit="1"/>
              </p:cNvSpPr>
              <p:nvPr/>
            </p:nvSpPr>
            <p:spPr>
              <a:xfrm>
                <a:off x="453256" y="906070"/>
                <a:ext cx="9641357" cy="5813515"/>
              </a:xfrm>
              <a:prstGeom prst="rect">
                <a:avLst/>
              </a:prstGeom>
              <a:blipFill>
                <a:blip r:embed="rId2"/>
                <a:stretch>
                  <a:fillRect l="-253"/>
                </a:stretch>
              </a:blipFill>
            </p:spPr>
            <p:txBody>
              <a:bodyPr/>
              <a:lstStyle/>
              <a:p>
                <a:r>
                  <a:rPr lang="es-ES">
                    <a:noFill/>
                  </a:rPr>
                  <a:t> </a:t>
                </a:r>
              </a:p>
            </p:txBody>
          </p:sp>
        </mc:Fallback>
      </mc:AlternateContent>
    </p:spTree>
    <p:extLst>
      <p:ext uri="{BB962C8B-B14F-4D97-AF65-F5344CB8AC3E}">
        <p14:creationId xmlns:p14="http://schemas.microsoft.com/office/powerpoint/2010/main" val="24672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8CA85-86F2-B1B6-F904-3A6F7BD4DD9F}"/>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32D05C26-BE6E-E70C-3E6F-604892BF66A4}"/>
              </a:ext>
            </a:extLst>
          </p:cNvPr>
          <p:cNvSpPr txBox="1"/>
          <p:nvPr/>
        </p:nvSpPr>
        <p:spPr>
          <a:xfrm>
            <a:off x="489097" y="776177"/>
            <a:ext cx="3902030" cy="523220"/>
          </a:xfrm>
          <a:prstGeom prst="rect">
            <a:avLst/>
          </a:prstGeom>
          <a:noFill/>
        </p:spPr>
        <p:txBody>
          <a:bodyPr wrap="none" rtlCol="0">
            <a:spAutoFit/>
          </a:bodyPr>
          <a:lstStyle/>
          <a:p>
            <a:r>
              <a:rPr lang="es-ES" sz="2800">
                <a:latin typeface="ADLaM Display" panose="020F0502020204030204" pitchFamily="2" charset="0"/>
                <a:ea typeface="ADLaM Display" panose="020F0502020204030204" pitchFamily="2" charset="0"/>
                <a:cs typeface="ADLaM Display" panose="020F0502020204030204" pitchFamily="2" charset="0"/>
              </a:rPr>
              <a:t>Analisis de resultados</a:t>
            </a:r>
          </a:p>
        </p:txBody>
      </p:sp>
      <p:sp>
        <p:nvSpPr>
          <p:cNvPr id="2" name="CuadroTexto 1">
            <a:extLst>
              <a:ext uri="{FF2B5EF4-FFF2-40B4-BE49-F238E27FC236}">
                <a16:creationId xmlns:a16="http://schemas.microsoft.com/office/drawing/2014/main" id="{FA8ED7D5-D7A4-D519-787D-8314E1F819EC}"/>
              </a:ext>
            </a:extLst>
          </p:cNvPr>
          <p:cNvSpPr txBox="1"/>
          <p:nvPr/>
        </p:nvSpPr>
        <p:spPr>
          <a:xfrm>
            <a:off x="669790" y="1299397"/>
            <a:ext cx="10852420" cy="147732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ea typeface="+mn-lt"/>
                <a:cs typeface="+mn-lt"/>
              </a:rPr>
              <a:t>Después de ejecutar el </a:t>
            </a:r>
            <a:r>
              <a:rPr lang="es-ES" dirty="0">
                <a:ea typeface="+mn-lt"/>
                <a:cs typeface="+mn-lt"/>
                <a:hlinkClick r:id="rId2"/>
              </a:rPr>
              <a:t>programa</a:t>
            </a:r>
            <a:r>
              <a:rPr lang="es-ES" dirty="0">
                <a:ea typeface="+mn-lt"/>
                <a:cs typeface="+mn-lt"/>
              </a:rPr>
              <a:t> , ejecutando la instancia 1 se han obtenido los siguientes resultados:</a:t>
            </a:r>
          </a:p>
          <a:p>
            <a:r>
              <a:rPr lang="es-ES" dirty="0">
                <a:ea typeface="+mn-lt"/>
                <a:cs typeface="+mn-lt"/>
              </a:rPr>
              <a:t>Costo mínimo del recorrido: 86.0</a:t>
            </a:r>
          </a:p>
          <a:p>
            <a:r>
              <a:rPr lang="es-ES" dirty="0">
                <a:ea typeface="+mn-lt"/>
                <a:cs typeface="+mn-lt"/>
              </a:rPr>
              <a:t>Ruta optima--&gt;</a:t>
            </a:r>
          </a:p>
          <a:p>
            <a:r>
              <a:rPr lang="es-ES" dirty="0">
                <a:ea typeface="+mn-lt"/>
                <a:cs typeface="+mn-lt"/>
              </a:rPr>
              <a:t>1 2 5 4 3 1</a:t>
            </a:r>
          </a:p>
          <a:p>
            <a:r>
              <a:rPr lang="es-ES" dirty="0">
                <a:ea typeface="+mn-lt"/>
                <a:cs typeface="+mn-lt"/>
              </a:rPr>
              <a:t>El 1 se repite ya que es el inicio y el destino del recorrido de las estanterias  </a:t>
            </a:r>
          </a:p>
        </p:txBody>
      </p:sp>
    </p:spTree>
    <p:extLst>
      <p:ext uri="{BB962C8B-B14F-4D97-AF65-F5344CB8AC3E}">
        <p14:creationId xmlns:p14="http://schemas.microsoft.com/office/powerpoint/2010/main" val="2737472618"/>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Metadata/LabelInfo.xml><?xml version="1.0" encoding="utf-8"?>
<clbl:labelList xmlns:clbl="http://schemas.microsoft.com/office/2020/mipLabelMetadata">
  <clbl:label id="{5f84c4ea-370d-4b9e-830c-756f8bf1b51f}" enabled="0" method="" siteId="{5f84c4ea-370d-4b9e-830c-756f8bf1b51f}" removed="1"/>
</clbl:labelList>
</file>

<file path=docProps/app.xml><?xml version="1.0" encoding="utf-8"?>
<Properties xmlns="http://schemas.openxmlformats.org/officeDocument/2006/extended-properties" xmlns:vt="http://schemas.openxmlformats.org/officeDocument/2006/docPropsVTypes">
  <TotalTime>8</TotalTime>
  <Words>753</Words>
  <Application>Microsoft Office PowerPoint</Application>
  <PresentationFormat>Panorámica</PresentationFormat>
  <Paragraphs>80</Paragraphs>
  <Slides>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6</vt:i4>
      </vt:variant>
    </vt:vector>
  </HeadingPairs>
  <TitlesOfParts>
    <vt:vector size="14" baseType="lpstr">
      <vt:lpstr>ADLaM Display</vt:lpstr>
      <vt:lpstr>Aptos</vt:lpstr>
      <vt:lpstr>Arial</vt:lpstr>
      <vt:lpstr>Arial,Sans-Serif</vt:lpstr>
      <vt:lpstr>Calibri</vt:lpstr>
      <vt:lpstr>Cambria Math</vt:lpstr>
      <vt:lpstr>Seaford</vt:lpstr>
      <vt:lpstr>LevelVTI</vt:lpstr>
      <vt:lpstr>Practica 1  Investigación Operativa Grupo J</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Antonio Alcalde Yuste</dc:creator>
  <cp:lastModifiedBy>Juan Antonio Alcalde Yuste</cp:lastModifiedBy>
  <cp:revision>2</cp:revision>
  <dcterms:created xsi:type="dcterms:W3CDTF">2024-10-18T09:55:12Z</dcterms:created>
  <dcterms:modified xsi:type="dcterms:W3CDTF">2024-11-16T12:52:18Z</dcterms:modified>
</cp:coreProperties>
</file>