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  <p:sldId id="263" r:id="rId12"/>
    <p:sldId id="262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10E49-8D13-435F-87A7-3B81BDFD03CD}" v="2" dt="2021-11-13T10:32:34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sh ausa" userId="S::iausa@sjit.edu.ph::b261a671-9b62-44cf-b3f2-a627bdbd2317" providerId="AD" clId="Web-{1DF10E49-8D13-435F-87A7-3B81BDFD03CD}"/>
    <pc:docChg chg="modSld">
      <pc:chgData name="irish ausa" userId="S::iausa@sjit.edu.ph::b261a671-9b62-44cf-b3f2-a627bdbd2317" providerId="AD" clId="Web-{1DF10E49-8D13-435F-87A7-3B81BDFD03CD}" dt="2021-11-13T10:32:34.476" v="1" actId="20577"/>
      <pc:docMkLst>
        <pc:docMk/>
      </pc:docMkLst>
      <pc:sldChg chg="modSp">
        <pc:chgData name="irish ausa" userId="S::iausa@sjit.edu.ph::b261a671-9b62-44cf-b3f2-a627bdbd2317" providerId="AD" clId="Web-{1DF10E49-8D13-435F-87A7-3B81BDFD03CD}" dt="2021-11-13T10:32:34.476" v="1" actId="20577"/>
        <pc:sldMkLst>
          <pc:docMk/>
          <pc:sldMk cId="2863936474" sldId="263"/>
        </pc:sldMkLst>
        <pc:spChg chg="mod">
          <ac:chgData name="irish ausa" userId="S::iausa@sjit.edu.ph::b261a671-9b62-44cf-b3f2-a627bdbd2317" providerId="AD" clId="Web-{1DF10E49-8D13-435F-87A7-3B81BDFD03CD}" dt="2021-11-13T10:32:34.476" v="1" actId="20577"/>
          <ac:spMkLst>
            <pc:docMk/>
            <pc:sldMk cId="2863936474" sldId="263"/>
            <ac:spMk id="2" creationId="{E0283F15-D91B-4121-9143-911A3F5DC0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5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4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4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5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0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6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4525-B17D-43A9-A027-349C6EEC8E79}" type="datetimeFigureOut">
              <a:rPr lang="en-PH" smtClean="0"/>
              <a:t>13/11/2021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AB350D-9097-4DDD-9865-98073A6BF237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3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B197-726E-40E5-A7D7-4C47BCB45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Ang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Konteksto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ng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Wikang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Filipino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0DD1E-DA53-44D7-947D-714DDC8C1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(The Context of the </a:t>
            </a:r>
            <a:r>
              <a:rPr lang="en-US" dirty="0" err="1"/>
              <a:t>filipino</a:t>
            </a:r>
            <a:r>
              <a:rPr lang="en-US" dirty="0"/>
              <a:t> language)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1138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6B17-D09B-481A-8EDB-13BA283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sz="3200" dirty="0" err="1"/>
              <a:t>Istruktura</a:t>
            </a:r>
            <a:r>
              <a:rPr lang="en-US" sz="3200" dirty="0"/>
              <a:t> at </a:t>
            </a:r>
            <a:r>
              <a:rPr lang="en-US" sz="3200" dirty="0" err="1"/>
              <a:t>Gramatika</a:t>
            </a:r>
            <a:r>
              <a:rPr lang="en-US" sz="3200" dirty="0"/>
              <a:t> (Structure and </a:t>
            </a:r>
            <a:r>
              <a:rPr lang="en-US" sz="3200" dirty="0" err="1"/>
              <a:t>Gramar</a:t>
            </a:r>
            <a:r>
              <a:rPr lang="en-US" sz="3200" dirty="0"/>
              <a:t>)</a:t>
            </a:r>
            <a:br>
              <a:rPr lang="en-US" sz="3200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BDA-7C29-42A2-B9CF-D3B5EEB9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9" y="1866008"/>
            <a:ext cx="10905521" cy="38993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Istruktura</a:t>
            </a:r>
            <a:r>
              <a:rPr lang="en-US" sz="2800" dirty="0">
                <a:latin typeface="Gill Sans MT" panose="020B0502020104020203" pitchFamily="34" charset="0"/>
              </a:rPr>
              <a:t> at </a:t>
            </a:r>
            <a:r>
              <a:rPr lang="en-US" sz="2800" dirty="0" err="1">
                <a:latin typeface="Gill Sans MT" panose="020B0502020104020203" pitchFamily="34" charset="0"/>
              </a:rPr>
              <a:t>Gramatika</a:t>
            </a:r>
            <a:r>
              <a:rPr lang="en-US" sz="2800" dirty="0">
                <a:latin typeface="Gill Sans MT" panose="020B0502020104020203" pitchFamily="34" charset="0"/>
              </a:rPr>
              <a:t>/Language Structure and Grammar -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Words and sentences have parts that combine in patterns, exhibiting the grammar of the language.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Gill Sans MT" panose="020B0502020104020203" pitchFamily="34" charset="0"/>
              </a:rPr>
              <a:t> In using language in communication, it’s being processed in the combination of elements composing the structure following the patterns and being filtered by the proper rules in grammar.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9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B8C0-9C1B-40DA-9EC6-89C017AB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78" y="971652"/>
            <a:ext cx="9603275" cy="1049235"/>
          </a:xfrm>
        </p:spPr>
        <p:txBody>
          <a:bodyPr/>
          <a:lstStyle/>
          <a:p>
            <a:r>
              <a:rPr lang="en-US" dirty="0"/>
              <a:t>Elements composing the structure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CA71-5B01-4F5D-BB95-55EEFDEB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79" y="1926832"/>
            <a:ext cx="6993921" cy="4144248"/>
          </a:xfrm>
        </p:spPr>
        <p:txBody>
          <a:bodyPr>
            <a:normAutofit fontScale="925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800" dirty="0" err="1"/>
              <a:t>Ponema</a:t>
            </a:r>
            <a:r>
              <a:rPr lang="en-US" sz="2800" dirty="0"/>
              <a:t>/Phoneme – </a:t>
            </a:r>
            <a:r>
              <a:rPr lang="en-US" sz="2800" dirty="0" err="1"/>
              <a:t>Tunog</a:t>
            </a:r>
            <a:r>
              <a:rPr lang="en-US" sz="2800" dirty="0"/>
              <a:t> (Sound) Ex. /Tt/, /Ss/, /Ff/, /Dd/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err="1"/>
              <a:t>Morpema</a:t>
            </a:r>
            <a:r>
              <a:rPr lang="en-US" sz="2800" dirty="0"/>
              <a:t>/Morpheme – </a:t>
            </a:r>
            <a:r>
              <a:rPr lang="en-US" sz="2800" dirty="0" err="1"/>
              <a:t>Salita</a:t>
            </a:r>
            <a:r>
              <a:rPr lang="en-US" sz="2800" dirty="0"/>
              <a:t> (Word) Ex. /Tao/ - Human/Man/Person; /</a:t>
            </a:r>
            <a:r>
              <a:rPr lang="en-US" sz="2800" dirty="0" err="1"/>
              <a:t>Puso</a:t>
            </a:r>
            <a:r>
              <a:rPr lang="en-US" sz="2800" dirty="0"/>
              <a:t>/- Heart; /</a:t>
            </a:r>
            <a:r>
              <a:rPr lang="en-US" sz="2800" dirty="0" err="1"/>
              <a:t>Fraktyur</a:t>
            </a:r>
            <a:r>
              <a:rPr lang="en-US" sz="2800" dirty="0"/>
              <a:t>/ – Fracture; /</a:t>
            </a:r>
            <a:r>
              <a:rPr lang="en-US" sz="2800" dirty="0" err="1"/>
              <a:t>Dumi</a:t>
            </a:r>
            <a:r>
              <a:rPr lang="en-US" sz="2800" dirty="0"/>
              <a:t>/ - Dirt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err="1"/>
              <a:t>Sintaks</a:t>
            </a:r>
            <a:r>
              <a:rPr lang="en-US" sz="2800" dirty="0"/>
              <a:t>/Syntax – </a:t>
            </a:r>
            <a:r>
              <a:rPr lang="en-US" sz="2800" dirty="0" err="1"/>
              <a:t>Pangungusap</a:t>
            </a:r>
            <a:r>
              <a:rPr lang="en-US" sz="2800" dirty="0"/>
              <a:t> (Sentence) Ex. /</a:t>
            </a:r>
            <a:r>
              <a:rPr lang="en-US" sz="2800" dirty="0" err="1"/>
              <a:t>Masakit</a:t>
            </a:r>
            <a:r>
              <a:rPr lang="en-US" sz="2800" dirty="0"/>
              <a:t> ang </a:t>
            </a:r>
            <a:r>
              <a:rPr lang="en-US" sz="2800" dirty="0" err="1"/>
              <a:t>Puso</a:t>
            </a:r>
            <a:r>
              <a:rPr lang="en-US" sz="2800" dirty="0"/>
              <a:t> ko/ - “My Heart Aches”</a:t>
            </a:r>
            <a:endParaRPr lang="en-PH" sz="2800" dirty="0"/>
          </a:p>
          <a:p>
            <a:pPr marL="0" indent="0">
              <a:buNone/>
            </a:pPr>
            <a:endParaRPr lang="en-PH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E926C-4797-495A-B533-5D2E57D65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"/>
          <a:stretch/>
        </p:blipFill>
        <p:spPr>
          <a:xfrm>
            <a:off x="7461250" y="2020887"/>
            <a:ext cx="4286250" cy="38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7896-E45E-4617-AAA8-0DEB9F8E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82600"/>
            <a:ext cx="11036299" cy="14224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err="1"/>
              <a:t>Tukuyin</a:t>
            </a:r>
            <a:r>
              <a:rPr lang="en-US" dirty="0"/>
              <a:t>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Ponema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Morpema</a:t>
            </a:r>
            <a:r>
              <a:rPr lang="en-US" dirty="0"/>
              <a:t> at ang </a:t>
            </a:r>
            <a:r>
              <a:rPr lang="en-US" dirty="0" err="1"/>
              <a:t>gampanin</a:t>
            </a:r>
            <a:r>
              <a:rPr lang="en-US" dirty="0"/>
              <a:t> ng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pangungusap</a:t>
            </a:r>
            <a:r>
              <a:rPr lang="en-US" dirty="0"/>
              <a:t>. </a:t>
            </a:r>
            <a:r>
              <a:rPr lang="en-US" i="1" dirty="0"/>
              <a:t>(Identify the Phoneme, morpheme and the function of syntax in the sentence.)</a:t>
            </a:r>
            <a:endParaRPr lang="en-PH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7D57-0F8F-4F4A-A93B-1F6C9CA1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1" y="2015732"/>
            <a:ext cx="11353799" cy="380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800" dirty="0">
                <a:solidFill>
                  <a:srgbClr val="C00000"/>
                </a:solidFill>
              </a:rPr>
              <a:t>Syntax/ </a:t>
            </a:r>
            <a:r>
              <a:rPr lang="en-US" sz="2800" dirty="0" err="1">
                <a:solidFill>
                  <a:srgbClr val="C00000"/>
                </a:solidFill>
              </a:rPr>
              <a:t>Sintaks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/>
              <a:t>“Bata </a:t>
            </a:r>
            <a:r>
              <a:rPr lang="en-US" sz="2800" dirty="0" err="1"/>
              <a:t>Prutas</a:t>
            </a:r>
            <a:r>
              <a:rPr lang="en-US" sz="2800" dirty="0"/>
              <a:t> ang </a:t>
            </a:r>
            <a:r>
              <a:rPr lang="en-US" sz="2800" dirty="0" err="1"/>
              <a:t>kumain</a:t>
            </a:r>
            <a:r>
              <a:rPr lang="en-US" sz="2800" dirty="0"/>
              <a:t> ng Ang.” = Ang </a:t>
            </a:r>
            <a:r>
              <a:rPr lang="en-US" sz="2800" dirty="0" err="1"/>
              <a:t>bata</a:t>
            </a:r>
            <a:r>
              <a:rPr lang="en-US" sz="2800" dirty="0"/>
              <a:t> ang </a:t>
            </a:r>
            <a:r>
              <a:rPr lang="en-US" sz="2800" dirty="0" err="1"/>
              <a:t>kumain</a:t>
            </a:r>
            <a:r>
              <a:rPr lang="en-US" sz="2800" dirty="0"/>
              <a:t> ng </a:t>
            </a:r>
            <a:r>
              <a:rPr lang="en-US" sz="2800" dirty="0" err="1"/>
              <a:t>prutas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>
                <a:solidFill>
                  <a:srgbClr val="C00000"/>
                </a:solidFill>
              </a:rPr>
              <a:t>Morpheme/ </a:t>
            </a:r>
            <a:r>
              <a:rPr lang="en-US" sz="2800" dirty="0" err="1">
                <a:solidFill>
                  <a:srgbClr val="C00000"/>
                </a:solidFill>
              </a:rPr>
              <a:t>Morpema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PH" sz="2800" dirty="0"/>
              <a:t>Ang, </a:t>
            </a:r>
            <a:r>
              <a:rPr lang="en-PH" sz="2800" dirty="0" err="1"/>
              <a:t>bata</a:t>
            </a:r>
            <a:r>
              <a:rPr lang="en-PH" sz="2800" dirty="0"/>
              <a:t>, ang, </a:t>
            </a:r>
            <a:r>
              <a:rPr lang="en-PH" sz="2800" dirty="0" err="1"/>
              <a:t>kumain</a:t>
            </a:r>
            <a:r>
              <a:rPr lang="en-PH" sz="2800" dirty="0"/>
              <a:t>, ng, </a:t>
            </a:r>
            <a:r>
              <a:rPr lang="en-PH" sz="2800" dirty="0" err="1"/>
              <a:t>prutas</a:t>
            </a:r>
            <a:endParaRPr lang="en-PH" sz="2800" dirty="0"/>
          </a:p>
          <a:p>
            <a:pPr marL="0" indent="0">
              <a:buNone/>
            </a:pPr>
            <a:r>
              <a:rPr lang="en-PH" sz="2800" dirty="0"/>
              <a:t>3. </a:t>
            </a:r>
            <a:r>
              <a:rPr lang="en-PH" sz="2800" dirty="0">
                <a:solidFill>
                  <a:srgbClr val="C00000"/>
                </a:solidFill>
              </a:rPr>
              <a:t>Phoneme/</a:t>
            </a:r>
            <a:r>
              <a:rPr lang="en-PH" sz="2800" dirty="0" err="1">
                <a:solidFill>
                  <a:srgbClr val="C00000"/>
                </a:solidFill>
              </a:rPr>
              <a:t>Ponema</a:t>
            </a:r>
            <a:endParaRPr lang="en-PH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PH" sz="2800" dirty="0"/>
              <a:t>/A/ /n/ /g/ /b/ /a/ /t/ /a/ /a/ /n/ /g/ /k/ /u/ /m/ /a/ /</a:t>
            </a:r>
            <a:r>
              <a:rPr lang="en-PH" sz="2800" dirty="0" err="1"/>
              <a:t>i</a:t>
            </a:r>
            <a:r>
              <a:rPr lang="en-PH" sz="2800" dirty="0"/>
              <a:t>/ /n/ /n/ /g/ /p/ /r/ /u/ /t/ /a/ /s/</a:t>
            </a:r>
          </a:p>
        </p:txBody>
      </p:sp>
    </p:spTree>
    <p:extLst>
      <p:ext uri="{BB962C8B-B14F-4D97-AF65-F5344CB8AC3E}">
        <p14:creationId xmlns:p14="http://schemas.microsoft.com/office/powerpoint/2010/main" val="97217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95A0-3D45-4788-862D-AFC85051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“Darwin gives anna a flower.”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68A1-1AD5-4636-AB06-0DE65238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15732"/>
            <a:ext cx="11569699" cy="3788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 err="1"/>
              <a:t>Salin</a:t>
            </a:r>
            <a:r>
              <a:rPr lang="en-US" sz="2800" i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</a:rPr>
              <a:t> Darwin </a:t>
            </a:r>
            <a:r>
              <a:rPr lang="en-US" sz="2800" dirty="0" err="1">
                <a:solidFill>
                  <a:srgbClr val="C00000"/>
                </a:solidFill>
              </a:rPr>
              <a:t>nagbigay</a:t>
            </a:r>
            <a:r>
              <a:rPr lang="en-US" sz="2800" dirty="0">
                <a:solidFill>
                  <a:srgbClr val="C00000"/>
                </a:solidFill>
              </a:rPr>
              <a:t> Anna ng </a:t>
            </a:r>
            <a:r>
              <a:rPr lang="en-US" sz="2800" dirty="0" err="1">
                <a:solidFill>
                  <a:srgbClr val="C00000"/>
                </a:solidFill>
              </a:rPr>
              <a:t>Bulaklak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/>
              <a:t>Syntax/</a:t>
            </a:r>
            <a:r>
              <a:rPr lang="en-US" sz="2800" dirty="0" err="1"/>
              <a:t>Sintaks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</a:rPr>
              <a:t> Si Darwin ay </a:t>
            </a:r>
            <a:r>
              <a:rPr lang="en-US" sz="2800" dirty="0" err="1">
                <a:solidFill>
                  <a:srgbClr val="C00000"/>
                </a:solidFill>
              </a:rPr>
              <a:t>nagbigay</a:t>
            </a:r>
            <a:r>
              <a:rPr lang="en-US" sz="2800" dirty="0">
                <a:solidFill>
                  <a:srgbClr val="C00000"/>
                </a:solidFill>
              </a:rPr>
              <a:t> kay Anna ng </a:t>
            </a:r>
            <a:r>
              <a:rPr lang="en-US" sz="2800" dirty="0" err="1">
                <a:solidFill>
                  <a:srgbClr val="C00000"/>
                </a:solidFill>
              </a:rPr>
              <a:t>Bulaklak</a:t>
            </a:r>
            <a:r>
              <a:rPr lang="en-US" sz="2800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800" dirty="0"/>
              <a:t>Morpheme/</a:t>
            </a:r>
            <a:r>
              <a:rPr lang="en-US" sz="2800" dirty="0" err="1"/>
              <a:t>Morpema</a:t>
            </a:r>
            <a:r>
              <a:rPr lang="en-US" sz="2800" dirty="0"/>
              <a:t>…</a:t>
            </a:r>
          </a:p>
          <a:p>
            <a:pPr marL="0" indent="0">
              <a:buNone/>
            </a:pPr>
            <a:r>
              <a:rPr lang="en-US" sz="2800" dirty="0"/>
              <a:t>Phoneme/</a:t>
            </a:r>
            <a:r>
              <a:rPr lang="en-US" sz="2800" dirty="0" err="1"/>
              <a:t>Poneme</a:t>
            </a:r>
            <a:r>
              <a:rPr lang="en-US" sz="2800" dirty="0"/>
              <a:t>…</a:t>
            </a:r>
          </a:p>
          <a:p>
            <a:pPr marL="0" indent="0">
              <a:buNone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61163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E9E5-9966-44C3-91D0-8A22DE3E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79" y="803537"/>
            <a:ext cx="9603275" cy="1049235"/>
          </a:xfrm>
        </p:spPr>
        <p:txBody>
          <a:bodyPr/>
          <a:lstStyle/>
          <a:p>
            <a:r>
              <a:rPr lang="en-US" dirty="0"/>
              <a:t>Sa </a:t>
            </a:r>
            <a:r>
              <a:rPr lang="en-US" dirty="0" err="1"/>
              <a:t>kabuuan</a:t>
            </a:r>
            <a:r>
              <a:rPr lang="en-US" dirty="0"/>
              <a:t>/Hence?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DFEA-712E-4E7D-B0B1-ADF71CF3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612" y="2120900"/>
            <a:ext cx="10428775" cy="340894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200" i="1" dirty="0" err="1">
                <a:solidFill>
                  <a:srgbClr val="C00000"/>
                </a:solidFill>
              </a:rPr>
              <a:t>Paano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nagkakaugnayan</a:t>
            </a:r>
            <a:r>
              <a:rPr lang="en-US" sz="3200" i="1" dirty="0">
                <a:solidFill>
                  <a:srgbClr val="C00000"/>
                </a:solidFill>
              </a:rPr>
              <a:t> ang </a:t>
            </a:r>
            <a:r>
              <a:rPr lang="en-US" sz="3200" i="1" dirty="0" err="1">
                <a:solidFill>
                  <a:srgbClr val="C00000"/>
                </a:solidFill>
              </a:rPr>
              <a:t>Ponema</a:t>
            </a:r>
            <a:r>
              <a:rPr lang="en-US" sz="3200" i="1" dirty="0">
                <a:solidFill>
                  <a:srgbClr val="C00000"/>
                </a:solidFill>
              </a:rPr>
              <a:t>, </a:t>
            </a:r>
            <a:r>
              <a:rPr lang="en-US" sz="3200" i="1" dirty="0" err="1">
                <a:solidFill>
                  <a:srgbClr val="C00000"/>
                </a:solidFill>
              </a:rPr>
              <a:t>Morpema</a:t>
            </a:r>
            <a:r>
              <a:rPr lang="en-US" sz="3200" i="1" dirty="0">
                <a:solidFill>
                  <a:srgbClr val="C00000"/>
                </a:solidFill>
              </a:rPr>
              <a:t> at </a:t>
            </a:r>
            <a:r>
              <a:rPr lang="en-US" sz="3200" i="1" dirty="0" err="1">
                <a:solidFill>
                  <a:srgbClr val="C00000"/>
                </a:solidFill>
              </a:rPr>
              <a:t>Sintaks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kaugnay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sa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mabisang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pakikipagkomunikasyon</a:t>
            </a:r>
            <a:r>
              <a:rPr lang="en-US" sz="3200" i="1" dirty="0">
                <a:solidFill>
                  <a:srgbClr val="C00000"/>
                </a:solidFill>
              </a:rPr>
              <a:t>?</a:t>
            </a:r>
          </a:p>
          <a:p>
            <a:pPr marL="0" indent="0" algn="just">
              <a:buNone/>
            </a:pPr>
            <a:endParaRPr lang="en-US" sz="3200" i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3200" i="1" dirty="0">
                <a:solidFill>
                  <a:srgbClr val="C00000"/>
                </a:solidFill>
              </a:rPr>
              <a:t>(How are these elements (Phoneme, Morpheme, and Syntax) related to one another in relation to having an effective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186841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E4A4-F787-4266-90A0-E36E9573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79" y="279903"/>
            <a:ext cx="10410221" cy="685298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context of Filipino vs.  The context of Tagalog</a:t>
            </a:r>
            <a:endParaRPr lang="en-P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4C0B0F-E89D-4843-8B5D-975D60AC5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538707"/>
              </p:ext>
            </p:extLst>
          </p:nvPr>
        </p:nvGraphicFramePr>
        <p:xfrm>
          <a:off x="196849" y="965201"/>
          <a:ext cx="11690352" cy="492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698">
                  <a:extLst>
                    <a:ext uri="{9D8B030D-6E8A-4147-A177-3AD203B41FA5}">
                      <a16:colId xmlns:a16="http://schemas.microsoft.com/office/drawing/2014/main" val="1806830902"/>
                    </a:ext>
                  </a:extLst>
                </a:gridCol>
                <a:gridCol w="3597870">
                  <a:extLst>
                    <a:ext uri="{9D8B030D-6E8A-4147-A177-3AD203B41FA5}">
                      <a16:colId xmlns:a16="http://schemas.microsoft.com/office/drawing/2014/main" val="531868912"/>
                    </a:ext>
                  </a:extLst>
                </a:gridCol>
                <a:gridCol w="3896784">
                  <a:extLst>
                    <a:ext uri="{9D8B030D-6E8A-4147-A177-3AD203B41FA5}">
                      <a16:colId xmlns:a16="http://schemas.microsoft.com/office/drawing/2014/main" val="646134160"/>
                    </a:ext>
                  </a:extLst>
                </a:gridCol>
              </a:tblGrid>
              <a:tr h="664834">
                <a:tc>
                  <a:txBody>
                    <a:bodyPr/>
                    <a:lstStyle/>
                    <a:p>
                      <a:pPr algn="ctr"/>
                      <a:endParaRPr lang="en-PH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Filipino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Tagalog/Pilipino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69412"/>
                  </a:ext>
                </a:extLst>
              </a:tr>
              <a:tr h="7691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Ortograpiya</a:t>
                      </a:r>
                      <a:r>
                        <a:rPr lang="en-US" sz="2800" dirty="0"/>
                        <a:t>/Orthography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 </a:t>
                      </a:r>
                      <a:r>
                        <a:rPr lang="en-US" sz="2800" dirty="0" err="1"/>
                        <a:t>Alpabeto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 </a:t>
                      </a:r>
                      <a:r>
                        <a:rPr lang="en-US" sz="2800" dirty="0" err="1"/>
                        <a:t>Alpabeto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5162"/>
                  </a:ext>
                </a:extLst>
              </a:tr>
              <a:tr h="67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Phoneme/</a:t>
                      </a:r>
                      <a:r>
                        <a:rPr lang="en-US" sz="2800" dirty="0" err="1"/>
                        <a:t>Tunog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26723"/>
                  </a:ext>
                </a:extLst>
              </a:tr>
              <a:tr h="14078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Morpheme/</a:t>
                      </a:r>
                      <a:r>
                        <a:rPr lang="en-US" sz="2800" dirty="0" err="1"/>
                        <a:t>Salita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Broader (Dialects in the Philippines and Colonizers’ languages)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Limited to one language (Tagalog)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37252"/>
                  </a:ext>
                </a:extLst>
              </a:tr>
              <a:tr h="14078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Syntax/</a:t>
                      </a:r>
                      <a:r>
                        <a:rPr lang="en-US" sz="2800" dirty="0" err="1"/>
                        <a:t>Sintaks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Choice of terminologies being multiplied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Choice of terminologies limited to one language (Tagalog)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97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4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660C-C461-48EA-9A0A-891E8594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79" y="715619"/>
            <a:ext cx="9603275" cy="1049235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5F9A-85CE-4B79-95C5-E90B54A2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79" y="1926832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AC4995-F75A-469E-915C-F3BB22D35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5766"/>
              </p:ext>
            </p:extLst>
          </p:nvPr>
        </p:nvGraphicFramePr>
        <p:xfrm>
          <a:off x="482600" y="423073"/>
          <a:ext cx="11442699" cy="555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477">
                  <a:extLst>
                    <a:ext uri="{9D8B030D-6E8A-4147-A177-3AD203B41FA5}">
                      <a16:colId xmlns:a16="http://schemas.microsoft.com/office/drawing/2014/main" val="169031591"/>
                    </a:ext>
                  </a:extLst>
                </a:gridCol>
                <a:gridCol w="3421989">
                  <a:extLst>
                    <a:ext uri="{9D8B030D-6E8A-4147-A177-3AD203B41FA5}">
                      <a16:colId xmlns:a16="http://schemas.microsoft.com/office/drawing/2014/main" val="160560883"/>
                    </a:ext>
                  </a:extLst>
                </a:gridCol>
                <a:gridCol w="3814233">
                  <a:extLst>
                    <a:ext uri="{9D8B030D-6E8A-4147-A177-3AD203B41FA5}">
                      <a16:colId xmlns:a16="http://schemas.microsoft.com/office/drawing/2014/main" val="702935571"/>
                    </a:ext>
                  </a:extLst>
                </a:gridCol>
              </a:tblGrid>
              <a:tr h="1725876">
                <a:tc>
                  <a:txBody>
                    <a:bodyPr/>
                    <a:lstStyle/>
                    <a:p>
                      <a:r>
                        <a:rPr lang="en-US" sz="2800" dirty="0" err="1"/>
                        <a:t>Halimbawang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Pangungusap</a:t>
                      </a:r>
                      <a:r>
                        <a:rPr lang="en-US" sz="2800" dirty="0"/>
                        <a:t>/Sample Sentence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Filipino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Tagalog/Pilipino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3007"/>
                  </a:ext>
                </a:extLst>
              </a:tr>
              <a:tr h="1725876">
                <a:tc>
                  <a:txBody>
                    <a:bodyPr/>
                    <a:lstStyle/>
                    <a:p>
                      <a:r>
                        <a:rPr lang="en-US" sz="2800" dirty="0"/>
                        <a:t>1. Follow the instructions below.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 </a:t>
                      </a:r>
                      <a:r>
                        <a:rPr lang="en-US" sz="2800" dirty="0" err="1"/>
                        <a:t>Sundin</a:t>
                      </a:r>
                      <a:r>
                        <a:rPr lang="en-US" sz="2800" dirty="0"/>
                        <a:t> ang </a:t>
                      </a:r>
                      <a:r>
                        <a:rPr lang="en-US" sz="2800" dirty="0" err="1"/>
                        <a:t>mga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sumusunod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instruksyon</a:t>
                      </a:r>
                      <a:r>
                        <a:rPr lang="en-US" sz="2800" dirty="0"/>
                        <a:t>.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 </a:t>
                      </a:r>
                      <a:r>
                        <a:rPr lang="en-US" sz="2800" dirty="0" err="1"/>
                        <a:t>Sundin</a:t>
                      </a:r>
                      <a:r>
                        <a:rPr lang="en-US" sz="2800" dirty="0"/>
                        <a:t> ang </a:t>
                      </a:r>
                      <a:r>
                        <a:rPr lang="en-US" sz="2800" dirty="0" err="1"/>
                        <a:t>mga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sumusunod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panuto</a:t>
                      </a:r>
                      <a:r>
                        <a:rPr lang="en-US" sz="2800" dirty="0"/>
                        <a:t>.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85525"/>
                  </a:ext>
                </a:extLst>
              </a:tr>
              <a:tr h="2106875">
                <a:tc>
                  <a:txBody>
                    <a:bodyPr/>
                    <a:lstStyle/>
                    <a:p>
                      <a:r>
                        <a:rPr lang="en-US" sz="2800" dirty="0"/>
                        <a:t>2. Her Transformation is surprising.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Ang </a:t>
                      </a:r>
                      <a:r>
                        <a:rPr lang="en-US" sz="2800" dirty="0" err="1"/>
                        <a:t>kanyang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transformasyon</a:t>
                      </a:r>
                      <a:r>
                        <a:rPr lang="en-US" sz="2800" dirty="0"/>
                        <a:t> ay </a:t>
                      </a:r>
                      <a:r>
                        <a:rPr lang="en-US" sz="2800" dirty="0" err="1"/>
                        <a:t>nakakagulat</a:t>
                      </a:r>
                      <a:r>
                        <a:rPr lang="en-US" sz="2800" dirty="0"/>
                        <a:t>.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Ang </a:t>
                      </a:r>
                      <a:r>
                        <a:rPr lang="en-US" sz="2800" dirty="0" err="1"/>
                        <a:t>kanyang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>
                          <a:solidFill>
                            <a:srgbClr val="C00000"/>
                          </a:solidFill>
                        </a:rPr>
                        <a:t>pagbabago</a:t>
                      </a:r>
                      <a:r>
                        <a:rPr lang="en-US" sz="2800" dirty="0"/>
                        <a:t> ay </a:t>
                      </a:r>
                      <a:r>
                        <a:rPr lang="en-US" sz="2800" dirty="0" err="1"/>
                        <a:t>nakakagulat</a:t>
                      </a:r>
                      <a:r>
                        <a:rPr lang="en-US" sz="2800" dirty="0"/>
                        <a:t>.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7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4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1ADE-ED7D-4577-B52A-8218DED9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DCC3-A717-49E0-A84F-F2128FFD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2015732"/>
            <a:ext cx="10934700" cy="363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Masasabi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mo</a:t>
            </a:r>
            <a:r>
              <a:rPr lang="en-US" sz="3200" dirty="0">
                <a:solidFill>
                  <a:srgbClr val="C00000"/>
                </a:solidFill>
              </a:rPr>
              <a:t> pa bang ang Tagalog/Pilipino at Filipino ay </a:t>
            </a:r>
            <a:r>
              <a:rPr lang="en-US" sz="3200" dirty="0" err="1">
                <a:solidFill>
                  <a:srgbClr val="C00000"/>
                </a:solidFill>
              </a:rPr>
              <a:t>magkatulad</a:t>
            </a:r>
            <a:r>
              <a:rPr lang="en-US" sz="3200" dirty="0">
                <a:solidFill>
                  <a:srgbClr val="C00000"/>
                </a:solidFill>
              </a:rPr>
              <a:t>?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C00000"/>
                </a:solidFill>
              </a:rPr>
              <a:t>(Are these languages (Tagalog/Pilipino at Filipino) the same?)</a:t>
            </a:r>
            <a:endParaRPr lang="en-PH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2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C7C2-B2B0-46F3-BB7D-BD45C798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Kasaysayan</a:t>
            </a:r>
            <a:r>
              <a:rPr lang="en-US" dirty="0"/>
              <a:t> ng </a:t>
            </a:r>
            <a:r>
              <a:rPr lang="en-US" dirty="0" err="1"/>
              <a:t>wikang</a:t>
            </a:r>
            <a:r>
              <a:rPr lang="en-US" dirty="0"/>
              <a:t> </a:t>
            </a:r>
            <a:r>
              <a:rPr lang="en-US" dirty="0" err="1"/>
              <a:t>pambansa</a:t>
            </a:r>
            <a:endParaRPr lang="en-PH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DD50AB-ED16-4FD8-9708-1F0AFFB1A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67" y="2097741"/>
            <a:ext cx="11422265" cy="3294529"/>
          </a:xfrm>
        </p:spPr>
      </p:pic>
    </p:spTree>
    <p:extLst>
      <p:ext uri="{BB962C8B-B14F-4D97-AF65-F5344CB8AC3E}">
        <p14:creationId xmlns:p14="http://schemas.microsoft.com/office/powerpoint/2010/main" val="22606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8DAB-689B-4293-94A5-4790E38A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08" y="495237"/>
            <a:ext cx="9603275" cy="1049235"/>
          </a:xfrm>
        </p:spPr>
        <p:txBody>
          <a:bodyPr/>
          <a:lstStyle/>
          <a:p>
            <a:r>
              <a:rPr lang="en-US" dirty="0" err="1"/>
              <a:t>Konteksto</a:t>
            </a:r>
            <a:r>
              <a:rPr lang="en-US" dirty="0"/>
              <a:t> ng </a:t>
            </a:r>
            <a:r>
              <a:rPr lang="en-US" dirty="0" err="1"/>
              <a:t>wikang</a:t>
            </a:r>
            <a:r>
              <a:rPr lang="en-US" dirty="0"/>
              <a:t> Filipino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223B-E42C-40B8-95A4-B5735DC7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14" y="1906215"/>
            <a:ext cx="9736374" cy="32709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 err="1"/>
              <a:t>Ortograpiya</a:t>
            </a:r>
            <a:r>
              <a:rPr lang="en-US" sz="3200" dirty="0"/>
              <a:t> (Orthography)</a:t>
            </a:r>
          </a:p>
          <a:p>
            <a:pPr marL="457200" indent="-457200">
              <a:buAutoNum type="arabicPeriod"/>
            </a:pPr>
            <a:r>
              <a:rPr lang="en-US" sz="3200" dirty="0" err="1"/>
              <a:t>Talasalitaan</a:t>
            </a:r>
            <a:r>
              <a:rPr lang="en-US" sz="3200" dirty="0"/>
              <a:t>/</a:t>
            </a:r>
            <a:r>
              <a:rPr lang="en-US" sz="3200" dirty="0" err="1"/>
              <a:t>Bokabolaryo</a:t>
            </a:r>
            <a:r>
              <a:rPr lang="en-US" sz="3200" dirty="0"/>
              <a:t> (Vocabulary)</a:t>
            </a:r>
          </a:p>
          <a:p>
            <a:pPr marL="457200" indent="-457200">
              <a:buAutoNum type="arabicPeriod"/>
            </a:pPr>
            <a:r>
              <a:rPr lang="en-US" sz="3200" dirty="0" err="1"/>
              <a:t>Mga</a:t>
            </a:r>
            <a:r>
              <a:rPr lang="en-US" sz="3200" dirty="0"/>
              <a:t> </a:t>
            </a:r>
            <a:r>
              <a:rPr lang="en-US" sz="3200" dirty="0" err="1"/>
              <a:t>wikang</a:t>
            </a:r>
            <a:r>
              <a:rPr lang="en-US" sz="3200" dirty="0"/>
              <a:t> </a:t>
            </a:r>
            <a:r>
              <a:rPr lang="en-US" sz="3200" dirty="0" err="1"/>
              <a:t>saklaw</a:t>
            </a:r>
            <a:r>
              <a:rPr lang="en-US" sz="3200" dirty="0"/>
              <a:t> (The Languages’ Scope)</a:t>
            </a:r>
          </a:p>
          <a:p>
            <a:pPr marL="457200" indent="-457200">
              <a:buAutoNum type="arabicPeriod"/>
            </a:pPr>
            <a:r>
              <a:rPr lang="en-US" sz="3200" dirty="0" err="1"/>
              <a:t>Istruktura</a:t>
            </a:r>
            <a:r>
              <a:rPr lang="en-US" sz="3200" dirty="0"/>
              <a:t> at </a:t>
            </a:r>
            <a:r>
              <a:rPr lang="en-US" sz="3200" dirty="0" err="1"/>
              <a:t>Gramatika</a:t>
            </a:r>
            <a:r>
              <a:rPr lang="en-US" sz="3200" dirty="0"/>
              <a:t> (Structure and Grammar)</a:t>
            </a:r>
          </a:p>
          <a:p>
            <a:pPr marL="457200" indent="-457200">
              <a:buAutoNum type="arabicPeriod"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9875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2BA1-8A21-4C40-93D1-DA6A43F1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79" y="347320"/>
            <a:ext cx="9603275" cy="104923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Ortograpiya</a:t>
            </a:r>
            <a:r>
              <a:rPr lang="en-US" dirty="0"/>
              <a:t> (Orthography)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F10D-FFE6-4B54-B1BD-E6179960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62" y="1193354"/>
            <a:ext cx="11621538" cy="48645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+mj-lt"/>
              </a:rPr>
              <a:t> the art of writing words with the proper letters according to standard usage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</a:t>
            </a:r>
            <a:r>
              <a:rPr lang="en-US" sz="2800" b="0" i="0" dirty="0">
                <a:effectLst/>
                <a:latin typeface="+mj-lt"/>
              </a:rPr>
              <a:t>a part of language study that deals with letters and spelling</a:t>
            </a:r>
            <a:endParaRPr lang="en-US" sz="28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 </a:t>
            </a:r>
            <a:r>
              <a:rPr lang="en-US" sz="2800" b="0" i="0" dirty="0">
                <a:effectLst/>
                <a:latin typeface="+mj-lt"/>
              </a:rPr>
              <a:t>the representation of the sounds of a language by written or printed symbols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Pagsasasimbolo</a:t>
            </a:r>
            <a:r>
              <a:rPr lang="en-US" sz="2800" dirty="0">
                <a:latin typeface="+mj-lt"/>
              </a:rPr>
              <a:t> ng </a:t>
            </a:r>
            <a:r>
              <a:rPr lang="en-US" sz="2800" dirty="0" err="1">
                <a:latin typeface="+mj-lt"/>
              </a:rPr>
              <a:t>mga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tunog</a:t>
            </a:r>
            <a:r>
              <a:rPr lang="en-US" sz="2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Hal./Ex. 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		/A/, /B/, /T/, /NG/ </a:t>
            </a:r>
            <a:r>
              <a:rPr lang="en-US" sz="2800" dirty="0" err="1">
                <a:latin typeface="+mj-lt"/>
              </a:rPr>
              <a:t>atbp</a:t>
            </a:r>
            <a:r>
              <a:rPr lang="en-US" sz="2800" dirty="0">
                <a:latin typeface="+mj-lt"/>
              </a:rPr>
              <a:t>.</a:t>
            </a:r>
            <a:endParaRPr lang="en-P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26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8A51EE-9129-46BC-A30F-85D2FC2B9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008770"/>
              </p:ext>
            </p:extLst>
          </p:nvPr>
        </p:nvGraphicFramePr>
        <p:xfrm>
          <a:off x="526256" y="1888648"/>
          <a:ext cx="11139488" cy="402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9744">
                  <a:extLst>
                    <a:ext uri="{9D8B030D-6E8A-4147-A177-3AD203B41FA5}">
                      <a16:colId xmlns:a16="http://schemas.microsoft.com/office/drawing/2014/main" val="299569805"/>
                    </a:ext>
                  </a:extLst>
                </a:gridCol>
                <a:gridCol w="5569744">
                  <a:extLst>
                    <a:ext uri="{9D8B030D-6E8A-4147-A177-3AD203B41FA5}">
                      <a16:colId xmlns:a16="http://schemas.microsoft.com/office/drawing/2014/main" val="2423806816"/>
                    </a:ext>
                  </a:extLst>
                </a:gridCol>
              </a:tblGrid>
              <a:tr h="1143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Filipino</a:t>
                      </a:r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Tagalog/Pilipino</a:t>
                      </a:r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54002"/>
                  </a:ext>
                </a:extLst>
              </a:tr>
              <a:tr h="28865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 Symbols/Letters/Alphabet</a:t>
                      </a:r>
                    </a:p>
                    <a:p>
                      <a:pPr algn="ctr"/>
                      <a:endParaRPr lang="en-PH" sz="2800" dirty="0"/>
                    </a:p>
                    <a:p>
                      <a:pPr algn="just"/>
                      <a:r>
                        <a:rPr lang="en-PH" sz="2800" dirty="0"/>
                        <a:t>A, B, </a:t>
                      </a:r>
                      <a:r>
                        <a:rPr lang="en-PH" sz="2800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PH" sz="2800" dirty="0"/>
                        <a:t>, D, E, </a:t>
                      </a:r>
                      <a:r>
                        <a:rPr lang="en-PH" sz="2800" dirty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PH" sz="2800" dirty="0"/>
                        <a:t>, G, H, I, </a:t>
                      </a:r>
                      <a:r>
                        <a:rPr lang="en-PH" sz="2800" dirty="0">
                          <a:solidFill>
                            <a:srgbClr val="C00000"/>
                          </a:solidFill>
                        </a:rPr>
                        <a:t>J</a:t>
                      </a:r>
                      <a:r>
                        <a:rPr lang="en-PH" sz="2800" dirty="0"/>
                        <a:t>, K, L, M, N, </a:t>
                      </a:r>
                      <a:r>
                        <a:rPr lang="en-PH" sz="2800" dirty="0">
                          <a:solidFill>
                            <a:srgbClr val="C00000"/>
                          </a:solidFill>
                        </a:rPr>
                        <a:t>Ñ</a:t>
                      </a:r>
                      <a:r>
                        <a:rPr lang="en-PH" sz="2800" dirty="0"/>
                        <a:t>, O, P, </a:t>
                      </a:r>
                      <a:r>
                        <a:rPr lang="en-PH" sz="2800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PH" sz="2800" dirty="0"/>
                        <a:t>, R, S, T, U, </a:t>
                      </a:r>
                      <a:r>
                        <a:rPr lang="en-PH" sz="2800" dirty="0">
                          <a:solidFill>
                            <a:srgbClr val="C00000"/>
                          </a:solidFill>
                        </a:rPr>
                        <a:t>V,</a:t>
                      </a:r>
                      <a:r>
                        <a:rPr lang="en-PH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PH" sz="2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PH" sz="2800" dirty="0"/>
                        <a:t>W, </a:t>
                      </a:r>
                      <a:r>
                        <a:rPr lang="en-PH" sz="2800" dirty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en-PH" sz="2800" dirty="0"/>
                        <a:t>, Y, </a:t>
                      </a:r>
                      <a:r>
                        <a:rPr lang="en-PH" sz="2800" dirty="0">
                          <a:solidFill>
                            <a:srgbClr val="C00000"/>
                          </a:solidFill>
                        </a:rPr>
                        <a:t>Z</a:t>
                      </a:r>
                      <a:r>
                        <a:rPr lang="en-PH" sz="2800" dirty="0"/>
                        <a:t>,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 Symbols/Letters/Alphabet</a:t>
                      </a:r>
                    </a:p>
                    <a:p>
                      <a:pPr algn="ctr"/>
                      <a:endParaRPr lang="en-US" sz="2800" dirty="0"/>
                    </a:p>
                    <a:p>
                      <a:pPr algn="just"/>
                      <a:r>
                        <a:rPr lang="en-US" sz="2800" dirty="0"/>
                        <a:t>A, B, K, D, E, G, H, I, L, M, N, NG, O, P, R, S, T, U, W,  Y</a:t>
                      </a:r>
                    </a:p>
                    <a:p>
                      <a:pPr algn="ctr"/>
                      <a:endParaRPr lang="en-P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0506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CB5E89E-B162-4777-B9D4-99A8D0A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75" y="714586"/>
            <a:ext cx="9604375" cy="1049337"/>
          </a:xfrm>
        </p:spPr>
        <p:txBody>
          <a:bodyPr/>
          <a:lstStyle/>
          <a:p>
            <a:r>
              <a:rPr lang="en-US" dirty="0" err="1"/>
              <a:t>Ortograpiya</a:t>
            </a:r>
            <a:r>
              <a:rPr lang="en-US" dirty="0"/>
              <a:t> (Orthography)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079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7297-1961-4699-ADDE-F60FD7DB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79" y="826797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Talasalitaan</a:t>
            </a:r>
            <a:r>
              <a:rPr lang="en-US" sz="2800" dirty="0"/>
              <a:t>/</a:t>
            </a:r>
            <a:r>
              <a:rPr lang="en-US" sz="2800" dirty="0" err="1"/>
              <a:t>Bokabolaryo</a:t>
            </a:r>
            <a:r>
              <a:rPr lang="en-US" sz="2800" dirty="0"/>
              <a:t> (Vocabulary)</a:t>
            </a:r>
            <a:endParaRPr lang="en-PH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B9A1-BB8D-4E26-8F2A-D41AE80D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78" y="1876032"/>
            <a:ext cx="960327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The Terminologies of Filipino language are broader than Tagalog/Pilipino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Mas </a:t>
            </a:r>
            <a:r>
              <a:rPr lang="en-US" sz="2800" dirty="0" err="1"/>
              <a:t>malawak</a:t>
            </a:r>
            <a:r>
              <a:rPr lang="en-US" sz="2800" dirty="0"/>
              <a:t> ang </a:t>
            </a:r>
            <a:r>
              <a:rPr lang="en-US" sz="2800" dirty="0" err="1"/>
              <a:t>sinasaklaw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mga</a:t>
            </a:r>
            <a:r>
              <a:rPr lang="en-US" sz="2800" dirty="0"/>
              <a:t> </a:t>
            </a:r>
            <a:r>
              <a:rPr lang="en-US" sz="2800" dirty="0" err="1"/>
              <a:t>Terminolohiya</a:t>
            </a:r>
            <a:r>
              <a:rPr lang="en-US" sz="2800" dirty="0"/>
              <a:t> ng </a:t>
            </a:r>
            <a:r>
              <a:rPr lang="en-US" sz="2800" dirty="0" err="1"/>
              <a:t>Wikang</a:t>
            </a:r>
            <a:r>
              <a:rPr lang="en-US" sz="2800" dirty="0"/>
              <a:t> Filipino </a:t>
            </a:r>
            <a:r>
              <a:rPr lang="en-US" sz="2800" dirty="0" err="1"/>
              <a:t>kumpara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Tagalog/Pilipino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26451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FC4-DA0D-470B-A2D1-5E7EF943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79" y="537819"/>
            <a:ext cx="9603275" cy="1049235"/>
          </a:xfrm>
        </p:spPr>
        <p:txBody>
          <a:bodyPr/>
          <a:lstStyle/>
          <a:p>
            <a:r>
              <a:rPr lang="en-US" sz="3200" dirty="0"/>
              <a:t>3. </a:t>
            </a:r>
            <a:r>
              <a:rPr lang="en-US" sz="3200" dirty="0" err="1"/>
              <a:t>Mga</a:t>
            </a:r>
            <a:r>
              <a:rPr lang="en-US" sz="3200" dirty="0"/>
              <a:t> </a:t>
            </a:r>
            <a:r>
              <a:rPr lang="en-US" sz="3200" dirty="0" err="1"/>
              <a:t>wikang</a:t>
            </a:r>
            <a:r>
              <a:rPr lang="en-US" sz="3200" dirty="0"/>
              <a:t> </a:t>
            </a:r>
            <a:r>
              <a:rPr lang="en-US" sz="3200" dirty="0" err="1"/>
              <a:t>saklaw</a:t>
            </a:r>
            <a:r>
              <a:rPr lang="en-US" sz="3200" dirty="0"/>
              <a:t> (The Languages’ Scope)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0332-F08D-40C4-ABD7-48CC3EEE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39" y="1990332"/>
            <a:ext cx="11235721" cy="46771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The Scope of languages under Filipino Language is broader than the Tagalog/Pilipino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All the Dialects in the Philippines are included and even the colonizers language: Spanish, English,  Japanese, Chinese, Malay and other languages that Filipino people are using. </a:t>
            </a:r>
          </a:p>
          <a:p>
            <a:pPr marL="0" indent="0">
              <a:buNone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81521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3F15-D91B-4121-9143-911A3F5D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79" y="474319"/>
            <a:ext cx="9603275" cy="1049235"/>
          </a:xfrm>
        </p:spPr>
        <p:txBody>
          <a:bodyPr/>
          <a:lstStyle/>
          <a:p>
            <a:r>
              <a:rPr lang="en-US" dirty="0"/>
              <a:t>Art. XIV, Sec. 6 (1987 Phil. Cons.)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49A2-3C88-408D-B5F5-1F207EBC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79" y="1977632"/>
            <a:ext cx="11578621" cy="41437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b="0" i="0" dirty="0">
                <a:effectLst/>
                <a:latin typeface="+mj-lt"/>
              </a:rPr>
              <a:t>“The national language of the Philippines is Filipino. As it evolves, it shall be further developed and enriched on the basis of existing Philippine and other languages.”</a:t>
            </a:r>
          </a:p>
          <a:p>
            <a:pPr marL="0" indent="0" algn="just">
              <a:buNone/>
            </a:pPr>
            <a:endParaRPr lang="en-US" sz="3200" b="0" i="0" dirty="0">
              <a:effectLst/>
              <a:latin typeface="+mj-lt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(Thus, Filipino language is currently developing for linguist are continuous in their search for the terminologies that can be included to the scope of the national language, Filipino)</a:t>
            </a:r>
            <a:endParaRPr lang="en-PH" sz="28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393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34F4-EF37-4541-A17B-CCA2085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4D2C-87AA-4489-A193-DABCA0FF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79" y="1769719"/>
            <a:ext cx="10994421" cy="4592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Tagalog/Pilipino has only one Dialect involved.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Its scope of terminologies is limited to only one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Purism/</a:t>
            </a:r>
            <a:r>
              <a:rPr lang="en-US" sz="2800" dirty="0" err="1"/>
              <a:t>Purismo</a:t>
            </a:r>
            <a:r>
              <a:rPr lang="en-US" sz="2800" dirty="0"/>
              <a:t> for the Tagalogs is Big deal.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But it’s ironic to claim that they’re language is pure and original but some of the Tagalog terminologies are influenced by the Spanish Language.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5058364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4e98c78-799e-4751-bf84-12a0d4aeaf94" xsi:nil="true"/>
    <lcf76f155ced4ddcb4097134ff3c332f xmlns="cc97d3f4-4082-47b9-a5c2-bd63fd6ad3a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38A8CC640D748A4D6A4481C873B9B" ma:contentTypeVersion="12" ma:contentTypeDescription="Create a new document." ma:contentTypeScope="" ma:versionID="8e33e05a07ac66ac9b549a731eada8be">
  <xsd:schema xmlns:xsd="http://www.w3.org/2001/XMLSchema" xmlns:xs="http://www.w3.org/2001/XMLSchema" xmlns:p="http://schemas.microsoft.com/office/2006/metadata/properties" xmlns:ns2="cc97d3f4-4082-47b9-a5c2-bd63fd6ad3ab" xmlns:ns3="64e98c78-799e-4751-bf84-12a0d4aeaf94" targetNamespace="http://schemas.microsoft.com/office/2006/metadata/properties" ma:root="true" ma:fieldsID="fddf41b45cd24856100738e53019de7b" ns2:_="" ns3:_="">
    <xsd:import namespace="cc97d3f4-4082-47b9-a5c2-bd63fd6ad3ab"/>
    <xsd:import namespace="64e98c78-799e-4751-bf84-12a0d4aea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7d3f4-4082-47b9-a5c2-bd63fd6ad3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55087ce-b71d-4dbb-91bf-17177f3f62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98c78-799e-4751-bf84-12a0d4aeaf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2134f44-75ad-49de-8ff4-cdeaca38c990}" ma:internalName="TaxCatchAll" ma:showField="CatchAllData" ma:web="64e98c78-799e-4751-bf84-12a0d4aeaf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86993A-F2D4-4693-9011-C2FBCF983B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4CE3C8-D6B1-42A0-84A9-ABDB6D7EAA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3DCB8C-37DE-400F-9B7F-3CC1EEF757C6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</TotalTime>
  <Words>988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Ang Konteksto ng Wikang Filipino</vt:lpstr>
      <vt:lpstr>Kasaysayan ng wikang pambansa</vt:lpstr>
      <vt:lpstr>Konteksto ng wikang Filipino</vt:lpstr>
      <vt:lpstr>1. Ortograpiya (Orthography)</vt:lpstr>
      <vt:lpstr>Ortograpiya (Orthography)</vt:lpstr>
      <vt:lpstr>2. Talasalitaan/Bokabolaryo (Vocabulary)</vt:lpstr>
      <vt:lpstr>3. Mga wikang saklaw (The Languages’ Scope)</vt:lpstr>
      <vt:lpstr>Art. XIV, Sec. 6 (1987 Phil. Cons.)</vt:lpstr>
      <vt:lpstr>PowerPoint Presentation</vt:lpstr>
      <vt:lpstr>4. Istruktura at Gramatika (Structure and Gramar) </vt:lpstr>
      <vt:lpstr>Elements composing the structure</vt:lpstr>
      <vt:lpstr>Tukuyin ang mga Ponema, Morpema at ang gampanin ng sintaks sa pangungusap. (Identify the Phoneme, morpheme and the function of syntax in the sentence.)</vt:lpstr>
      <vt:lpstr>“Darwin gives anna a flower.”</vt:lpstr>
      <vt:lpstr>Sa kabuuan/Hence?</vt:lpstr>
      <vt:lpstr>The context of Filipino vs.  The context of Tagalog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 Konteksto ng Wikang Filipino</dc:title>
  <dc:creator>SJIT</dc:creator>
  <cp:lastModifiedBy>SJIT</cp:lastModifiedBy>
  <cp:revision>23</cp:revision>
  <dcterms:created xsi:type="dcterms:W3CDTF">2021-08-31T01:12:00Z</dcterms:created>
  <dcterms:modified xsi:type="dcterms:W3CDTF">2021-11-13T10:34:52Z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0x010100E6D38A8CC640D748A4D6A4481C873B9B</vt:lpwstr>
  </property>
</Properties>
</file>