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194b2c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c194b2c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194b2c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194b2c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925" y="27649"/>
            <a:ext cx="910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Approach &amp; Assumptions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9050" y="581750"/>
            <a:ext cx="8867700" cy="4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Approach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Identifying Matches and Mismatches: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Convert all names to lowercase, remove special characters, and standardize common abbreviations (e.g., Ltd -&gt; Limited, Corp -&gt; Corporation).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Compare exact matches across sources.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Use FuzzyWuzzy (Levenshtein distance) to detect names with minor variations (e.g., "Global X" vs. "Global-X").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Resolving Discrepancies: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Normalize spacing (</a:t>
            </a:r>
            <a:r>
              <a:rPr lang="en" sz="1100">
                <a:solidFill>
                  <a:schemeClr val="dk1"/>
                </a:solidFill>
              </a:rPr>
              <a:t>Whitespace &amp; Special Characters</a:t>
            </a:r>
            <a:r>
              <a:rPr lang="en" sz="1100">
                <a:solidFill>
                  <a:schemeClr val="dk1"/>
                </a:solidFill>
              </a:rPr>
              <a:t>) and remove unnecessary punctuation.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Allow manual verification after automated mapping is complete.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Master Reference Table Creation: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A canonical reference table will store unique, standardized company names.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Consolidated all unique company names from the three sources</a:t>
            </a:r>
            <a:r>
              <a:rPr lang="en" sz="1100">
                <a:solidFill>
                  <a:schemeClr val="dk1"/>
                </a:solidFill>
              </a:rPr>
              <a:t> to this reference table.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Stored the canonical name alongside original names from each source.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Updates to names are stored in a versioned format to track changes over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Assumptions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There are no Null values for company name.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Company Names are primarily in English.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API responses will be in JSON format.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We have only considered ltd,pvt,inc,corp,pte,private,limited abbreviations for this assignment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>
            <a:stCxn id="61" idx="3"/>
          </p:cNvCxnSpPr>
          <p:nvPr/>
        </p:nvCxnSpPr>
        <p:spPr>
          <a:xfrm>
            <a:off x="1519885" y="1241000"/>
            <a:ext cx="677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4"/>
          <p:cNvSpPr/>
          <p:nvPr/>
        </p:nvSpPr>
        <p:spPr>
          <a:xfrm>
            <a:off x="500785" y="1034300"/>
            <a:ext cx="1019100" cy="41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A API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479068" y="1733880"/>
            <a:ext cx="1020900" cy="41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 B API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471875" y="2433441"/>
            <a:ext cx="1020900" cy="41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Excel Sheet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2275025" y="1363525"/>
            <a:ext cx="1162500" cy="107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5359938" y="1646025"/>
            <a:ext cx="790500" cy="50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Staging Table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7989900" y="1239875"/>
            <a:ext cx="1110300" cy="85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output for validation 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8021100" y="3822200"/>
            <a:ext cx="1047900" cy="50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Master Reference Table</a:t>
            </a:r>
            <a:endParaRPr sz="1000"/>
          </a:p>
        </p:txBody>
      </p:sp>
      <p:cxnSp>
        <p:nvCxnSpPr>
          <p:cNvPr id="68" name="Google Shape;68;p14"/>
          <p:cNvCxnSpPr>
            <a:stCxn id="62" idx="3"/>
            <a:endCxn id="64" idx="1"/>
          </p:cNvCxnSpPr>
          <p:nvPr/>
        </p:nvCxnSpPr>
        <p:spPr>
          <a:xfrm flipH="1" rot="10800000">
            <a:off x="1499968" y="1900380"/>
            <a:ext cx="7752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3"/>
          </p:cNvCxnSpPr>
          <p:nvPr/>
        </p:nvCxnSpPr>
        <p:spPr>
          <a:xfrm flipH="1" rot="10800000">
            <a:off x="1492775" y="2299641"/>
            <a:ext cx="7419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444900" y="3133025"/>
            <a:ext cx="72078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description of data flow diagram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Inputs (</a:t>
            </a:r>
            <a:r>
              <a:rPr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A API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B API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Excel Sheet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feed into the Load Data process.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Validate the basic assumptions like language casing, abbreviations etc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validated data is sent to a staging table.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Fuzzy matching logic will be applied on the staging table data and loaded into intermediate output.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Intermediate output data will be sent to user for validation.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Validated &amp; cross referenced data will be loaded to Master Reference Table.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data will be used in analytics to cross refer the same companies across various systems and produce a consistent output.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8450" y="27524"/>
            <a:ext cx="910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ETL </a:t>
            </a:r>
            <a:r>
              <a:rPr b="1" lang="en" sz="2400">
                <a:solidFill>
                  <a:schemeClr val="dk1"/>
                </a:solidFill>
              </a:rPr>
              <a:t>Data Flow Diagram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394879" y="1663621"/>
            <a:ext cx="922800" cy="226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API Process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483000" y="1300863"/>
            <a:ext cx="1162500" cy="1221000"/>
          </a:xfrm>
          <a:prstGeom prst="diamon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779700" y="1350800"/>
            <a:ext cx="1247700" cy="1106400"/>
          </a:xfrm>
          <a:prstGeom prst="diamond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Validating basic assumptions</a:t>
            </a:r>
            <a:endParaRPr sz="800"/>
          </a:p>
        </p:txBody>
      </p:sp>
      <p:sp>
        <p:nvSpPr>
          <p:cNvPr id="75" name="Google Shape;75;p14"/>
          <p:cNvSpPr txBox="1"/>
          <p:nvPr/>
        </p:nvSpPr>
        <p:spPr>
          <a:xfrm>
            <a:off x="2420800" y="2091500"/>
            <a:ext cx="922800" cy="2262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Excel Process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76" name="Google Shape;76;p14"/>
          <p:cNvCxnSpPr>
            <a:stCxn id="64" idx="3"/>
            <a:endCxn id="74" idx="1"/>
          </p:cNvCxnSpPr>
          <p:nvPr/>
        </p:nvCxnSpPr>
        <p:spPr>
          <a:xfrm>
            <a:off x="3437525" y="1900375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5027400" y="1898334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6150450" y="1885859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6" idx="2"/>
            <a:endCxn id="67" idx="0"/>
          </p:cNvCxnSpPr>
          <p:nvPr/>
        </p:nvCxnSpPr>
        <p:spPr>
          <a:xfrm>
            <a:off x="8545050" y="2091575"/>
            <a:ext cx="0" cy="17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7652763" y="1910828"/>
            <a:ext cx="3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6722688" y="1477075"/>
            <a:ext cx="922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-identifying matches &amp; mismatches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-resolving discrepancies</a:t>
            </a:r>
            <a:endParaRPr sz="800"/>
          </a:p>
        </p:txBody>
      </p:sp>
      <p:sp>
        <p:nvSpPr>
          <p:cNvPr id="82" name="Google Shape;82;p14"/>
          <p:cNvSpPr/>
          <p:nvPr/>
        </p:nvSpPr>
        <p:spPr>
          <a:xfrm>
            <a:off x="5505550" y="826450"/>
            <a:ext cx="936300" cy="69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System Name, System ID, Company Name, Prepared Company Name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501225" y="760325"/>
            <a:ext cx="936300" cy="424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System Name, System ID, Company Name</a:t>
            </a:r>
            <a:endParaRPr sz="800"/>
          </a:p>
        </p:txBody>
      </p:sp>
      <p:sp>
        <p:nvSpPr>
          <p:cNvPr id="84" name="Google Shape;84;p14"/>
          <p:cNvSpPr/>
          <p:nvPr/>
        </p:nvSpPr>
        <p:spPr>
          <a:xfrm>
            <a:off x="7540475" y="9650"/>
            <a:ext cx="1472700" cy="1106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System Name, System ID, Company Name, Prepared Company Name, Matched system name, matched system ID, Matched company name, Matched Prepared Name, Confidence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083650" y="2607388"/>
            <a:ext cx="922800" cy="699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User Validation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0925" y="27649"/>
            <a:ext cx="910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Scalability Proposal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9050" y="581750"/>
            <a:ext cx="8867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Deduplicate data in source systems (Notify Source teams on the new/changed Name)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Establish/Identify the primary source of company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Establish Data governance to ensure records are only created in primary system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Propagate data from primary system to other systems that need company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Change the operational process such that the Excel data will be refreshed from primary system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Establish cross reference mechanism to map customer IDs between primary system &amp; other systems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Lake will take input data from various source systems and use cross reference data to map company IDs across the systems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