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3"/>
  </p:notesMasterIdLst>
  <p:sldIdLst>
    <p:sldId id="258" r:id="rId2"/>
    <p:sldId id="266" r:id="rId3"/>
    <p:sldId id="302" r:id="rId4"/>
    <p:sldId id="303" r:id="rId5"/>
    <p:sldId id="304" r:id="rId6"/>
    <p:sldId id="305" r:id="rId7"/>
    <p:sldId id="306" r:id="rId8"/>
    <p:sldId id="307" r:id="rId9"/>
    <p:sldId id="308" r:id="rId10"/>
    <p:sldId id="309" r:id="rId11"/>
    <p:sldId id="310" r:id="rId12"/>
    <p:sldId id="311" r:id="rId13"/>
    <p:sldId id="312" r:id="rId14"/>
    <p:sldId id="313" r:id="rId15"/>
    <p:sldId id="314" r:id="rId16"/>
    <p:sldId id="315" r:id="rId17"/>
    <p:sldId id="316" r:id="rId18"/>
    <p:sldId id="318" r:id="rId19"/>
    <p:sldId id="317" r:id="rId20"/>
    <p:sldId id="321" r:id="rId21"/>
    <p:sldId id="319" r:id="rId22"/>
  </p:sldIdLst>
  <p:sldSz cx="12192000" cy="6858000"/>
  <p:notesSz cx="6858000" cy="9144000"/>
  <p:custDataLst>
    <p:tags r:id="rId2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</p:showPr>
  <p:clrMru>
    <a:srgbClr val="C6C6C6"/>
    <a:srgbClr val="295860"/>
    <a:srgbClr val="FFFFFF"/>
    <a:srgbClr val="666666"/>
    <a:srgbClr val="16383F"/>
    <a:srgbClr val="4A92C2"/>
    <a:srgbClr val="A9D18E"/>
    <a:srgbClr val="558334"/>
    <a:srgbClr val="92DEEB"/>
    <a:srgbClr val="969696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61" autoAdjust="0"/>
    <p:restoredTop sz="94660"/>
  </p:normalViewPr>
  <p:slideViewPr>
    <p:cSldViewPr snapToGrid="0">
      <p:cViewPr varScale="1">
        <p:scale>
          <a:sx n="63" d="100"/>
          <a:sy n="63" d="100"/>
        </p:scale>
        <p:origin x="-758" y="-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5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83260F-0076-4BF7-9F86-2D873A1C17B1}" type="datetimeFigureOut">
              <a:rPr lang="zh-CN" altLang="en-US" smtClean="0"/>
              <a:pPr/>
              <a:t>2018/10/15 Monday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37644A-1EA3-4DD5-B344-88C2A7FD282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0396641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37644A-1EA3-4DD5-B344-88C2A7FD2820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1406761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37644A-1EA3-4DD5-B344-88C2A7FD2820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7525559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37644A-1EA3-4DD5-B344-88C2A7FD2820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7525559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37644A-1EA3-4DD5-B344-88C2A7FD2820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7525559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37644A-1EA3-4DD5-B344-88C2A7FD2820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7525559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37644A-1EA3-4DD5-B344-88C2A7FD2820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7525559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37644A-1EA3-4DD5-B344-88C2A7FD2820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7525559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37644A-1EA3-4DD5-B344-88C2A7FD2820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7525559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37644A-1EA3-4DD5-B344-88C2A7FD2820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7525559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37644A-1EA3-4DD5-B344-88C2A7FD2820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7525559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37644A-1EA3-4DD5-B344-88C2A7FD2820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7525559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37644A-1EA3-4DD5-B344-88C2A7FD2820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7525559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37644A-1EA3-4DD5-B344-88C2A7FD2820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7525559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37644A-1EA3-4DD5-B344-88C2A7FD2820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7525559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37644A-1EA3-4DD5-B344-88C2A7FD2820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7525559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37644A-1EA3-4DD5-B344-88C2A7FD2820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7525559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4428C-DA2C-4B4F-95D1-A937BC92D838}" type="datetimeFigureOut">
              <a:rPr lang="zh-CN" altLang="en-US" smtClean="0"/>
              <a:pPr/>
              <a:t>2018/10/15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7E655-EB6B-4D3C-A8E9-0D1EEB526303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344774"/>
            <a:ext cx="12192000" cy="616095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4428C-DA2C-4B4F-95D1-A937BC92D838}" type="datetimeFigureOut">
              <a:rPr lang="zh-CN" altLang="en-US" smtClean="0"/>
              <a:pPr/>
              <a:t>2018/10/15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7E655-EB6B-4D3C-A8E9-0D1EEB52630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4428C-DA2C-4B4F-95D1-A937BC92D838}" type="datetimeFigureOut">
              <a:rPr lang="zh-CN" altLang="en-US" smtClean="0"/>
              <a:pPr/>
              <a:t>2018/10/15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7E655-EB6B-4D3C-A8E9-0D1EEB52630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4428C-DA2C-4B4F-95D1-A937BC92D838}" type="datetimeFigureOut">
              <a:rPr lang="zh-CN" altLang="en-US" smtClean="0"/>
              <a:pPr/>
              <a:t>2018/10/15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7E655-EB6B-4D3C-A8E9-0D1EEB52630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4428C-DA2C-4B4F-95D1-A937BC92D838}" type="datetimeFigureOut">
              <a:rPr lang="zh-CN" altLang="en-US" smtClean="0"/>
              <a:pPr/>
              <a:t>2018/10/15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7E655-EB6B-4D3C-A8E9-0D1EEB52630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4428C-DA2C-4B4F-95D1-A937BC92D838}" type="datetimeFigureOut">
              <a:rPr lang="zh-CN" altLang="en-US" smtClean="0"/>
              <a:pPr/>
              <a:t>2018/10/15 Monday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7E655-EB6B-4D3C-A8E9-0D1EEB52630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4428C-DA2C-4B4F-95D1-A937BC92D838}" type="datetimeFigureOut">
              <a:rPr lang="zh-CN" altLang="en-US" smtClean="0"/>
              <a:pPr/>
              <a:t>2018/10/15 Monday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7E655-EB6B-4D3C-A8E9-0D1EEB52630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4428C-DA2C-4B4F-95D1-A937BC92D838}" type="datetimeFigureOut">
              <a:rPr lang="zh-CN" altLang="en-US" smtClean="0"/>
              <a:pPr/>
              <a:t>2018/10/15 Monday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7E655-EB6B-4D3C-A8E9-0D1EEB52630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4428C-DA2C-4B4F-95D1-A937BC92D838}" type="datetimeFigureOut">
              <a:rPr lang="zh-CN" altLang="en-US" smtClean="0"/>
              <a:pPr/>
              <a:t>2018/10/15 Monday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7E655-EB6B-4D3C-A8E9-0D1EEB52630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4428C-DA2C-4B4F-95D1-A937BC92D838}" type="datetimeFigureOut">
              <a:rPr lang="zh-CN" altLang="en-US" smtClean="0"/>
              <a:pPr/>
              <a:t>2018/10/15 Monday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7E655-EB6B-4D3C-A8E9-0D1EEB52630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4428C-DA2C-4B4F-95D1-A937BC92D838}" type="datetimeFigureOut">
              <a:rPr lang="zh-CN" altLang="en-US" smtClean="0"/>
              <a:pPr/>
              <a:t>2018/10/15 Monday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7E655-EB6B-4D3C-A8E9-0D1EEB52630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58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74428C-DA2C-4B4F-95D1-A937BC92D838}" type="datetimeFigureOut">
              <a:rPr lang="zh-CN" altLang="en-US" smtClean="0"/>
              <a:pPr/>
              <a:t>2018/10/15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37E655-EB6B-4D3C-A8E9-0D1EEB526303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344774"/>
            <a:ext cx="12192000" cy="616095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=""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 82"/>
          <p:cNvGrpSpPr/>
          <p:nvPr/>
        </p:nvGrpSpPr>
        <p:grpSpPr bwMode="auto">
          <a:xfrm>
            <a:off x="5853069" y="2728005"/>
            <a:ext cx="260350" cy="357187"/>
            <a:chOff x="4218255" y="2644947"/>
            <a:chExt cx="179475" cy="246054"/>
          </a:xfrm>
        </p:grpSpPr>
        <p:sp>
          <p:nvSpPr>
            <p:cNvPr id="41" name="Freeform 26"/>
            <p:cNvSpPr/>
            <p:nvPr/>
          </p:nvSpPr>
          <p:spPr bwMode="auto">
            <a:xfrm>
              <a:off x="4218255" y="2644947"/>
              <a:ext cx="179475" cy="246054"/>
            </a:xfrm>
            <a:custGeom>
              <a:avLst/>
              <a:gdLst>
                <a:gd name="T0" fmla="*/ 89738 w 26"/>
                <a:gd name="T1" fmla="*/ 0 h 36"/>
                <a:gd name="T2" fmla="*/ 0 w 26"/>
                <a:gd name="T3" fmla="*/ 88853 h 36"/>
                <a:gd name="T4" fmla="*/ 20709 w 26"/>
                <a:gd name="T5" fmla="*/ 143532 h 36"/>
                <a:gd name="T6" fmla="*/ 89738 w 26"/>
                <a:gd name="T7" fmla="*/ 246054 h 36"/>
                <a:gd name="T8" fmla="*/ 158766 w 26"/>
                <a:gd name="T9" fmla="*/ 143532 h 36"/>
                <a:gd name="T10" fmla="*/ 179475 w 26"/>
                <a:gd name="T11" fmla="*/ 88853 h 36"/>
                <a:gd name="T12" fmla="*/ 89738 w 26"/>
                <a:gd name="T13" fmla="*/ 0 h 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6" h="36">
                  <a:moveTo>
                    <a:pt x="13" y="0"/>
                  </a:moveTo>
                  <a:cubicBezTo>
                    <a:pt x="6" y="0"/>
                    <a:pt x="0" y="6"/>
                    <a:pt x="0" y="13"/>
                  </a:cubicBezTo>
                  <a:cubicBezTo>
                    <a:pt x="0" y="16"/>
                    <a:pt x="1" y="19"/>
                    <a:pt x="3" y="21"/>
                  </a:cubicBezTo>
                  <a:cubicBezTo>
                    <a:pt x="13" y="36"/>
                    <a:pt x="13" y="36"/>
                    <a:pt x="13" y="36"/>
                  </a:cubicBezTo>
                  <a:cubicBezTo>
                    <a:pt x="13" y="36"/>
                    <a:pt x="13" y="36"/>
                    <a:pt x="23" y="21"/>
                  </a:cubicBezTo>
                  <a:cubicBezTo>
                    <a:pt x="25" y="19"/>
                    <a:pt x="26" y="16"/>
                    <a:pt x="26" y="13"/>
                  </a:cubicBezTo>
                  <a:cubicBezTo>
                    <a:pt x="26" y="6"/>
                    <a:pt x="20" y="0"/>
                    <a:pt x="13" y="0"/>
                  </a:cubicBezTo>
                  <a:close/>
                </a:path>
              </a:pathLst>
            </a:custGeom>
            <a:solidFill>
              <a:srgbClr val="F77B5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2" name="Oval 27"/>
            <p:cNvSpPr>
              <a:spLocks noChangeArrowheads="1"/>
            </p:cNvSpPr>
            <p:nvPr/>
          </p:nvSpPr>
          <p:spPr bwMode="auto">
            <a:xfrm>
              <a:off x="4252992" y="2685474"/>
              <a:ext cx="110001" cy="104211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43" name="组合 99"/>
          <p:cNvGrpSpPr/>
          <p:nvPr/>
        </p:nvGrpSpPr>
        <p:grpSpPr bwMode="auto">
          <a:xfrm>
            <a:off x="6310270" y="2718481"/>
            <a:ext cx="6379818" cy="1208822"/>
            <a:chOff x="6693091" y="2106668"/>
            <a:chExt cx="6047882" cy="1208615"/>
          </a:xfrm>
        </p:grpSpPr>
        <p:grpSp>
          <p:nvGrpSpPr>
            <p:cNvPr id="44" name="组合 83"/>
            <p:cNvGrpSpPr/>
            <p:nvPr/>
          </p:nvGrpSpPr>
          <p:grpSpPr bwMode="auto">
            <a:xfrm>
              <a:off x="6693091" y="2106668"/>
              <a:ext cx="6047882" cy="461962"/>
              <a:chOff x="6380050" y="1512875"/>
              <a:chExt cx="6047882" cy="461962"/>
            </a:xfrm>
          </p:grpSpPr>
          <p:sp>
            <p:nvSpPr>
              <p:cNvPr id="57" name="文本框 128"/>
              <p:cNvSpPr txBox="1">
                <a:spLocks noChangeArrowheads="1"/>
              </p:cNvSpPr>
              <p:nvPr/>
            </p:nvSpPr>
            <p:spPr bwMode="auto">
              <a:xfrm>
                <a:off x="7848842" y="1512875"/>
                <a:ext cx="4579090" cy="4615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/>
                </a:pPr>
                <a:r>
                  <a:rPr lang="en-US" altLang="zh-CN" sz="2400" b="1" dirty="0" smtClean="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Type Example</a:t>
                </a:r>
                <a:endParaRPr lang="zh-CN" altLang="en-US" sz="24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8" name="文本框 129"/>
              <p:cNvSpPr txBox="1">
                <a:spLocks noChangeArrowheads="1"/>
              </p:cNvSpPr>
              <p:nvPr/>
            </p:nvSpPr>
            <p:spPr bwMode="auto">
              <a:xfrm>
                <a:off x="6380050" y="1512875"/>
                <a:ext cx="1596512" cy="4619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/>
                </a:pPr>
                <a:r>
                  <a:rPr lang="en-US" altLang="zh-CN" sz="2400" b="1" dirty="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Part 01</a:t>
                </a:r>
                <a:endParaRPr lang="zh-CN" altLang="en-US" sz="24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59" name="直接连接符 58"/>
              <p:cNvCxnSpPr/>
              <p:nvPr/>
            </p:nvCxnSpPr>
            <p:spPr bwMode="auto">
              <a:xfrm flipV="1">
                <a:off x="7692913" y="1566841"/>
                <a:ext cx="130175" cy="33173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" name="组合 87"/>
            <p:cNvGrpSpPr/>
            <p:nvPr/>
          </p:nvGrpSpPr>
          <p:grpSpPr bwMode="auto">
            <a:xfrm>
              <a:off x="6693091" y="2853697"/>
              <a:ext cx="4057650" cy="461586"/>
              <a:chOff x="6380050" y="2271700"/>
              <a:chExt cx="4057650" cy="461586"/>
            </a:xfrm>
          </p:grpSpPr>
          <p:sp>
            <p:nvSpPr>
              <p:cNvPr id="54" name="文本框 127"/>
              <p:cNvSpPr txBox="1">
                <a:spLocks noChangeArrowheads="1"/>
              </p:cNvSpPr>
              <p:nvPr/>
            </p:nvSpPr>
            <p:spPr bwMode="auto">
              <a:xfrm>
                <a:off x="7848842" y="2271700"/>
                <a:ext cx="2588858" cy="4615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/>
                </a:pPr>
                <a:r>
                  <a:rPr lang="en-US" altLang="zh-CN" sz="2400" b="1" dirty="0" smtClean="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Learn SSE</a:t>
                </a:r>
                <a:endParaRPr lang="zh-CN" altLang="en-US" sz="24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5" name="文本框 130"/>
              <p:cNvSpPr txBox="1">
                <a:spLocks noChangeArrowheads="1"/>
              </p:cNvSpPr>
              <p:nvPr/>
            </p:nvSpPr>
            <p:spPr bwMode="auto">
              <a:xfrm>
                <a:off x="6380050" y="2271700"/>
                <a:ext cx="1596512" cy="4603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/>
                </a:pPr>
                <a:r>
                  <a:rPr lang="en-US" altLang="zh-CN" sz="2400" b="1" dirty="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Part 02</a:t>
                </a:r>
                <a:endParaRPr lang="zh-CN" altLang="en-US" sz="24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56" name="直接连接符 55"/>
              <p:cNvCxnSpPr/>
              <p:nvPr/>
            </p:nvCxnSpPr>
            <p:spPr bwMode="auto">
              <a:xfrm flipV="1">
                <a:off x="7692913" y="2337332"/>
                <a:ext cx="130175" cy="33173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0" name="组合 100"/>
          <p:cNvGrpSpPr/>
          <p:nvPr/>
        </p:nvGrpSpPr>
        <p:grpSpPr bwMode="auto">
          <a:xfrm>
            <a:off x="5853069" y="3491592"/>
            <a:ext cx="260350" cy="357188"/>
            <a:chOff x="4218255" y="2644947"/>
            <a:chExt cx="179475" cy="246054"/>
          </a:xfrm>
        </p:grpSpPr>
        <p:sp>
          <p:nvSpPr>
            <p:cNvPr id="61" name="Freeform 26"/>
            <p:cNvSpPr/>
            <p:nvPr/>
          </p:nvSpPr>
          <p:spPr bwMode="auto">
            <a:xfrm>
              <a:off x="4218255" y="2644947"/>
              <a:ext cx="179475" cy="246054"/>
            </a:xfrm>
            <a:custGeom>
              <a:avLst/>
              <a:gdLst>
                <a:gd name="T0" fmla="*/ 89738 w 26"/>
                <a:gd name="T1" fmla="*/ 0 h 36"/>
                <a:gd name="T2" fmla="*/ 0 w 26"/>
                <a:gd name="T3" fmla="*/ 88853 h 36"/>
                <a:gd name="T4" fmla="*/ 20709 w 26"/>
                <a:gd name="T5" fmla="*/ 143532 h 36"/>
                <a:gd name="T6" fmla="*/ 89738 w 26"/>
                <a:gd name="T7" fmla="*/ 246054 h 36"/>
                <a:gd name="T8" fmla="*/ 158766 w 26"/>
                <a:gd name="T9" fmla="*/ 143532 h 36"/>
                <a:gd name="T10" fmla="*/ 179475 w 26"/>
                <a:gd name="T11" fmla="*/ 88853 h 36"/>
                <a:gd name="T12" fmla="*/ 89738 w 26"/>
                <a:gd name="T13" fmla="*/ 0 h 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6" h="36">
                  <a:moveTo>
                    <a:pt x="13" y="0"/>
                  </a:moveTo>
                  <a:cubicBezTo>
                    <a:pt x="6" y="0"/>
                    <a:pt x="0" y="6"/>
                    <a:pt x="0" y="13"/>
                  </a:cubicBezTo>
                  <a:cubicBezTo>
                    <a:pt x="0" y="16"/>
                    <a:pt x="1" y="19"/>
                    <a:pt x="3" y="21"/>
                  </a:cubicBezTo>
                  <a:cubicBezTo>
                    <a:pt x="13" y="36"/>
                    <a:pt x="13" y="36"/>
                    <a:pt x="13" y="36"/>
                  </a:cubicBezTo>
                  <a:cubicBezTo>
                    <a:pt x="13" y="36"/>
                    <a:pt x="13" y="36"/>
                    <a:pt x="23" y="21"/>
                  </a:cubicBezTo>
                  <a:cubicBezTo>
                    <a:pt x="25" y="19"/>
                    <a:pt x="26" y="16"/>
                    <a:pt x="26" y="13"/>
                  </a:cubicBezTo>
                  <a:cubicBezTo>
                    <a:pt x="26" y="6"/>
                    <a:pt x="20" y="0"/>
                    <a:pt x="13" y="0"/>
                  </a:cubicBezTo>
                  <a:close/>
                </a:path>
              </a:pathLst>
            </a:custGeom>
            <a:solidFill>
              <a:srgbClr val="F77B5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2" name="Oval 27"/>
            <p:cNvSpPr>
              <a:spLocks noChangeArrowheads="1"/>
            </p:cNvSpPr>
            <p:nvPr/>
          </p:nvSpPr>
          <p:spPr bwMode="auto">
            <a:xfrm>
              <a:off x="4252992" y="2685474"/>
              <a:ext cx="110001" cy="104211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69" name="组合 118"/>
          <p:cNvGrpSpPr/>
          <p:nvPr/>
        </p:nvGrpSpPr>
        <p:grpSpPr bwMode="auto">
          <a:xfrm>
            <a:off x="1044575" y="0"/>
            <a:ext cx="2836049" cy="1405054"/>
            <a:chOff x="849199" y="0"/>
            <a:chExt cx="2166329" cy="1715350"/>
          </a:xfrm>
        </p:grpSpPr>
        <p:sp>
          <p:nvSpPr>
            <p:cNvPr id="70" name="五边形 117"/>
            <p:cNvSpPr>
              <a:spLocks noChangeArrowheads="1"/>
            </p:cNvSpPr>
            <p:nvPr/>
          </p:nvSpPr>
          <p:spPr bwMode="auto">
            <a:xfrm rot="5400000">
              <a:off x="1151311" y="-148865"/>
              <a:ext cx="1562103" cy="2166328"/>
            </a:xfrm>
            <a:prstGeom prst="homePlate">
              <a:avLst>
                <a:gd name="adj" fmla="val 27699"/>
              </a:avLst>
            </a:prstGeom>
            <a:solidFill>
              <a:srgbClr val="92DEE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71" name="五边形 113"/>
            <p:cNvSpPr>
              <a:spLocks noChangeArrowheads="1"/>
            </p:cNvSpPr>
            <p:nvPr/>
          </p:nvSpPr>
          <p:spPr bwMode="auto">
            <a:xfrm rot="5400000">
              <a:off x="1151312" y="-302112"/>
              <a:ext cx="1562103" cy="2166328"/>
            </a:xfrm>
            <a:prstGeom prst="homePlate">
              <a:avLst>
                <a:gd name="adj" fmla="val 27699"/>
              </a:avLst>
            </a:prstGeom>
            <a:solidFill>
              <a:srgbClr val="16383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74" name="文本框 73"/>
          <p:cNvSpPr txBox="1"/>
          <p:nvPr/>
        </p:nvSpPr>
        <p:spPr bwMode="auto">
          <a:xfrm>
            <a:off x="1204332" y="144967"/>
            <a:ext cx="255362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>
              <a:defRPr/>
            </a:pPr>
            <a:r>
              <a:rPr lang="en-US" altLang="zh-CN" sz="32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Major work</a:t>
            </a:r>
            <a:endParaRPr lang="zh-CN" altLang="en-US" sz="32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3795" name="Picture 3" descr="C:\Users\Administrator.PC-201801051305\Desktop\QQ图片20180925092157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5816" y="2637418"/>
            <a:ext cx="3254529" cy="2160000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699517"/>
            <a:ext cx="152400" cy="563880"/>
          </a:xfrm>
          <a:prstGeom prst="rect">
            <a:avLst/>
          </a:prstGeom>
          <a:solidFill>
            <a:srgbClr val="295860"/>
          </a:solidFill>
          <a:ln>
            <a:solidFill>
              <a:srgbClr val="2958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rgbClr val="295860"/>
              </a:solidFill>
            </a:endParaRPr>
          </a:p>
        </p:txBody>
      </p:sp>
      <p:grpSp>
        <p:nvGrpSpPr>
          <p:cNvPr id="2" name="组合 5"/>
          <p:cNvGrpSpPr/>
          <p:nvPr/>
        </p:nvGrpSpPr>
        <p:grpSpPr>
          <a:xfrm>
            <a:off x="245745" y="699517"/>
            <a:ext cx="563880" cy="563880"/>
            <a:chOff x="276225" y="213360"/>
            <a:chExt cx="563880" cy="563880"/>
          </a:xfrm>
          <a:solidFill>
            <a:srgbClr val="295860"/>
          </a:solidFill>
        </p:grpSpPr>
        <p:sp>
          <p:nvSpPr>
            <p:cNvPr id="9" name="矩形 8"/>
            <p:cNvSpPr/>
            <p:nvPr/>
          </p:nvSpPr>
          <p:spPr>
            <a:xfrm>
              <a:off x="276225" y="213360"/>
              <a:ext cx="250031" cy="563880"/>
            </a:xfrm>
            <a:prstGeom prst="rect">
              <a:avLst/>
            </a:prstGeom>
            <a:grpFill/>
            <a:ln>
              <a:solidFill>
                <a:srgbClr val="2958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rgbClr val="295860"/>
                </a:solidFill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276225" y="213360"/>
              <a:ext cx="563880" cy="563880"/>
            </a:xfrm>
            <a:prstGeom prst="ellipse">
              <a:avLst/>
            </a:prstGeom>
            <a:grpFill/>
            <a:ln>
              <a:solidFill>
                <a:srgbClr val="2958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>
                <a:solidFill>
                  <a:srgbClr val="295860"/>
                </a:solidFill>
              </a:endParaRPr>
            </a:p>
          </p:txBody>
        </p:sp>
      </p:grpSp>
      <p:sp>
        <p:nvSpPr>
          <p:cNvPr id="7" name="文本框 27"/>
          <p:cNvSpPr txBox="1"/>
          <p:nvPr/>
        </p:nvSpPr>
        <p:spPr>
          <a:xfrm>
            <a:off x="881676" y="792323"/>
            <a:ext cx="48271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 smtClean="0">
                <a:solidFill>
                  <a:srgbClr val="2958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1.Type Example(Answer Type)</a:t>
            </a:r>
            <a:endParaRPr lang="zh-CN" altLang="en-US" sz="2400" b="1" dirty="0">
              <a:solidFill>
                <a:srgbClr val="2958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118"/>
          <p:cNvSpPr txBox="1"/>
          <p:nvPr/>
        </p:nvSpPr>
        <p:spPr>
          <a:xfrm>
            <a:off x="606101" y="1212537"/>
            <a:ext cx="115858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" pitchFamily="2" charset="2"/>
              <a:buChar char="Ø"/>
            </a:pPr>
            <a:r>
              <a:rPr lang="en-US" altLang="zh-CN" sz="2000" dirty="0" smtClean="0">
                <a:solidFill>
                  <a:srgbClr val="2958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Answer Type 3 : This link is basically the same as the author's question / very similar / can completely solve the author's problem</a:t>
            </a:r>
          </a:p>
          <a:p>
            <a:pPr algn="just"/>
            <a:r>
              <a:rPr lang="en-US" altLang="zh-CN" sz="2000" dirty="0" smtClean="0">
                <a:solidFill>
                  <a:srgbClr val="2958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The left picture is answer, the right are RSO and ESO questions,  they are not Repeating.</a:t>
            </a:r>
            <a:endParaRPr lang="zh-CN" altLang="en-US" sz="2000" dirty="0">
              <a:solidFill>
                <a:srgbClr val="2958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0764" y="2377574"/>
            <a:ext cx="5715000" cy="3833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94425" y="2393617"/>
            <a:ext cx="5997575" cy="2309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240464" y="4698332"/>
            <a:ext cx="5722937" cy="240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699517"/>
            <a:ext cx="152400" cy="563880"/>
          </a:xfrm>
          <a:prstGeom prst="rect">
            <a:avLst/>
          </a:prstGeom>
          <a:solidFill>
            <a:srgbClr val="295860"/>
          </a:solidFill>
          <a:ln>
            <a:solidFill>
              <a:srgbClr val="2958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rgbClr val="295860"/>
              </a:solidFill>
            </a:endParaRPr>
          </a:p>
        </p:txBody>
      </p:sp>
      <p:grpSp>
        <p:nvGrpSpPr>
          <p:cNvPr id="2" name="组合 5"/>
          <p:cNvGrpSpPr/>
          <p:nvPr/>
        </p:nvGrpSpPr>
        <p:grpSpPr>
          <a:xfrm>
            <a:off x="245745" y="699517"/>
            <a:ext cx="563880" cy="563880"/>
            <a:chOff x="276225" y="213360"/>
            <a:chExt cx="563880" cy="563880"/>
          </a:xfrm>
          <a:solidFill>
            <a:srgbClr val="295860"/>
          </a:solidFill>
        </p:grpSpPr>
        <p:sp>
          <p:nvSpPr>
            <p:cNvPr id="9" name="矩形 8"/>
            <p:cNvSpPr/>
            <p:nvPr/>
          </p:nvSpPr>
          <p:spPr>
            <a:xfrm>
              <a:off x="276225" y="213360"/>
              <a:ext cx="250031" cy="563880"/>
            </a:xfrm>
            <a:prstGeom prst="rect">
              <a:avLst/>
            </a:prstGeom>
            <a:grpFill/>
            <a:ln>
              <a:solidFill>
                <a:srgbClr val="2958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rgbClr val="295860"/>
                </a:solidFill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276225" y="213360"/>
              <a:ext cx="563880" cy="563880"/>
            </a:xfrm>
            <a:prstGeom prst="ellipse">
              <a:avLst/>
            </a:prstGeom>
            <a:grpFill/>
            <a:ln>
              <a:solidFill>
                <a:srgbClr val="2958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>
                <a:solidFill>
                  <a:srgbClr val="295860"/>
                </a:solidFill>
              </a:endParaRPr>
            </a:p>
          </p:txBody>
        </p:sp>
      </p:grpSp>
      <p:sp>
        <p:nvSpPr>
          <p:cNvPr id="7" name="文本框 27"/>
          <p:cNvSpPr txBox="1"/>
          <p:nvPr/>
        </p:nvSpPr>
        <p:spPr>
          <a:xfrm>
            <a:off x="881676" y="792323"/>
            <a:ext cx="48271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 smtClean="0">
                <a:solidFill>
                  <a:srgbClr val="2958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1.Type Example(Answer Type)</a:t>
            </a:r>
            <a:endParaRPr lang="zh-CN" altLang="en-US" sz="2400" b="1" dirty="0">
              <a:solidFill>
                <a:srgbClr val="2958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118"/>
          <p:cNvSpPr txBox="1"/>
          <p:nvPr/>
        </p:nvSpPr>
        <p:spPr>
          <a:xfrm>
            <a:off x="770533" y="1477232"/>
            <a:ext cx="96018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" pitchFamily="2" charset="2"/>
              <a:buChar char="Ø"/>
            </a:pPr>
            <a:r>
              <a:rPr lang="en-US" altLang="zh-CN" sz="2000" dirty="0" smtClean="0">
                <a:solidFill>
                  <a:srgbClr val="2958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Answer Type 4 : Duplicate problem with ESO.</a:t>
            </a:r>
          </a:p>
          <a:p>
            <a:pPr algn="just">
              <a:buFont typeface="Wingdings" pitchFamily="2" charset="2"/>
              <a:buChar char="Ø"/>
            </a:pPr>
            <a:endParaRPr lang="zh-CN" altLang="en-US" sz="2000" dirty="0">
              <a:solidFill>
                <a:srgbClr val="2958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9536" y="1905000"/>
            <a:ext cx="5989637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30963" y="2105443"/>
            <a:ext cx="5761037" cy="4945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699517"/>
            <a:ext cx="152400" cy="563880"/>
          </a:xfrm>
          <a:prstGeom prst="rect">
            <a:avLst/>
          </a:prstGeom>
          <a:solidFill>
            <a:srgbClr val="295860"/>
          </a:solidFill>
          <a:ln>
            <a:solidFill>
              <a:srgbClr val="2958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rgbClr val="295860"/>
              </a:solidFill>
            </a:endParaRPr>
          </a:p>
        </p:txBody>
      </p:sp>
      <p:grpSp>
        <p:nvGrpSpPr>
          <p:cNvPr id="2" name="组合 5"/>
          <p:cNvGrpSpPr/>
          <p:nvPr/>
        </p:nvGrpSpPr>
        <p:grpSpPr>
          <a:xfrm>
            <a:off x="245745" y="699517"/>
            <a:ext cx="563880" cy="563880"/>
            <a:chOff x="276225" y="213360"/>
            <a:chExt cx="563880" cy="563880"/>
          </a:xfrm>
          <a:solidFill>
            <a:srgbClr val="295860"/>
          </a:solidFill>
        </p:grpSpPr>
        <p:sp>
          <p:nvSpPr>
            <p:cNvPr id="9" name="矩形 8"/>
            <p:cNvSpPr/>
            <p:nvPr/>
          </p:nvSpPr>
          <p:spPr>
            <a:xfrm>
              <a:off x="276225" y="213360"/>
              <a:ext cx="250031" cy="563880"/>
            </a:xfrm>
            <a:prstGeom prst="rect">
              <a:avLst/>
            </a:prstGeom>
            <a:grpFill/>
            <a:ln>
              <a:solidFill>
                <a:srgbClr val="2958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rgbClr val="295860"/>
                </a:solidFill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276225" y="213360"/>
              <a:ext cx="563880" cy="563880"/>
            </a:xfrm>
            <a:prstGeom prst="ellipse">
              <a:avLst/>
            </a:prstGeom>
            <a:grpFill/>
            <a:ln>
              <a:solidFill>
                <a:srgbClr val="2958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>
                <a:solidFill>
                  <a:srgbClr val="295860"/>
                </a:solidFill>
              </a:endParaRPr>
            </a:p>
          </p:txBody>
        </p:sp>
      </p:grpSp>
      <p:sp>
        <p:nvSpPr>
          <p:cNvPr id="7" name="文本框 27"/>
          <p:cNvSpPr txBox="1"/>
          <p:nvPr/>
        </p:nvSpPr>
        <p:spPr>
          <a:xfrm>
            <a:off x="881676" y="792323"/>
            <a:ext cx="48271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 smtClean="0">
                <a:solidFill>
                  <a:srgbClr val="2958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1.Type Example(Answer Type)</a:t>
            </a:r>
            <a:endParaRPr lang="zh-CN" altLang="en-US" sz="2400" b="1" dirty="0">
              <a:solidFill>
                <a:srgbClr val="2958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118"/>
          <p:cNvSpPr txBox="1"/>
          <p:nvPr/>
        </p:nvSpPr>
        <p:spPr>
          <a:xfrm>
            <a:off x="770533" y="1477232"/>
            <a:ext cx="96018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" pitchFamily="2" charset="2"/>
              <a:buChar char="Ø"/>
            </a:pPr>
            <a:r>
              <a:rPr lang="en-US" altLang="zh-CN" sz="2000" dirty="0" smtClean="0">
                <a:solidFill>
                  <a:srgbClr val="2958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Answer Type 5 : related to the author's question, but it does not help to solve the problem.</a:t>
            </a:r>
          </a:p>
          <a:p>
            <a:pPr algn="just">
              <a:buFont typeface="Wingdings" pitchFamily="2" charset="2"/>
              <a:buChar char="Ø"/>
            </a:pPr>
            <a:endParaRPr lang="zh-CN" altLang="en-US" sz="2000" dirty="0">
              <a:solidFill>
                <a:srgbClr val="2958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96641" y="2364372"/>
            <a:ext cx="5075237" cy="3763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699517"/>
            <a:ext cx="152400" cy="563880"/>
          </a:xfrm>
          <a:prstGeom prst="rect">
            <a:avLst/>
          </a:prstGeom>
          <a:solidFill>
            <a:srgbClr val="295860"/>
          </a:solidFill>
          <a:ln>
            <a:solidFill>
              <a:srgbClr val="2958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rgbClr val="295860"/>
              </a:solidFill>
            </a:endParaRPr>
          </a:p>
        </p:txBody>
      </p:sp>
      <p:grpSp>
        <p:nvGrpSpPr>
          <p:cNvPr id="2" name="组合 5"/>
          <p:cNvGrpSpPr/>
          <p:nvPr/>
        </p:nvGrpSpPr>
        <p:grpSpPr>
          <a:xfrm>
            <a:off x="245745" y="699517"/>
            <a:ext cx="563880" cy="563880"/>
            <a:chOff x="276225" y="213360"/>
            <a:chExt cx="563880" cy="563880"/>
          </a:xfrm>
          <a:solidFill>
            <a:srgbClr val="295860"/>
          </a:solidFill>
        </p:grpSpPr>
        <p:sp>
          <p:nvSpPr>
            <p:cNvPr id="9" name="矩形 8"/>
            <p:cNvSpPr/>
            <p:nvPr/>
          </p:nvSpPr>
          <p:spPr>
            <a:xfrm>
              <a:off x="276225" y="213360"/>
              <a:ext cx="250031" cy="563880"/>
            </a:xfrm>
            <a:prstGeom prst="rect">
              <a:avLst/>
            </a:prstGeom>
            <a:grpFill/>
            <a:ln>
              <a:solidFill>
                <a:srgbClr val="2958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rgbClr val="295860"/>
                </a:solidFill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276225" y="213360"/>
              <a:ext cx="563880" cy="563880"/>
            </a:xfrm>
            <a:prstGeom prst="ellipse">
              <a:avLst/>
            </a:prstGeom>
            <a:grpFill/>
            <a:ln>
              <a:solidFill>
                <a:srgbClr val="2958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>
                <a:solidFill>
                  <a:srgbClr val="295860"/>
                </a:solidFill>
              </a:endParaRPr>
            </a:p>
          </p:txBody>
        </p:sp>
      </p:grpSp>
      <p:sp>
        <p:nvSpPr>
          <p:cNvPr id="7" name="文本框 27"/>
          <p:cNvSpPr txBox="1"/>
          <p:nvPr/>
        </p:nvSpPr>
        <p:spPr>
          <a:xfrm>
            <a:off x="881676" y="792323"/>
            <a:ext cx="51957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 smtClean="0">
                <a:solidFill>
                  <a:srgbClr val="2958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1.Type Example(Comment Type)</a:t>
            </a:r>
            <a:endParaRPr lang="zh-CN" altLang="en-US" sz="2400" b="1" dirty="0">
              <a:solidFill>
                <a:srgbClr val="2958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118"/>
          <p:cNvSpPr txBox="1"/>
          <p:nvPr/>
        </p:nvSpPr>
        <p:spPr>
          <a:xfrm>
            <a:off x="770533" y="1477232"/>
            <a:ext cx="96018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" pitchFamily="2" charset="2"/>
              <a:buChar char="Ø"/>
            </a:pPr>
            <a:r>
              <a:rPr lang="en-US" altLang="zh-CN" sz="2000" dirty="0" smtClean="0">
                <a:solidFill>
                  <a:srgbClr val="2958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Comment Type 1: related to the author</a:t>
            </a:r>
            <a:r>
              <a:rPr lang="en-US" altLang="zh-CN" sz="2000" dirty="0" smtClean="0">
                <a:solidFill>
                  <a:srgbClr val="295860"/>
                </a:solidFill>
                <a:latin typeface="MS PGothic" pitchFamily="34" charset="-128"/>
                <a:ea typeface="MS PGothic" pitchFamily="34" charset="-128"/>
              </a:rPr>
              <a:t>’</a:t>
            </a:r>
            <a:r>
              <a:rPr lang="en-US" altLang="zh-CN" sz="2000" dirty="0" smtClean="0">
                <a:solidFill>
                  <a:srgbClr val="2958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 question, and helpful in solving the problem.</a:t>
            </a:r>
          </a:p>
          <a:p>
            <a:pPr algn="just">
              <a:buFont typeface="Wingdings" pitchFamily="2" charset="2"/>
              <a:buChar char="Ø"/>
            </a:pPr>
            <a:endParaRPr lang="zh-CN" altLang="en-US" sz="2000" dirty="0">
              <a:solidFill>
                <a:srgbClr val="2958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333" y="2421355"/>
            <a:ext cx="5326063" cy="240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699517"/>
            <a:ext cx="152400" cy="563880"/>
          </a:xfrm>
          <a:prstGeom prst="rect">
            <a:avLst/>
          </a:prstGeom>
          <a:solidFill>
            <a:srgbClr val="295860"/>
          </a:solidFill>
          <a:ln>
            <a:solidFill>
              <a:srgbClr val="2958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rgbClr val="295860"/>
              </a:solidFill>
            </a:endParaRPr>
          </a:p>
        </p:txBody>
      </p:sp>
      <p:grpSp>
        <p:nvGrpSpPr>
          <p:cNvPr id="2" name="组合 5"/>
          <p:cNvGrpSpPr/>
          <p:nvPr/>
        </p:nvGrpSpPr>
        <p:grpSpPr>
          <a:xfrm>
            <a:off x="245745" y="699517"/>
            <a:ext cx="563880" cy="563880"/>
            <a:chOff x="276225" y="213360"/>
            <a:chExt cx="563880" cy="563880"/>
          </a:xfrm>
          <a:solidFill>
            <a:srgbClr val="295860"/>
          </a:solidFill>
        </p:grpSpPr>
        <p:sp>
          <p:nvSpPr>
            <p:cNvPr id="9" name="矩形 8"/>
            <p:cNvSpPr/>
            <p:nvPr/>
          </p:nvSpPr>
          <p:spPr>
            <a:xfrm>
              <a:off x="276225" y="213360"/>
              <a:ext cx="250031" cy="563880"/>
            </a:xfrm>
            <a:prstGeom prst="rect">
              <a:avLst/>
            </a:prstGeom>
            <a:grpFill/>
            <a:ln>
              <a:solidFill>
                <a:srgbClr val="2958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rgbClr val="295860"/>
                </a:solidFill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276225" y="213360"/>
              <a:ext cx="563880" cy="563880"/>
            </a:xfrm>
            <a:prstGeom prst="ellipse">
              <a:avLst/>
            </a:prstGeom>
            <a:grpFill/>
            <a:ln>
              <a:solidFill>
                <a:srgbClr val="2958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>
                <a:solidFill>
                  <a:srgbClr val="295860"/>
                </a:solidFill>
              </a:endParaRPr>
            </a:p>
          </p:txBody>
        </p:sp>
      </p:grpSp>
      <p:sp>
        <p:nvSpPr>
          <p:cNvPr id="7" name="文本框 27"/>
          <p:cNvSpPr txBox="1"/>
          <p:nvPr/>
        </p:nvSpPr>
        <p:spPr>
          <a:xfrm>
            <a:off x="881676" y="792323"/>
            <a:ext cx="51957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 smtClean="0">
                <a:solidFill>
                  <a:srgbClr val="2958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1.Type Example(Comment Type)</a:t>
            </a:r>
            <a:endParaRPr lang="zh-CN" altLang="en-US" sz="2400" b="1" dirty="0">
              <a:solidFill>
                <a:srgbClr val="2958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118"/>
          <p:cNvSpPr txBox="1"/>
          <p:nvPr/>
        </p:nvSpPr>
        <p:spPr>
          <a:xfrm>
            <a:off x="770533" y="1477232"/>
            <a:ext cx="96018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" pitchFamily="2" charset="2"/>
              <a:buChar char="Ø"/>
            </a:pPr>
            <a:r>
              <a:rPr lang="en-US" altLang="zh-CN" sz="2000" dirty="0" smtClean="0">
                <a:solidFill>
                  <a:srgbClr val="2958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Comment Type 2: related to the author's question, but it does not help to solve the problem.</a:t>
            </a:r>
          </a:p>
          <a:p>
            <a:pPr algn="just">
              <a:buFont typeface="Wingdings" pitchFamily="2" charset="2"/>
              <a:buChar char="Ø"/>
            </a:pPr>
            <a:endParaRPr lang="zh-CN" altLang="en-US" sz="2000" dirty="0">
              <a:solidFill>
                <a:srgbClr val="2958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04674" y="3618748"/>
            <a:ext cx="4572000" cy="846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699517"/>
            <a:ext cx="152400" cy="563880"/>
          </a:xfrm>
          <a:prstGeom prst="rect">
            <a:avLst/>
          </a:prstGeom>
          <a:solidFill>
            <a:srgbClr val="295860"/>
          </a:solidFill>
          <a:ln>
            <a:solidFill>
              <a:srgbClr val="2958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rgbClr val="295860"/>
              </a:solidFill>
            </a:endParaRPr>
          </a:p>
        </p:txBody>
      </p:sp>
      <p:grpSp>
        <p:nvGrpSpPr>
          <p:cNvPr id="2" name="组合 5"/>
          <p:cNvGrpSpPr/>
          <p:nvPr/>
        </p:nvGrpSpPr>
        <p:grpSpPr>
          <a:xfrm>
            <a:off x="245745" y="699517"/>
            <a:ext cx="563880" cy="563880"/>
            <a:chOff x="276225" y="213360"/>
            <a:chExt cx="563880" cy="563880"/>
          </a:xfrm>
          <a:solidFill>
            <a:srgbClr val="295860"/>
          </a:solidFill>
        </p:grpSpPr>
        <p:sp>
          <p:nvSpPr>
            <p:cNvPr id="9" name="矩形 8"/>
            <p:cNvSpPr/>
            <p:nvPr/>
          </p:nvSpPr>
          <p:spPr>
            <a:xfrm>
              <a:off x="276225" y="213360"/>
              <a:ext cx="250031" cy="563880"/>
            </a:xfrm>
            <a:prstGeom prst="rect">
              <a:avLst/>
            </a:prstGeom>
            <a:grpFill/>
            <a:ln>
              <a:solidFill>
                <a:srgbClr val="2958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rgbClr val="295860"/>
                </a:solidFill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276225" y="213360"/>
              <a:ext cx="563880" cy="563880"/>
            </a:xfrm>
            <a:prstGeom prst="ellipse">
              <a:avLst/>
            </a:prstGeom>
            <a:grpFill/>
            <a:ln>
              <a:solidFill>
                <a:srgbClr val="2958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>
                <a:solidFill>
                  <a:srgbClr val="295860"/>
                </a:solidFill>
              </a:endParaRPr>
            </a:p>
          </p:txBody>
        </p:sp>
      </p:grpSp>
      <p:sp>
        <p:nvSpPr>
          <p:cNvPr id="7" name="文本框 27"/>
          <p:cNvSpPr txBox="1"/>
          <p:nvPr/>
        </p:nvSpPr>
        <p:spPr>
          <a:xfrm>
            <a:off x="881676" y="792323"/>
            <a:ext cx="51957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 smtClean="0">
                <a:solidFill>
                  <a:srgbClr val="2958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1.Type Example(Comment Type)</a:t>
            </a:r>
            <a:endParaRPr lang="zh-CN" altLang="en-US" sz="2400" b="1" dirty="0">
              <a:solidFill>
                <a:srgbClr val="2958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118"/>
          <p:cNvSpPr txBox="1"/>
          <p:nvPr/>
        </p:nvSpPr>
        <p:spPr>
          <a:xfrm>
            <a:off x="770533" y="1477232"/>
            <a:ext cx="96018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" pitchFamily="2" charset="2"/>
              <a:buChar char="Ø"/>
            </a:pPr>
            <a:r>
              <a:rPr lang="en-US" altLang="zh-CN" sz="2000" dirty="0" smtClean="0">
                <a:solidFill>
                  <a:srgbClr val="2958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Comment Type 3 : related to the author's question, but can not know if there is help, the commenter only posts the link and has no description.</a:t>
            </a:r>
          </a:p>
          <a:p>
            <a:pPr algn="just">
              <a:buFont typeface="Wingdings" pitchFamily="2" charset="2"/>
              <a:buChar char="Ø"/>
            </a:pPr>
            <a:endParaRPr lang="zh-CN" altLang="en-US" sz="2000" dirty="0">
              <a:solidFill>
                <a:srgbClr val="2958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36629" y="3176504"/>
            <a:ext cx="4702175" cy="1249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699517"/>
            <a:ext cx="152400" cy="563880"/>
          </a:xfrm>
          <a:prstGeom prst="rect">
            <a:avLst/>
          </a:prstGeom>
          <a:solidFill>
            <a:srgbClr val="295860"/>
          </a:solidFill>
          <a:ln>
            <a:solidFill>
              <a:srgbClr val="2958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rgbClr val="295860"/>
              </a:solidFill>
            </a:endParaRPr>
          </a:p>
        </p:txBody>
      </p:sp>
      <p:grpSp>
        <p:nvGrpSpPr>
          <p:cNvPr id="2" name="组合 5"/>
          <p:cNvGrpSpPr/>
          <p:nvPr/>
        </p:nvGrpSpPr>
        <p:grpSpPr>
          <a:xfrm>
            <a:off x="245745" y="699517"/>
            <a:ext cx="563880" cy="563880"/>
            <a:chOff x="276225" y="213360"/>
            <a:chExt cx="563880" cy="563880"/>
          </a:xfrm>
          <a:solidFill>
            <a:srgbClr val="295860"/>
          </a:solidFill>
        </p:grpSpPr>
        <p:sp>
          <p:nvSpPr>
            <p:cNvPr id="9" name="矩形 8"/>
            <p:cNvSpPr/>
            <p:nvPr/>
          </p:nvSpPr>
          <p:spPr>
            <a:xfrm>
              <a:off x="276225" y="213360"/>
              <a:ext cx="250031" cy="563880"/>
            </a:xfrm>
            <a:prstGeom prst="rect">
              <a:avLst/>
            </a:prstGeom>
            <a:grpFill/>
            <a:ln>
              <a:solidFill>
                <a:srgbClr val="2958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rgbClr val="295860"/>
                </a:solidFill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276225" y="213360"/>
              <a:ext cx="563880" cy="563880"/>
            </a:xfrm>
            <a:prstGeom prst="ellipse">
              <a:avLst/>
            </a:prstGeom>
            <a:grpFill/>
            <a:ln>
              <a:solidFill>
                <a:srgbClr val="2958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>
                <a:solidFill>
                  <a:srgbClr val="295860"/>
                </a:solidFill>
              </a:endParaRPr>
            </a:p>
          </p:txBody>
        </p:sp>
      </p:grpSp>
      <p:sp>
        <p:nvSpPr>
          <p:cNvPr id="7" name="文本框 27"/>
          <p:cNvSpPr txBox="1"/>
          <p:nvPr/>
        </p:nvSpPr>
        <p:spPr>
          <a:xfrm>
            <a:off x="881676" y="792323"/>
            <a:ext cx="51957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 smtClean="0">
                <a:solidFill>
                  <a:srgbClr val="2958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1.Type Example(Comment Type)</a:t>
            </a:r>
            <a:endParaRPr lang="zh-CN" altLang="en-US" sz="2400" b="1" dirty="0">
              <a:solidFill>
                <a:srgbClr val="2958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118"/>
          <p:cNvSpPr txBox="1"/>
          <p:nvPr/>
        </p:nvSpPr>
        <p:spPr>
          <a:xfrm>
            <a:off x="770533" y="1477232"/>
            <a:ext cx="96018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" pitchFamily="2" charset="2"/>
              <a:buChar char="Ø"/>
            </a:pPr>
            <a:r>
              <a:rPr lang="en-US" altLang="zh-CN" sz="2000" dirty="0" smtClean="0">
                <a:solidFill>
                  <a:srgbClr val="2958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Comment Type 4: Duplicate problem with ESO, and can answer the author's question .	</a:t>
            </a:r>
          </a:p>
          <a:p>
            <a:pPr algn="just">
              <a:buFont typeface="Wingdings" pitchFamily="2" charset="2"/>
              <a:buChar char="Ø"/>
            </a:pPr>
            <a:endParaRPr lang="zh-CN" altLang="en-US" sz="2000" dirty="0">
              <a:solidFill>
                <a:srgbClr val="2958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39666" y="2265029"/>
            <a:ext cx="5981700" cy="394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699517"/>
            <a:ext cx="152400" cy="563880"/>
          </a:xfrm>
          <a:prstGeom prst="rect">
            <a:avLst/>
          </a:prstGeom>
          <a:solidFill>
            <a:srgbClr val="295860"/>
          </a:solidFill>
          <a:ln>
            <a:solidFill>
              <a:srgbClr val="2958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rgbClr val="295860"/>
              </a:solidFill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245745" y="699517"/>
            <a:ext cx="563880" cy="563880"/>
            <a:chOff x="276225" y="213360"/>
            <a:chExt cx="563880" cy="563880"/>
          </a:xfrm>
          <a:solidFill>
            <a:srgbClr val="295860"/>
          </a:solidFill>
        </p:grpSpPr>
        <p:sp>
          <p:nvSpPr>
            <p:cNvPr id="6" name="矩形 5"/>
            <p:cNvSpPr/>
            <p:nvPr/>
          </p:nvSpPr>
          <p:spPr>
            <a:xfrm>
              <a:off x="276225" y="213360"/>
              <a:ext cx="250031" cy="563880"/>
            </a:xfrm>
            <a:prstGeom prst="rect">
              <a:avLst/>
            </a:prstGeom>
            <a:grpFill/>
            <a:ln>
              <a:solidFill>
                <a:srgbClr val="2958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rgbClr val="295860"/>
                </a:solidFill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276225" y="213360"/>
              <a:ext cx="563880" cy="563880"/>
            </a:xfrm>
            <a:prstGeom prst="ellipse">
              <a:avLst/>
            </a:prstGeom>
            <a:grpFill/>
            <a:ln>
              <a:solidFill>
                <a:srgbClr val="2958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>
                <a:solidFill>
                  <a:srgbClr val="295860"/>
                </a:solidFill>
              </a:endParaRPr>
            </a:p>
          </p:txBody>
        </p:sp>
      </p:grpSp>
      <p:sp>
        <p:nvSpPr>
          <p:cNvPr id="8" name="文本框 27"/>
          <p:cNvSpPr txBox="1"/>
          <p:nvPr/>
        </p:nvSpPr>
        <p:spPr>
          <a:xfrm>
            <a:off x="881676" y="792323"/>
            <a:ext cx="19567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 smtClean="0">
                <a:solidFill>
                  <a:srgbClr val="2958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2.Learn SSE</a:t>
            </a:r>
            <a:endParaRPr lang="zh-CN" altLang="en-US" sz="2400" b="1" dirty="0">
              <a:solidFill>
                <a:srgbClr val="2958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118"/>
          <p:cNvSpPr txBox="1"/>
          <p:nvPr/>
        </p:nvSpPr>
        <p:spPr>
          <a:xfrm>
            <a:off x="1612744" y="2343506"/>
            <a:ext cx="960186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zh-CN" sz="2000" dirty="0" smtClean="0">
                <a:solidFill>
                  <a:srgbClr val="2958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 </a:t>
            </a:r>
            <a:r>
              <a:rPr lang="en-US" altLang="zh-CN" sz="2000" dirty="0" smtClean="0">
                <a:solidFill>
                  <a:srgbClr val="2958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looked at the pattern of training data, and I used the </a:t>
            </a:r>
            <a:r>
              <a:rPr lang="en-US" altLang="zh-CN" sz="2000" dirty="0" err="1" smtClean="0">
                <a:solidFill>
                  <a:srgbClr val="2958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rawdata-crosslingual</a:t>
            </a:r>
            <a:r>
              <a:rPr lang="en-US" altLang="zh-CN" sz="2000" dirty="0" smtClean="0">
                <a:solidFill>
                  <a:srgbClr val="2958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model, trying to build the RSO to ESO training data</a:t>
            </a:r>
            <a:r>
              <a:rPr lang="en-US" altLang="zh-CN" sz="2000" dirty="0" smtClean="0">
                <a:solidFill>
                  <a:srgbClr val="2958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I only set up the </a:t>
            </a:r>
            <a:r>
              <a:rPr lang="en-US" altLang="zh-CN" sz="2000" dirty="0" smtClean="0">
                <a:solidFill>
                  <a:srgbClr val="2958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own training set and run the original training set, </a:t>
            </a:r>
            <a:r>
              <a:rPr lang="en-US" altLang="zh-CN" sz="2000" dirty="0" smtClean="0">
                <a:solidFill>
                  <a:srgbClr val="2958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but I didn't run the </a:t>
            </a:r>
            <a:r>
              <a:rPr lang="en-US" altLang="zh-CN" sz="2000" dirty="0" smtClean="0">
                <a:solidFill>
                  <a:srgbClr val="2958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own training </a:t>
            </a:r>
            <a:r>
              <a:rPr lang="en-US" altLang="zh-CN" sz="2000" dirty="0" smtClean="0">
                <a:solidFill>
                  <a:srgbClr val="2958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set.</a:t>
            </a:r>
            <a:endParaRPr lang="en-US" altLang="zh-CN" sz="2000" dirty="0" smtClean="0">
              <a:solidFill>
                <a:srgbClr val="2958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r>
              <a:rPr lang="en-US" altLang="zh-CN" sz="2000" dirty="0" smtClean="0">
                <a:solidFill>
                  <a:srgbClr val="2958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 algn="just"/>
            <a:r>
              <a:rPr lang="en-US" altLang="zh-CN" sz="2000" dirty="0" smtClean="0">
                <a:solidFill>
                  <a:srgbClr val="2958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 don't know how to build English </a:t>
            </a:r>
            <a:r>
              <a:rPr lang="en-US" altLang="zh-CN" sz="2000" smtClean="0">
                <a:solidFill>
                  <a:srgbClr val="2958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training </a:t>
            </a:r>
            <a:r>
              <a:rPr lang="en-US" altLang="zh-CN" sz="2000" smtClean="0">
                <a:solidFill>
                  <a:srgbClr val="2958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set.</a:t>
            </a:r>
            <a:endParaRPr lang="en-US" altLang="zh-CN" sz="2000" dirty="0" smtClean="0">
              <a:solidFill>
                <a:srgbClr val="2958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buFont typeface="Wingdings" pitchFamily="2" charset="2"/>
              <a:buChar char="Ø"/>
            </a:pPr>
            <a:endParaRPr lang="zh-CN" altLang="en-US" sz="2000" dirty="0">
              <a:solidFill>
                <a:srgbClr val="2958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64453" y="1223127"/>
            <a:ext cx="9228137" cy="5478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文本框 118"/>
          <p:cNvSpPr txBox="1"/>
          <p:nvPr/>
        </p:nvSpPr>
        <p:spPr>
          <a:xfrm>
            <a:off x="241142" y="538769"/>
            <a:ext cx="125724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" pitchFamily="2" charset="2"/>
              <a:buChar char="Ø"/>
            </a:pPr>
            <a:r>
              <a:rPr lang="en-US" altLang="zh-CN" sz="2000" dirty="0" smtClean="0">
                <a:solidFill>
                  <a:srgbClr val="2958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Original training </a:t>
            </a:r>
            <a:r>
              <a:rPr lang="en-US" altLang="zh-CN" sz="2000" dirty="0" smtClean="0">
                <a:solidFill>
                  <a:srgbClr val="2958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</a:t>
            </a:r>
            <a:r>
              <a:rPr lang="zh-CN" altLang="en-US" sz="2000" dirty="0" smtClean="0">
                <a:solidFill>
                  <a:srgbClr val="2958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 smtClean="0">
                <a:solidFill>
                  <a:srgbClr val="2958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err="1" smtClean="0">
                <a:solidFill>
                  <a:srgbClr val="2958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rawdata-crosslingual</a:t>
            </a:r>
            <a:r>
              <a:rPr lang="en-US" altLang="zh-CN" sz="2000" dirty="0" smtClean="0">
                <a:solidFill>
                  <a:srgbClr val="2958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 smtClean="0">
                <a:solidFill>
                  <a:srgbClr val="2958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000" dirty="0" smtClean="0">
              <a:solidFill>
                <a:srgbClr val="2958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altLang="zh-CN" sz="2000" dirty="0" smtClean="0">
                <a:solidFill>
                  <a:srgbClr val="2958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quantity </a:t>
            </a:r>
            <a:r>
              <a:rPr lang="en-US" altLang="zh-CN" sz="2000" dirty="0" smtClean="0">
                <a:solidFill>
                  <a:srgbClr val="2958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:32061</a:t>
            </a:r>
            <a:endParaRPr lang="zh-CN" altLang="en-US" sz="2000" dirty="0">
              <a:solidFill>
                <a:srgbClr val="2958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0407" y="1186113"/>
            <a:ext cx="9221787" cy="499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文本框 118"/>
          <p:cNvSpPr txBox="1"/>
          <p:nvPr/>
        </p:nvSpPr>
        <p:spPr>
          <a:xfrm>
            <a:off x="409585" y="478611"/>
            <a:ext cx="96018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" pitchFamily="2" charset="2"/>
              <a:buChar char="Ø"/>
            </a:pPr>
            <a:r>
              <a:rPr lang="en-US" altLang="zh-CN" sz="2000" dirty="0" smtClean="0">
                <a:solidFill>
                  <a:srgbClr val="2958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Original training </a:t>
            </a:r>
            <a:r>
              <a:rPr lang="en-US" altLang="zh-CN" sz="2000" dirty="0" smtClean="0">
                <a:solidFill>
                  <a:srgbClr val="2958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</a:t>
            </a:r>
            <a:r>
              <a:rPr lang="zh-CN" altLang="en-US" sz="2000" dirty="0" smtClean="0">
                <a:solidFill>
                  <a:srgbClr val="2958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 smtClean="0">
                <a:solidFill>
                  <a:srgbClr val="2958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err="1" smtClean="0">
                <a:solidFill>
                  <a:srgbClr val="2958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rawdata-crosslingual</a:t>
            </a:r>
            <a:r>
              <a:rPr lang="en-US" altLang="zh-CN" sz="2000" dirty="0" smtClean="0">
                <a:solidFill>
                  <a:srgbClr val="2958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 smtClean="0">
                <a:solidFill>
                  <a:srgbClr val="2958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000" dirty="0" smtClean="0">
              <a:solidFill>
                <a:srgbClr val="2958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altLang="zh-CN" sz="2000" dirty="0" smtClean="0">
                <a:solidFill>
                  <a:srgbClr val="2958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quantity </a:t>
            </a:r>
            <a:r>
              <a:rPr lang="en-US" altLang="zh-CN" sz="2000" dirty="0" smtClean="0">
                <a:solidFill>
                  <a:srgbClr val="2958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:16491</a:t>
            </a:r>
            <a:endParaRPr lang="zh-CN" altLang="en-US" sz="2000" dirty="0" smtClean="0">
              <a:solidFill>
                <a:srgbClr val="2958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buFont typeface="Wingdings" pitchFamily="2" charset="2"/>
              <a:buChar char="Ø"/>
            </a:pPr>
            <a:endParaRPr lang="zh-CN" altLang="en-US" sz="2000" dirty="0">
              <a:solidFill>
                <a:srgbClr val="2958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699517"/>
            <a:ext cx="152400" cy="563880"/>
          </a:xfrm>
          <a:prstGeom prst="rect">
            <a:avLst/>
          </a:prstGeom>
          <a:solidFill>
            <a:srgbClr val="295860"/>
          </a:solidFill>
          <a:ln>
            <a:solidFill>
              <a:srgbClr val="2958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rgbClr val="295860"/>
              </a:solidFill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245745" y="699517"/>
            <a:ext cx="563880" cy="563880"/>
            <a:chOff x="276225" y="213360"/>
            <a:chExt cx="563880" cy="563880"/>
          </a:xfrm>
          <a:solidFill>
            <a:srgbClr val="295860"/>
          </a:solidFill>
        </p:grpSpPr>
        <p:sp>
          <p:nvSpPr>
            <p:cNvPr id="9" name="矩形 8"/>
            <p:cNvSpPr/>
            <p:nvPr/>
          </p:nvSpPr>
          <p:spPr>
            <a:xfrm>
              <a:off x="276225" y="213360"/>
              <a:ext cx="250031" cy="563880"/>
            </a:xfrm>
            <a:prstGeom prst="rect">
              <a:avLst/>
            </a:prstGeom>
            <a:grpFill/>
            <a:ln>
              <a:solidFill>
                <a:srgbClr val="2958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rgbClr val="295860"/>
                </a:solidFill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276225" y="213360"/>
              <a:ext cx="563880" cy="563880"/>
            </a:xfrm>
            <a:prstGeom prst="ellipse">
              <a:avLst/>
            </a:prstGeom>
            <a:grpFill/>
            <a:ln>
              <a:solidFill>
                <a:srgbClr val="2958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>
                <a:solidFill>
                  <a:srgbClr val="295860"/>
                </a:solidFill>
              </a:endParaRPr>
            </a:p>
          </p:txBody>
        </p:sp>
      </p:grpSp>
      <p:sp>
        <p:nvSpPr>
          <p:cNvPr id="7" name="文本框 27"/>
          <p:cNvSpPr txBox="1"/>
          <p:nvPr/>
        </p:nvSpPr>
        <p:spPr>
          <a:xfrm>
            <a:off x="881676" y="792323"/>
            <a:ext cx="52117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 smtClean="0">
                <a:solidFill>
                  <a:srgbClr val="2958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1.Type Example(Question Type)</a:t>
            </a:r>
            <a:endParaRPr lang="zh-CN" altLang="en-US" sz="2400" b="1" dirty="0">
              <a:solidFill>
                <a:srgbClr val="2958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118"/>
          <p:cNvSpPr txBox="1"/>
          <p:nvPr/>
        </p:nvSpPr>
        <p:spPr>
          <a:xfrm>
            <a:off x="770533" y="1477232"/>
            <a:ext cx="96018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" pitchFamily="2" charset="2"/>
              <a:buChar char="Ø"/>
            </a:pPr>
            <a:r>
              <a:rPr lang="en-US" altLang="zh-CN" sz="2000" dirty="0" smtClean="0">
                <a:solidFill>
                  <a:srgbClr val="2958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Question Type 1 : related to the original question and solved part of problem, but does not completely solve.</a:t>
            </a:r>
          </a:p>
          <a:p>
            <a:pPr algn="just">
              <a:buFont typeface="Wingdings" pitchFamily="2" charset="2"/>
              <a:buChar char="Ø"/>
            </a:pPr>
            <a:endParaRPr lang="zh-CN" altLang="en-US" sz="2000" dirty="0">
              <a:solidFill>
                <a:srgbClr val="2958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98032" y="2126432"/>
            <a:ext cx="7225434" cy="43224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118"/>
          <p:cNvSpPr txBox="1"/>
          <p:nvPr/>
        </p:nvSpPr>
        <p:spPr>
          <a:xfrm>
            <a:off x="445680" y="478611"/>
            <a:ext cx="96018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" pitchFamily="2" charset="2"/>
              <a:buChar char="Ø"/>
            </a:pPr>
            <a:r>
              <a:rPr lang="en-US" altLang="zh-CN" sz="2000" dirty="0" smtClean="0">
                <a:solidFill>
                  <a:srgbClr val="2958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 own training set</a:t>
            </a:r>
            <a:r>
              <a:rPr lang="zh-CN" altLang="en-US" sz="2000" dirty="0" smtClean="0">
                <a:solidFill>
                  <a:srgbClr val="2958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 smtClean="0">
                <a:solidFill>
                  <a:srgbClr val="2958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err="1" smtClean="0">
                <a:solidFill>
                  <a:srgbClr val="2958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rawdata-crosslingual</a:t>
            </a:r>
            <a:r>
              <a:rPr lang="en-US" altLang="zh-CN" sz="2000" dirty="0" smtClean="0">
                <a:solidFill>
                  <a:srgbClr val="2958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 smtClean="0">
                <a:solidFill>
                  <a:srgbClr val="2958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000" dirty="0" smtClean="0">
              <a:solidFill>
                <a:srgbClr val="2958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altLang="zh-CN" sz="2000" dirty="0" smtClean="0">
                <a:solidFill>
                  <a:srgbClr val="2958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quantity </a:t>
            </a:r>
            <a:r>
              <a:rPr lang="en-US" altLang="zh-CN" sz="2000" dirty="0" smtClean="0">
                <a:solidFill>
                  <a:srgbClr val="2958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:6093</a:t>
            </a:r>
            <a:endParaRPr lang="zh-CN" altLang="en-US" sz="2000" dirty="0" smtClean="0">
              <a:solidFill>
                <a:srgbClr val="2958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0025" y="1405022"/>
            <a:ext cx="9251950" cy="4672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6170" y="1755692"/>
            <a:ext cx="8451850" cy="317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文本框 118"/>
          <p:cNvSpPr txBox="1"/>
          <p:nvPr/>
        </p:nvSpPr>
        <p:spPr>
          <a:xfrm>
            <a:off x="409585" y="478611"/>
            <a:ext cx="96018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" pitchFamily="2" charset="2"/>
              <a:buChar char="Ø"/>
            </a:pPr>
            <a:r>
              <a:rPr lang="en-US" altLang="zh-CN" sz="2000" dirty="0" smtClean="0">
                <a:solidFill>
                  <a:srgbClr val="2958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 prediction </a:t>
            </a:r>
            <a:r>
              <a:rPr lang="en-US" altLang="zh-CN" sz="2000" dirty="0" smtClean="0">
                <a:solidFill>
                  <a:srgbClr val="2958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using the original training set</a:t>
            </a:r>
            <a:r>
              <a:rPr lang="zh-CN" altLang="en-US" sz="2000" dirty="0" smtClean="0">
                <a:solidFill>
                  <a:srgbClr val="2958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 smtClean="0">
                <a:solidFill>
                  <a:srgbClr val="2958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err="1" smtClean="0">
                <a:solidFill>
                  <a:srgbClr val="2958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rawdata-crosslingual</a:t>
            </a:r>
            <a:r>
              <a:rPr lang="en-US" altLang="zh-CN" sz="2000" dirty="0" smtClean="0">
                <a:solidFill>
                  <a:srgbClr val="2958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 smtClean="0">
                <a:solidFill>
                  <a:srgbClr val="2958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2000" dirty="0">
              <a:solidFill>
                <a:srgbClr val="2958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699517"/>
            <a:ext cx="152400" cy="563880"/>
          </a:xfrm>
          <a:prstGeom prst="rect">
            <a:avLst/>
          </a:prstGeom>
          <a:solidFill>
            <a:srgbClr val="295860"/>
          </a:solidFill>
          <a:ln>
            <a:solidFill>
              <a:srgbClr val="2958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rgbClr val="295860"/>
              </a:solidFill>
            </a:endParaRPr>
          </a:p>
        </p:txBody>
      </p:sp>
      <p:grpSp>
        <p:nvGrpSpPr>
          <p:cNvPr id="2" name="组合 5"/>
          <p:cNvGrpSpPr/>
          <p:nvPr/>
        </p:nvGrpSpPr>
        <p:grpSpPr>
          <a:xfrm>
            <a:off x="245745" y="699517"/>
            <a:ext cx="563880" cy="563880"/>
            <a:chOff x="276225" y="213360"/>
            <a:chExt cx="563880" cy="563880"/>
          </a:xfrm>
          <a:solidFill>
            <a:srgbClr val="295860"/>
          </a:solidFill>
        </p:grpSpPr>
        <p:sp>
          <p:nvSpPr>
            <p:cNvPr id="9" name="矩形 8"/>
            <p:cNvSpPr/>
            <p:nvPr/>
          </p:nvSpPr>
          <p:spPr>
            <a:xfrm>
              <a:off x="276225" y="213360"/>
              <a:ext cx="250031" cy="563880"/>
            </a:xfrm>
            <a:prstGeom prst="rect">
              <a:avLst/>
            </a:prstGeom>
            <a:grpFill/>
            <a:ln>
              <a:solidFill>
                <a:srgbClr val="2958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rgbClr val="295860"/>
                </a:solidFill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276225" y="213360"/>
              <a:ext cx="563880" cy="563880"/>
            </a:xfrm>
            <a:prstGeom prst="ellipse">
              <a:avLst/>
            </a:prstGeom>
            <a:grpFill/>
            <a:ln>
              <a:solidFill>
                <a:srgbClr val="2958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>
                <a:solidFill>
                  <a:srgbClr val="295860"/>
                </a:solidFill>
              </a:endParaRPr>
            </a:p>
          </p:txBody>
        </p:sp>
      </p:grpSp>
      <p:sp>
        <p:nvSpPr>
          <p:cNvPr id="7" name="文本框 27"/>
          <p:cNvSpPr txBox="1"/>
          <p:nvPr/>
        </p:nvSpPr>
        <p:spPr>
          <a:xfrm>
            <a:off x="881676" y="792323"/>
            <a:ext cx="52117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 smtClean="0">
                <a:solidFill>
                  <a:srgbClr val="2958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1.Type Example(Question Type)</a:t>
            </a:r>
            <a:endParaRPr lang="zh-CN" altLang="en-US" sz="2400" b="1" dirty="0">
              <a:solidFill>
                <a:srgbClr val="2958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118"/>
          <p:cNvSpPr txBox="1"/>
          <p:nvPr/>
        </p:nvSpPr>
        <p:spPr>
          <a:xfrm>
            <a:off x="770533" y="1477232"/>
            <a:ext cx="96018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" pitchFamily="2" charset="2"/>
              <a:buChar char="Ø"/>
            </a:pPr>
            <a:r>
              <a:rPr lang="en-US" altLang="zh-CN" sz="2000" dirty="0" smtClean="0">
                <a:solidFill>
                  <a:srgbClr val="2958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Question Type 2 : This link is the answer of the original question, but the author raises new problem on this LQ basis.</a:t>
            </a:r>
          </a:p>
          <a:p>
            <a:pPr algn="just">
              <a:buFont typeface="Wingdings" pitchFamily="2" charset="2"/>
              <a:buChar char="Ø"/>
            </a:pPr>
            <a:endParaRPr lang="zh-CN" altLang="en-US" sz="2000" dirty="0">
              <a:solidFill>
                <a:srgbClr val="2958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84592" y="2459622"/>
            <a:ext cx="7300913" cy="311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699517"/>
            <a:ext cx="152400" cy="563880"/>
          </a:xfrm>
          <a:prstGeom prst="rect">
            <a:avLst/>
          </a:prstGeom>
          <a:solidFill>
            <a:srgbClr val="295860"/>
          </a:solidFill>
          <a:ln>
            <a:solidFill>
              <a:srgbClr val="2958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rgbClr val="295860"/>
              </a:solidFill>
            </a:endParaRPr>
          </a:p>
        </p:txBody>
      </p:sp>
      <p:grpSp>
        <p:nvGrpSpPr>
          <p:cNvPr id="2" name="组合 5"/>
          <p:cNvGrpSpPr/>
          <p:nvPr/>
        </p:nvGrpSpPr>
        <p:grpSpPr>
          <a:xfrm>
            <a:off x="245745" y="699517"/>
            <a:ext cx="563880" cy="563880"/>
            <a:chOff x="276225" y="213360"/>
            <a:chExt cx="563880" cy="563880"/>
          </a:xfrm>
          <a:solidFill>
            <a:srgbClr val="295860"/>
          </a:solidFill>
        </p:grpSpPr>
        <p:sp>
          <p:nvSpPr>
            <p:cNvPr id="9" name="矩形 8"/>
            <p:cNvSpPr/>
            <p:nvPr/>
          </p:nvSpPr>
          <p:spPr>
            <a:xfrm>
              <a:off x="276225" y="213360"/>
              <a:ext cx="250031" cy="563880"/>
            </a:xfrm>
            <a:prstGeom prst="rect">
              <a:avLst/>
            </a:prstGeom>
            <a:grpFill/>
            <a:ln>
              <a:solidFill>
                <a:srgbClr val="2958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rgbClr val="295860"/>
                </a:solidFill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276225" y="213360"/>
              <a:ext cx="563880" cy="563880"/>
            </a:xfrm>
            <a:prstGeom prst="ellipse">
              <a:avLst/>
            </a:prstGeom>
            <a:grpFill/>
            <a:ln>
              <a:solidFill>
                <a:srgbClr val="2958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>
                <a:solidFill>
                  <a:srgbClr val="295860"/>
                </a:solidFill>
              </a:endParaRPr>
            </a:p>
          </p:txBody>
        </p:sp>
      </p:grpSp>
      <p:sp>
        <p:nvSpPr>
          <p:cNvPr id="7" name="文本框 27"/>
          <p:cNvSpPr txBox="1"/>
          <p:nvPr/>
        </p:nvSpPr>
        <p:spPr>
          <a:xfrm>
            <a:off x="881676" y="792323"/>
            <a:ext cx="52117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 smtClean="0">
                <a:solidFill>
                  <a:srgbClr val="2958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1.Type Example(Question Type)</a:t>
            </a:r>
            <a:endParaRPr lang="zh-CN" altLang="en-US" sz="2400" b="1" dirty="0">
              <a:solidFill>
                <a:srgbClr val="2958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118"/>
          <p:cNvSpPr txBox="1"/>
          <p:nvPr/>
        </p:nvSpPr>
        <p:spPr>
          <a:xfrm>
            <a:off x="770533" y="1477232"/>
            <a:ext cx="960186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" pitchFamily="2" charset="2"/>
              <a:buChar char="Ø"/>
            </a:pPr>
            <a:r>
              <a:rPr lang="en-US" altLang="zh-CN" sz="2000" dirty="0" smtClean="0">
                <a:solidFill>
                  <a:srgbClr val="2958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Question Type 3 : This link is the answer of the original question, but the author does not understand some content/ has doubts/ use with problem/ will not use.</a:t>
            </a:r>
          </a:p>
          <a:p>
            <a:pPr algn="just">
              <a:buFont typeface="Wingdings" pitchFamily="2" charset="2"/>
              <a:buChar char="Ø"/>
            </a:pPr>
            <a:endParaRPr lang="zh-CN" altLang="en-US" sz="2000" dirty="0">
              <a:solidFill>
                <a:srgbClr val="2958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9369" y="2085724"/>
            <a:ext cx="5708650" cy="4519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699517"/>
            <a:ext cx="152400" cy="563880"/>
          </a:xfrm>
          <a:prstGeom prst="rect">
            <a:avLst/>
          </a:prstGeom>
          <a:solidFill>
            <a:srgbClr val="295860"/>
          </a:solidFill>
          <a:ln>
            <a:solidFill>
              <a:srgbClr val="2958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rgbClr val="295860"/>
              </a:solidFill>
            </a:endParaRPr>
          </a:p>
        </p:txBody>
      </p:sp>
      <p:grpSp>
        <p:nvGrpSpPr>
          <p:cNvPr id="2" name="组合 5"/>
          <p:cNvGrpSpPr/>
          <p:nvPr/>
        </p:nvGrpSpPr>
        <p:grpSpPr>
          <a:xfrm>
            <a:off x="245745" y="699517"/>
            <a:ext cx="563880" cy="563880"/>
            <a:chOff x="276225" y="213360"/>
            <a:chExt cx="563880" cy="563880"/>
          </a:xfrm>
          <a:solidFill>
            <a:srgbClr val="295860"/>
          </a:solidFill>
        </p:grpSpPr>
        <p:sp>
          <p:nvSpPr>
            <p:cNvPr id="9" name="矩形 8"/>
            <p:cNvSpPr/>
            <p:nvPr/>
          </p:nvSpPr>
          <p:spPr>
            <a:xfrm>
              <a:off x="276225" y="213360"/>
              <a:ext cx="250031" cy="563880"/>
            </a:xfrm>
            <a:prstGeom prst="rect">
              <a:avLst/>
            </a:prstGeom>
            <a:grpFill/>
            <a:ln>
              <a:solidFill>
                <a:srgbClr val="2958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rgbClr val="295860"/>
                </a:solidFill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276225" y="213360"/>
              <a:ext cx="563880" cy="563880"/>
            </a:xfrm>
            <a:prstGeom prst="ellipse">
              <a:avLst/>
            </a:prstGeom>
            <a:grpFill/>
            <a:ln>
              <a:solidFill>
                <a:srgbClr val="2958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>
                <a:solidFill>
                  <a:srgbClr val="295860"/>
                </a:solidFill>
              </a:endParaRPr>
            </a:p>
          </p:txBody>
        </p:sp>
      </p:grpSp>
      <p:sp>
        <p:nvSpPr>
          <p:cNvPr id="7" name="文本框 27"/>
          <p:cNvSpPr txBox="1"/>
          <p:nvPr/>
        </p:nvSpPr>
        <p:spPr>
          <a:xfrm>
            <a:off x="881676" y="792323"/>
            <a:ext cx="52117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 smtClean="0">
                <a:solidFill>
                  <a:srgbClr val="2958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1.Type Example(Question Type)</a:t>
            </a:r>
            <a:endParaRPr lang="zh-CN" altLang="en-US" sz="2400" b="1" dirty="0">
              <a:solidFill>
                <a:srgbClr val="2958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118"/>
          <p:cNvSpPr txBox="1"/>
          <p:nvPr/>
        </p:nvSpPr>
        <p:spPr>
          <a:xfrm>
            <a:off x="770533" y="1477232"/>
            <a:ext cx="96018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" pitchFamily="2" charset="2"/>
              <a:buChar char="Ø"/>
            </a:pPr>
            <a:r>
              <a:rPr lang="en-US" altLang="zh-CN" sz="2000" dirty="0" smtClean="0">
                <a:solidFill>
                  <a:srgbClr val="2958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Question Type 4 : Duplicate problem with ESO.</a:t>
            </a:r>
          </a:p>
          <a:p>
            <a:pPr algn="just"/>
            <a:r>
              <a:rPr lang="en-US" altLang="zh-CN" sz="2000" dirty="0" smtClean="0">
                <a:solidFill>
                  <a:srgbClr val="2958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(The left picture is RSO, the right one is ESO.)</a:t>
            </a:r>
          </a:p>
          <a:p>
            <a:pPr algn="just">
              <a:buFont typeface="Wingdings" pitchFamily="2" charset="2"/>
              <a:buChar char="Ø"/>
            </a:pPr>
            <a:endParaRPr lang="zh-CN" altLang="en-US" sz="2000" dirty="0">
              <a:solidFill>
                <a:srgbClr val="2958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237873"/>
            <a:ext cx="597535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927725" y="2197099"/>
            <a:ext cx="6264275" cy="2919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699517"/>
            <a:ext cx="152400" cy="563880"/>
          </a:xfrm>
          <a:prstGeom prst="rect">
            <a:avLst/>
          </a:prstGeom>
          <a:solidFill>
            <a:srgbClr val="295860"/>
          </a:solidFill>
          <a:ln>
            <a:solidFill>
              <a:srgbClr val="2958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rgbClr val="295860"/>
              </a:solidFill>
            </a:endParaRPr>
          </a:p>
        </p:txBody>
      </p:sp>
      <p:grpSp>
        <p:nvGrpSpPr>
          <p:cNvPr id="2" name="组合 5"/>
          <p:cNvGrpSpPr/>
          <p:nvPr/>
        </p:nvGrpSpPr>
        <p:grpSpPr>
          <a:xfrm>
            <a:off x="245745" y="699517"/>
            <a:ext cx="563880" cy="563880"/>
            <a:chOff x="276225" y="213360"/>
            <a:chExt cx="563880" cy="563880"/>
          </a:xfrm>
          <a:solidFill>
            <a:srgbClr val="295860"/>
          </a:solidFill>
        </p:grpSpPr>
        <p:sp>
          <p:nvSpPr>
            <p:cNvPr id="9" name="矩形 8"/>
            <p:cNvSpPr/>
            <p:nvPr/>
          </p:nvSpPr>
          <p:spPr>
            <a:xfrm>
              <a:off x="276225" y="213360"/>
              <a:ext cx="250031" cy="563880"/>
            </a:xfrm>
            <a:prstGeom prst="rect">
              <a:avLst/>
            </a:prstGeom>
            <a:grpFill/>
            <a:ln>
              <a:solidFill>
                <a:srgbClr val="2958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rgbClr val="295860"/>
                </a:solidFill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276225" y="213360"/>
              <a:ext cx="563880" cy="563880"/>
            </a:xfrm>
            <a:prstGeom prst="ellipse">
              <a:avLst/>
            </a:prstGeom>
            <a:grpFill/>
            <a:ln>
              <a:solidFill>
                <a:srgbClr val="2958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>
                <a:solidFill>
                  <a:srgbClr val="295860"/>
                </a:solidFill>
              </a:endParaRPr>
            </a:p>
          </p:txBody>
        </p:sp>
      </p:grpSp>
      <p:sp>
        <p:nvSpPr>
          <p:cNvPr id="7" name="文本框 27"/>
          <p:cNvSpPr txBox="1"/>
          <p:nvPr/>
        </p:nvSpPr>
        <p:spPr>
          <a:xfrm>
            <a:off x="881676" y="792323"/>
            <a:ext cx="52117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 smtClean="0">
                <a:solidFill>
                  <a:srgbClr val="2958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1.Type Example(Question Type)</a:t>
            </a:r>
            <a:endParaRPr lang="zh-CN" altLang="en-US" sz="2400" b="1" dirty="0">
              <a:solidFill>
                <a:srgbClr val="2958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118"/>
          <p:cNvSpPr txBox="1"/>
          <p:nvPr/>
        </p:nvSpPr>
        <p:spPr>
          <a:xfrm>
            <a:off x="770533" y="1477232"/>
            <a:ext cx="96018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" pitchFamily="2" charset="2"/>
              <a:buChar char="Ø"/>
            </a:pPr>
            <a:r>
              <a:rPr lang="en-US" altLang="zh-CN" sz="2000" dirty="0" smtClean="0">
                <a:solidFill>
                  <a:srgbClr val="2958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Question Type 5: related to the original question but does not solve the problem.</a:t>
            </a:r>
            <a:endParaRPr lang="zh-CN" altLang="en-US" sz="2000" dirty="0">
              <a:solidFill>
                <a:srgbClr val="2958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98955" y="2794668"/>
            <a:ext cx="6073775" cy="2614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699517"/>
            <a:ext cx="152400" cy="563880"/>
          </a:xfrm>
          <a:prstGeom prst="rect">
            <a:avLst/>
          </a:prstGeom>
          <a:solidFill>
            <a:srgbClr val="295860"/>
          </a:solidFill>
          <a:ln>
            <a:solidFill>
              <a:srgbClr val="2958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rgbClr val="295860"/>
              </a:solidFill>
            </a:endParaRPr>
          </a:p>
        </p:txBody>
      </p:sp>
      <p:grpSp>
        <p:nvGrpSpPr>
          <p:cNvPr id="2" name="组合 5"/>
          <p:cNvGrpSpPr/>
          <p:nvPr/>
        </p:nvGrpSpPr>
        <p:grpSpPr>
          <a:xfrm>
            <a:off x="245745" y="699517"/>
            <a:ext cx="563880" cy="563880"/>
            <a:chOff x="276225" y="213360"/>
            <a:chExt cx="563880" cy="563880"/>
          </a:xfrm>
          <a:solidFill>
            <a:srgbClr val="295860"/>
          </a:solidFill>
        </p:grpSpPr>
        <p:sp>
          <p:nvSpPr>
            <p:cNvPr id="9" name="矩形 8"/>
            <p:cNvSpPr/>
            <p:nvPr/>
          </p:nvSpPr>
          <p:spPr>
            <a:xfrm>
              <a:off x="276225" y="213360"/>
              <a:ext cx="250031" cy="563880"/>
            </a:xfrm>
            <a:prstGeom prst="rect">
              <a:avLst/>
            </a:prstGeom>
            <a:grpFill/>
            <a:ln>
              <a:solidFill>
                <a:srgbClr val="2958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rgbClr val="295860"/>
                </a:solidFill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276225" y="213360"/>
              <a:ext cx="563880" cy="563880"/>
            </a:xfrm>
            <a:prstGeom prst="ellipse">
              <a:avLst/>
            </a:prstGeom>
            <a:grpFill/>
            <a:ln>
              <a:solidFill>
                <a:srgbClr val="2958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>
                <a:solidFill>
                  <a:srgbClr val="295860"/>
                </a:solidFill>
              </a:endParaRPr>
            </a:p>
          </p:txBody>
        </p:sp>
      </p:grpSp>
      <p:sp>
        <p:nvSpPr>
          <p:cNvPr id="7" name="文本框 27"/>
          <p:cNvSpPr txBox="1"/>
          <p:nvPr/>
        </p:nvSpPr>
        <p:spPr>
          <a:xfrm>
            <a:off x="881676" y="792323"/>
            <a:ext cx="52117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 smtClean="0">
                <a:solidFill>
                  <a:srgbClr val="2958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1.Type Example(Question Type)</a:t>
            </a:r>
            <a:endParaRPr lang="zh-CN" altLang="en-US" sz="2400" b="1" dirty="0">
              <a:solidFill>
                <a:srgbClr val="2958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118"/>
          <p:cNvSpPr txBox="1"/>
          <p:nvPr/>
        </p:nvSpPr>
        <p:spPr>
          <a:xfrm>
            <a:off x="770533" y="1477232"/>
            <a:ext cx="96018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" pitchFamily="2" charset="2"/>
              <a:buChar char="Ø"/>
            </a:pPr>
            <a:r>
              <a:rPr lang="en-US" altLang="zh-CN" sz="2000" dirty="0" smtClean="0">
                <a:solidFill>
                  <a:srgbClr val="2958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Question Type 6 : Duplicate problem with ESO.</a:t>
            </a:r>
          </a:p>
          <a:p>
            <a:pPr algn="just">
              <a:buFont typeface="Wingdings" pitchFamily="2" charset="2"/>
              <a:buChar char="Ø"/>
            </a:pPr>
            <a:endParaRPr lang="zh-CN" altLang="en-US" sz="2000" dirty="0">
              <a:solidFill>
                <a:srgbClr val="2958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97655" y="2507916"/>
            <a:ext cx="5524500" cy="3452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699517"/>
            <a:ext cx="152400" cy="563880"/>
          </a:xfrm>
          <a:prstGeom prst="rect">
            <a:avLst/>
          </a:prstGeom>
          <a:solidFill>
            <a:srgbClr val="295860"/>
          </a:solidFill>
          <a:ln>
            <a:solidFill>
              <a:srgbClr val="2958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rgbClr val="295860"/>
              </a:solidFill>
            </a:endParaRPr>
          </a:p>
        </p:txBody>
      </p:sp>
      <p:grpSp>
        <p:nvGrpSpPr>
          <p:cNvPr id="2" name="组合 5"/>
          <p:cNvGrpSpPr/>
          <p:nvPr/>
        </p:nvGrpSpPr>
        <p:grpSpPr>
          <a:xfrm>
            <a:off x="245745" y="699517"/>
            <a:ext cx="563880" cy="563880"/>
            <a:chOff x="276225" y="213360"/>
            <a:chExt cx="563880" cy="563880"/>
          </a:xfrm>
          <a:solidFill>
            <a:srgbClr val="295860"/>
          </a:solidFill>
        </p:grpSpPr>
        <p:sp>
          <p:nvSpPr>
            <p:cNvPr id="9" name="矩形 8"/>
            <p:cNvSpPr/>
            <p:nvPr/>
          </p:nvSpPr>
          <p:spPr>
            <a:xfrm>
              <a:off x="276225" y="213360"/>
              <a:ext cx="250031" cy="563880"/>
            </a:xfrm>
            <a:prstGeom prst="rect">
              <a:avLst/>
            </a:prstGeom>
            <a:grpFill/>
            <a:ln>
              <a:solidFill>
                <a:srgbClr val="2958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rgbClr val="295860"/>
                </a:solidFill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276225" y="213360"/>
              <a:ext cx="563880" cy="563880"/>
            </a:xfrm>
            <a:prstGeom prst="ellipse">
              <a:avLst/>
            </a:prstGeom>
            <a:grpFill/>
            <a:ln>
              <a:solidFill>
                <a:srgbClr val="2958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>
                <a:solidFill>
                  <a:srgbClr val="295860"/>
                </a:solidFill>
              </a:endParaRPr>
            </a:p>
          </p:txBody>
        </p:sp>
      </p:grpSp>
      <p:sp>
        <p:nvSpPr>
          <p:cNvPr id="7" name="文本框 27"/>
          <p:cNvSpPr txBox="1"/>
          <p:nvPr/>
        </p:nvSpPr>
        <p:spPr>
          <a:xfrm>
            <a:off x="881676" y="792323"/>
            <a:ext cx="48271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 smtClean="0">
                <a:solidFill>
                  <a:srgbClr val="2958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1.Type Example(Answer Type)</a:t>
            </a:r>
            <a:endParaRPr lang="zh-CN" altLang="en-US" sz="2400" b="1" dirty="0">
              <a:solidFill>
                <a:srgbClr val="2958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118"/>
          <p:cNvSpPr txBox="1"/>
          <p:nvPr/>
        </p:nvSpPr>
        <p:spPr>
          <a:xfrm>
            <a:off x="770533" y="1477232"/>
            <a:ext cx="96018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" pitchFamily="2" charset="2"/>
              <a:buChar char="Ø"/>
            </a:pPr>
            <a:r>
              <a:rPr lang="en-US" altLang="zh-CN" sz="2000" dirty="0" smtClean="0">
                <a:solidFill>
                  <a:srgbClr val="2958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Answer Type 1 : related to the author</a:t>
            </a:r>
            <a:r>
              <a:rPr lang="en-US" altLang="zh-CN" sz="2000" dirty="0" smtClean="0">
                <a:solidFill>
                  <a:srgbClr val="295860"/>
                </a:solidFill>
                <a:latin typeface="MS PGothic" pitchFamily="34" charset="-128"/>
                <a:ea typeface="MS PGothic" pitchFamily="34" charset="-128"/>
              </a:rPr>
              <a:t>’</a:t>
            </a:r>
            <a:r>
              <a:rPr lang="en-US" altLang="zh-CN" sz="2000" dirty="0" smtClean="0">
                <a:solidFill>
                  <a:srgbClr val="2958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 question, and helpful in solving the problem/ solving part of the author</a:t>
            </a:r>
            <a:r>
              <a:rPr lang="en-US" altLang="zh-CN" sz="2000" dirty="0" smtClean="0">
                <a:solidFill>
                  <a:srgbClr val="295860"/>
                </a:solidFill>
                <a:latin typeface="MS PGothic" pitchFamily="34" charset="-128"/>
                <a:ea typeface="MS PGothic" pitchFamily="34" charset="-128"/>
              </a:rPr>
              <a:t>’</a:t>
            </a:r>
            <a:r>
              <a:rPr lang="en-US" altLang="zh-CN" sz="2000" dirty="0" smtClean="0">
                <a:solidFill>
                  <a:srgbClr val="2958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  problem.</a:t>
            </a:r>
          </a:p>
          <a:p>
            <a:pPr algn="just">
              <a:buFont typeface="Wingdings" pitchFamily="2" charset="2"/>
              <a:buChar char="Ø"/>
            </a:pPr>
            <a:endParaRPr lang="zh-CN" altLang="en-US" sz="2000" dirty="0">
              <a:solidFill>
                <a:srgbClr val="2958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85349" y="2491707"/>
            <a:ext cx="5875337" cy="3725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699517"/>
            <a:ext cx="152400" cy="563880"/>
          </a:xfrm>
          <a:prstGeom prst="rect">
            <a:avLst/>
          </a:prstGeom>
          <a:solidFill>
            <a:srgbClr val="295860"/>
          </a:solidFill>
          <a:ln>
            <a:solidFill>
              <a:srgbClr val="2958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rgbClr val="295860"/>
              </a:solidFill>
            </a:endParaRPr>
          </a:p>
        </p:txBody>
      </p:sp>
      <p:grpSp>
        <p:nvGrpSpPr>
          <p:cNvPr id="2" name="组合 5"/>
          <p:cNvGrpSpPr/>
          <p:nvPr/>
        </p:nvGrpSpPr>
        <p:grpSpPr>
          <a:xfrm>
            <a:off x="245745" y="699517"/>
            <a:ext cx="563880" cy="563880"/>
            <a:chOff x="276225" y="213360"/>
            <a:chExt cx="563880" cy="563880"/>
          </a:xfrm>
          <a:solidFill>
            <a:srgbClr val="295860"/>
          </a:solidFill>
        </p:grpSpPr>
        <p:sp>
          <p:nvSpPr>
            <p:cNvPr id="9" name="矩形 8"/>
            <p:cNvSpPr/>
            <p:nvPr/>
          </p:nvSpPr>
          <p:spPr>
            <a:xfrm>
              <a:off x="276225" y="213360"/>
              <a:ext cx="250031" cy="563880"/>
            </a:xfrm>
            <a:prstGeom prst="rect">
              <a:avLst/>
            </a:prstGeom>
            <a:grpFill/>
            <a:ln>
              <a:solidFill>
                <a:srgbClr val="2958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rgbClr val="295860"/>
                </a:solidFill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276225" y="213360"/>
              <a:ext cx="563880" cy="563880"/>
            </a:xfrm>
            <a:prstGeom prst="ellipse">
              <a:avLst/>
            </a:prstGeom>
            <a:grpFill/>
            <a:ln>
              <a:solidFill>
                <a:srgbClr val="2958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>
                <a:solidFill>
                  <a:srgbClr val="295860"/>
                </a:solidFill>
              </a:endParaRPr>
            </a:p>
          </p:txBody>
        </p:sp>
      </p:grpSp>
      <p:sp>
        <p:nvSpPr>
          <p:cNvPr id="7" name="文本框 27"/>
          <p:cNvSpPr txBox="1"/>
          <p:nvPr/>
        </p:nvSpPr>
        <p:spPr>
          <a:xfrm>
            <a:off x="881676" y="792323"/>
            <a:ext cx="48271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 smtClean="0">
                <a:solidFill>
                  <a:srgbClr val="2958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1.Type Example(Answer Type)</a:t>
            </a:r>
            <a:endParaRPr lang="zh-CN" altLang="en-US" sz="2400" b="1" dirty="0">
              <a:solidFill>
                <a:srgbClr val="2958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118"/>
          <p:cNvSpPr txBox="1"/>
          <p:nvPr/>
        </p:nvSpPr>
        <p:spPr>
          <a:xfrm>
            <a:off x="770533" y="1477232"/>
            <a:ext cx="96018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" pitchFamily="2" charset="2"/>
              <a:buChar char="Ø"/>
            </a:pPr>
            <a:r>
              <a:rPr lang="en-US" altLang="zh-CN" sz="2000" dirty="0" smtClean="0">
                <a:solidFill>
                  <a:srgbClr val="2958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Answer Type 2 : related to the author's question, given the specific example / example code.</a:t>
            </a:r>
          </a:p>
          <a:p>
            <a:pPr algn="just">
              <a:buFont typeface="Wingdings" pitchFamily="2" charset="2"/>
              <a:buChar char="Ø"/>
            </a:pPr>
            <a:endParaRPr lang="zh-CN" altLang="en-US" sz="2000" dirty="0">
              <a:solidFill>
                <a:srgbClr val="2958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54363" y="3150352"/>
            <a:ext cx="5426075" cy="161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276688E4-229E-453A-9875-90C9DA615F34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MidiEepAcR2+wIAALAIAAAUAAAAdW5pdmVyc2FsL3BsYXllci54bWytVU1v2zAMPadA/4Ohe6WkH2sb2C26AsUO61Ag67ZboNqKrcW2PEmum/76UZK/53QrsEMCm+J7pMhH2r9+yVLvmUnFRR6gBZ4jj+WhiHgeB+jx693RBbq+Ojzwi5TumPR4FKAy5wZAU+RFTIWSFxrAD1QnAeoZMDAjr5BcSK53wH0G3G2k41N0eDADl1wFKNG6WBJSVRXmChB5rERaGhKFQ5GRQjLFcs0kcWkgr8Eu9d/R8MtETvSuYKqHLPT7A9ckLceL4gOS6gQLGZPj+XxBftx/XoUJy+gRz5WmeciQB5Wc2VI+0XB7L6IyZcrYZr5LcsW0NklY28zXS764yD0lwwA5h3XGlKIxUzjNY0QclkyA/U1KVVLzqAGt4VVbXvNav7V5XzdutnOkcy7Kp5SrBI76kM46CfTJMKqf2etaBT02CrozTMiT7FfJJYvs67dWjPMFcgFbxdk8sapCOICnOxpqIXe3AAMV1R3EbdOwaxq2oJYDt9FXHQVqbrthVJeSNaWa+c88YuILlZIaWVxpWTKfjIw1lgzBPnFXrpvUNcRPdJae/UNvjN+oNT/VW52xgP/RmE9A1NaE5xF7uePgo1kGNdUMim1sWBcpNjG7nFT5lPV0PTC5HOumwEU8TWXMYAwjqinp7GQflEmqwCUs5QjbO9gLTnicpPDTkwzj0700GZXbSYbewV5wKsLtBLQ1t2Uk4zqOxNQqyCcT68QPS6VFxl+tPAd7Ri+tDt8auebopuDtwfn8j1EcxGgGc4MmVpd56u2r5vDBzKlWnc+6cJaBWmEemC4L59XMQlmMfCK2oWWqb/s5NfuwBx3lPDUd01zfQe+iWvFX5lU8Ml+6xYmpScKMZgL04eKkxwD9hO0yCG9N+yJuRN7UAWNi39y/rWiz5evWua7v67APNXzmrHIYN1MfQR2xFGUejXqIi+4jolLYaTeSUS9lG7jR4hhEKooAncJDfefLs8vuyueLywZr83pwgV0u71jpdcKdgkit6/Yifr0b4PE3UEsDBBQAAgAIAHCAfUmJRWTYbhgAALdDAAAXAAAAdW5pdmVyc2FsL3VuaXZlcnNhbC5wbmftXHlYU9e2p7VFb6tQrt7KnLa2ilYZRAGZcq0CAioiaq1Ioo2CihARJJBRSwVLA6kioKJJBRHFIVrUCJm01MSKGAEpQ0iixpgAGQgJJJDpnRNE0Nr37nvv9nv3fo8//EzO3mf9fr+11l57nY998t2a1RHT3nN+z8bGZlrkiuVrbWzeDbOxmZQ9xRa44pW/6SPgv7fS10Z8YXP5gWs38OWdpKWrltrYXCW9b9z6LvD9L3tWfJVuY2NXD/57i4s8t83GZtnKyOVL12XBFAI4tRL1lUUdOhuy3/7WL9NXHXWMWckjno/o3L/c4eNr3236aNUVj7mr9BUbci795czGS0sPO7uYV544sivC7sfzX899Kyo6Oc2EFzVe3Isa8G1DqRZjGjeni6io/ntHOzCNm3wVrCNDV5J4bvQwqFlNQlHZ5mHl9TZYkKbnAvVtgJxNV+agi7Q9iKuslTfGZjB8QhzBq48z/Qd5uKQKmQuS4SByAC9tWcCxQ/vlm0UWExw7Gbyy/7oTRuZmbg8Gv1z5G8KeKY6ADsdiZ4Hfb3USQ7SFWtuRibtC8gvZCy3fw41fY+NRNE0yaGD/Yt988qHYGeAU9MJ/2Y8Ad6unNvtVeFiVzg2PtTokjlhuVXrWMewtUM4qn5GJZV/PAONu4ycprKLg0ZNH3POP3nTHA0w1m935I/DtM/4xVEWIriudXgpD79T1N3ipPt3Z9U3adE7KCn8Ex2rw2uB9X54chlFcT4479KnpWpoLp2AFrWIEdZNBqGOhUsw/nKH5py6vc/ubFfPhiU8bo15OKTrzVXfmOiv435OPLPpcUDjCcMeqI4mV/NgRFpcimy9mBM2zUv1xceSJ4tSIET3XZkfWNCvOWTnv/+3TnRsmQP7ZIHUhw7ft8Vcwzw5HZKqw0iAeQ+ymajcZeRbs5+LFCrgo65J4cbLbGPh5AmIzo/cy/ekHHR1ZjblN+46+hD9rFqBEuLQMhhux7TKfPcZxgCqGFEOp6k5St5oLYQ/G9KwZozZcyuHwfw1zyZH5kFq6x2jGWewiOPzGsE778pm4k6vjx91Bc3Us5Yj68JJ7xcmqfb116IGejuRIaloAsmGp9hPASvQ4KyXLnqylNSe7Pmh58hFayO1+Pp6wW+FBjCCKmnas2LZJE7zanzqOtNe03GXgjdWX/Q/Z9cSNZ2xbfzq+e7Fd2wXn5ZMH5o5FyRSd8+ThJa1z3qPdH7g9qnqDMbsg3keB52LGAtADd56al1rZFjA/SPUHI3L63T8YIXoG/gE17tTynOHxSitv75FtQBf4f4Eb7+LmLQEZnzM5LqdDx0d4p7drXTFMXLCGMpZOj9iLHO0AV6nD38Qka9Yb1SrpKpbe5PtGhhWI3Ng3+g430y289U3WShK2Oa5/A6W0ADmj/tyb1C7rCX7zQP3AiWkVb6S1vtW7+k3O8O5F/4Gp7KjXBsCkIgX3372uuzkQYtaL1YvtpIo9r1GXrMkKqlvRsHXdK/EomSRWyMoVea96hg6sN6HfIqEnJxl61odYPT4AoqrQgfMBAUI7TnKbAj5OkC4HYtyCkp5CcZqu1qhPcF8dTiVxbupZOqZXIcmtoG3XBwkxEyV0AmQC5F8BBDMkKaU2uh/RDo7vtjDKWmkmkqHmXB9adgTfeXOaOPzMKKIixCCvoX8Jy5Z0Tv0kkl5T5p26rM7J90/uHkcNdGLUd2aiqKzhHuVPIHceXq49WV/KNkoE9fZQBkaFEdHpBiXdSy5Q4XVKkkVP4mH7iyhdIUPPitTZ+8saXjSbl5C43s5vs+uavYcPemGfyHy0aM6K4buzSAxF7dgsk4pg6czIrsMbxRC2ZAk36ZAwnReS1s6IRTi65fT2D41NHe6lwss8Y/h64iNTemjfrUlpDxnzEXsSzK4HRudk1jhTDgeSkdgPk5wXevGToIYOmmnzgbL60eFOi8PwZAjWu/BYqcJsUBH4vL/dXPIiA/xrksjZz5steyt7nXhFeNatbqeR2KYmwk09X4r3Z88z//zZzcUvp1NxiuQ0RnBxDL6/SC2derJkJHsUiZlALxMAI+ezD7qnThvJic5GeU/rBWB25RwKdqGZcaDlRXoJ5M17sqPsocY9xuxJVYiR9KB3VD7pP6pkW8x6je1q7ih7QxF0qAgw3AyGQ58+efVLXRjZ6byngB1gp1phrJ1UtXXUDs6soZDqJXOHZmn3pI/qyYwJGVjn6hmzwNR1oMV7lMdlGNM5oiHOIE+CuhDMtyS+owNAJhYHbCJ3TrIP/mD8QH7zjuxdQBLQxTzITezICrke3zQZqr8dsJncOZPVd1CfbLPZ84UHLgEc3fMrJOdD9I9z1G02Nze/vEUKtQyBCBiRQfjKLTuCkc4LkLmAz/pT2La3JAtHockE81DARuFUq+P22XiSXvh+Q7FtQ9kTILQktt0tyaiPq1NbRX+HnoFPftz/Yr2mrieoZxIcJgOTgS6WxP7wlsT7lcnBVpJv33QdJdnaeuFL8ZZs3y4gP8cNLI4MlEtK4UKmtjmaLiVjPIUFTqNlIIHaBsOk6IDHrl/GysnaVh2wVWf9GXXrUs9AG1yE09FFAisdi1llsd2QiN1NIqnVV2FjOBsGoBYNlA4x9+XRAYqKTt2KTXFiBAZLJJEGql+Wu+vV6uPbjvwmkiNCxjDuecxLmWVldWXu+vDYnS4jWbXq/ML8KP5dq/3dUcWx6zrDrUa2xFUTy5v9RgJXtnb7jOJhXQXEtAMFrBGByKwQsbqvct35YM1rEyLIVpD2o/Mqzj2iA6XBQCcRjGI6Ca+taIKbWuEJGF7gGPZ5pNh3OVe2hMOrIqN75ASVC6Jbv7tJfWMOOetppw4GHT8VMeVSOE+yY9io4cENwpPjgGgxuJ64JEIGfsipPK/ARxtMWbDL6mm/SkDsQArxlNhr/Yl9ZJ3vOBGJ1hkBawGlPXxz78ENBKzZRaTndBiMDWxjw3XVr+P8gqPfhV/TPv3eC/YqMt0kW2LOMvb7hnOnBJo/Oau+sZUBH3CqHPVcoVMY22JSqS5vrt2rICgyeaEGeRmlMlPvF+n/m2MgBCO/6s/lRS0mOr/ACkyc4UY4qhNDLPoOKMkhg+hj+DhjyC+ytE3feVpcE6bjcDv10E85XH52buyod7j4s7L+3pmhFqMGWeidhyzK6AQm7HV0s5wMtS0ot24W69x886N6WvGOTOFHgeOCeePwmJxrBcQXk53CKlO2jbnwv86X1mgv5jXDE3tCloIQuQkhRmCxF78c24PXM83DvXQkwcBPooTZXmzRO0Igvev/vTqERGb/vc/pbIuBLTJ1UEwdSntLnz0KLJ8H+F36je6QFusC5I2hX0CDWzHwFK5TXqYr396w63fLMwb7dHra8rd+2/6qt4bmx7bnvrrgiznTt5yqHmNT3bzn7Ytx61/K3rTeeXUuXH8QvkXSzEb9dmne2IKfN21OvWMjS3NKdWUtKXR4h1H3oG79OLTKJ9u88y+XxWaUvWp/oWNYW6NH3apxcVq/M8CJWN6bOENwdryMRSenhjft881PfY2QbYWszimMdv5VMjmxGQJiOX/deHW5Rbc96lLDm1Kqx7kvqv7XLTMS/CtkfhN0J+j+O9KlISKadAxpCB1sNekYFdOfdUr4e6aKY7HaemAzV5aJjM+Vd2bCgw1Sbah2w+9RuMRywnAVAT2oAAuRSxgy7vcKM2fB4x55oA1/hvcyj1fIMEINWTAnVP0djWEf8ntzfGAXiQlW/6IUYlQ4DYF0QJsHNT6JF+aR3yAc6DFS4RM5NUF3gu7/BV2Oxz20qd/Lsvf1nkCA0wnSgn/XmOCeTqccmvTeFU8xgjmOdw9QsrQd5Vf2vt73NQ4/92fXGvryoK7cGY8H/UJvcLn6P6ejUxwzqyGWw8VFJWPwbi3j+h7ZdUJLc8yYpaDZ1gDs2/gSqNPHCfRSdf0Yj8JfQc/HupW8pJm50hrNnitjIUYsBF2+Lm8ccJE1jIHzx9Gzpkbr1jH23G1g/M7ZRU9QmqD0T6BE+76wHKq/bZ8JMckiUCN/P1ThVHxTG8HUdp22a9prNoGHUxVdxapBUmFM9CAP4diKfm11CGQQCnuv5F5HEnFXyGt3p2bMwBnVXNxZ2b3X77rrEcgqkennN6k7yjfFvEYS6Ih8DrHEbirvQ5df0833qZDpo0uUdb2Xa6CB1IHiVx1Fl3nUQZZDsp8druH9VeAigoZiHq1BG0p/NyswnKfet9w+gYke2O3qRjgDo6FeI+Ey9H3JtQcTCTxB6f8HpZ3E8ottbBOfnWDwX2A6M/GXnQmQCZAJkAmQCZAJkAmQCZAJkAmQCZAJkAmQCZAJkH9JEBh+SJJck/cpk5k2a+wqGaOsFbggGWngqy8Uv9T6mw4vETHgcRtl8ZewWr+cFc1K+Wwi/4dUDvF/dq7yv3Ews0vdc4GqBD/b3Pj5f3eacwz1XmyFDMU2CATSUF2tICK0/7BgcmjfAYEAJRI8yEoQDxS0LYEhh7NH3txaQGNcq1jPQeTysM99Z3a2cwyFXDmEgpffy7o/F8V8n1Tuxej7WanDq3RPv1fsYgjVdS0862tOv/WAp6AqcWvF7e0cUik5aSeDt12RJ75OkS7x6vm5QlYFNXXr36a7UINM2P1liCFLVALHJ3Sw5jbTDhT8NfbI4+1Gcnr37ckQIu/6IuGckMGNYumeDkpf1pNYbaZhfhPTChbAjCPkDumv8tJdR+/8+T5OJ5hJEGVVNGsWVHK7zqnTa+/HvF3X53EC9kjxiQmb+gvBLCUo8Rp/Qjp4AE0/+AyFl6IeuNOMLK47Ri7n1moeBPGwRjGE0MCv3Qw3Pp0pMg64izwtOOMA3DJQZnFX1krJAhrbpKAFDwarUEKIeM0wEhE8CB4n1XDjzTQfISo40XJDrdkUOshQ+ZMRjAfqulIR4XgqJ+kYRfpSqDHyZ63hTsMPZOTckOcLiZQ4NAvhGEZalFsJH66Ed5q6eKaufdxzyxDBbqQlRrNPRsHWDGKcmDt8nDJ0/P1plzbf16P88EwudUB/HZLzRG/2cVdacHYI71XLtg7gpSYfuwQVu0DdrkbICQx1qHgJh8/pdc/p1pvVGiceRq/vMBRAko16MddNVYPt2h4oSQpTFkhX8JjP9oEp9q44ec9Z0eewEu3J6G6f0q1GmO4nFutcrHYFYrOzaAPlNGoH1k+YHfq+9hPo7Jm+ZmaBw54hHNRQAzU8T4r2tJjm590DKEXU95iqaesv60ScLPnejyAqXyEKzJdSVRAeZrB4co8Fml1OMEX6TAZPX3tq74xVEFLVD2QM4JQZzeleldyTX6BTwcRKMTpoGsyB5XnNGs9K7uYSNVfWkg47Gqu1Tdh2q4uE7E6JFvsOlSxzLJ1TQDAQ8rpFEv1FgVqh112FxF3QXRBuqBUSXPJICawHakV/SgOF77ia+3gJht1j8Iwbzgo+qO0CdL6ARpskcPN2rEWzgjcNWBB1CYPwvUfPSBOiSLUrKUP3k55qYN8CyJUO850otTQLorNYfXx/HuXXu5JIsWjvtmAj6rhtY4/pgQExf70lxTUoX3lKZ2rWJZzVqrPAc7CdISZtC/3Cl1T3kHfOSmFRpCUj8OddnJbnabsAvRfbSlnaSr2hvqHEyugnnORz+Hc8HIy2e0aInIGkO3RL0yuap5TMt9ztHyDylEGuV25u3mmMLyTmWTyRHI9NJtrVg7HaHIjxsXJISmEPNpmLzEqV2ZOlWolWVmqPHe9llsQOmz8O0a1F39/KNTvPr5TaAjXlFCzrycGyftTGqd1Dpc0IT76+tpCSjjZrvPOFPy76xq3TIgnqTsGIa97ltpGCeRCqNAuBDTau7NJgVzVVWkXLG838gMFkq+rUVo9Au/ZoL2aGYhYONcjr9g2D4LRNNbQCFdUOa2XS68TzhTV4ME1oEfSM1RtyoOwucSG2GMhfjkR/J/ZSoxZTH7eCxz7qnv6ef/9AWEG5vyy4Qoa/G4V0GcyR6dMGweAnE781wEU+dkpo0V6syNFDV681I1MglmBOg1q1cxDfyj/SQXARKxocUBbRr3qp2mR4K5PBkrR95kbdhxXJTYMA4TqIW0RrUnghdANbfr6KnJ+zFeBZr2OTJ7tnPd59tIuG5ZsJKvYqa4LKXaA0nHhx111LQynZBSjCA05whK+J1beuOXkjoKUYwQaXjW3B0mS/LYVbd0PXfIY4GrRu2vauY2rV11MPituysXTXKdzHx8xuRBUcz5EMCJGDN5bVWPxyfXYoCQyTdxCxLQRvNPFLLG6FFibkiws6vgtU2c9l7e4Wp2F/k7J83jmr66DD8pbtAohKDO7VgVi2hBZp9W6T2XdbKdtPHP2+axDxrDXECSzzAJUrmk5ei3YDk34RflpzL7AnHiiKhpAMPLMrYT7L2cSB37q2Gzv4zHEZ9yFGz+quLbUTEc7vsgxqU45Yc7Iv2pbI+9YN2uYyhNB21wI70MbSMjWtERJFRQDDRznUpWhwY9+zF6ApgppaoHdoqgWWgKEd2Ofb0OyRzIO1mhXd/E/BzysXch66DNWVvzClNdyOi7ZaejSOXSKhYTjLAJ7zVbC0+GVWicxqE7/lhVxNFOVjTMh/boIyt85fiISjDdbVnkgdpymYk9R4FrqawOTNXjWy9rGPJ0EOsecEV2oDS5oRq3canc+0Ab3Hh2Yx1IzQNZHwWrlvTQlHV0Cr5NogS0PddQSNUX+ivFuRx4GUQQTV0FD2WDSOq/2fquLtKsR8NdteRHhRX4LVv0xX676tOgrjAi6ZWwDP0QbOC2/aMpWMMIJvaGbqhBiVchlk+GE8w2JSiUzDVMtwh8ExYqsnLtjTkjvQATkNFKxo8IAmlmJ17MqfjBXDFRL+oAVjGdVWwk5ETHGzYLBBUSrKSK4O3Y0I/SsBnjWve/F8oNje09dWtXkjZoT0nVJhk3Tx7IH4pHqp49eXpQiIob3DQNS5kSKhH/ZNByLqSPmsToWul+mz+PYEMb8HWR3DYwKrM0Ts63vhtvrlYqZKvOvmM5EjC1lKF5lShwyShhJYPSiVSNGMQnqHTtcmqNBt/PCHvU6qIPci/PzHc5q54iuWCpGBAymAiGXClhgoTrEAuhN7vxKS5GXVud21Tc01tvDDuw151iI6M01//GKFFj+SA1VUgqlXrcsFKjsB3FRY/cXUX6RQUrxfvvC9bmlNBtAI1EA/JARgHxh7qOYeJdL8HJkJvvJR2xhs7KtPgs8+0OtSv304q/aQVn3TnzX1jrn3IIzqc7KQ17WSBI+yan4PWB3NiAe9e1YIS4X+If6A1N6BWh7O02zu+6kSdEPtbopZWyVOp5TGZmw1vhslTj7kXkgW1/xkHqJYhu7rpfU0y22I8bZSR7DoxLJwws4pzy41cxvCzpC4lWqn4+Lkg56WANMOo0pNe0B6sihEucaaUEBJBAm4t7ksj+g2taRPAvbuVJ0ABTeGPN0exaMDY8c5Ij+CHFIm8s33NHKQRk5HUsWCyTyfR66FO8SGEpUv68deqvEelaEw3Qw54/ADLQriNfNwqHvMyAqde2Z0hwL3Jf77Xow9/VSvE2QU2LjgxC6iQzyMQ3jTwSAVQ7MAIf0h/NqTPhNePZPgw4KYKl+YS/NltWuyCoEAwcBGMd6b9VviMPPp9kheLcDwK2Cv87ojZXhUyL6JzShrnnI3vpJU+r0jXDoLtxJ2VoNd4EAFhO2/FCBR3WkBu7vNuQ1GpvJgRFOZ2ml11R4y70QUAYvHTmuqd1D09eYPizU02qK3+zd0iyWfrDadN4i57rzDZMyvvWDbHM1JLMaLsmZx2jQrXzSZ4URKNPoyIiFrRojkHjZK+tURqPa0/R32jm6I+QlE6PqQA4WwcMawaCBB6cKF19IMK2Z9hCwOhXnuwjJJca5iNQL2LPm7LDew274zN3SuNNiFv12VV6V/RgH65Srz1Kq4AJVXV1FMaLafjVsh2Zc9mMy+YdBALZqAm018trmXzUqxeXYJb6ARgvAMsJk2FcScrL24QMUALCnzxNwld+ZYNmfNcFs9AEpu4p0YFohMAoFBZDEH4GeLcVxEM8na9tM6t+/OniloT72TDvsF6PxP4HrjRYGGznIVToURT6nTXSXh5HIc2NafgbwP3iHjejgTD6djcU1qbi6Xlpcjg5iaIKdMV5+q/XKszxxdMGL5wTnkrK9RvBCdXMnQPKA5ivyFJe6TwFFt4sufPADPj6inWZ9fkn0HHwbBCKYBffjY70WAv0MhdnnL+rSQKD+NkpsJofHWx5uN9Ks5hQ/Cm5rAN1c4qHfAazcFBaZ0UVmFTFbgL2xnDnYmq5dabdPKrqIKBZoqRabF/pjdAccbxw1gbG0iw1Yvv/zFlm/+A1BLAwQUAAIACABwgH1JPhPYuk0AAABrAAAAGwAAAHVuaXZlcnNhbC91bml2ZXJzYWwucG5nLnhtbLOxr8jNUShLLSrOzM+zVTLUM1Cyt+PlsikoSi3LTC1XqACKGekZQICSQqWtkgkStzwzpSQDqMLAxBwhmJGamZ5RYqtkbmEKF9QHmgkAUEsBAgAAFAACAAgAyJ2IR6kBxHb7AgAAsAgAABQAAAAAAAAAAQAAAAAAAAAAAHVuaXZlcnNhbC9wbGF5ZXIueG1sUEsBAgAAFAACAAgAcIB9SYlFZNhuGAAAt0MAABcAAAAAAAAAAAAAAAAALQMAAHVuaXZlcnNhbC91bml2ZXJzYWwucG5nUEsBAgAAFAACAAgAcIB9ST4T2LpNAAAAawAAABsAAAAAAAAAAQAAAAAA0BsAAHVuaXZlcnNhbC91bml2ZXJzYWwucG5nLnhtbFBLBQYAAAAAAwADANAAAABWHAAAAAA="/>
  <p:tag name="ISPRING_PRESENTATION_TITLE" val="www.33ppt.com"/>
</p:tagLst>
</file>

<file path=ppt/theme/theme1.xml><?xml version="1.0" encoding="utf-8"?>
<a:theme xmlns:a="http://schemas.openxmlformats.org/drawingml/2006/main" name="www.33ppt.com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1877</TotalTime>
  <Words>512</Words>
  <Application>Microsoft Office PowerPoint</Application>
  <PresentationFormat>自定义</PresentationFormat>
  <Paragraphs>64</Paragraphs>
  <Slides>21</Slides>
  <Notes>16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2" baseType="lpstr">
      <vt:lpstr>www.33ppt.com 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www.33ppt.com</dc:title>
  <dc:subject>www.33ppt.com</dc:subject>
  <cp:keywords>www.33ppt.com</cp:keywords>
  <dc:description>www.33ppt.com</dc:description>
  <cp:lastModifiedBy>Administrator</cp:lastModifiedBy>
  <cp:revision>223</cp:revision>
  <dcterms:created xsi:type="dcterms:W3CDTF">2016-02-28T08:32:00Z</dcterms:created>
  <dcterms:modified xsi:type="dcterms:W3CDTF">2018-10-15T07:58:52Z</dcterms:modified>
  <cp:category>www.33ppt.com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2052-10.1.0.6065</vt:lpwstr>
  </property>
</Properties>
</file>