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72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12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98" d="100"/>
          <a:sy n="98" d="100"/>
        </p:scale>
        <p:origin x="-582" y="-36"/>
      </p:cViewPr>
      <p:guideLst>
        <p:guide orient="horz" pos="2273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8"/>
          <p:cNvPicPr>
            <a:picLocks noChangeAspect="1"/>
          </p:cNvPicPr>
          <p:nvPr/>
        </p:nvPicPr>
        <p:blipFill>
          <a:blip r:embed="rId2"/>
          <a:srcRect t="3320"/>
          <a:stretch>
            <a:fillRect/>
          </a:stretch>
        </p:blipFill>
        <p:spPr>
          <a:xfrm>
            <a:off x="0" y="0"/>
            <a:ext cx="9144000" cy="6665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5762625"/>
            <a:ext cx="6913562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KSO_BT1"/>
          <p:cNvSpPr>
            <a:spLocks noGrp="1"/>
          </p:cNvSpPr>
          <p:nvPr>
            <p:ph type="ctrTitle"/>
          </p:nvPr>
        </p:nvSpPr>
        <p:spPr>
          <a:xfrm>
            <a:off x="1049338" y="4956175"/>
            <a:ext cx="6927850" cy="8159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ctr">
              <a:defRPr sz="3600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KSO_BC1"/>
          <p:cNvSpPr>
            <a:spLocks noGrp="1"/>
          </p:cNvSpPr>
          <p:nvPr>
            <p:ph type="subTitle" idx="1"/>
          </p:nvPr>
        </p:nvSpPr>
        <p:spPr>
          <a:xfrm>
            <a:off x="1066800" y="5730875"/>
            <a:ext cx="6923088" cy="431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1800" kern="1200">
                <a:solidFill>
                  <a:srgbClr val="6C6F72"/>
                </a:solidFill>
              </a:defRPr>
            </a:lvl1pPr>
            <a:lvl2pPr marL="0" lvl="1" indent="0" algn="ctr">
              <a:buNone/>
              <a:defRPr sz="1800" kern="1200">
                <a:solidFill>
                  <a:srgbClr val="6C6F72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rgbClr val="6C6F72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rgbClr val="6C6F72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rgbClr val="6C6F7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1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4500" y="1376363"/>
            <a:ext cx="4045728" cy="48244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60" y="1376363"/>
            <a:ext cx="4045728" cy="48244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6941" y="258763"/>
            <a:ext cx="2064147" cy="59420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4500" y="258763"/>
            <a:ext cx="6072780" cy="59420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6"/>
          <p:cNvPicPr>
            <a:picLocks noChangeAspect="1"/>
          </p:cNvPicPr>
          <p:nvPr/>
        </p:nvPicPr>
        <p:blipFill>
          <a:blip r:embed="rId13"/>
          <a:srcRect l="2" r="381" b="1678"/>
          <a:stretch>
            <a:fillRect/>
          </a:stretch>
        </p:blipFill>
        <p:spPr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KSO_BT1"/>
          <p:cNvSpPr>
            <a:spLocks noGrp="1"/>
          </p:cNvSpPr>
          <p:nvPr>
            <p:ph type="title"/>
          </p:nvPr>
        </p:nvSpPr>
        <p:spPr>
          <a:xfrm>
            <a:off x="444500" y="258763"/>
            <a:ext cx="6661150" cy="6985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KSO_BC1"/>
          <p:cNvSpPr>
            <a:spLocks noGrp="1"/>
          </p:cNvSpPr>
          <p:nvPr>
            <p:ph type="body"/>
          </p:nvPr>
        </p:nvSpPr>
        <p:spPr>
          <a:xfrm>
            <a:off x="444500" y="1376363"/>
            <a:ext cx="8256588" cy="48244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5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 noProof="1">
                <a:solidFill>
                  <a:srgbClr val="919293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919293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91929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919293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6" name="矩形 7"/>
          <p:cNvSpPr>
            <a:spLocks noChangeArrowheads="1"/>
          </p:cNvSpPr>
          <p:nvPr/>
        </p:nvSpPr>
        <p:spPr bwMode="auto">
          <a:xfrm>
            <a:off x="0" y="487363"/>
            <a:ext cx="104775" cy="409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415F8B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415F8B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528199"/>
        </a:buClr>
        <a:buSzPct val="100000"/>
        <a:buFont typeface="Webdings" panose="05030102010509060703" pitchFamily="18" charset="2"/>
        <a:buChar char="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lvl="1" indent="-357505" algn="l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B2CAD6"/>
        </a:buClr>
        <a:buFont typeface="幼圆" pitchFamily="49" charset="-122"/>
        <a:buChar char=" "/>
        <a:defRPr sz="1600" kern="120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kern="1200" dirty="0"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Android UI design</a:t>
            </a:r>
            <a:endParaRPr lang="zh-CN" altLang="en-US" kern="1200" dirty="0">
              <a:latin typeface="Arial Black" panose="020B0A040201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1066800" y="5876925"/>
            <a:ext cx="6923088" cy="504825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en-US" altLang="zh-CN" b="1" kern="1200" dirty="0">
                <a:solidFill>
                  <a:srgbClr val="6C6F72"/>
                </a:solidFill>
                <a:latin typeface="+mn-lt"/>
                <a:ea typeface="微软雅黑" panose="020B0503020204020204" pitchFamily="34" charset="-122"/>
                <a:cs typeface="+mn-cs"/>
              </a:rPr>
              <a:t>Jilin University</a:t>
            </a:r>
            <a:endParaRPr lang="zh-CN" altLang="en-US" b="1" kern="1200" dirty="0">
              <a:solidFill>
                <a:srgbClr val="6C6F7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b8dcd2433977d67a8ebbe72f7a3f6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1811655"/>
            <a:ext cx="700087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K-means clustering results</a:t>
            </a:r>
            <a:endParaRPr lang="zh-CN" altLang="en-US"/>
          </a:p>
        </p:txBody>
      </p:sp>
      <p:pic>
        <p:nvPicPr>
          <p:cNvPr id="4" name="内容占位符 3" descr="f5351ff6726eb31f8fdbbb3acf8e06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8105" y="1830705"/>
            <a:ext cx="64484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65156e6a647830b01603d2e3ef6dbb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055" y="1826260"/>
            <a:ext cx="648652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a80097599d920d4d1399d78838b1c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055" y="1821180"/>
            <a:ext cx="648652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Image refinement rules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1.disigners incorrectly use the Scrolling Tab control for primary navigation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2.the slelected tabs are overshadowed by the visual emphasis on the action buttons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3.too many tabs but no labels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4.drawer at the bottom of the screen conflicts with the IOS 7 Control Center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ctr"/>
            <a:r>
              <a:rPr lang="en-US" altLang="zh-CN" dirty="0"/>
              <a:t>Main work--Sunhaotai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196975"/>
            <a:ext cx="8256588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7505" marR="0" lvl="0" indent="-357505" algn="l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l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l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training and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paper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15F8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 collection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15F8B"/>
              </a:solidFill>
              <a:effectLst/>
              <a:uLnTx/>
              <a:uFillTx/>
              <a:latin typeface="+mn-ea"/>
              <a:ea typeface="+mj-ea"/>
              <a:cs typeface="+mj-cs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84213" y="1557338"/>
            <a:ext cx="8256587" cy="4824412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400" dirty="0"/>
              <a:t>Work progress last week 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collection  UI-web spider</a:t>
            </a:r>
            <a:endParaRPr lang="en-US" altLang="zh-CN" sz="2400" dirty="0"/>
          </a:p>
        </p:txBody>
      </p:sp>
      <p:pic>
        <p:nvPicPr>
          <p:cNvPr id="6148" name="Picture 19" descr="C:\Users\syjsml\Desktop\图像处ui理\2018年9月28日图片材料下载\750x1334\IMG_019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2708275"/>
            <a:ext cx="2028825" cy="360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20" descr="C:\Users\syjsml\Desktop\图像处ui理\2018年9月28日图片材料下载\链家\链家-1080×1920-西西\微信图片_201711031708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997200"/>
            <a:ext cx="1825625" cy="324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21" descr="C:\Users\syjsml\Desktop\图像处ui理\2018年9月28日图片材料下载\喜马拉雅FM\1080x1920\微信图片_201802281159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2708275"/>
            <a:ext cx="2001838" cy="3559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6661150" cy="698500"/>
          </a:xfrm>
          <a:ln/>
        </p:spPr>
        <p:txBody>
          <a:bodyPr vert="horz" wrap="square" lIns="91440" tIns="45720" rIns="91440" bIns="45720" anchor="b"/>
          <a:p>
            <a:pPr algn="ctr"/>
            <a:r>
              <a:rPr lang="en-US" altLang="zh-CN" sz="3200" dirty="0"/>
              <a:t>Model training and testing</a:t>
            </a:r>
            <a:endParaRPr lang="en-US" altLang="zh-CN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4213" y="1773238"/>
            <a:ext cx="8256588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 progress last week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 focus on accuracy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the convolution layer of the existing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 picture quality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marL="357505" indent="-357505" algn="ctr"/>
            <a:r>
              <a:rPr lang="en-US" altLang="zh-CN" sz="3200" dirty="0"/>
              <a:t>paper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76363"/>
            <a:ext cx="8256588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en-US" altLang="zh-CN" sz="20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Understand the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sketch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en-US" altLang="zh-CN" sz="20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Try to draw a UI login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</a:t>
            </a:r>
            <a:endParaRPr kumimoji="0" lang="en-US" altLang="zh-CN" sz="2000" b="0" i="0" u="none" strike="noStrike" kern="1200" cap="none" spc="0" normalizeH="0" baseline="0" noProof="1" smtClean="0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0" indent="-357505" algn="just" defTabSz="914400" rtl="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528199"/>
              </a:buClr>
              <a:buSzPct val="100000"/>
              <a:buFont typeface="Webdings" panose="05030102010509060703" pitchFamily="18" charset="2"/>
              <a:buChar char=""/>
              <a:defRPr/>
            </a:pPr>
            <a:r>
              <a:rPr kumimoji="0" lang="en-US" altLang="zh-CN" sz="20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 the paper</a:t>
            </a:r>
            <a:endParaRPr kumimoji="0" altLang="zh-CN" sz="20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6" name="Picture 3" descr="C:\Users\syjsml\Desktop\微信图片_201810161415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13" y="3284538"/>
            <a:ext cx="2130425" cy="2840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Reporting on work</a:t>
            </a:r>
            <a:r>
              <a:rPr lang="en-US" altLang="zh-CN" dirty="0">
                <a:sym typeface="+mn-ea"/>
              </a:rPr>
              <a:t>-jaingxue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Image feature extraction using histagram</a:t>
            </a:r>
            <a:endParaRPr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The UI of APPs such as bilibili, keep and ofo are classified by hierarchical clustering and K-means clustering respectively.</a:t>
            </a:r>
            <a:endParaRPr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Finalize the picture classification rules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Hierarchical clustering results</a:t>
            </a:r>
            <a:endParaRPr lang="zh-CN" altLang="en-US"/>
          </a:p>
        </p:txBody>
      </p:sp>
      <p:pic>
        <p:nvPicPr>
          <p:cNvPr id="4" name="内容占位符 3" descr="06c47237ec504f5a4b26c0fdf5df5d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1405" y="1830705"/>
            <a:ext cx="69818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dbaf4c69c9e18bb4312bba2efd096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1816735"/>
            <a:ext cx="70485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012361bbecc8e10b9642ffc8b30c9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1811655"/>
            <a:ext cx="7000875" cy="3952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0PWBG">
  <a:themeElements>
    <a:clrScheme name="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5D80B3"/>
      </a:accent1>
      <a:accent2>
        <a:srgbClr val="7FA6BA"/>
      </a:accent2>
      <a:accent3>
        <a:srgbClr val="FFFFFF"/>
      </a:accent3>
      <a:accent4>
        <a:srgbClr val="333537"/>
      </a:accent4>
      <a:accent5>
        <a:srgbClr val="B6C1D5"/>
      </a:accent5>
      <a:accent6>
        <a:srgbClr val="7194A6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A000120140530A90PWBG 1">
        <a:dk1>
          <a:srgbClr val="3D3F41"/>
        </a:dk1>
        <a:lt1>
          <a:srgbClr val="FFFFFF"/>
        </a:lt1>
        <a:dk2>
          <a:srgbClr val="454749"/>
        </a:dk2>
        <a:lt2>
          <a:srgbClr val="FFFFFF"/>
        </a:lt2>
        <a:accent1>
          <a:srgbClr val="5D80B3"/>
        </a:accent1>
        <a:accent2>
          <a:srgbClr val="7FA6BA"/>
        </a:accent2>
        <a:accent3>
          <a:srgbClr val="FFFFFF"/>
        </a:accent3>
        <a:accent4>
          <a:srgbClr val="333436"/>
        </a:accent4>
        <a:accent5>
          <a:srgbClr val="B6C0D6"/>
        </a:accent5>
        <a:accent6>
          <a:srgbClr val="7296A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/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Webdings</vt:lpstr>
      <vt:lpstr>幼圆</vt:lpstr>
      <vt:lpstr>Arial Black</vt:lpstr>
      <vt:lpstr>微软雅黑</vt:lpstr>
      <vt:lpstr>Arial Unicode MS</vt:lpstr>
      <vt:lpstr>默认设计模板</vt:lpstr>
      <vt:lpstr>A000120140530A90PWBG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孙浩泰</dc:title>
  <dc:creator>Administrator</dc:creator>
  <cp:lastModifiedBy>姜小雪✨</cp:lastModifiedBy>
  <cp:revision>55</cp:revision>
  <dcterms:created xsi:type="dcterms:W3CDTF">2015-10-07T09:35:39Z</dcterms:created>
  <dcterms:modified xsi:type="dcterms:W3CDTF">2018-10-23T02:56:00Z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