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2" r:id="rId6"/>
    <p:sldId id="312" r:id="rId7"/>
    <p:sldId id="314" r:id="rId8"/>
    <p:sldId id="315" r:id="rId9"/>
    <p:sldId id="316" r:id="rId10"/>
    <p:sldId id="317" r:id="rId11"/>
    <p:sldId id="318" r:id="rId12"/>
    <p:sldId id="319" r:id="rId13"/>
    <p:sldId id="313"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F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8" d="100"/>
          <a:sy n="58" d="100"/>
        </p:scale>
        <p:origin x="-549" y="-51"/>
      </p:cViewPr>
      <p:guideLst>
        <p:guide orient="horz" pos="2273"/>
        <p:guide pos="2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10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8"/>
          <p:cNvPicPr>
            <a:picLocks noChangeAspect="1"/>
          </p:cNvPicPr>
          <p:nvPr/>
        </p:nvPicPr>
        <p:blipFill>
          <a:blip r:embed="rId2"/>
          <a:srcRect t="3320"/>
          <a:stretch>
            <a:fillRect/>
          </a:stretch>
        </p:blipFill>
        <p:spPr>
          <a:xfrm>
            <a:off x="0" y="0"/>
            <a:ext cx="9144000" cy="6665913"/>
          </a:xfrm>
          <a:prstGeom prst="rect">
            <a:avLst/>
          </a:prstGeom>
          <a:noFill/>
          <a:ln w="9525">
            <a:noFill/>
          </a:ln>
        </p:spPr>
      </p:pic>
      <p:pic>
        <p:nvPicPr>
          <p:cNvPr id="3075" name="图片 7"/>
          <p:cNvPicPr>
            <a:picLocks noChangeAspect="1"/>
          </p:cNvPicPr>
          <p:nvPr/>
        </p:nvPicPr>
        <p:blipFill>
          <a:blip r:embed="rId3"/>
          <a:stretch>
            <a:fillRect/>
          </a:stretch>
        </p:blipFill>
        <p:spPr>
          <a:xfrm>
            <a:off x="1055688" y="5762625"/>
            <a:ext cx="6913562" cy="469900"/>
          </a:xfrm>
          <a:prstGeom prst="rect">
            <a:avLst/>
          </a:prstGeom>
          <a:noFill/>
          <a:ln w="9525">
            <a:noFill/>
          </a:ln>
        </p:spPr>
      </p:pic>
      <p:sp>
        <p:nvSpPr>
          <p:cNvPr id="3" name="KSO_BT1"/>
          <p:cNvSpPr>
            <a:spLocks noGrp="1"/>
          </p:cNvSpPr>
          <p:nvPr>
            <p:ph type="ctrTitle"/>
          </p:nvPr>
        </p:nvSpPr>
        <p:spPr>
          <a:xfrm>
            <a:off x="1049338" y="4956175"/>
            <a:ext cx="6927850" cy="815975"/>
          </a:xfrm>
          <a:prstGeom prst="rect">
            <a:avLst/>
          </a:prstGeom>
          <a:noFill/>
          <a:ln w="9525">
            <a:noFill/>
            <a:miter/>
          </a:ln>
        </p:spPr>
        <p:txBody>
          <a:bodyPr/>
          <a:lstStyle>
            <a:lvl1pPr lvl="0" algn="ctr">
              <a:defRPr sz="3600" kern="1200"/>
            </a:lvl1pPr>
          </a:lstStyle>
          <a:p>
            <a:pPr lvl="0" fontAlgn="base"/>
            <a:r>
              <a:rPr lang="zh-CN" altLang="en-US" strike="noStrike" noProof="1"/>
              <a:t>单击此处编辑母版标题样式</a:t>
            </a:r>
            <a:endParaRPr lang="zh-CN" altLang="en-US" strike="noStrike" noProof="1"/>
          </a:p>
        </p:txBody>
      </p:sp>
      <p:sp>
        <p:nvSpPr>
          <p:cNvPr id="4" name="KSO_BC1"/>
          <p:cNvSpPr>
            <a:spLocks noGrp="1"/>
          </p:cNvSpPr>
          <p:nvPr>
            <p:ph type="subTitle" idx="1"/>
          </p:nvPr>
        </p:nvSpPr>
        <p:spPr>
          <a:xfrm>
            <a:off x="1066800" y="5730875"/>
            <a:ext cx="6923088" cy="431800"/>
          </a:xfrm>
          <a:prstGeom prst="rect">
            <a:avLst/>
          </a:prstGeom>
          <a:noFill/>
          <a:ln w="9525">
            <a:noFill/>
            <a:miter/>
          </a:ln>
        </p:spPr>
        <p:txBody>
          <a:bodyPr/>
          <a:lstStyle>
            <a:lvl1pPr marL="0" lvl="0" indent="0"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fontAlgn="base"/>
            <a:r>
              <a:rPr lang="zh-CN" altLang="en-US" strike="noStrike" noProof="1"/>
              <a:t>单击此处编辑母版副标题样式</a:t>
            </a:r>
            <a:endParaRPr lang="zh-CN" altLang="en-US" strike="noStrike" noProof="1"/>
          </a:p>
        </p:txBody>
      </p:sp>
      <p:sp>
        <p:nvSpPr>
          <p:cNvPr id="11" name="KSO_FD"/>
          <p:cNvSpPr>
            <a:spLocks noGrp="1"/>
          </p:cNvSpPr>
          <p:nvPr>
            <p:ph type="dt" sz="half" idx="2"/>
          </p:nvPr>
        </p:nvSpPr>
        <p:spPr>
          <a:xfrm>
            <a:off x="457200" y="6245225"/>
            <a:ext cx="2133600" cy="476250"/>
          </a:xfrm>
          <a:prstGeom prst="rect">
            <a:avLst/>
          </a:prstGeom>
          <a:noFill/>
          <a:ln w="9525">
            <a:noFill/>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2" name="KSO_FT"/>
          <p:cNvSpPr>
            <a:spLocks noGrp="1"/>
          </p:cNvSpPr>
          <p:nvPr>
            <p:ph type="ftr" sz="quarter" idx="3"/>
          </p:nvPr>
        </p:nvSpPr>
        <p:spPr>
          <a:xfrm>
            <a:off x="3124200" y="6245225"/>
            <a:ext cx="2895600" cy="476250"/>
          </a:xfrm>
          <a:prstGeom prst="rect">
            <a:avLst/>
          </a:prstGeom>
          <a:noFill/>
          <a:ln w="9525">
            <a:noFill/>
            <a:miter/>
          </a:ln>
        </p:spPr>
        <p:txBody>
          <a:bodyPr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4450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36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10000"/>
              </a:lnSpc>
              <a:spcBef>
                <a:spcPts val="1800"/>
              </a:spcBef>
              <a:spcAft>
                <a:spcPct val="0"/>
              </a:spcAft>
              <a:buClr>
                <a:srgbClr val="528199"/>
              </a:buClr>
              <a:buSzPct val="100000"/>
              <a:buFont typeface="Webdings" panose="05030102010509060703" pitchFamily="18" charset="2"/>
              <a:buNone/>
              <a:defRPr/>
            </a:pPr>
            <a:endParaRPr kumimoji="0" lang="zh-CN" altLang="en-US" sz="2400" b="0" i="0" u="none" strike="noStrike" kern="1200" cap="none" spc="0" normalizeH="0" baseline="0" noProof="1">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6941" y="258763"/>
            <a:ext cx="2064147" cy="59420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4500" y="258763"/>
            <a:ext cx="6072780" cy="59420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245225"/>
            <a:ext cx="2133600" cy="476250"/>
          </a:xfrm>
          <a:prstGeom prst="rect">
            <a:avLst/>
          </a:prstGeom>
          <a:noFill/>
          <a:ln w="9525">
            <a:noFill/>
            <a:miter/>
          </a:ln>
        </p:spPr>
        <p:txBody>
          <a:bodyPr/>
          <a:lstStyle>
            <a:lvl1pPr>
              <a:buFont typeface="Arial" panose="020B0604020202020204" pitchFamily="34" charset="0"/>
              <a:buNone/>
              <a:defRPr sz="14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anose="020B0604020202020204" pitchFamily="34" charset="0"/>
              <a:buNone/>
              <a:defRPr sz="140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6"/>
          <p:cNvPicPr>
            <a:picLocks noChangeAspect="1"/>
          </p:cNvPicPr>
          <p:nvPr/>
        </p:nvPicPr>
        <p:blipFill>
          <a:blip r:embed="rId13"/>
          <a:srcRect l="2" r="381" b="1678"/>
          <a:stretch>
            <a:fillRect/>
          </a:stretch>
        </p:blipFill>
        <p:spPr>
          <a:xfrm>
            <a:off x="0" y="-3175"/>
            <a:ext cx="9144000" cy="6861175"/>
          </a:xfrm>
          <a:prstGeom prst="rect">
            <a:avLst/>
          </a:prstGeom>
          <a:noFill/>
          <a:ln w="9525">
            <a:noFill/>
          </a:ln>
        </p:spPr>
      </p:pic>
      <p:sp>
        <p:nvSpPr>
          <p:cNvPr id="2051" name="KSO_BT1"/>
          <p:cNvSpPr>
            <a:spLocks noGrp="1"/>
          </p:cNvSpPr>
          <p:nvPr>
            <p:ph type="title"/>
          </p:nvPr>
        </p:nvSpPr>
        <p:spPr>
          <a:xfrm>
            <a:off x="444500" y="258763"/>
            <a:ext cx="6661150" cy="698500"/>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KSO_BC1"/>
          <p:cNvSpPr>
            <a:spLocks noGrp="1"/>
          </p:cNvSpPr>
          <p:nvPr>
            <p:ph type="body"/>
          </p:nvPr>
        </p:nvSpPr>
        <p:spPr>
          <a:xfrm>
            <a:off x="444500" y="1376363"/>
            <a:ext cx="8256588" cy="4824412"/>
          </a:xfrm>
          <a:prstGeom prst="rect">
            <a:avLst/>
          </a:prstGeom>
          <a:noFill/>
          <a:ln w="9525">
            <a:noFill/>
          </a:ln>
        </p:spPr>
        <p:txBody>
          <a:bodyPr anchor="t"/>
          <a:p>
            <a:pPr lvl="0" indent="-357505"/>
            <a:r>
              <a:rPr lang="zh-CN" altLang="en-US" dirty="0"/>
              <a:t>单击此处编辑母版文本样式</a:t>
            </a:r>
            <a:endParaRPr lang="zh-CN" altLang="en-US" dirty="0"/>
          </a:p>
          <a:p>
            <a:pPr lvl="1" indent="-357505"/>
            <a:r>
              <a:rPr lang="zh-CN" altLang="en-US" dirty="0"/>
              <a:t>第二级</a:t>
            </a:r>
            <a:endParaRPr lang="zh-CN" altLang="en-US" dirty="0"/>
          </a:p>
        </p:txBody>
      </p:sp>
      <p:sp>
        <p:nvSpPr>
          <p:cNvPr id="5" name="KSO_FD"/>
          <p:cNvSpPr>
            <a:spLocks noGrp="1"/>
          </p:cNvSpPr>
          <p:nvPr>
            <p:ph type="dt" sz="half" idx="2"/>
          </p:nvPr>
        </p:nvSpPr>
        <p:spPr>
          <a:xfrm>
            <a:off x="628650" y="6356350"/>
            <a:ext cx="2057400" cy="365125"/>
          </a:xfrm>
          <a:prstGeom prst="rect">
            <a:avLst/>
          </a:prstGeom>
          <a:noFill/>
          <a:ln w="9525">
            <a:noFill/>
            <a:miter/>
          </a:ln>
        </p:spPr>
        <p:txBody>
          <a:bodyPr anchor="ctr"/>
          <a:lstStyle>
            <a:lvl1pP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KSO_FT"/>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KSO_FN"/>
          <p:cNvSpPr>
            <a:spLocks noGrp="1"/>
          </p:cNvSpPr>
          <p:nvPr>
            <p:ph type="sldNum" sz="quarter" idx="4"/>
          </p:nvPr>
        </p:nvSpPr>
        <p:spPr>
          <a:xfrm>
            <a:off x="6457950" y="6356350"/>
            <a:ext cx="2057400" cy="365125"/>
          </a:xfrm>
          <a:prstGeom prst="rect">
            <a:avLst/>
          </a:prstGeom>
          <a:noFill/>
          <a:ln w="9525">
            <a:noFill/>
            <a:miter/>
          </a:ln>
        </p:spPr>
        <p:txBody>
          <a:bodyPr vert="horz" wrap="square" lIns="91440" tIns="45720" rIns="91440" bIns="45720" numCol="1" anchor="ctr" anchorCtr="0" compatLnSpc="1"/>
          <a:lstStyle>
            <a:lvl1pPr algn="r">
              <a:defRPr sz="1200">
                <a:solidFill>
                  <a:srgbClr val="919293"/>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6" name="矩形 7"/>
          <p:cNvSpPr>
            <a:spLocks noChangeArrowheads="1"/>
          </p:cNvSpPr>
          <p:nvPr/>
        </p:nvSpPr>
        <p:spPr bwMode="auto">
          <a:xfrm>
            <a:off x="0" y="487363"/>
            <a:ext cx="104775" cy="409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lnSpc>
          <a:spcPct val="90000"/>
        </a:lnSpc>
        <a:spcBef>
          <a:spcPct val="0"/>
        </a:spcBef>
        <a:spcAft>
          <a:spcPct val="0"/>
        </a:spcAft>
        <a:defRPr sz="3000" b="1" kern="1200">
          <a:solidFill>
            <a:srgbClr val="415F8B"/>
          </a:solidFill>
          <a:latin typeface="+mj-lt"/>
          <a:ea typeface="+mj-ea"/>
          <a:cs typeface="+mj-cs"/>
        </a:defRPr>
      </a:lvl1pPr>
      <a:lvl2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9pPr>
    </p:titleStyle>
    <p:bodyStyle>
      <a:lvl1pPr marL="357505" indent="-357505" algn="just" rtl="0" eaLnBrk="0" fontAlgn="base" hangingPunct="0">
        <a:lnSpc>
          <a:spcPct val="110000"/>
        </a:lnSpc>
        <a:spcBef>
          <a:spcPts val="1800"/>
        </a:spcBef>
        <a:spcAft>
          <a:spcPct val="0"/>
        </a:spcAft>
        <a:buClr>
          <a:srgbClr val="528199"/>
        </a:buClr>
        <a:buSzPct val="100000"/>
        <a:buFont typeface="Webdings" panose="05030102010509060703" pitchFamily="18" charset="2"/>
        <a:buChar char=""/>
        <a:defRPr sz="2000" kern="1200">
          <a:solidFill>
            <a:schemeClr val="accent1"/>
          </a:solidFill>
          <a:latin typeface="+mn-lt"/>
          <a:ea typeface="+mn-ea"/>
          <a:cs typeface="+mn-cs"/>
        </a:defRPr>
      </a:lvl1pPr>
      <a:lvl2pPr marL="357505" lvl="1" indent="-357505" algn="l" rtl="0" eaLnBrk="0" fontAlgn="base" hangingPunct="0">
        <a:lnSpc>
          <a:spcPct val="130000"/>
        </a:lnSpc>
        <a:spcBef>
          <a:spcPct val="0"/>
        </a:spcBef>
        <a:spcAft>
          <a:spcPts val="600"/>
        </a:spcAft>
        <a:buClr>
          <a:srgbClr val="B2CAD6"/>
        </a:buClr>
        <a:buFont typeface="幼圆" pitchFamily="49" charset="-122"/>
        <a:buChar char=" "/>
        <a:defRPr sz="1600" kern="1200">
          <a:solidFill>
            <a:srgbClr val="7D7D7D"/>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ctrTitle"/>
          </p:nvPr>
        </p:nvSpPr>
        <p:spPr/>
        <p:txBody>
          <a:bodyPr vert="horz" wrap="square" lIns="91440" tIns="45720" rIns="91440" bIns="45720" anchor="b"/>
          <a:p>
            <a:pPr eaLnBrk="1" hangingPunct="1"/>
            <a:r>
              <a:rPr lang="en-US" altLang="zh-CN" kern="1200" dirty="0">
                <a:latin typeface="Arial Black" panose="020B0A04020102020204" pitchFamily="34" charset="0"/>
                <a:ea typeface="微软雅黑" panose="020B0503020204020204" pitchFamily="34" charset="-122"/>
                <a:cs typeface="+mj-cs"/>
              </a:rPr>
              <a:t>Android UI design</a:t>
            </a:r>
            <a:endParaRPr lang="zh-CN" altLang="en-US" kern="1200" dirty="0">
              <a:latin typeface="Arial Black" panose="020B0A04020102020204" pitchFamily="34" charset="0"/>
              <a:ea typeface="微软雅黑" panose="020B0503020204020204" pitchFamily="34" charset="-122"/>
              <a:cs typeface="+mj-cs"/>
            </a:endParaRPr>
          </a:p>
        </p:txBody>
      </p:sp>
      <p:sp>
        <p:nvSpPr>
          <p:cNvPr id="5122" name="副标题 2"/>
          <p:cNvSpPr>
            <a:spLocks noGrp="1"/>
          </p:cNvSpPr>
          <p:nvPr>
            <p:ph type="subTitle" idx="1"/>
          </p:nvPr>
        </p:nvSpPr>
        <p:spPr>
          <a:xfrm>
            <a:off x="1066800" y="5876925"/>
            <a:ext cx="6923088" cy="504825"/>
          </a:xfrm>
        </p:spPr>
        <p:txBody>
          <a:bodyPr vert="horz" wrap="square" lIns="91440" tIns="45720" rIns="91440" bIns="45720" anchor="t"/>
          <a:p>
            <a:pPr eaLnBrk="1" hangingPunct="1">
              <a:buSzPct val="100000"/>
            </a:pPr>
            <a:r>
              <a:rPr lang="en-US" altLang="zh-CN" b="1" kern="1200" dirty="0">
                <a:solidFill>
                  <a:srgbClr val="6C6F72"/>
                </a:solidFill>
                <a:latin typeface="+mn-lt"/>
                <a:ea typeface="微软雅黑" panose="020B0503020204020204" pitchFamily="34" charset="-122"/>
                <a:cs typeface="+mn-cs"/>
              </a:rPr>
              <a:t>Jilin University</a:t>
            </a:r>
            <a:endParaRPr lang="zh-CN" altLang="en-US" b="1" kern="1200" dirty="0">
              <a:solidFill>
                <a:srgbClr val="6C6F72"/>
              </a:solidFill>
              <a:latin typeface="+mn-lt"/>
              <a:ea typeface="微软雅黑" panose="020B0503020204020204" pitchFamily="34" charset="-122"/>
              <a:cs typeface="+mn-cs"/>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fontAlgn="base"/>
            <a:r>
              <a:rPr lang="zh-CN" altLang="en-US" strike="noStrike" noProof="1">
                <a:solidFill>
                  <a:schemeClr val="accent1"/>
                </a:solidFill>
                <a:effectLst>
                  <a:outerShdw blurRad="38100" dist="25400" dir="5400000" algn="ctr" rotWithShape="0">
                    <a:srgbClr val="6E747A">
                      <a:alpha val="43000"/>
                    </a:srgbClr>
                  </a:outerShdw>
                </a:effectLst>
                <a:sym typeface="+mn-ea"/>
              </a:rPr>
              <a:t>Question:</a:t>
            </a: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marL="0" indent="0" fontAlgn="base">
              <a:buNone/>
            </a:pPr>
            <a:r>
              <a:rPr lang="en-US" altLang="zh-CN">
                <a:effectLst>
                  <a:outerShdw blurRad="38100" dist="25400" dir="5400000" algn="ctr" rotWithShape="0">
                    <a:srgbClr val="6E747A">
                      <a:alpha val="43000"/>
                    </a:srgbClr>
                  </a:outerShdw>
                </a:effectLst>
                <a:sym typeface="+mn-ea"/>
              </a:rPr>
              <a:t>	In this experiment, the feature extraction is based on the statistics of HSV distribution in each bins by histogram, focusing on the similarity of two images in each region. If the naked eye looks at two similar pictures, but the calculation is staggered by a bins, this will affect the experimental results.</a:t>
            </a:r>
            <a:endParaRPr lang="en-US" altLang="zh-CN">
              <a:effectLst>
                <a:outerShdw blurRad="38100" dist="25400" dir="5400000" algn="ctr" rotWithShape="0">
                  <a:srgbClr val="6E747A">
                    <a:alpha val="43000"/>
                  </a:srgbClr>
                </a:outerShd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zh-CN" strike="noStrike" noProof="1">
                <a:solidFill>
                  <a:schemeClr val="tx1"/>
                </a:solidFill>
                <a:effectLst>
                  <a:outerShdw blurRad="38100" dist="19050" dir="2700000" algn="tl" rotWithShape="0">
                    <a:schemeClr val="dk1">
                      <a:alpha val="40000"/>
                    </a:schemeClr>
                  </a:outerShdw>
                </a:effectLst>
                <a:sym typeface="+mn-ea"/>
              </a:rPr>
              <a:t>Reporting on work</a:t>
            </a:r>
            <a:r>
              <a:rPr lang="en-US" altLang="zh-CN" strike="noStrike" noProof="1">
                <a:solidFill>
                  <a:schemeClr val="tx1"/>
                </a:solidFill>
                <a:effectLst>
                  <a:outerShdw blurRad="38100" dist="19050" dir="2700000" algn="tl" rotWithShape="0">
                    <a:schemeClr val="dk1">
                      <a:alpha val="40000"/>
                    </a:schemeClr>
                  </a:outerShdw>
                </a:effectLst>
                <a:sym typeface="+mn-ea"/>
              </a:rPr>
              <a:t>--Jiangxue</a:t>
            </a:r>
            <a:endParaRPr lang="zh-CN" altLang="en-US" strike="noStrike" noProof="1"/>
          </a:p>
        </p:txBody>
      </p:sp>
      <p:sp>
        <p:nvSpPr>
          <p:cNvPr id="3" name="内容占位符 2"/>
          <p:cNvSpPr>
            <a:spLocks noGrp="1"/>
          </p:cNvSpPr>
          <p:nvPr>
            <p:ph idx="1"/>
          </p:nvPr>
        </p:nvSpPr>
        <p:spPr>
          <a:xfrm>
            <a:off x="443230" y="1403033"/>
            <a:ext cx="8256588" cy="4824413"/>
          </a:xfrm>
        </p:spPr>
        <p:txBody>
          <a:bodyPr>
            <a:scene3d>
              <a:camera prst="orthographicFront"/>
              <a:lightRig rig="threePt" dir="t"/>
            </a:scene3d>
          </a:bodyPr>
          <a:p>
            <a:pPr marL="0" indent="0" fontAlgn="base">
              <a:buNone/>
            </a:pPr>
            <a:endParaRPr lang="zh-CN" altLang="en-US" strike="noStrike" noProof="1">
              <a:solidFill>
                <a:schemeClr val="accent1"/>
              </a:solidFill>
              <a:effectLst>
                <a:outerShdw blurRad="38100" dist="25400" dir="5400000" algn="ctr" rotWithShape="0">
                  <a:srgbClr val="6E747A">
                    <a:alpha val="43000"/>
                  </a:srgbClr>
                </a:outerShdw>
              </a:effectLst>
              <a:sym typeface="+mn-ea"/>
            </a:endParaRPr>
          </a:p>
          <a:p>
            <a:pPr fontAlgn="base"/>
            <a:r>
              <a:rPr strike="noStrike" noProof="1">
                <a:solidFill>
                  <a:schemeClr val="accent1"/>
                </a:solidFill>
                <a:effectLst>
                  <a:outerShdw blurRad="38100" dist="25400" dir="5400000" algn="ctr" rotWithShape="0">
                    <a:srgbClr val="6E747A">
                      <a:alpha val="43000"/>
                    </a:srgbClr>
                  </a:outerShdw>
                </a:effectLst>
                <a:sym typeface="+mn-ea"/>
              </a:rPr>
              <a:t>Check whether there are any problems with the script extracted from the data volume. The number of pictures extracted after modification is 4363.</a:t>
            </a:r>
            <a:endParaRPr strike="noStrike" noProof="1">
              <a:solidFill>
                <a:schemeClr val="accent1"/>
              </a:solidFill>
              <a:effectLst>
                <a:outerShdw blurRad="38100" dist="25400" dir="5400000" algn="ctr" rotWithShape="0">
                  <a:srgbClr val="6E747A">
                    <a:alpha val="43000"/>
                  </a:srgbClr>
                </a:outerShdw>
              </a:effectLst>
              <a:sym typeface="+mn-ea"/>
            </a:endParaRPr>
          </a:p>
          <a:p>
            <a:pPr fontAlgn="base"/>
            <a:r>
              <a:rPr strike="noStrike" noProof="1">
                <a:solidFill>
                  <a:schemeClr val="accent1"/>
                </a:solidFill>
                <a:effectLst>
                  <a:outerShdw blurRad="38100" dist="25400" dir="5400000" algn="ctr" rotWithShape="0">
                    <a:srgbClr val="6E747A">
                      <a:alpha val="43000"/>
                    </a:srgbClr>
                  </a:outerShdw>
                </a:effectLst>
                <a:sym typeface="+mn-ea"/>
              </a:rPr>
              <a:t>The method of feature extraction is changed to HSV image histogram statistics, and the bins is modified to 32. After the contrast experiment, hierarchical clustering is adopted, and the effect of adjusting the number of clusters to 50 is relatively good. But still did not achieve the desired effect.</a:t>
            </a:r>
            <a:endParaRPr strike="noStrike" noProof="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hierarchical+hsv+32bins</a:t>
            </a:r>
            <a:endParaRPr lang="en-US" altLang="zh-CN"/>
          </a:p>
        </p:txBody>
      </p:sp>
      <p:sp>
        <p:nvSpPr>
          <p:cNvPr id="3" name="内容占位符 2"/>
          <p:cNvSpPr>
            <a:spLocks noGrp="1"/>
          </p:cNvSpPr>
          <p:nvPr>
            <p:ph idx="1"/>
          </p:nvPr>
        </p:nvSpPr>
        <p:spPr/>
        <p:txBody>
          <a:bodyPr/>
          <a:p>
            <a:endParaRPr lang="zh-CN" altLang="en-US"/>
          </a:p>
        </p:txBody>
      </p:sp>
      <p:pic>
        <p:nvPicPr>
          <p:cNvPr id="4" name="图片 3" descr="c5470df92c61af5d18450209f663faf"/>
          <p:cNvPicPr>
            <a:picLocks noChangeAspect="1"/>
          </p:cNvPicPr>
          <p:nvPr/>
        </p:nvPicPr>
        <p:blipFill>
          <a:blip r:embed="rId1"/>
          <a:stretch>
            <a:fillRect/>
          </a:stretch>
        </p:blipFill>
        <p:spPr>
          <a:xfrm>
            <a:off x="444500" y="1292860"/>
            <a:ext cx="8009890" cy="359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hierarchical+hsv+32bins</a:t>
            </a:r>
            <a:endParaRPr lang="zh-CN" altLang="en-US"/>
          </a:p>
        </p:txBody>
      </p:sp>
      <p:sp>
        <p:nvSpPr>
          <p:cNvPr id="3" name="内容占位符 2"/>
          <p:cNvSpPr>
            <a:spLocks noGrp="1"/>
          </p:cNvSpPr>
          <p:nvPr>
            <p:ph idx="1"/>
          </p:nvPr>
        </p:nvSpPr>
        <p:spPr/>
        <p:txBody>
          <a:bodyPr/>
          <a:p>
            <a:endParaRPr lang="zh-CN" altLang="en-US"/>
          </a:p>
        </p:txBody>
      </p:sp>
      <p:pic>
        <p:nvPicPr>
          <p:cNvPr id="4" name="图片 3" descr="7d195986d4d9566332aec04798a1ab7"/>
          <p:cNvPicPr>
            <a:picLocks noChangeAspect="1"/>
          </p:cNvPicPr>
          <p:nvPr/>
        </p:nvPicPr>
        <p:blipFill>
          <a:blip r:embed="rId1"/>
          <a:stretch>
            <a:fillRect/>
          </a:stretch>
        </p:blipFill>
        <p:spPr>
          <a:xfrm>
            <a:off x="444500" y="1039495"/>
            <a:ext cx="8400415" cy="5161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fontAlgn="base"/>
            <a:r>
              <a:rPr lang="zh-CN" altLang="en-US">
                <a:effectLst>
                  <a:outerShdw blurRad="38100" dist="25400" dir="5400000" algn="ctr" rotWithShape="0">
                    <a:srgbClr val="6E747A">
                      <a:alpha val="43000"/>
                    </a:srgbClr>
                  </a:outerShdw>
                </a:effectLst>
                <a:sym typeface="+mn-ea"/>
              </a:rPr>
              <a:t>A comparative experiment of small datasets is done. The images in the dataset are as follows:</a:t>
            </a:r>
            <a:endParaRPr lang="zh-CN" altLang="en-US">
              <a:effectLst>
                <a:outerShdw blurRad="38100" dist="25400" dir="5400000" algn="ctr" rotWithShape="0">
                  <a:srgbClr val="6E747A">
                    <a:alpha val="43000"/>
                  </a:srgbClr>
                </a:outerShdw>
              </a:effectLst>
              <a:sym typeface="+mn-ea"/>
            </a:endParaRPr>
          </a:p>
          <a:p>
            <a:pPr fontAlgn="base"/>
            <a:endParaRPr lang="zh-CN" altLang="en-US"/>
          </a:p>
        </p:txBody>
      </p:sp>
      <p:pic>
        <p:nvPicPr>
          <p:cNvPr id="4" name="图片 3" descr="b04aca36257c24d4294d6c735cfddd7"/>
          <p:cNvPicPr>
            <a:picLocks noChangeAspect="1"/>
          </p:cNvPicPr>
          <p:nvPr/>
        </p:nvPicPr>
        <p:blipFill>
          <a:blip r:embed="rId1"/>
          <a:stretch>
            <a:fillRect/>
          </a:stretch>
        </p:blipFill>
        <p:spPr>
          <a:xfrm>
            <a:off x="614045" y="2306955"/>
            <a:ext cx="7745095" cy="3368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4500" y="271145"/>
            <a:ext cx="8256905" cy="5929630"/>
          </a:xfrm>
        </p:spPr>
        <p:txBody>
          <a:bodyPr/>
          <a:p>
            <a:r>
              <a:rPr lang="zh-CN" altLang="en-US"/>
              <a:t>First, by adjusting the parameters of DBSCAN.</a:t>
            </a:r>
            <a:endParaRPr lang="zh-CN" altLang="en-US"/>
          </a:p>
          <a:p>
            <a:r>
              <a:rPr lang="zh-CN" altLang="en-US"/>
              <a:t>eps=0.001,min_samples=10：</a:t>
            </a:r>
            <a:endParaRPr lang="zh-CN" altLang="en-US"/>
          </a:p>
          <a:p>
            <a:r>
              <a:rPr lang="en-US" altLang="zh-CN"/>
              <a:t>label=0</a:t>
            </a:r>
            <a:endParaRPr lang="en-US" altLang="zh-CN"/>
          </a:p>
          <a:p>
            <a:endParaRPr lang="en-US" altLang="zh-CN"/>
          </a:p>
          <a:p>
            <a:endParaRPr lang="en-US" altLang="zh-CN"/>
          </a:p>
          <a:p>
            <a:endParaRPr lang="en-US" altLang="zh-CN"/>
          </a:p>
          <a:p>
            <a:r>
              <a:rPr lang="en-US" altLang="zh-CN"/>
              <a:t>label=1</a:t>
            </a:r>
            <a:endParaRPr lang="en-US" altLang="zh-CN"/>
          </a:p>
          <a:p>
            <a:endParaRPr lang="en-US" altLang="zh-CN"/>
          </a:p>
        </p:txBody>
      </p:sp>
      <p:pic>
        <p:nvPicPr>
          <p:cNvPr id="4" name="图片 3" descr="f6572f27c28b5266d1c49239ee99132"/>
          <p:cNvPicPr>
            <a:picLocks noChangeAspect="1"/>
          </p:cNvPicPr>
          <p:nvPr/>
        </p:nvPicPr>
        <p:blipFill>
          <a:blip r:embed="rId1"/>
          <a:stretch>
            <a:fillRect/>
          </a:stretch>
        </p:blipFill>
        <p:spPr>
          <a:xfrm>
            <a:off x="565785" y="1854835"/>
            <a:ext cx="7134860" cy="1603375"/>
          </a:xfrm>
          <a:prstGeom prst="rect">
            <a:avLst/>
          </a:prstGeom>
        </p:spPr>
      </p:pic>
      <p:pic>
        <p:nvPicPr>
          <p:cNvPr id="5" name="图片 4" descr="b54946f6a8e0aad83b26c7d7c856045"/>
          <p:cNvPicPr>
            <a:picLocks noChangeAspect="1"/>
          </p:cNvPicPr>
          <p:nvPr/>
        </p:nvPicPr>
        <p:blipFill>
          <a:blip r:embed="rId2"/>
          <a:stretch>
            <a:fillRect/>
          </a:stretch>
        </p:blipFill>
        <p:spPr>
          <a:xfrm>
            <a:off x="565785" y="4363720"/>
            <a:ext cx="7630795" cy="942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4500" y="258445"/>
            <a:ext cx="8256905" cy="5942330"/>
          </a:xfrm>
        </p:spPr>
        <p:txBody>
          <a:bodyPr/>
          <a:p>
            <a:endParaRPr lang="zh-CN" altLang="zh-CN"/>
          </a:p>
          <a:p>
            <a:r>
              <a:rPr lang="zh-CN" altLang="zh-CN"/>
              <a:t>New data are added as follows:</a:t>
            </a:r>
            <a:endParaRPr lang="zh-CN" altLang="zh-CN"/>
          </a:p>
        </p:txBody>
      </p:sp>
      <p:pic>
        <p:nvPicPr>
          <p:cNvPr id="4" name="图片 3" descr="4eb893bbdd11efe3635b20116655710"/>
          <p:cNvPicPr>
            <a:picLocks noChangeAspect="1"/>
          </p:cNvPicPr>
          <p:nvPr/>
        </p:nvPicPr>
        <p:blipFill>
          <a:blip r:embed="rId1"/>
          <a:stretch>
            <a:fillRect/>
          </a:stretch>
        </p:blipFill>
        <p:spPr>
          <a:xfrm>
            <a:off x="255270" y="1393190"/>
            <a:ext cx="8315325" cy="4272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4500" y="297815"/>
            <a:ext cx="8256905" cy="5902960"/>
          </a:xfrm>
        </p:spPr>
        <p:txBody>
          <a:bodyPr/>
          <a:p>
            <a:r>
              <a:rPr lang="en-US" altLang="zh-CN"/>
              <a:t>label=0</a:t>
            </a:r>
            <a:endParaRPr lang="en-US" altLang="zh-CN"/>
          </a:p>
          <a:p>
            <a:endParaRPr lang="en-US" altLang="zh-CN"/>
          </a:p>
          <a:p>
            <a:endParaRPr lang="en-US" altLang="zh-CN"/>
          </a:p>
          <a:p>
            <a:endParaRPr lang="en-US" altLang="zh-CN"/>
          </a:p>
          <a:p>
            <a:endParaRPr lang="en-US" altLang="zh-CN"/>
          </a:p>
          <a:p>
            <a:r>
              <a:rPr lang="en-US" altLang="zh-CN">
                <a:sym typeface="+mn-ea"/>
              </a:rPr>
              <a:t>label=1</a:t>
            </a:r>
            <a:endParaRPr lang="en-US" altLang="zh-CN"/>
          </a:p>
          <a:p>
            <a:endParaRPr lang="en-US" altLang="zh-CN"/>
          </a:p>
          <a:p>
            <a:endParaRPr lang="en-US" altLang="zh-CN"/>
          </a:p>
        </p:txBody>
      </p:sp>
      <p:pic>
        <p:nvPicPr>
          <p:cNvPr id="5" name="图片 4" descr="c52fa392aafd2f36aa7ce02c936a3f3"/>
          <p:cNvPicPr>
            <a:picLocks noChangeAspect="1"/>
          </p:cNvPicPr>
          <p:nvPr/>
        </p:nvPicPr>
        <p:blipFill>
          <a:blip r:embed="rId1"/>
          <a:stretch>
            <a:fillRect/>
          </a:stretch>
        </p:blipFill>
        <p:spPr>
          <a:xfrm>
            <a:off x="355600" y="840105"/>
            <a:ext cx="7527925" cy="2120900"/>
          </a:xfrm>
          <a:prstGeom prst="rect">
            <a:avLst/>
          </a:prstGeom>
        </p:spPr>
      </p:pic>
      <p:pic>
        <p:nvPicPr>
          <p:cNvPr id="6" name="图片 5" descr="d0fa3999cb6686617d5f43b68611c5c"/>
          <p:cNvPicPr>
            <a:picLocks noChangeAspect="1"/>
          </p:cNvPicPr>
          <p:nvPr/>
        </p:nvPicPr>
        <p:blipFill>
          <a:blip r:embed="rId2"/>
          <a:stretch>
            <a:fillRect/>
          </a:stretch>
        </p:blipFill>
        <p:spPr>
          <a:xfrm>
            <a:off x="675640" y="3997960"/>
            <a:ext cx="6887845" cy="181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4500" y="363220"/>
            <a:ext cx="8256905" cy="5837555"/>
          </a:xfrm>
        </p:spPr>
        <p:txBody>
          <a:bodyPr/>
          <a:p>
            <a:r>
              <a:rPr lang="en-US" altLang="zh-CN">
                <a:sym typeface="+mn-ea"/>
              </a:rPr>
              <a:t>label=1</a:t>
            </a:r>
            <a:endParaRPr lang="en-US" altLang="zh-CN">
              <a:sym typeface="+mn-ea"/>
            </a:endParaRPr>
          </a:p>
          <a:p>
            <a:endParaRPr lang="en-US" altLang="zh-CN">
              <a:sym typeface="+mn-ea"/>
            </a:endParaRPr>
          </a:p>
          <a:p>
            <a:endParaRPr lang="en-US" altLang="zh-CN">
              <a:sym typeface="+mn-ea"/>
            </a:endParaRPr>
          </a:p>
          <a:p>
            <a:pPr marL="0" indent="0">
              <a:buNone/>
            </a:pPr>
            <a:endParaRPr lang="en-US" altLang="zh-CN">
              <a:sym typeface="+mn-ea"/>
            </a:endParaRPr>
          </a:p>
          <a:p>
            <a:r>
              <a:rPr lang="en-US" altLang="zh-CN">
                <a:sym typeface="+mn-ea"/>
              </a:rPr>
              <a:t>label=</a:t>
            </a:r>
            <a:r>
              <a:rPr lang="en-US">
                <a:sym typeface="+mn-ea"/>
              </a:rPr>
              <a:t>2</a:t>
            </a:r>
            <a:endParaRPr lang="en-US">
              <a:sym typeface="+mn-ea"/>
            </a:endParaRPr>
          </a:p>
          <a:p>
            <a:endParaRPr lang="en-US">
              <a:sym typeface="+mn-ea"/>
            </a:endParaRPr>
          </a:p>
          <a:p>
            <a:endParaRPr lang="en-US">
              <a:sym typeface="+mn-ea"/>
            </a:endParaRPr>
          </a:p>
          <a:p>
            <a:r>
              <a:rPr lang="en-US"/>
              <a:t>label=3</a:t>
            </a:r>
            <a:endParaRPr lang="en-US"/>
          </a:p>
        </p:txBody>
      </p:sp>
      <p:pic>
        <p:nvPicPr>
          <p:cNvPr id="4" name="图片 3" descr="5ed4d27be9effb726df0e0f68e19325"/>
          <p:cNvPicPr>
            <a:picLocks noChangeAspect="1"/>
          </p:cNvPicPr>
          <p:nvPr/>
        </p:nvPicPr>
        <p:blipFill>
          <a:blip r:embed="rId1"/>
          <a:stretch>
            <a:fillRect/>
          </a:stretch>
        </p:blipFill>
        <p:spPr>
          <a:xfrm>
            <a:off x="444500" y="913765"/>
            <a:ext cx="6675755" cy="1670685"/>
          </a:xfrm>
          <a:prstGeom prst="rect">
            <a:avLst/>
          </a:prstGeom>
        </p:spPr>
      </p:pic>
      <p:pic>
        <p:nvPicPr>
          <p:cNvPr id="5" name="图片 4" descr="13b6bf7e9cdfe27ae03c0b084949427"/>
          <p:cNvPicPr>
            <a:picLocks noChangeAspect="1"/>
          </p:cNvPicPr>
          <p:nvPr/>
        </p:nvPicPr>
        <p:blipFill>
          <a:blip r:embed="rId2"/>
          <a:stretch>
            <a:fillRect/>
          </a:stretch>
        </p:blipFill>
        <p:spPr>
          <a:xfrm>
            <a:off x="1737360" y="3141980"/>
            <a:ext cx="5039360" cy="1190625"/>
          </a:xfrm>
          <a:prstGeom prst="rect">
            <a:avLst/>
          </a:prstGeom>
        </p:spPr>
      </p:pic>
      <p:pic>
        <p:nvPicPr>
          <p:cNvPr id="6" name="图片 5" descr="638ff28fe14d3fe53e886ec6929c00e"/>
          <p:cNvPicPr>
            <a:picLocks noChangeAspect="1"/>
          </p:cNvPicPr>
          <p:nvPr/>
        </p:nvPicPr>
        <p:blipFill>
          <a:blip r:embed="rId3"/>
          <a:stretch>
            <a:fillRect/>
          </a:stretch>
        </p:blipFill>
        <p:spPr>
          <a:xfrm>
            <a:off x="1362710" y="4895850"/>
            <a:ext cx="6420485" cy="130492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0PWBG">
  <a:themeElements>
    <a:clrScheme name="">
      <a:dk1>
        <a:srgbClr val="3D3F41"/>
      </a:dk1>
      <a:lt1>
        <a:srgbClr val="FFFFFF"/>
      </a:lt1>
      <a:dk2>
        <a:srgbClr val="454749"/>
      </a:dk2>
      <a:lt2>
        <a:srgbClr val="FFFFFF"/>
      </a:lt2>
      <a:accent1>
        <a:srgbClr val="5D80B3"/>
      </a:accent1>
      <a:accent2>
        <a:srgbClr val="7FA6BA"/>
      </a:accent2>
      <a:accent3>
        <a:srgbClr val="FFFFFF"/>
      </a:accent3>
      <a:accent4>
        <a:srgbClr val="333537"/>
      </a:accent4>
      <a:accent5>
        <a:srgbClr val="B6C1D5"/>
      </a:accent5>
      <a:accent6>
        <a:srgbClr val="7194A6"/>
      </a:accent6>
      <a:hlink>
        <a:srgbClr val="00B0F0"/>
      </a:hlink>
      <a:folHlink>
        <a:srgbClr val="AFB2B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A000120140530A90PWBG 1">
        <a:dk1>
          <a:srgbClr val="3D3F41"/>
        </a:dk1>
        <a:lt1>
          <a:srgbClr val="FFFFFF"/>
        </a:lt1>
        <a:dk2>
          <a:srgbClr val="454749"/>
        </a:dk2>
        <a:lt2>
          <a:srgbClr val="FFFFFF"/>
        </a:lt2>
        <a:accent1>
          <a:srgbClr val="5D80B3"/>
        </a:accent1>
        <a:accent2>
          <a:srgbClr val="7FA6BA"/>
        </a:accent2>
        <a:accent3>
          <a:srgbClr val="FFFFFF"/>
        </a:accent3>
        <a:accent4>
          <a:srgbClr val="333436"/>
        </a:accent4>
        <a:accent5>
          <a:srgbClr val="B6C0D6"/>
        </a:accent5>
        <a:accent6>
          <a:srgbClr val="7296A8"/>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WPS 演示</Application>
  <PresentationFormat/>
  <Paragraphs>48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宋体</vt:lpstr>
      <vt:lpstr>Wingdings</vt:lpstr>
      <vt:lpstr>Webdings</vt:lpstr>
      <vt:lpstr>幼圆</vt:lpstr>
      <vt:lpstr>Arial Black</vt:lpstr>
      <vt:lpstr>微软雅黑</vt:lpstr>
      <vt:lpstr>Arial Unicode MS</vt:lpstr>
      <vt:lpstr>Calibri</vt:lpstr>
      <vt:lpstr>默认设计模板</vt:lpstr>
      <vt:lpstr>A000120140530A90PWBG</vt:lpstr>
      <vt:lpstr>Android UI design</vt:lpstr>
      <vt:lpstr>Reporting on work--Jiangxue</vt:lpstr>
      <vt:lpstr>hierarchical+hsv+32bins</vt:lpstr>
      <vt:lpstr>hierarchical+hsv+32bins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孙浩泰</dc:title>
  <dc:creator>Administrator</dc:creator>
  <cp:lastModifiedBy>姜小雪✨</cp:lastModifiedBy>
  <cp:revision>70</cp:revision>
  <dcterms:created xsi:type="dcterms:W3CDTF">2015-10-07T09:35:00Z</dcterms:created>
  <dcterms:modified xsi:type="dcterms:W3CDTF">2018-11-20T04:55:35Z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y fmtid="{D5CDD505-2E9C-101B-9397-08002B2CF9AE}" pid="3" name="KSORubyTemplateID">
    <vt:lpwstr>13</vt:lpwstr>
  </property>
</Properties>
</file>