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325" r:id="rId5"/>
    <p:sldId id="326" r:id="rId6"/>
    <p:sldId id="363" r:id="rId7"/>
    <p:sldId id="328" r:id="rId8"/>
    <p:sldId id="364" r:id="rId9"/>
    <p:sldId id="373" r:id="rId10"/>
    <p:sldId id="374" r:id="rId11"/>
    <p:sldId id="375" r:id="rId12"/>
    <p:sldId id="376" r:id="rId13"/>
    <p:sldId id="377" r:id="rId14"/>
    <p:sldId id="327" r:id="rId15"/>
    <p:sldId id="26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A9"/>
    <a:srgbClr val="39BAE8"/>
    <a:srgbClr val="42BDE9"/>
    <a:srgbClr val="FFBFBE"/>
    <a:srgbClr val="92D9F2"/>
    <a:srgbClr val="E6E6E6"/>
    <a:srgbClr val="FCBA40"/>
    <a:srgbClr val="FFDA93"/>
    <a:srgbClr val="FFC0BE"/>
    <a:srgbClr val="76B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6201" autoAdjust="0"/>
  </p:normalViewPr>
  <p:slideViewPr>
    <p:cSldViewPr snapToGrid="0">
      <p:cViewPr>
        <p:scale>
          <a:sx n="100" d="100"/>
          <a:sy n="100" d="100"/>
        </p:scale>
        <p:origin x="678" y="30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spTree>
      <p:nvGrpSpPr>
        <p:cNvPr id="1" name=""/>
        <p:cNvGrpSpPr/>
        <p:nvPr/>
      </p:nvGrpSpPr>
      <p:grpSpPr>
        <a:xfrm>
          <a:off x="0" y="0"/>
          <a:ext cx="0" cy="0"/>
          <a:chOff x="0" y="0"/>
          <a:chExt cx="0" cy="0"/>
        </a:xfrm>
      </p:grpSpPr>
      <p:sp>
        <p:nvSpPr>
          <p:cNvPr id="18" name="矩形 17"/>
          <p:cNvSpPr/>
          <p:nvPr userDrawn="1"/>
        </p:nvSpPr>
        <p:spPr>
          <a:xfrm>
            <a:off x="0" y="0"/>
            <a:ext cx="9144000" cy="6858000"/>
          </a:xfrm>
          <a:prstGeom prst="rect">
            <a:avLst/>
          </a:prstGeom>
          <a:gradFill>
            <a:gsLst>
              <a:gs pos="10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p:nvPr userDrawn="1"/>
        </p:nvSpPr>
        <p:spPr>
          <a:xfrm>
            <a:off x="5774005" y="715252"/>
            <a:ext cx="2647538" cy="3530051"/>
          </a:xfrm>
          <a:prstGeom prst="ellipse">
            <a:avLst/>
          </a:pr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形状 50"/>
          <p:cNvSpPr/>
          <p:nvPr userDrawn="1"/>
        </p:nvSpPr>
        <p:spPr bwMode="auto">
          <a:xfrm>
            <a:off x="0" y="1699693"/>
            <a:ext cx="9144000" cy="5158309"/>
          </a:xfrm>
          <a:custGeom>
            <a:avLst/>
            <a:gdLst>
              <a:gd name="connsiteX0" fmla="*/ 9136649 w 12192000"/>
              <a:gd name="connsiteY0" fmla="*/ 19 h 5158309"/>
              <a:gd name="connsiteX1" fmla="*/ 12127529 w 12192000"/>
              <a:gd name="connsiteY1" fmla="*/ 961461 h 5158309"/>
              <a:gd name="connsiteX2" fmla="*/ 12192000 w 12192000"/>
              <a:gd name="connsiteY2" fmla="*/ 999249 h 5158309"/>
              <a:gd name="connsiteX3" fmla="*/ 12192000 w 12192000"/>
              <a:gd name="connsiteY3" fmla="*/ 5158309 h 5158309"/>
              <a:gd name="connsiteX4" fmla="*/ 0 w 12192000"/>
              <a:gd name="connsiteY4" fmla="*/ 5158309 h 5158309"/>
              <a:gd name="connsiteX5" fmla="*/ 0 w 12192000"/>
              <a:gd name="connsiteY5" fmla="*/ 4381506 h 5158309"/>
              <a:gd name="connsiteX6" fmla="*/ 766800 w 12192000"/>
              <a:gd name="connsiteY6" fmla="*/ 4316986 h 5158309"/>
              <a:gd name="connsiteX7" fmla="*/ 8952198 w 12192000"/>
              <a:gd name="connsiteY7" fmla="*/ 2840206 h 5158309"/>
              <a:gd name="connsiteX8" fmla="*/ 8329819 w 12192000"/>
              <a:gd name="connsiteY8" fmla="*/ 1097121 h 5158309"/>
              <a:gd name="connsiteX9" fmla="*/ 8478005 w 12192000"/>
              <a:gd name="connsiteY9" fmla="*/ 73404 h 5158309"/>
              <a:gd name="connsiteX10" fmla="*/ 9136649 w 12192000"/>
              <a:gd name="connsiteY10" fmla="*/ 19 h 51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8309">
                <a:moveTo>
                  <a:pt x="9136649" y="19"/>
                </a:moveTo>
                <a:cubicBezTo>
                  <a:pt x="10314094" y="3991"/>
                  <a:pt x="11572111" y="642470"/>
                  <a:pt x="12127529" y="961461"/>
                </a:cubicBezTo>
                <a:lnTo>
                  <a:pt x="12192000" y="999249"/>
                </a:lnTo>
                <a:lnTo>
                  <a:pt x="12192000" y="5158309"/>
                </a:lnTo>
                <a:lnTo>
                  <a:pt x="0" y="5158309"/>
                </a:lnTo>
                <a:lnTo>
                  <a:pt x="0" y="4381506"/>
                </a:lnTo>
                <a:lnTo>
                  <a:pt x="766800" y="4316986"/>
                </a:lnTo>
                <a:cubicBezTo>
                  <a:pt x="4095417" y="4019555"/>
                  <a:pt x="7729668" y="3545741"/>
                  <a:pt x="8952198" y="2840206"/>
                </a:cubicBezTo>
                <a:cubicBezTo>
                  <a:pt x="11397259" y="1429137"/>
                  <a:pt x="8329819" y="1097121"/>
                  <a:pt x="8329819" y="1097121"/>
                </a:cubicBezTo>
                <a:cubicBezTo>
                  <a:pt x="8329819" y="1097121"/>
                  <a:pt x="6655323" y="516093"/>
                  <a:pt x="8478005" y="73404"/>
                </a:cubicBezTo>
                <a:cubicBezTo>
                  <a:pt x="8691022" y="21527"/>
                  <a:pt x="8912374" y="-737"/>
                  <a:pt x="9136649" y="19"/>
                </a:cubicBezTo>
                <a:close/>
              </a:path>
            </a:pathLst>
          </a:custGeom>
          <a:solidFill>
            <a:schemeClr val="bg1">
              <a:alpha val="20000"/>
            </a:schemeClr>
          </a:solidFill>
          <a:ln>
            <a:noFill/>
          </a:ln>
        </p:spPr>
        <p:txBody>
          <a:bodyPr vert="horz" wrap="square" lIns="68580" tIns="34290" rIns="68580" bIns="34290" numCol="1" anchor="t" anchorCtr="0" compatLnSpc="1">
            <a:noAutofit/>
          </a:bodyPr>
          <a:lstStyle/>
          <a:p>
            <a:endParaRPr lang="zh-CN" altLang="en-US" sz="1350"/>
          </a:p>
        </p:txBody>
      </p:sp>
      <p:sp>
        <p:nvSpPr>
          <p:cNvPr id="40" name="Freeform 9"/>
          <p:cNvSpPr/>
          <p:nvPr userDrawn="1"/>
        </p:nvSpPr>
        <p:spPr bwMode="auto">
          <a:xfrm>
            <a:off x="4018731" y="2039471"/>
            <a:ext cx="4552678" cy="3380331"/>
          </a:xfrm>
          <a:custGeom>
            <a:avLst/>
            <a:gdLst>
              <a:gd name="T0" fmla="*/ 0 w 4357"/>
              <a:gd name="T1" fmla="*/ 592 h 2429"/>
              <a:gd name="T2" fmla="*/ 3232 w 4357"/>
              <a:gd name="T3" fmla="*/ 592 h 2429"/>
              <a:gd name="T4" fmla="*/ 2777 w 4357"/>
              <a:gd name="T5" fmla="*/ 1195 h 2429"/>
              <a:gd name="T6" fmla="*/ 2621 w 4357"/>
              <a:gd name="T7" fmla="*/ 1265 h 2429"/>
              <a:gd name="T8" fmla="*/ 2848 w 4357"/>
              <a:gd name="T9" fmla="*/ 1644 h 2429"/>
              <a:gd name="T10" fmla="*/ 3040 w 4357"/>
              <a:gd name="T11" fmla="*/ 2304 h 2429"/>
              <a:gd name="T12" fmla="*/ 0 w 4357"/>
              <a:gd name="T13" fmla="*/ 2208 h 2429"/>
              <a:gd name="T14" fmla="*/ 0 w 4357"/>
              <a:gd name="T15" fmla="*/ 592 h 2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57" h="2429">
                <a:moveTo>
                  <a:pt x="0" y="592"/>
                </a:moveTo>
                <a:cubicBezTo>
                  <a:pt x="0" y="592"/>
                  <a:pt x="1964" y="0"/>
                  <a:pt x="3232" y="592"/>
                </a:cubicBezTo>
                <a:cubicBezTo>
                  <a:pt x="4357" y="1117"/>
                  <a:pt x="3079" y="1186"/>
                  <a:pt x="2777" y="1195"/>
                </a:cubicBezTo>
                <a:cubicBezTo>
                  <a:pt x="2718" y="1196"/>
                  <a:pt x="2661" y="1221"/>
                  <a:pt x="2621" y="1265"/>
                </a:cubicBezTo>
                <a:cubicBezTo>
                  <a:pt x="2553" y="1339"/>
                  <a:pt x="2523" y="1471"/>
                  <a:pt x="2848" y="1644"/>
                </a:cubicBezTo>
                <a:cubicBezTo>
                  <a:pt x="3368" y="1920"/>
                  <a:pt x="3396" y="2196"/>
                  <a:pt x="3040" y="2304"/>
                </a:cubicBezTo>
                <a:cubicBezTo>
                  <a:pt x="2629" y="2429"/>
                  <a:pt x="0" y="2208"/>
                  <a:pt x="0" y="2208"/>
                </a:cubicBezTo>
                <a:lnTo>
                  <a:pt x="0" y="592"/>
                </a:lnTo>
                <a:close/>
              </a:path>
            </a:pathLst>
          </a:custGeom>
          <a:gradFill>
            <a:gsLst>
              <a:gs pos="100000">
                <a:schemeClr val="accent2"/>
              </a:gs>
              <a:gs pos="23000">
                <a:schemeClr val="accent4"/>
              </a:gs>
            </a:gsLst>
            <a:lin ang="0" scaled="0"/>
          </a:gradFill>
          <a:ln>
            <a:noFill/>
          </a:ln>
        </p:spPr>
        <p:txBody>
          <a:bodyPr vert="horz" wrap="square" lIns="68580" tIns="34290" rIns="68580" bIns="34290" numCol="1" anchor="t" anchorCtr="0" compatLnSpc="1"/>
          <a:lstStyle/>
          <a:p>
            <a:endParaRPr lang="zh-CN" altLang="en-US" sz="1350"/>
          </a:p>
        </p:txBody>
      </p:sp>
      <p:sp>
        <p:nvSpPr>
          <p:cNvPr id="35" name="Freeform 5"/>
          <p:cNvSpPr/>
          <p:nvPr userDrawn="1"/>
        </p:nvSpPr>
        <p:spPr bwMode="auto">
          <a:xfrm>
            <a:off x="2057400" y="3636650"/>
            <a:ext cx="7086600" cy="3221350"/>
          </a:xfrm>
          <a:custGeom>
            <a:avLst/>
            <a:gdLst>
              <a:gd name="T0" fmla="*/ 0 w 4860"/>
              <a:gd name="T1" fmla="*/ 1468 h 1672"/>
              <a:gd name="T2" fmla="*/ 3924 w 4860"/>
              <a:gd name="T3" fmla="*/ 920 h 1672"/>
              <a:gd name="T4" fmla="*/ 3756 w 4860"/>
              <a:gd name="T5" fmla="*/ 416 h 1672"/>
              <a:gd name="T6" fmla="*/ 3796 w 4860"/>
              <a:gd name="T7" fmla="*/ 120 h 1672"/>
              <a:gd name="T8" fmla="*/ 4860 w 4860"/>
              <a:gd name="T9" fmla="*/ 428 h 1672"/>
              <a:gd name="T10" fmla="*/ 4860 w 4860"/>
              <a:gd name="T11" fmla="*/ 1672 h 1672"/>
              <a:gd name="T12" fmla="*/ 0 w 4860"/>
              <a:gd name="T13" fmla="*/ 1672 h 1672"/>
              <a:gd name="T14" fmla="*/ 0 w 4860"/>
              <a:gd name="T15" fmla="*/ 1468 h 1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0" h="1672">
                <a:moveTo>
                  <a:pt x="0" y="1468"/>
                </a:moveTo>
                <a:cubicBezTo>
                  <a:pt x="0" y="1468"/>
                  <a:pt x="3264" y="1328"/>
                  <a:pt x="3924" y="920"/>
                </a:cubicBezTo>
                <a:cubicBezTo>
                  <a:pt x="4584" y="512"/>
                  <a:pt x="3756" y="416"/>
                  <a:pt x="3756" y="416"/>
                </a:cubicBezTo>
                <a:cubicBezTo>
                  <a:pt x="3756" y="416"/>
                  <a:pt x="3304" y="248"/>
                  <a:pt x="3796" y="120"/>
                </a:cubicBezTo>
                <a:cubicBezTo>
                  <a:pt x="4256" y="0"/>
                  <a:pt x="4860" y="428"/>
                  <a:pt x="4860" y="428"/>
                </a:cubicBezTo>
                <a:cubicBezTo>
                  <a:pt x="4860" y="1672"/>
                  <a:pt x="4860" y="1672"/>
                  <a:pt x="4860" y="1672"/>
                </a:cubicBezTo>
                <a:cubicBezTo>
                  <a:pt x="0" y="1672"/>
                  <a:pt x="0" y="1672"/>
                  <a:pt x="0" y="1672"/>
                </a:cubicBezTo>
                <a:lnTo>
                  <a:pt x="0" y="1468"/>
                </a:lnTo>
                <a:close/>
              </a:path>
            </a:pathLst>
          </a:custGeom>
          <a:gradFill>
            <a:gsLst>
              <a:gs pos="100000">
                <a:schemeClr val="accent2"/>
              </a:gs>
              <a:gs pos="6000">
                <a:schemeClr val="bg1"/>
              </a:gs>
            </a:gsLst>
            <a:lin ang="0" scaled="0"/>
          </a:gradFill>
          <a:ln>
            <a:noFill/>
          </a:ln>
        </p:spPr>
        <p:txBody>
          <a:bodyPr vert="horz" wrap="square" lIns="68580" tIns="34290" rIns="68580" bIns="34290" numCol="1" anchor="t" anchorCtr="0" compatLnSpc="1"/>
          <a:lstStyle/>
          <a:p>
            <a:endParaRPr lang="zh-CN" altLang="en-US" sz="1350"/>
          </a:p>
        </p:txBody>
      </p:sp>
      <p:sp>
        <p:nvSpPr>
          <p:cNvPr id="29" name="任意多边形: 形状 28"/>
          <p:cNvSpPr/>
          <p:nvPr userDrawn="1"/>
        </p:nvSpPr>
        <p:spPr>
          <a:xfrm>
            <a:off x="1" y="2"/>
            <a:ext cx="3271838" cy="3919337"/>
          </a:xfrm>
          <a:custGeom>
            <a:avLst/>
            <a:gdLst>
              <a:gd name="connsiteX0" fmla="*/ 0 w 5276850"/>
              <a:gd name="connsiteY0" fmla="*/ 0 h 4740857"/>
              <a:gd name="connsiteX1" fmla="*/ 4934008 w 5276850"/>
              <a:gd name="connsiteY1" fmla="*/ 0 h 4740857"/>
              <a:gd name="connsiteX2" fmla="*/ 5018610 w 5276850"/>
              <a:gd name="connsiteY2" fmla="*/ 175624 h 4740857"/>
              <a:gd name="connsiteX3" fmla="*/ 5276850 w 5276850"/>
              <a:gd name="connsiteY3" fmla="*/ 1454732 h 4740857"/>
              <a:gd name="connsiteX4" fmla="*/ 1990725 w 5276850"/>
              <a:gd name="connsiteY4" fmla="*/ 4740857 h 4740857"/>
              <a:gd name="connsiteX5" fmla="*/ 153421 w 5276850"/>
              <a:gd name="connsiteY5" fmla="*/ 4179639 h 4740857"/>
              <a:gd name="connsiteX6" fmla="*/ 0 w 5276850"/>
              <a:gd name="connsiteY6" fmla="*/ 4064913 h 474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850" h="4740857">
                <a:moveTo>
                  <a:pt x="0" y="0"/>
                </a:moveTo>
                <a:lnTo>
                  <a:pt x="4934008" y="0"/>
                </a:lnTo>
                <a:lnTo>
                  <a:pt x="5018610" y="175624"/>
                </a:lnTo>
                <a:cubicBezTo>
                  <a:pt x="5184897" y="568770"/>
                  <a:pt x="5276850" y="1001013"/>
                  <a:pt x="5276850" y="1454732"/>
                </a:cubicBezTo>
                <a:cubicBezTo>
                  <a:pt x="5276850" y="3269609"/>
                  <a:pt x="3805602" y="4740857"/>
                  <a:pt x="1990725" y="4740857"/>
                </a:cubicBezTo>
                <a:cubicBezTo>
                  <a:pt x="1310146" y="4740857"/>
                  <a:pt x="677890" y="4533963"/>
                  <a:pt x="153421" y="4179639"/>
                </a:cubicBezTo>
                <a:lnTo>
                  <a:pt x="0" y="4064913"/>
                </a:lnTo>
                <a:close/>
              </a:path>
            </a:pathLst>
          </a:cu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椭圆 55"/>
          <p:cNvSpPr/>
          <p:nvPr userDrawn="1"/>
        </p:nvSpPr>
        <p:spPr>
          <a:xfrm>
            <a:off x="700986" y="3122083"/>
            <a:ext cx="1958309" cy="2611078"/>
          </a:xfrm>
          <a:prstGeom prst="ellipse">
            <a:avLst/>
          </a:prstGeom>
          <a:gradFill>
            <a:gsLst>
              <a:gs pos="100000">
                <a:schemeClr val="accent2"/>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Freeform 13"/>
          <p:cNvSpPr/>
          <p:nvPr userDrawn="1"/>
        </p:nvSpPr>
        <p:spPr bwMode="auto">
          <a:xfrm>
            <a:off x="1090474" y="1088584"/>
            <a:ext cx="2570780" cy="2895623"/>
          </a:xfrm>
          <a:custGeom>
            <a:avLst/>
            <a:gdLst>
              <a:gd name="T0" fmla="*/ 1149 w 1149"/>
              <a:gd name="T1" fmla="*/ 86 h 971"/>
              <a:gd name="T2" fmla="*/ 427 w 1149"/>
              <a:gd name="T3" fmla="*/ 86 h 971"/>
              <a:gd name="T4" fmla="*/ 539 w 1149"/>
              <a:gd name="T5" fmla="*/ 300 h 971"/>
              <a:gd name="T6" fmla="*/ 254 w 1149"/>
              <a:gd name="T7" fmla="*/ 554 h 971"/>
              <a:gd name="T8" fmla="*/ 336 w 1149"/>
              <a:gd name="T9" fmla="*/ 895 h 971"/>
              <a:gd name="T10" fmla="*/ 1149 w 1149"/>
              <a:gd name="T11" fmla="*/ 895 h 971"/>
              <a:gd name="T12" fmla="*/ 1149 w 1149"/>
              <a:gd name="T13" fmla="*/ 86 h 971"/>
            </a:gdLst>
            <a:ahLst/>
            <a:cxnLst>
              <a:cxn ang="0">
                <a:pos x="T0" y="T1"/>
              </a:cxn>
              <a:cxn ang="0">
                <a:pos x="T2" y="T3"/>
              </a:cxn>
              <a:cxn ang="0">
                <a:pos x="T4" y="T5"/>
              </a:cxn>
              <a:cxn ang="0">
                <a:pos x="T6" y="T7"/>
              </a:cxn>
              <a:cxn ang="0">
                <a:pos x="T8" y="T9"/>
              </a:cxn>
              <a:cxn ang="0">
                <a:pos x="T10" y="T11"/>
              </a:cxn>
              <a:cxn ang="0">
                <a:pos x="T12" y="T13"/>
              </a:cxn>
            </a:cxnLst>
            <a:rect l="0" t="0" r="r" b="b"/>
            <a:pathLst>
              <a:path w="1149" h="971">
                <a:moveTo>
                  <a:pt x="1149" y="86"/>
                </a:moveTo>
                <a:cubicBezTo>
                  <a:pt x="1149" y="86"/>
                  <a:pt x="508" y="0"/>
                  <a:pt x="427" y="86"/>
                </a:cubicBezTo>
                <a:cubicBezTo>
                  <a:pt x="343" y="175"/>
                  <a:pt x="444" y="199"/>
                  <a:pt x="539" y="300"/>
                </a:cubicBezTo>
                <a:cubicBezTo>
                  <a:pt x="615" y="381"/>
                  <a:pt x="508" y="473"/>
                  <a:pt x="254" y="554"/>
                </a:cubicBezTo>
                <a:cubicBezTo>
                  <a:pt x="0" y="635"/>
                  <a:pt x="20" y="818"/>
                  <a:pt x="336" y="895"/>
                </a:cubicBezTo>
                <a:cubicBezTo>
                  <a:pt x="651" y="971"/>
                  <a:pt x="1149" y="895"/>
                  <a:pt x="1149" y="895"/>
                </a:cubicBezTo>
                <a:lnTo>
                  <a:pt x="1149" y="86"/>
                </a:lnTo>
                <a:close/>
              </a:path>
            </a:pathLst>
          </a:custGeom>
          <a:gradFill>
            <a:gsLst>
              <a:gs pos="100000">
                <a:schemeClr val="accent2"/>
              </a:gs>
              <a:gs pos="0">
                <a:schemeClr val="accent3"/>
              </a:gs>
            </a:gsLst>
            <a:lin ang="0" scaled="0"/>
          </a:gradFill>
          <a:ln>
            <a:noFill/>
          </a:ln>
        </p:spPr>
        <p:txBody>
          <a:bodyPr vert="horz" wrap="square" lIns="68580" tIns="34290" rIns="68580" bIns="34290" numCol="1" anchor="t" anchorCtr="0" compatLnSpc="1"/>
          <a:lstStyle/>
          <a:p>
            <a:endParaRPr lang="zh-CN" altLang="en-US" sz="1350"/>
          </a:p>
        </p:txBody>
      </p:sp>
      <p:sp>
        <p:nvSpPr>
          <p:cNvPr id="33" name="任意多边形: 形状 32"/>
          <p:cNvSpPr/>
          <p:nvPr userDrawn="1"/>
        </p:nvSpPr>
        <p:spPr>
          <a:xfrm flipV="1">
            <a:off x="0" y="4353146"/>
            <a:ext cx="5707932" cy="2504854"/>
          </a:xfrm>
          <a:custGeom>
            <a:avLst/>
            <a:gdLst>
              <a:gd name="connsiteX0" fmla="*/ 3160308 w 7610576"/>
              <a:gd name="connsiteY0" fmla="*/ 2504854 h 2504854"/>
              <a:gd name="connsiteX1" fmla="*/ 7486141 w 7610576"/>
              <a:gd name="connsiteY1" fmla="*/ 204827 h 2504854"/>
              <a:gd name="connsiteX2" fmla="*/ 7610576 w 7610576"/>
              <a:gd name="connsiteY2" fmla="*/ 0 h 2504854"/>
              <a:gd name="connsiteX3" fmla="*/ 0 w 7610576"/>
              <a:gd name="connsiteY3" fmla="*/ 0 h 2504854"/>
              <a:gd name="connsiteX4" fmla="*/ 0 w 7610576"/>
              <a:gd name="connsiteY4" fmla="*/ 1431782 h 2504854"/>
              <a:gd name="connsiteX5" fmla="*/ 243558 w 7610576"/>
              <a:gd name="connsiteY5" fmla="*/ 1613912 h 2504854"/>
              <a:gd name="connsiteX6" fmla="*/ 3160308 w 7610576"/>
              <a:gd name="connsiteY6" fmla="*/ 2504854 h 2504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0576" h="2504854">
                <a:moveTo>
                  <a:pt x="3160308" y="2504854"/>
                </a:moveTo>
                <a:cubicBezTo>
                  <a:pt x="4961025" y="2504854"/>
                  <a:pt x="6548649" y="1592499"/>
                  <a:pt x="7486141" y="204827"/>
                </a:cubicBezTo>
                <a:lnTo>
                  <a:pt x="7610576" y="0"/>
                </a:lnTo>
                <a:lnTo>
                  <a:pt x="0" y="0"/>
                </a:lnTo>
                <a:lnTo>
                  <a:pt x="0" y="1431782"/>
                </a:lnTo>
                <a:lnTo>
                  <a:pt x="243558" y="1613912"/>
                </a:lnTo>
                <a:cubicBezTo>
                  <a:pt x="1076162" y="2176407"/>
                  <a:pt x="2079878" y="2504854"/>
                  <a:pt x="3160308" y="2504854"/>
                </a:cubicBezTo>
                <a:close/>
              </a:path>
            </a:pathLst>
          </a:custGeom>
          <a:gradFill>
            <a:gsLst>
              <a:gs pos="100000">
                <a:schemeClr val="accent2"/>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矩形 40"/>
          <p:cNvSpPr/>
          <p:nvPr userDrawn="1"/>
        </p:nvSpPr>
        <p:spPr>
          <a:xfrm>
            <a:off x="2451597" y="992947"/>
            <a:ext cx="4240808"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01" name="副标题 2"/>
          <p:cNvSpPr>
            <a:spLocks noGrp="1"/>
          </p:cNvSpPr>
          <p:nvPr userDrawn="1">
            <p:ph type="subTitle" idx="1"/>
          </p:nvPr>
        </p:nvSpPr>
        <p:spPr>
          <a:xfrm>
            <a:off x="2446816" y="3120770"/>
            <a:ext cx="4240808" cy="558799"/>
          </a:xfrm>
        </p:spPr>
        <p:txBody>
          <a:bodyPr anchor="ctr">
            <a:normAutofit/>
          </a:bodyPr>
          <a:lstStyle>
            <a:lvl1pPr marL="0" indent="0" algn="ct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US" dirty="0"/>
          </a:p>
        </p:txBody>
      </p:sp>
      <p:sp>
        <p:nvSpPr>
          <p:cNvPr id="9802" name="标题 1"/>
          <p:cNvSpPr>
            <a:spLocks noGrp="1"/>
          </p:cNvSpPr>
          <p:nvPr userDrawn="1">
            <p:ph type="ctrTitle"/>
          </p:nvPr>
        </p:nvSpPr>
        <p:spPr>
          <a:xfrm>
            <a:off x="2446815" y="1862835"/>
            <a:ext cx="4240808" cy="1257932"/>
          </a:xfrm>
        </p:spPr>
        <p:txBody>
          <a:bodyPr anchor="ctr">
            <a:normAutofit/>
          </a:bodyPr>
          <a:lstStyle>
            <a:lvl1pPr algn="ctr">
              <a:defRPr sz="3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2446816" y="4530107"/>
            <a:ext cx="4240808" cy="296271"/>
          </a:xfrm>
        </p:spPr>
        <p:txBody>
          <a:bodyPr vert="horz" anchor="ctr">
            <a:noAutofit/>
          </a:bodyPr>
          <a:lstStyle>
            <a:lvl1pPr marL="0" indent="0" algn="ctr">
              <a:buNone/>
              <a:defRPr sz="1125" b="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2446815" y="4847277"/>
            <a:ext cx="4240808" cy="296271"/>
          </a:xfrm>
        </p:spPr>
        <p:txBody>
          <a:bodyPr vert="horz" anchor="ctr">
            <a:noAutofit/>
          </a:bodyPr>
          <a:lstStyle>
            <a:lvl1pPr marL="0" indent="0" algn="ctr">
              <a:buNone/>
              <a:defRPr sz="1125" b="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4" name="矩形 3"/>
          <p:cNvSpPr/>
          <p:nvPr userDrawn="1"/>
        </p:nvSpPr>
        <p:spPr>
          <a:xfrm flipH="1">
            <a:off x="0" y="0"/>
            <a:ext cx="9144000" cy="6858000"/>
          </a:xfrm>
          <a:prstGeom prst="rect">
            <a:avLst/>
          </a:prstGeom>
          <a:gradFill>
            <a:gsLst>
              <a:gs pos="10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标题 1"/>
          <p:cNvSpPr>
            <a:spLocks noGrp="1"/>
          </p:cNvSpPr>
          <p:nvPr userDrawn="1">
            <p:ph type="title"/>
          </p:nvPr>
        </p:nvSpPr>
        <p:spPr>
          <a:xfrm>
            <a:off x="3515995" y="2215242"/>
            <a:ext cx="4064389" cy="895350"/>
          </a:xfrm>
        </p:spPr>
        <p:txBody>
          <a:bodyPr anchor="b">
            <a:normAutofit/>
          </a:bodyPr>
          <a:lstStyle>
            <a:lvl1pPr algn="l">
              <a:defRPr sz="18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516832" y="3110595"/>
            <a:ext cx="4064389" cy="1015623"/>
          </a:xfrm>
        </p:spPr>
        <p:txBody>
          <a:bodyPr anchor="t">
            <a:normAutofit/>
          </a:bodyPr>
          <a:lstStyle>
            <a:lvl1pPr marL="0" indent="0" algn="l">
              <a:lnSpc>
                <a:spcPct val="100000"/>
              </a:lnSpc>
              <a:buNone/>
              <a:defRPr sz="825">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endParaRPr lang="en-US" dirty="0"/>
          </a:p>
        </p:txBody>
      </p:sp>
      <p:sp>
        <p:nvSpPr>
          <p:cNvPr id="7" name="任意多边形: 形状 6"/>
          <p:cNvSpPr/>
          <p:nvPr userDrawn="1"/>
        </p:nvSpPr>
        <p:spPr bwMode="auto">
          <a:xfrm>
            <a:off x="0" y="1699693"/>
            <a:ext cx="9144000" cy="5158309"/>
          </a:xfrm>
          <a:custGeom>
            <a:avLst/>
            <a:gdLst>
              <a:gd name="connsiteX0" fmla="*/ 9136649 w 12192000"/>
              <a:gd name="connsiteY0" fmla="*/ 19 h 5158309"/>
              <a:gd name="connsiteX1" fmla="*/ 12127529 w 12192000"/>
              <a:gd name="connsiteY1" fmla="*/ 961461 h 5158309"/>
              <a:gd name="connsiteX2" fmla="*/ 12192000 w 12192000"/>
              <a:gd name="connsiteY2" fmla="*/ 999249 h 5158309"/>
              <a:gd name="connsiteX3" fmla="*/ 12192000 w 12192000"/>
              <a:gd name="connsiteY3" fmla="*/ 5158309 h 5158309"/>
              <a:gd name="connsiteX4" fmla="*/ 0 w 12192000"/>
              <a:gd name="connsiteY4" fmla="*/ 5158309 h 5158309"/>
              <a:gd name="connsiteX5" fmla="*/ 0 w 12192000"/>
              <a:gd name="connsiteY5" fmla="*/ 4381506 h 5158309"/>
              <a:gd name="connsiteX6" fmla="*/ 766800 w 12192000"/>
              <a:gd name="connsiteY6" fmla="*/ 4316986 h 5158309"/>
              <a:gd name="connsiteX7" fmla="*/ 8952198 w 12192000"/>
              <a:gd name="connsiteY7" fmla="*/ 2840206 h 5158309"/>
              <a:gd name="connsiteX8" fmla="*/ 8329819 w 12192000"/>
              <a:gd name="connsiteY8" fmla="*/ 1097121 h 5158309"/>
              <a:gd name="connsiteX9" fmla="*/ 8478005 w 12192000"/>
              <a:gd name="connsiteY9" fmla="*/ 73404 h 5158309"/>
              <a:gd name="connsiteX10" fmla="*/ 9136649 w 12192000"/>
              <a:gd name="connsiteY10" fmla="*/ 19 h 51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8309">
                <a:moveTo>
                  <a:pt x="9136649" y="19"/>
                </a:moveTo>
                <a:cubicBezTo>
                  <a:pt x="10314094" y="3991"/>
                  <a:pt x="11572111" y="642470"/>
                  <a:pt x="12127529" y="961461"/>
                </a:cubicBezTo>
                <a:lnTo>
                  <a:pt x="12192000" y="999249"/>
                </a:lnTo>
                <a:lnTo>
                  <a:pt x="12192000" y="5158309"/>
                </a:lnTo>
                <a:lnTo>
                  <a:pt x="0" y="5158309"/>
                </a:lnTo>
                <a:lnTo>
                  <a:pt x="0" y="4381506"/>
                </a:lnTo>
                <a:lnTo>
                  <a:pt x="766800" y="4316986"/>
                </a:lnTo>
                <a:cubicBezTo>
                  <a:pt x="4095417" y="4019555"/>
                  <a:pt x="7729668" y="3545741"/>
                  <a:pt x="8952198" y="2840206"/>
                </a:cubicBezTo>
                <a:cubicBezTo>
                  <a:pt x="11397259" y="1429137"/>
                  <a:pt x="8329819" y="1097121"/>
                  <a:pt x="8329819" y="1097121"/>
                </a:cubicBezTo>
                <a:cubicBezTo>
                  <a:pt x="8329819" y="1097121"/>
                  <a:pt x="6655323" y="516093"/>
                  <a:pt x="8478005" y="73404"/>
                </a:cubicBezTo>
                <a:cubicBezTo>
                  <a:pt x="8691022" y="21527"/>
                  <a:pt x="8912374" y="-737"/>
                  <a:pt x="9136649" y="19"/>
                </a:cubicBezTo>
                <a:close/>
              </a:path>
            </a:pathLst>
          </a:custGeom>
          <a:solidFill>
            <a:schemeClr val="bg1">
              <a:alpha val="20000"/>
            </a:schemeClr>
          </a:solidFill>
          <a:ln>
            <a:noFill/>
          </a:ln>
        </p:spPr>
        <p:txBody>
          <a:bodyPr vert="horz" wrap="square" lIns="68580" tIns="34290" rIns="68580" bIns="34290" numCol="1" anchor="t" anchorCtr="0" compatLnSpc="1">
            <a:noAutofit/>
          </a:bodyPr>
          <a:lstStyle/>
          <a:p>
            <a:endParaRPr lang="zh-CN" altLang="en-US" sz="1350"/>
          </a:p>
        </p:txBody>
      </p:sp>
      <p:sp>
        <p:nvSpPr>
          <p:cNvPr id="8" name="Freeform 5"/>
          <p:cNvSpPr/>
          <p:nvPr userDrawn="1"/>
        </p:nvSpPr>
        <p:spPr bwMode="auto">
          <a:xfrm>
            <a:off x="2057400" y="3636650"/>
            <a:ext cx="7086600" cy="3221350"/>
          </a:xfrm>
          <a:custGeom>
            <a:avLst/>
            <a:gdLst>
              <a:gd name="T0" fmla="*/ 0 w 4860"/>
              <a:gd name="T1" fmla="*/ 1468 h 1672"/>
              <a:gd name="T2" fmla="*/ 3924 w 4860"/>
              <a:gd name="T3" fmla="*/ 920 h 1672"/>
              <a:gd name="T4" fmla="*/ 3756 w 4860"/>
              <a:gd name="T5" fmla="*/ 416 h 1672"/>
              <a:gd name="T6" fmla="*/ 3796 w 4860"/>
              <a:gd name="T7" fmla="*/ 120 h 1672"/>
              <a:gd name="T8" fmla="*/ 4860 w 4860"/>
              <a:gd name="T9" fmla="*/ 428 h 1672"/>
              <a:gd name="T10" fmla="*/ 4860 w 4860"/>
              <a:gd name="T11" fmla="*/ 1672 h 1672"/>
              <a:gd name="T12" fmla="*/ 0 w 4860"/>
              <a:gd name="T13" fmla="*/ 1672 h 1672"/>
              <a:gd name="T14" fmla="*/ 0 w 4860"/>
              <a:gd name="T15" fmla="*/ 1468 h 1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0" h="1672">
                <a:moveTo>
                  <a:pt x="0" y="1468"/>
                </a:moveTo>
                <a:cubicBezTo>
                  <a:pt x="0" y="1468"/>
                  <a:pt x="3264" y="1328"/>
                  <a:pt x="3924" y="920"/>
                </a:cubicBezTo>
                <a:cubicBezTo>
                  <a:pt x="4584" y="512"/>
                  <a:pt x="3756" y="416"/>
                  <a:pt x="3756" y="416"/>
                </a:cubicBezTo>
                <a:cubicBezTo>
                  <a:pt x="3756" y="416"/>
                  <a:pt x="3304" y="248"/>
                  <a:pt x="3796" y="120"/>
                </a:cubicBezTo>
                <a:cubicBezTo>
                  <a:pt x="4256" y="0"/>
                  <a:pt x="4860" y="428"/>
                  <a:pt x="4860" y="428"/>
                </a:cubicBezTo>
                <a:cubicBezTo>
                  <a:pt x="4860" y="1672"/>
                  <a:pt x="4860" y="1672"/>
                  <a:pt x="4860" y="1672"/>
                </a:cubicBezTo>
                <a:cubicBezTo>
                  <a:pt x="0" y="1672"/>
                  <a:pt x="0" y="1672"/>
                  <a:pt x="0" y="1672"/>
                </a:cubicBezTo>
                <a:lnTo>
                  <a:pt x="0" y="1468"/>
                </a:lnTo>
                <a:close/>
              </a:path>
            </a:pathLst>
          </a:custGeom>
          <a:gradFill>
            <a:gsLst>
              <a:gs pos="100000">
                <a:schemeClr val="accent2"/>
              </a:gs>
              <a:gs pos="6000">
                <a:schemeClr val="bg1"/>
              </a:gs>
            </a:gsLst>
            <a:lin ang="0" scaled="0"/>
          </a:gradFill>
          <a:ln>
            <a:noFill/>
          </a:ln>
        </p:spPr>
        <p:txBody>
          <a:bodyPr vert="horz" wrap="square" lIns="68580" tIns="34290" rIns="68580" bIns="34290" numCol="1" anchor="t" anchorCtr="0" compatLnSpc="1"/>
          <a:lstStyle/>
          <a:p>
            <a:endParaRPr lang="zh-CN" altLang="en-US" sz="1350"/>
          </a:p>
        </p:txBody>
      </p:sp>
      <p:sp>
        <p:nvSpPr>
          <p:cNvPr id="9" name="任意多边形: 形状 8"/>
          <p:cNvSpPr/>
          <p:nvPr userDrawn="1"/>
        </p:nvSpPr>
        <p:spPr>
          <a:xfrm flipV="1">
            <a:off x="0" y="4353146"/>
            <a:ext cx="5707932" cy="2504854"/>
          </a:xfrm>
          <a:custGeom>
            <a:avLst/>
            <a:gdLst>
              <a:gd name="connsiteX0" fmla="*/ 3160308 w 7610576"/>
              <a:gd name="connsiteY0" fmla="*/ 2504854 h 2504854"/>
              <a:gd name="connsiteX1" fmla="*/ 7486141 w 7610576"/>
              <a:gd name="connsiteY1" fmla="*/ 204827 h 2504854"/>
              <a:gd name="connsiteX2" fmla="*/ 7610576 w 7610576"/>
              <a:gd name="connsiteY2" fmla="*/ 0 h 2504854"/>
              <a:gd name="connsiteX3" fmla="*/ 0 w 7610576"/>
              <a:gd name="connsiteY3" fmla="*/ 0 h 2504854"/>
              <a:gd name="connsiteX4" fmla="*/ 0 w 7610576"/>
              <a:gd name="connsiteY4" fmla="*/ 1431782 h 2504854"/>
              <a:gd name="connsiteX5" fmla="*/ 243558 w 7610576"/>
              <a:gd name="connsiteY5" fmla="*/ 1613912 h 2504854"/>
              <a:gd name="connsiteX6" fmla="*/ 3160308 w 7610576"/>
              <a:gd name="connsiteY6" fmla="*/ 2504854 h 2504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0576" h="2504854">
                <a:moveTo>
                  <a:pt x="3160308" y="2504854"/>
                </a:moveTo>
                <a:cubicBezTo>
                  <a:pt x="4961025" y="2504854"/>
                  <a:pt x="6548649" y="1592499"/>
                  <a:pt x="7486141" y="204827"/>
                </a:cubicBezTo>
                <a:lnTo>
                  <a:pt x="7610576" y="0"/>
                </a:lnTo>
                <a:lnTo>
                  <a:pt x="0" y="0"/>
                </a:lnTo>
                <a:lnTo>
                  <a:pt x="0" y="1431782"/>
                </a:lnTo>
                <a:lnTo>
                  <a:pt x="243558" y="1613912"/>
                </a:lnTo>
                <a:cubicBezTo>
                  <a:pt x="1076162" y="2176407"/>
                  <a:pt x="2079878" y="2504854"/>
                  <a:pt x="3160308" y="2504854"/>
                </a:cubicBezTo>
                <a:close/>
              </a:path>
            </a:pathLst>
          </a:custGeom>
          <a:gradFill>
            <a:gsLst>
              <a:gs pos="100000">
                <a:schemeClr val="accent2"/>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形状 11"/>
          <p:cNvSpPr/>
          <p:nvPr userDrawn="1"/>
        </p:nvSpPr>
        <p:spPr>
          <a:xfrm>
            <a:off x="1" y="4"/>
            <a:ext cx="2409825" cy="2886731"/>
          </a:xfrm>
          <a:custGeom>
            <a:avLst/>
            <a:gdLst>
              <a:gd name="connsiteX0" fmla="*/ 0 w 5276850"/>
              <a:gd name="connsiteY0" fmla="*/ 0 h 4740857"/>
              <a:gd name="connsiteX1" fmla="*/ 4934008 w 5276850"/>
              <a:gd name="connsiteY1" fmla="*/ 0 h 4740857"/>
              <a:gd name="connsiteX2" fmla="*/ 5018610 w 5276850"/>
              <a:gd name="connsiteY2" fmla="*/ 175624 h 4740857"/>
              <a:gd name="connsiteX3" fmla="*/ 5276850 w 5276850"/>
              <a:gd name="connsiteY3" fmla="*/ 1454732 h 4740857"/>
              <a:gd name="connsiteX4" fmla="*/ 1990725 w 5276850"/>
              <a:gd name="connsiteY4" fmla="*/ 4740857 h 4740857"/>
              <a:gd name="connsiteX5" fmla="*/ 153421 w 5276850"/>
              <a:gd name="connsiteY5" fmla="*/ 4179639 h 4740857"/>
              <a:gd name="connsiteX6" fmla="*/ 0 w 5276850"/>
              <a:gd name="connsiteY6" fmla="*/ 4064913 h 474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850" h="4740857">
                <a:moveTo>
                  <a:pt x="0" y="0"/>
                </a:moveTo>
                <a:lnTo>
                  <a:pt x="4934008" y="0"/>
                </a:lnTo>
                <a:lnTo>
                  <a:pt x="5018610" y="175624"/>
                </a:lnTo>
                <a:cubicBezTo>
                  <a:pt x="5184897" y="568770"/>
                  <a:pt x="5276850" y="1001013"/>
                  <a:pt x="5276850" y="1454732"/>
                </a:cubicBezTo>
                <a:cubicBezTo>
                  <a:pt x="5276850" y="3269609"/>
                  <a:pt x="3805602" y="4740857"/>
                  <a:pt x="1990725" y="4740857"/>
                </a:cubicBezTo>
                <a:cubicBezTo>
                  <a:pt x="1310146" y="4740857"/>
                  <a:pt x="677890" y="4533963"/>
                  <a:pt x="153421" y="4179639"/>
                </a:cubicBezTo>
                <a:lnTo>
                  <a:pt x="0" y="4064913"/>
                </a:lnTo>
                <a:close/>
              </a:path>
            </a:pathLst>
          </a:cu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dirty="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502444" y="1130302"/>
            <a:ext cx="8137922"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grpSp>
        <p:nvGrpSpPr>
          <p:cNvPr id="2" name="组合 1"/>
          <p:cNvGrpSpPr/>
          <p:nvPr userDrawn="1"/>
        </p:nvGrpSpPr>
        <p:grpSpPr>
          <a:xfrm flipH="1">
            <a:off x="0" y="4"/>
            <a:ext cx="9144000" cy="6857999"/>
            <a:chOff x="0" y="1"/>
            <a:chExt cx="12192000" cy="6857999"/>
          </a:xfrm>
        </p:grpSpPr>
        <p:sp>
          <p:nvSpPr>
            <p:cNvPr id="5" name="椭圆 4"/>
            <p:cNvSpPr/>
            <p:nvPr userDrawn="1"/>
          </p:nvSpPr>
          <p:spPr>
            <a:xfrm>
              <a:off x="7698671" y="715249"/>
              <a:ext cx="3530051" cy="3530051"/>
            </a:xfrm>
            <a:prstGeom prst="ellipse">
              <a:avLst/>
            </a:pr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任意多边形: 形状 6"/>
            <p:cNvSpPr/>
            <p:nvPr userDrawn="1"/>
          </p:nvSpPr>
          <p:spPr bwMode="auto">
            <a:xfrm>
              <a:off x="0" y="1699690"/>
              <a:ext cx="12192000" cy="5158309"/>
            </a:xfrm>
            <a:custGeom>
              <a:avLst/>
              <a:gdLst>
                <a:gd name="connsiteX0" fmla="*/ 9136649 w 12192000"/>
                <a:gd name="connsiteY0" fmla="*/ 19 h 5158309"/>
                <a:gd name="connsiteX1" fmla="*/ 12127529 w 12192000"/>
                <a:gd name="connsiteY1" fmla="*/ 961461 h 5158309"/>
                <a:gd name="connsiteX2" fmla="*/ 12192000 w 12192000"/>
                <a:gd name="connsiteY2" fmla="*/ 999249 h 5158309"/>
                <a:gd name="connsiteX3" fmla="*/ 12192000 w 12192000"/>
                <a:gd name="connsiteY3" fmla="*/ 5158309 h 5158309"/>
                <a:gd name="connsiteX4" fmla="*/ 0 w 12192000"/>
                <a:gd name="connsiteY4" fmla="*/ 5158309 h 5158309"/>
                <a:gd name="connsiteX5" fmla="*/ 0 w 12192000"/>
                <a:gd name="connsiteY5" fmla="*/ 4381506 h 5158309"/>
                <a:gd name="connsiteX6" fmla="*/ 766800 w 12192000"/>
                <a:gd name="connsiteY6" fmla="*/ 4316986 h 5158309"/>
                <a:gd name="connsiteX7" fmla="*/ 8952198 w 12192000"/>
                <a:gd name="connsiteY7" fmla="*/ 2840206 h 5158309"/>
                <a:gd name="connsiteX8" fmla="*/ 8329819 w 12192000"/>
                <a:gd name="connsiteY8" fmla="*/ 1097121 h 5158309"/>
                <a:gd name="connsiteX9" fmla="*/ 8478005 w 12192000"/>
                <a:gd name="connsiteY9" fmla="*/ 73404 h 5158309"/>
                <a:gd name="connsiteX10" fmla="*/ 9136649 w 12192000"/>
                <a:gd name="connsiteY10" fmla="*/ 19 h 51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8309">
                  <a:moveTo>
                    <a:pt x="9136649" y="19"/>
                  </a:moveTo>
                  <a:cubicBezTo>
                    <a:pt x="10314094" y="3991"/>
                    <a:pt x="11572111" y="642470"/>
                    <a:pt x="12127529" y="961461"/>
                  </a:cubicBezTo>
                  <a:lnTo>
                    <a:pt x="12192000" y="999249"/>
                  </a:lnTo>
                  <a:lnTo>
                    <a:pt x="12192000" y="5158309"/>
                  </a:lnTo>
                  <a:lnTo>
                    <a:pt x="0" y="5158309"/>
                  </a:lnTo>
                  <a:lnTo>
                    <a:pt x="0" y="4381506"/>
                  </a:lnTo>
                  <a:lnTo>
                    <a:pt x="766800" y="4316986"/>
                  </a:lnTo>
                  <a:cubicBezTo>
                    <a:pt x="4095417" y="4019555"/>
                    <a:pt x="7729668" y="3545741"/>
                    <a:pt x="8952198" y="2840206"/>
                  </a:cubicBezTo>
                  <a:cubicBezTo>
                    <a:pt x="11397259" y="1429137"/>
                    <a:pt x="8329819" y="1097121"/>
                    <a:pt x="8329819" y="1097121"/>
                  </a:cubicBezTo>
                  <a:cubicBezTo>
                    <a:pt x="8329819" y="1097121"/>
                    <a:pt x="6655323" y="516093"/>
                    <a:pt x="8478005" y="73404"/>
                  </a:cubicBezTo>
                  <a:cubicBezTo>
                    <a:pt x="8691022" y="21527"/>
                    <a:pt x="8912374" y="-737"/>
                    <a:pt x="9136649" y="19"/>
                  </a:cubicBezTo>
                  <a:close/>
                </a:path>
              </a:pathLst>
            </a:custGeom>
            <a:solidFill>
              <a:schemeClr val="bg1">
                <a:alpha val="20000"/>
              </a:schemeClr>
            </a:solidFill>
            <a:ln>
              <a:noFill/>
            </a:ln>
          </p:spPr>
          <p:txBody>
            <a:bodyPr vert="horz" wrap="square" lIns="91440" tIns="45720" rIns="91440" bIns="45720" numCol="1" anchor="t" anchorCtr="0" compatLnSpc="1">
              <a:noAutofit/>
            </a:bodyPr>
            <a:lstStyle/>
            <a:p>
              <a:endParaRPr lang="zh-CN" altLang="en-US" sz="1350"/>
            </a:p>
          </p:txBody>
        </p:sp>
        <p:sp>
          <p:nvSpPr>
            <p:cNvPr id="8" name="Freeform 9"/>
            <p:cNvSpPr/>
            <p:nvPr userDrawn="1"/>
          </p:nvSpPr>
          <p:spPr bwMode="auto">
            <a:xfrm>
              <a:off x="5358307" y="2039469"/>
              <a:ext cx="6070237" cy="3380331"/>
            </a:xfrm>
            <a:custGeom>
              <a:avLst/>
              <a:gdLst>
                <a:gd name="T0" fmla="*/ 0 w 4357"/>
                <a:gd name="T1" fmla="*/ 592 h 2429"/>
                <a:gd name="T2" fmla="*/ 3232 w 4357"/>
                <a:gd name="T3" fmla="*/ 592 h 2429"/>
                <a:gd name="T4" fmla="*/ 2777 w 4357"/>
                <a:gd name="T5" fmla="*/ 1195 h 2429"/>
                <a:gd name="T6" fmla="*/ 2621 w 4357"/>
                <a:gd name="T7" fmla="*/ 1265 h 2429"/>
                <a:gd name="T8" fmla="*/ 2848 w 4357"/>
                <a:gd name="T9" fmla="*/ 1644 h 2429"/>
                <a:gd name="T10" fmla="*/ 3040 w 4357"/>
                <a:gd name="T11" fmla="*/ 2304 h 2429"/>
                <a:gd name="T12" fmla="*/ 0 w 4357"/>
                <a:gd name="T13" fmla="*/ 2208 h 2429"/>
                <a:gd name="T14" fmla="*/ 0 w 4357"/>
                <a:gd name="T15" fmla="*/ 592 h 2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57" h="2429">
                  <a:moveTo>
                    <a:pt x="0" y="592"/>
                  </a:moveTo>
                  <a:cubicBezTo>
                    <a:pt x="0" y="592"/>
                    <a:pt x="1964" y="0"/>
                    <a:pt x="3232" y="592"/>
                  </a:cubicBezTo>
                  <a:cubicBezTo>
                    <a:pt x="4357" y="1117"/>
                    <a:pt x="3079" y="1186"/>
                    <a:pt x="2777" y="1195"/>
                  </a:cubicBezTo>
                  <a:cubicBezTo>
                    <a:pt x="2718" y="1196"/>
                    <a:pt x="2661" y="1221"/>
                    <a:pt x="2621" y="1265"/>
                  </a:cubicBezTo>
                  <a:cubicBezTo>
                    <a:pt x="2553" y="1339"/>
                    <a:pt x="2523" y="1471"/>
                    <a:pt x="2848" y="1644"/>
                  </a:cubicBezTo>
                  <a:cubicBezTo>
                    <a:pt x="3368" y="1920"/>
                    <a:pt x="3396" y="2196"/>
                    <a:pt x="3040" y="2304"/>
                  </a:cubicBezTo>
                  <a:cubicBezTo>
                    <a:pt x="2629" y="2429"/>
                    <a:pt x="0" y="2208"/>
                    <a:pt x="0" y="2208"/>
                  </a:cubicBezTo>
                  <a:lnTo>
                    <a:pt x="0" y="592"/>
                  </a:lnTo>
                  <a:close/>
                </a:path>
              </a:pathLst>
            </a:custGeom>
            <a:gradFill>
              <a:gsLst>
                <a:gs pos="100000">
                  <a:schemeClr val="accent2"/>
                </a:gs>
                <a:gs pos="23000">
                  <a:schemeClr val="accent4"/>
                </a:gs>
              </a:gsLst>
              <a:lin ang="0" scaled="0"/>
            </a:gradFill>
            <a:ln>
              <a:noFill/>
            </a:ln>
          </p:spPr>
          <p:txBody>
            <a:bodyPr vert="horz" wrap="square" lIns="91440" tIns="45720" rIns="91440" bIns="45720" numCol="1" anchor="t" anchorCtr="0" compatLnSpc="1"/>
            <a:lstStyle/>
            <a:p>
              <a:endParaRPr lang="zh-CN" altLang="en-US" sz="1350"/>
            </a:p>
          </p:txBody>
        </p:sp>
        <p:sp>
          <p:nvSpPr>
            <p:cNvPr id="9" name="Freeform 5"/>
            <p:cNvSpPr/>
            <p:nvPr userDrawn="1"/>
          </p:nvSpPr>
          <p:spPr bwMode="auto">
            <a:xfrm>
              <a:off x="2743200" y="3636650"/>
              <a:ext cx="9448800" cy="3221350"/>
            </a:xfrm>
            <a:custGeom>
              <a:avLst/>
              <a:gdLst>
                <a:gd name="T0" fmla="*/ 0 w 4860"/>
                <a:gd name="T1" fmla="*/ 1468 h 1672"/>
                <a:gd name="T2" fmla="*/ 3924 w 4860"/>
                <a:gd name="T3" fmla="*/ 920 h 1672"/>
                <a:gd name="T4" fmla="*/ 3756 w 4860"/>
                <a:gd name="T5" fmla="*/ 416 h 1672"/>
                <a:gd name="T6" fmla="*/ 3796 w 4860"/>
                <a:gd name="T7" fmla="*/ 120 h 1672"/>
                <a:gd name="T8" fmla="*/ 4860 w 4860"/>
                <a:gd name="T9" fmla="*/ 428 h 1672"/>
                <a:gd name="T10" fmla="*/ 4860 w 4860"/>
                <a:gd name="T11" fmla="*/ 1672 h 1672"/>
                <a:gd name="T12" fmla="*/ 0 w 4860"/>
                <a:gd name="T13" fmla="*/ 1672 h 1672"/>
                <a:gd name="T14" fmla="*/ 0 w 4860"/>
                <a:gd name="T15" fmla="*/ 1468 h 1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0" h="1672">
                  <a:moveTo>
                    <a:pt x="0" y="1468"/>
                  </a:moveTo>
                  <a:cubicBezTo>
                    <a:pt x="0" y="1468"/>
                    <a:pt x="3264" y="1328"/>
                    <a:pt x="3924" y="920"/>
                  </a:cubicBezTo>
                  <a:cubicBezTo>
                    <a:pt x="4584" y="512"/>
                    <a:pt x="3756" y="416"/>
                    <a:pt x="3756" y="416"/>
                  </a:cubicBezTo>
                  <a:cubicBezTo>
                    <a:pt x="3756" y="416"/>
                    <a:pt x="3304" y="248"/>
                    <a:pt x="3796" y="120"/>
                  </a:cubicBezTo>
                  <a:cubicBezTo>
                    <a:pt x="4256" y="0"/>
                    <a:pt x="4860" y="428"/>
                    <a:pt x="4860" y="428"/>
                  </a:cubicBezTo>
                  <a:cubicBezTo>
                    <a:pt x="4860" y="1672"/>
                    <a:pt x="4860" y="1672"/>
                    <a:pt x="4860" y="1672"/>
                  </a:cubicBezTo>
                  <a:cubicBezTo>
                    <a:pt x="0" y="1672"/>
                    <a:pt x="0" y="1672"/>
                    <a:pt x="0" y="1672"/>
                  </a:cubicBezTo>
                  <a:lnTo>
                    <a:pt x="0" y="1468"/>
                  </a:lnTo>
                  <a:close/>
                </a:path>
              </a:pathLst>
            </a:custGeom>
            <a:gradFill>
              <a:gsLst>
                <a:gs pos="100000">
                  <a:schemeClr val="accent2"/>
                </a:gs>
                <a:gs pos="6000">
                  <a:schemeClr val="bg1"/>
                </a:gs>
              </a:gsLst>
              <a:lin ang="0" scaled="0"/>
            </a:gradFill>
            <a:ln>
              <a:noFill/>
            </a:ln>
          </p:spPr>
          <p:txBody>
            <a:bodyPr vert="horz" wrap="square" lIns="91440" tIns="45720" rIns="91440" bIns="45720" numCol="1" anchor="t" anchorCtr="0" compatLnSpc="1"/>
            <a:lstStyle/>
            <a:p>
              <a:endParaRPr lang="zh-CN" altLang="en-US" sz="1350"/>
            </a:p>
          </p:txBody>
        </p:sp>
        <p:sp>
          <p:nvSpPr>
            <p:cNvPr id="10" name="任意多边形: 形状 9"/>
            <p:cNvSpPr/>
            <p:nvPr userDrawn="1"/>
          </p:nvSpPr>
          <p:spPr>
            <a:xfrm>
              <a:off x="0" y="1"/>
              <a:ext cx="4362450" cy="3919337"/>
            </a:xfrm>
            <a:custGeom>
              <a:avLst/>
              <a:gdLst>
                <a:gd name="connsiteX0" fmla="*/ 0 w 5276850"/>
                <a:gd name="connsiteY0" fmla="*/ 0 h 4740857"/>
                <a:gd name="connsiteX1" fmla="*/ 4934008 w 5276850"/>
                <a:gd name="connsiteY1" fmla="*/ 0 h 4740857"/>
                <a:gd name="connsiteX2" fmla="*/ 5018610 w 5276850"/>
                <a:gd name="connsiteY2" fmla="*/ 175624 h 4740857"/>
                <a:gd name="connsiteX3" fmla="*/ 5276850 w 5276850"/>
                <a:gd name="connsiteY3" fmla="*/ 1454732 h 4740857"/>
                <a:gd name="connsiteX4" fmla="*/ 1990725 w 5276850"/>
                <a:gd name="connsiteY4" fmla="*/ 4740857 h 4740857"/>
                <a:gd name="connsiteX5" fmla="*/ 153421 w 5276850"/>
                <a:gd name="connsiteY5" fmla="*/ 4179639 h 4740857"/>
                <a:gd name="connsiteX6" fmla="*/ 0 w 5276850"/>
                <a:gd name="connsiteY6" fmla="*/ 4064913 h 474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850" h="4740857">
                  <a:moveTo>
                    <a:pt x="0" y="0"/>
                  </a:moveTo>
                  <a:lnTo>
                    <a:pt x="4934008" y="0"/>
                  </a:lnTo>
                  <a:lnTo>
                    <a:pt x="5018610" y="175624"/>
                  </a:lnTo>
                  <a:cubicBezTo>
                    <a:pt x="5184897" y="568770"/>
                    <a:pt x="5276850" y="1001013"/>
                    <a:pt x="5276850" y="1454732"/>
                  </a:cubicBezTo>
                  <a:cubicBezTo>
                    <a:pt x="5276850" y="3269609"/>
                    <a:pt x="3805602" y="4740857"/>
                    <a:pt x="1990725" y="4740857"/>
                  </a:cubicBezTo>
                  <a:cubicBezTo>
                    <a:pt x="1310146" y="4740857"/>
                    <a:pt x="677890" y="4533963"/>
                    <a:pt x="153421" y="4179639"/>
                  </a:cubicBezTo>
                  <a:lnTo>
                    <a:pt x="0" y="4064913"/>
                  </a:lnTo>
                  <a:close/>
                </a:path>
              </a:pathLst>
            </a:cu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userDrawn="1"/>
          </p:nvSpPr>
          <p:spPr>
            <a:xfrm>
              <a:off x="934647" y="3122083"/>
              <a:ext cx="2611078" cy="2611078"/>
            </a:xfrm>
            <a:prstGeom prst="ellipse">
              <a:avLst/>
            </a:prstGeom>
            <a:gradFill>
              <a:gsLst>
                <a:gs pos="100000">
                  <a:schemeClr val="accent2"/>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Freeform 13"/>
            <p:cNvSpPr/>
            <p:nvPr userDrawn="1"/>
          </p:nvSpPr>
          <p:spPr bwMode="auto">
            <a:xfrm>
              <a:off x="1453964" y="1088581"/>
              <a:ext cx="3427706" cy="2895623"/>
            </a:xfrm>
            <a:custGeom>
              <a:avLst/>
              <a:gdLst>
                <a:gd name="T0" fmla="*/ 1149 w 1149"/>
                <a:gd name="T1" fmla="*/ 86 h 971"/>
                <a:gd name="T2" fmla="*/ 427 w 1149"/>
                <a:gd name="T3" fmla="*/ 86 h 971"/>
                <a:gd name="T4" fmla="*/ 539 w 1149"/>
                <a:gd name="T5" fmla="*/ 300 h 971"/>
                <a:gd name="T6" fmla="*/ 254 w 1149"/>
                <a:gd name="T7" fmla="*/ 554 h 971"/>
                <a:gd name="T8" fmla="*/ 336 w 1149"/>
                <a:gd name="T9" fmla="*/ 895 h 971"/>
                <a:gd name="T10" fmla="*/ 1149 w 1149"/>
                <a:gd name="T11" fmla="*/ 895 h 971"/>
                <a:gd name="T12" fmla="*/ 1149 w 1149"/>
                <a:gd name="T13" fmla="*/ 86 h 971"/>
              </a:gdLst>
              <a:ahLst/>
              <a:cxnLst>
                <a:cxn ang="0">
                  <a:pos x="T0" y="T1"/>
                </a:cxn>
                <a:cxn ang="0">
                  <a:pos x="T2" y="T3"/>
                </a:cxn>
                <a:cxn ang="0">
                  <a:pos x="T4" y="T5"/>
                </a:cxn>
                <a:cxn ang="0">
                  <a:pos x="T6" y="T7"/>
                </a:cxn>
                <a:cxn ang="0">
                  <a:pos x="T8" y="T9"/>
                </a:cxn>
                <a:cxn ang="0">
                  <a:pos x="T10" y="T11"/>
                </a:cxn>
                <a:cxn ang="0">
                  <a:pos x="T12" y="T13"/>
                </a:cxn>
              </a:cxnLst>
              <a:rect l="0" t="0" r="r" b="b"/>
              <a:pathLst>
                <a:path w="1149" h="971">
                  <a:moveTo>
                    <a:pt x="1149" y="86"/>
                  </a:moveTo>
                  <a:cubicBezTo>
                    <a:pt x="1149" y="86"/>
                    <a:pt x="508" y="0"/>
                    <a:pt x="427" y="86"/>
                  </a:cubicBezTo>
                  <a:cubicBezTo>
                    <a:pt x="343" y="175"/>
                    <a:pt x="444" y="199"/>
                    <a:pt x="539" y="300"/>
                  </a:cubicBezTo>
                  <a:cubicBezTo>
                    <a:pt x="615" y="381"/>
                    <a:pt x="508" y="473"/>
                    <a:pt x="254" y="554"/>
                  </a:cubicBezTo>
                  <a:cubicBezTo>
                    <a:pt x="0" y="635"/>
                    <a:pt x="20" y="818"/>
                    <a:pt x="336" y="895"/>
                  </a:cubicBezTo>
                  <a:cubicBezTo>
                    <a:pt x="651" y="971"/>
                    <a:pt x="1149" y="895"/>
                    <a:pt x="1149" y="895"/>
                  </a:cubicBezTo>
                  <a:lnTo>
                    <a:pt x="1149" y="86"/>
                  </a:lnTo>
                  <a:close/>
                </a:path>
              </a:pathLst>
            </a:custGeom>
            <a:gradFill>
              <a:gsLst>
                <a:gs pos="100000">
                  <a:schemeClr val="accent2"/>
                </a:gs>
                <a:gs pos="0">
                  <a:schemeClr val="accent3"/>
                </a:gs>
              </a:gsLst>
              <a:lin ang="0" scaled="0"/>
            </a:gradFill>
            <a:ln>
              <a:noFill/>
            </a:ln>
          </p:spPr>
          <p:txBody>
            <a:bodyPr vert="horz" wrap="square" lIns="91440" tIns="45720" rIns="91440" bIns="45720" numCol="1" anchor="t" anchorCtr="0" compatLnSpc="1"/>
            <a:lstStyle/>
            <a:p>
              <a:endParaRPr lang="zh-CN" altLang="en-US" sz="1350"/>
            </a:p>
          </p:txBody>
        </p:sp>
        <p:sp>
          <p:nvSpPr>
            <p:cNvPr id="14" name="任意多边形: 形状 13"/>
            <p:cNvSpPr/>
            <p:nvPr userDrawn="1"/>
          </p:nvSpPr>
          <p:spPr>
            <a:xfrm flipV="1">
              <a:off x="0" y="4353146"/>
              <a:ext cx="7610576" cy="2504854"/>
            </a:xfrm>
            <a:custGeom>
              <a:avLst/>
              <a:gdLst>
                <a:gd name="connsiteX0" fmla="*/ 3160308 w 7610576"/>
                <a:gd name="connsiteY0" fmla="*/ 2504854 h 2504854"/>
                <a:gd name="connsiteX1" fmla="*/ 7486141 w 7610576"/>
                <a:gd name="connsiteY1" fmla="*/ 204827 h 2504854"/>
                <a:gd name="connsiteX2" fmla="*/ 7610576 w 7610576"/>
                <a:gd name="connsiteY2" fmla="*/ 0 h 2504854"/>
                <a:gd name="connsiteX3" fmla="*/ 0 w 7610576"/>
                <a:gd name="connsiteY3" fmla="*/ 0 h 2504854"/>
                <a:gd name="connsiteX4" fmla="*/ 0 w 7610576"/>
                <a:gd name="connsiteY4" fmla="*/ 1431782 h 2504854"/>
                <a:gd name="connsiteX5" fmla="*/ 243558 w 7610576"/>
                <a:gd name="connsiteY5" fmla="*/ 1613912 h 2504854"/>
                <a:gd name="connsiteX6" fmla="*/ 3160308 w 7610576"/>
                <a:gd name="connsiteY6" fmla="*/ 2504854 h 2504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0576" h="2504854">
                  <a:moveTo>
                    <a:pt x="3160308" y="2504854"/>
                  </a:moveTo>
                  <a:cubicBezTo>
                    <a:pt x="4961025" y="2504854"/>
                    <a:pt x="6548649" y="1592499"/>
                    <a:pt x="7486141" y="204827"/>
                  </a:cubicBezTo>
                  <a:lnTo>
                    <a:pt x="7610576" y="0"/>
                  </a:lnTo>
                  <a:lnTo>
                    <a:pt x="0" y="0"/>
                  </a:lnTo>
                  <a:lnTo>
                    <a:pt x="0" y="1431782"/>
                  </a:lnTo>
                  <a:lnTo>
                    <a:pt x="243558" y="1613912"/>
                  </a:lnTo>
                  <a:cubicBezTo>
                    <a:pt x="1076162" y="2176407"/>
                    <a:pt x="2079878" y="2504854"/>
                    <a:pt x="3160308" y="2504854"/>
                  </a:cubicBezTo>
                  <a:close/>
                </a:path>
              </a:pathLst>
            </a:custGeom>
            <a:gradFill>
              <a:gsLst>
                <a:gs pos="100000">
                  <a:schemeClr val="accent2"/>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6" name="矩形 15"/>
          <p:cNvSpPr/>
          <p:nvPr userDrawn="1"/>
        </p:nvSpPr>
        <p:spPr>
          <a:xfrm>
            <a:off x="2451597" y="1030771"/>
            <a:ext cx="4240808"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标题 1"/>
          <p:cNvSpPr>
            <a:spLocks noGrp="1"/>
          </p:cNvSpPr>
          <p:nvPr userDrawn="1">
            <p:ph type="ctrTitle" hasCustomPrompt="1"/>
          </p:nvPr>
        </p:nvSpPr>
        <p:spPr>
          <a:xfrm>
            <a:off x="2537222" y="2034340"/>
            <a:ext cx="4069557" cy="1621509"/>
          </a:xfrm>
        </p:spPr>
        <p:txBody>
          <a:bodyPr anchor="b">
            <a:normAutofit/>
          </a:bodyPr>
          <a:lstStyle>
            <a:lvl1pPr marL="0" indent="0" algn="ctr">
              <a:buFont typeface="Arial" panose="020B0604020202020204" pitchFamily="34" charset="0"/>
              <a:buNone/>
              <a:defRPr sz="24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2537222" y="4340576"/>
            <a:ext cx="4069557" cy="310871"/>
          </a:xfrm>
        </p:spPr>
        <p:txBody>
          <a:bodyPr vert="horz" lIns="91440" tIns="45720" rIns="91440" bIns="45720" rtlCol="0">
            <a:normAutofit/>
          </a:bodyPr>
          <a:lstStyle>
            <a:lvl1pPr marL="0" indent="0" algn="ctr">
              <a:buNone/>
              <a:defRPr lang="zh-CN" altLang="en-US" sz="1125"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2537222" y="4044305"/>
            <a:ext cx="4069557" cy="296271"/>
          </a:xfrm>
        </p:spPr>
        <p:txBody>
          <a:bodyPr vert="horz" anchor="ctr">
            <a:noAutofit/>
          </a:bodyPr>
          <a:lstStyle>
            <a:lvl1pPr marL="0" indent="0" algn="ctr">
              <a:buNone/>
              <a:defRPr sz="1125" b="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4"/>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502444" y="1123953"/>
            <a:ext cx="8137922"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4051299" y="6240466"/>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502444" y="6240466"/>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6457949" y="6240466"/>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685165"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6.xml"/><Relationship Id="rId5" Type="http://schemas.openxmlformats.org/officeDocument/2006/relationships/themeOverride" Target="../theme/themeOverride2.xml"/><Relationship Id="rId4" Type="http://schemas.openxmlformats.org/officeDocument/2006/relationships/tags" Target="../tags/tag5.xml"/><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141809" y="858441"/>
          <a:ext cx="1191" cy="1191"/>
        </p:xfrm>
        <a:graphic>
          <a:graphicData uri="http://schemas.openxmlformats.org/presentationml/2006/ole">
            <mc:AlternateContent xmlns:mc="http://schemas.openxmlformats.org/markup-compatibility/2006">
              <mc:Choice xmlns:v="urn:schemas-microsoft-com:vml" Requires="v">
                <p:oleObj spid="_x0000_s1113" name="think-cell Slide" r:id="rId2" imgW="9525" imgH="9525" progId="TCLayout.ActiveDocument.1">
                  <p:embed/>
                </p:oleObj>
              </mc:Choice>
              <mc:Fallback>
                <p:oleObj name="think-cell Slide" r:id="rId2" imgW="9525" imgH="9525" progId="TCLayout.ActiveDocument.1">
                  <p:embed/>
                  <p:pic>
                    <p:nvPicPr>
                      <p:cNvPr id="0" name="对象 2" hidden="1"/>
                      <p:cNvPicPr/>
                      <p:nvPr/>
                    </p:nvPicPr>
                    <p:blipFill>
                      <a:blip r:embed="rId3"/>
                      <a:stretch>
                        <a:fillRect/>
                      </a:stretch>
                    </p:blipFill>
                    <p:spPr>
                      <a:xfrm>
                        <a:off x="-1141809" y="858441"/>
                        <a:ext cx="1191" cy="1191"/>
                      </a:xfrm>
                      <a:prstGeom prst="rect">
                        <a:avLst/>
                      </a:prstGeom>
                    </p:spPr>
                  </p:pic>
                </p:oleObj>
              </mc:Fallback>
            </mc:AlternateContent>
          </a:graphicData>
        </a:graphic>
      </p:graphicFrame>
      <p:sp>
        <p:nvSpPr>
          <p:cNvPr id="2" name="矩形 1" hidden="1"/>
          <p:cNvSpPr/>
          <p:nvPr>
            <p:custDataLst>
              <p:tags r:id="rId4"/>
            </p:custDataLst>
          </p:nvPr>
        </p:nvSpPr>
        <p:spPr>
          <a:xfrm>
            <a:off x="-1143001"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2446815" y="1862835"/>
            <a:ext cx="4240808" cy="1785240"/>
          </a:xfrm>
        </p:spPr>
        <p:txBody>
          <a:bodyPr>
            <a:normAutofit/>
          </a:bodyPr>
          <a:lstStyle/>
          <a:p>
            <a:pPr>
              <a:lnSpc>
                <a:spcPct val="150000"/>
              </a:lnSpc>
            </a:pPr>
            <a:r>
              <a:rPr lang="zh-CN" altLang="en-US" sz="3200" dirty="0"/>
              <a:t>工作汇报</a:t>
            </a:r>
            <a:endParaRPr lang="zh-CN" altLang="en-US" sz="3200" dirty="0"/>
          </a:p>
        </p:txBody>
      </p:sp>
      <p:sp>
        <p:nvSpPr>
          <p:cNvPr id="6" name="文本占位符 5"/>
          <p:cNvSpPr>
            <a:spLocks noGrp="1"/>
          </p:cNvSpPr>
          <p:nvPr>
            <p:ph type="body" sz="quarter" idx="10"/>
          </p:nvPr>
        </p:nvSpPr>
        <p:spPr/>
        <p:txBody>
          <a:bodyPr/>
          <a:lstStyle/>
          <a:p>
            <a:endParaRPr lang="en-US" altLang="zh-CN" dirty="0"/>
          </a:p>
        </p:txBody>
      </p:sp>
      <p:sp>
        <p:nvSpPr>
          <p:cNvPr id="7" name="文本占位符 6"/>
          <p:cNvSpPr>
            <a:spLocks noGrp="1"/>
          </p:cNvSpPr>
          <p:nvPr>
            <p:ph type="body" sz="quarter" idx="11"/>
          </p:nvPr>
        </p:nvSpPr>
        <p:spPr/>
        <p:txBody>
          <a:bodyPr/>
          <a:lstStyle/>
          <a:p>
            <a:r>
              <a:rPr lang="en-US" altLang="en-US" dirty="0"/>
              <a:t>2018</a:t>
            </a:r>
            <a:r>
              <a:rPr lang="zh-CN" altLang="en-US" dirty="0"/>
              <a:t>年</a:t>
            </a:r>
            <a:r>
              <a:rPr lang="en-US" altLang="zh-CN" dirty="0"/>
              <a:t>10</a:t>
            </a:r>
            <a:r>
              <a:rPr lang="zh-CN" altLang="en-US" dirty="0"/>
              <a:t>月</a:t>
            </a:r>
            <a:r>
              <a:rPr lang="en-US" altLang="zh-CN" dirty="0"/>
              <a:t>31</a:t>
            </a:r>
            <a:r>
              <a:rPr lang="zh-CN" altLang="en-US" dirty="0"/>
              <a:t>日</a:t>
            </a:r>
            <a:endParaRPr lang="zh-CN" altLang="en-US"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9.最。。。。。</a:t>
            </a:r>
            <a:r>
              <a:rPr lang="zh-CN" altLang="zh-CN" sz="1800" b="0" dirty="0">
                <a:latin typeface="微软雅黑" panose="020B0503020204020204" pitchFamily="34" charset="-122"/>
                <a:cs typeface="宋体" panose="02010600030101010101" pitchFamily="2" charset="-122"/>
              </a:rPr>
              <a:t>或者最多，，，</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1.the map function is the</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 simplest </a:t>
            </a:r>
            <a:r>
              <a:rPr lang="en-US" altLang="zh-CN" sz="1800" b="0" dirty="0">
                <a:latin typeface="微软雅黑" panose="020B0503020204020204" pitchFamily="34" charset="-122"/>
                <a:cs typeface="宋体" panose="02010600030101010101" pitchFamily="2" charset="-122"/>
              </a:rPr>
              <a:t>one among python built-ins used for functional programming.</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2.using the def statement is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the most </a:t>
            </a:r>
            <a:r>
              <a:rPr lang="en-US" altLang="zh-CN" sz="1800" b="0" dirty="0">
                <a:latin typeface="微软雅黑" panose="020B0503020204020204" pitchFamily="34" charset="-122"/>
                <a:cs typeface="宋体" panose="02010600030101010101" pitchFamily="2" charset="-122"/>
              </a:rPr>
              <a:t>common way to define a function in python.</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3.</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most</a:t>
            </a:r>
            <a:r>
              <a:rPr lang="en-US" altLang="zh-CN" sz="1800" b="0" dirty="0">
                <a:latin typeface="微软雅黑" panose="020B0503020204020204" pitchFamily="34" charset="-122"/>
                <a:cs typeface="宋体" panose="02010600030101010101" pitchFamily="2" charset="-122"/>
              </a:rPr>
              <a:t> command line tools rely on arguments passed to the program upon its execution</a:t>
            </a:r>
            <a:r>
              <a:rPr lang="zh-CN" altLang="en-US" sz="1800" b="0" dirty="0">
                <a:latin typeface="微软雅黑" panose="020B0503020204020204" pitchFamily="34" charset="-122"/>
                <a:cs typeface="宋体" panose="02010600030101010101" pitchFamily="2" charset="-122"/>
              </a:rPr>
              <a:t>。</a:t>
            </a:r>
            <a:endParaRPr lang="zh-CN" altLang="en-US"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4.</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most </a:t>
            </a:r>
            <a:r>
              <a:rPr lang="en-US" altLang="zh-CN" sz="1800" b="0" dirty="0">
                <a:latin typeface="微软雅黑" panose="020B0503020204020204" pitchFamily="34" charset="-122"/>
                <a:cs typeface="宋体" panose="02010600030101010101" pitchFamily="2" charset="-122"/>
              </a:rPr>
              <a:t>programs are executed line by line only running a single process at a time</a:t>
            </a:r>
            <a:r>
              <a:rPr lang="zh-CN" altLang="en-US" sz="1800" b="0" dirty="0">
                <a:latin typeface="微软雅黑" panose="020B0503020204020204" pitchFamily="34" charset="-122"/>
                <a:cs typeface="宋体" panose="02010600030101010101" pitchFamily="2" charset="-122"/>
              </a:rPr>
              <a:t>。</a:t>
            </a:r>
            <a:endParaRPr lang="zh-CN" altLang="en-US"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5.</a:t>
            </a:r>
            <a:r>
              <a:rPr lang="zh-CN" altLang="en-US" sz="1800" b="0" dirty="0">
                <a:latin typeface="微软雅黑" panose="020B0503020204020204" pitchFamily="34" charset="-122"/>
                <a:cs typeface="宋体" panose="02010600030101010101" pitchFamily="2" charset="-122"/>
              </a:rPr>
              <a:t>pip is the </a:t>
            </a:r>
            <a:r>
              <a:rPr lang="zh-CN" altLang="en-US"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most </a:t>
            </a:r>
            <a:r>
              <a:rPr lang="zh-CN" altLang="en-US" sz="1800" b="0" dirty="0">
                <a:latin typeface="微软雅黑" panose="020B0503020204020204" pitchFamily="34" charset="-122"/>
                <a:cs typeface="宋体" panose="02010600030101010101" pitchFamily="2" charset="-122"/>
              </a:rPr>
              <a:t>widely-used package manager for the python package index installed by default with recent versions of python。</a:t>
            </a:r>
            <a:endParaRPr lang="zh-CN" altLang="en-US"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6,released in tkinter is python s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most popular</a:t>
            </a:r>
            <a:r>
              <a:rPr lang="en-US" altLang="zh-CN" sz="1800" b="0" dirty="0">
                <a:latin typeface="微软雅黑" panose="020B0503020204020204" pitchFamily="34" charset="-122"/>
                <a:cs typeface="宋体" panose="02010600030101010101" pitchFamily="2" charset="-122"/>
              </a:rPr>
              <a:t> gui graphical user interface library .</a:t>
            </a:r>
            <a:endParaRPr lang="en-US" altLang="zh-CN" sz="1800" b="0" dirty="0">
              <a:latin typeface="微软雅黑" panose="020B0503020204020204" pitchFamily="34"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03885" y="4292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10只能。。。。。。only</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1.xrange exists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only</a:t>
            </a:r>
            <a:r>
              <a:rPr lang="en-US" altLang="zh-CN" sz="1800" b="0" dirty="0">
                <a:latin typeface="微软雅黑" panose="020B0503020204020204" pitchFamily="34" charset="-122"/>
                <a:cs typeface="宋体" panose="02010600030101010101" pitchFamily="2" charset="-122"/>
              </a:rPr>
              <a:t> in later version of python 2.</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2.in python 3 range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jus</a:t>
            </a:r>
            <a:r>
              <a:rPr lang="en-US" altLang="zh-CN" sz="1800" b="0" dirty="0">
                <a:latin typeface="微软雅黑" panose="020B0503020204020204" pitchFamily="34" charset="-122"/>
                <a:cs typeface="宋体" panose="02010600030101010101" pitchFamily="2" charset="-122"/>
              </a:rPr>
              <a:t>t returns a generator.</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3.for builtin types these functions behave as you d expect and just evaluate things based on being the same value.</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4.class decorators</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 only</a:t>
            </a:r>
            <a:r>
              <a:rPr lang="en-US" altLang="zh-CN" sz="1800" b="0" dirty="0">
                <a:latin typeface="微软雅黑" panose="020B0503020204020204" pitchFamily="34" charset="-122"/>
                <a:cs typeface="宋体" panose="02010600030101010101" pitchFamily="2" charset="-122"/>
              </a:rPr>
              <a:t> produce one instance for a specific function so decorating a method with a class decorator will share the same decorator between all instances of that class.</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5.in python variables inside functions are considered local if and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only if</a:t>
            </a:r>
            <a:r>
              <a:rPr lang="en-US" altLang="zh-CN" sz="1800" b="0" dirty="0">
                <a:latin typeface="微软雅黑" panose="020B0503020204020204" pitchFamily="34" charset="-122"/>
                <a:cs typeface="宋体" panose="02010600030101010101" pitchFamily="2" charset="-122"/>
              </a:rPr>
              <a:t> they appear in the left side of an assignment statement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or </a:t>
            </a:r>
            <a:r>
              <a:rPr lang="en-US" altLang="zh-CN" sz="1800" b="0" dirty="0">
                <a:latin typeface="微软雅黑" panose="020B0503020204020204" pitchFamily="34" charset="-122"/>
                <a:cs typeface="宋体" panose="02010600030101010101" pitchFamily="2" charset="-122"/>
              </a:rPr>
              <a:t>some other binding occurrence.</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558800" y="4292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277 5989 test07.txt</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248 8659 gbody03.txt</a:t>
            </a:r>
            <a:endParaRPr lang="en-US" altLang="zh-CN" sz="1800" b="0" dirty="0">
              <a:latin typeface="微软雅黑" panose="020B0503020204020204" pitchFamily="34"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141809" y="858441"/>
          <a:ext cx="1191" cy="1191"/>
        </p:xfrm>
        <a:graphic>
          <a:graphicData uri="http://schemas.openxmlformats.org/presentationml/2006/ole">
            <mc:AlternateContent xmlns:mc="http://schemas.openxmlformats.org/markup-compatibility/2006">
              <mc:Choice xmlns:v="urn:schemas-microsoft-com:vml" Requires="v">
                <p:oleObj spid="_x0000_s3160" name="think-cell Slide" r:id="rId2" imgW="9525" imgH="9525" progId="TCLayout.ActiveDocument.1">
                  <p:embed/>
                </p:oleObj>
              </mc:Choice>
              <mc:Fallback>
                <p:oleObj name="think-cell Slide" r:id="rId2" imgW="9525" imgH="9525" progId="TCLayout.ActiveDocument.1">
                  <p:embed/>
                  <p:pic>
                    <p:nvPicPr>
                      <p:cNvPr id="0" name="对象 2" hidden="1"/>
                      <p:cNvPicPr/>
                      <p:nvPr/>
                    </p:nvPicPr>
                    <p:blipFill>
                      <a:blip r:embed="rId3"/>
                      <a:stretch>
                        <a:fillRect/>
                      </a:stretch>
                    </p:blipFill>
                    <p:spPr>
                      <a:xfrm>
                        <a:off x="-1141809" y="858441"/>
                        <a:ext cx="1191" cy="1191"/>
                      </a:xfrm>
                      <a:prstGeom prst="rect">
                        <a:avLst/>
                      </a:prstGeom>
                    </p:spPr>
                  </p:pic>
                </p:oleObj>
              </mc:Fallback>
            </mc:AlternateContent>
          </a:graphicData>
        </a:graphic>
      </p:graphicFrame>
      <p:sp>
        <p:nvSpPr>
          <p:cNvPr id="2" name="矩形 1" hidden="1"/>
          <p:cNvSpPr/>
          <p:nvPr>
            <p:custDataLst>
              <p:tags r:id="rId4"/>
            </p:custDataLst>
          </p:nvPr>
        </p:nvSpPr>
        <p:spPr>
          <a:xfrm>
            <a:off x="-1143001"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2537221" y="2618245"/>
            <a:ext cx="4069557" cy="1621509"/>
          </a:xfrm>
        </p:spPr>
        <p:txBody>
          <a:bodyPr>
            <a:normAutofit/>
          </a:bodyPr>
          <a:lstStyle/>
          <a:p>
            <a:r>
              <a:rPr lang="en-US" altLang="zh-CN" sz="9600" dirty="0"/>
              <a:t>Q&amp;A</a:t>
            </a:r>
            <a:endParaRPr lang="zh-CN" alt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458470" y="273050"/>
            <a:ext cx="8227695"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1.</a:t>
            </a:r>
            <a:r>
              <a:rPr lang="zh-CN" altLang="en-US" sz="1800" b="0" dirty="0">
                <a:latin typeface="Cambria" panose="02040503050406030204" charset="0"/>
                <a:ea typeface="宋体" panose="02010600030101010101" pitchFamily="2" charset="-122"/>
                <a:cs typeface="Cambria" panose="02040503050406030204" charset="0"/>
              </a:rPr>
              <a:t>定义：</a:t>
            </a:r>
            <a:endParaRPr lang="zh-CN" alt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sz="1800" b="0" dirty="0">
                <a:latin typeface="Cambria" panose="02040503050406030204" charset="0"/>
                <a:ea typeface="宋体" panose="02010600030101010101" pitchFamily="2" charset="-122"/>
                <a:cs typeface="Cambria" panose="02040503050406030204" charset="0"/>
                <a:sym typeface="+mn-ea"/>
              </a:rPr>
              <a:t>1.an in-place function modifies the existing object which</a:t>
            </a:r>
            <a:r>
              <a:rPr lang="en-US" sz="1800" b="0" dirty="0">
                <a:solidFill>
                  <a:schemeClr val="tx1"/>
                </a:solidFill>
                <a:effectLst>
                  <a:outerShdw blurRad="38100" dist="19050" dir="2700000" algn="tl" rotWithShape="0">
                    <a:schemeClr val="dk1">
                      <a:alpha val="40000"/>
                    </a:schemeClr>
                  </a:outerShdw>
                </a:effectLst>
                <a:latin typeface="Cambria" panose="02040503050406030204" charset="0"/>
                <a:ea typeface="宋体" panose="02010600030101010101" pitchFamily="2" charset="-122"/>
                <a:cs typeface="Cambria" panose="02040503050406030204" charset="0"/>
                <a:sym typeface="+mn-ea"/>
              </a:rPr>
              <a:t> is called </a:t>
            </a:r>
            <a:r>
              <a:rPr lang="en-US" sz="1800" b="0" dirty="0">
                <a:latin typeface="Cambria" panose="02040503050406030204" charset="0"/>
                <a:ea typeface="宋体" panose="02010600030101010101" pitchFamily="2" charset="-122"/>
                <a:cs typeface="Cambria" panose="02040503050406030204" charset="0"/>
                <a:sym typeface="+mn-ea"/>
              </a:rPr>
              <a:t>a side effect</a:t>
            </a:r>
            <a:r>
              <a:rPr lang="en-US" altLang="zh-CN" sz="1800" b="0" dirty="0">
                <a:latin typeface="Cambria" panose="02040503050406030204" charset="0"/>
                <a:ea typeface="宋体" panose="02010600030101010101" pitchFamily="2" charset="-122"/>
                <a:cs typeface="Cambria" panose="02040503050406030204" charset="0"/>
                <a:sym typeface="+mn-ea"/>
              </a:rPr>
              <a:t>.</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sym typeface="+mn-ea"/>
              </a:rPr>
              <a:t>2.negative indices are </a:t>
            </a:r>
            <a:r>
              <a:rPr lang="en-US" altLang="zh-CN" sz="1800" b="0" dirty="0">
                <a:solidFill>
                  <a:srgbClr val="FF0000"/>
                </a:solidFill>
                <a:latin typeface="Cambria" panose="02040503050406030204" charset="0"/>
                <a:ea typeface="宋体" panose="02010600030101010101" pitchFamily="2" charset="-122"/>
                <a:cs typeface="Cambria" panose="02040503050406030204" charset="0"/>
                <a:sym typeface="+mn-ea"/>
              </a:rPr>
              <a:t>interpreted</a:t>
            </a:r>
            <a:r>
              <a:rPr lang="en-US" altLang="zh-CN" sz="1800" b="0" dirty="0">
                <a:latin typeface="Cambria" panose="02040503050406030204" charset="0"/>
                <a:ea typeface="宋体" panose="02010600030101010101" pitchFamily="2" charset="-122"/>
                <a:cs typeface="Cambria" panose="02040503050406030204" charset="0"/>
                <a:sym typeface="+mn-ea"/>
              </a:rPr>
              <a:t> as counting from the end of the list.</a:t>
            </a:r>
            <a:endParaRPr lang="zh-CN" alt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sz="1800" b="0" dirty="0">
                <a:latin typeface="Cambria" panose="02040503050406030204" charset="0"/>
                <a:ea typeface="宋体" panose="02010600030101010101" pitchFamily="2" charset="-122"/>
                <a:cs typeface="Cambria" panose="02040503050406030204" charset="0"/>
              </a:rPr>
              <a:t>3.the dict constructor can </a:t>
            </a:r>
            <a:r>
              <a:rPr lang="en-US"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be used to</a:t>
            </a:r>
            <a:r>
              <a:rPr lang="en-US" sz="1800" b="0" dirty="0">
                <a:latin typeface="Cambria" panose="02040503050406030204" charset="0"/>
                <a:ea typeface="宋体" panose="02010600030101010101" pitchFamily="2" charset="-122"/>
                <a:cs typeface="Cambria" panose="02040503050406030204" charset="0"/>
              </a:rPr>
              <a:t> create dictionaries from keyword arguments or from a single iterable of key-value pairs or from a single dictionary and keyword arguments.</a:t>
            </a:r>
            <a:endParaRPr 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sz="1800" b="0" dirty="0">
                <a:latin typeface="Cambria" panose="02040503050406030204" charset="0"/>
                <a:ea typeface="宋体" panose="02010600030101010101" pitchFamily="2" charset="-122"/>
                <a:cs typeface="Cambria" panose="02040503050406030204" charset="0"/>
              </a:rPr>
              <a:t>4.statements</a:t>
            </a:r>
            <a:r>
              <a:rPr lang="en-US"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 also known as</a:t>
            </a:r>
            <a:r>
              <a:rPr lang="en-US" sz="1800" b="0" dirty="0">
                <a:latin typeface="Cambria" panose="02040503050406030204" charset="0"/>
                <a:ea typeface="宋体" panose="02010600030101010101" pitchFamily="2" charset="-122"/>
                <a:cs typeface="Cambria" panose="02040503050406030204" charset="0"/>
              </a:rPr>
              <a:t> texecuted each time the function is called.</a:t>
            </a:r>
            <a:endParaRPr 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sz="1800" b="0" dirty="0">
                <a:latin typeface="Cambria" panose="02040503050406030204" charset="0"/>
                <a:ea typeface="宋体" panose="02010600030101010101" pitchFamily="2" charset="-122"/>
                <a:cs typeface="Cambria" panose="02040503050406030204" charset="0"/>
              </a:rPr>
              <a:t>5.arguments </a:t>
            </a:r>
            <a:r>
              <a:rPr lang="en-US"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are defined</a:t>
            </a:r>
            <a:r>
              <a:rPr lang="en-US" sz="1800" b="0" dirty="0">
                <a:latin typeface="Cambria" panose="02040503050406030204" charset="0"/>
                <a:ea typeface="宋体" panose="02010600030101010101" pitchFamily="2" charset="-122"/>
                <a:cs typeface="Cambria" panose="02040503050406030204" charset="0"/>
              </a:rPr>
              <a:t> in parentheses after the function name the function name and its list of arguments are called the signature of the function.</a:t>
            </a:r>
            <a:endParaRPr lang="en-US" altLang="zh-CN" sz="1800" b="0" dirty="0">
              <a:latin typeface="Cambria" panose="02040503050406030204" charset="0"/>
              <a:ea typeface="宋体" panose="02010600030101010101" pitchFamily="2" charset="-122"/>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2</a:t>
            </a:r>
            <a:r>
              <a:rPr lang="en-US" altLang="zh-CN" sz="2000" b="0" dirty="0">
                <a:latin typeface="Cambria" panose="02040503050406030204" charset="0"/>
                <a:ea typeface="宋体" panose="02010600030101010101" pitchFamily="2" charset="-122"/>
                <a:cs typeface="Cambria" panose="02040503050406030204" charset="0"/>
              </a:rPr>
              <a:t> .usage</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1.any function that takes a function as a parameter and returns an augmented function can be used as a decorator.</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2.a list comprehension creates a new list by applying an expression to each element of an iterable.</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3.in command line run there are multiple ways to close the python shell or alternatively ctrl + d will close the shell and `put you back on your terminal s command line.   </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solidFill>
                  <a:schemeClr val="tx1"/>
                </a:solidFill>
                <a:effectLst/>
                <a:latin typeface="Cambria" panose="02040503050406030204" charset="0"/>
                <a:ea typeface="宋体" panose="02010600030101010101" pitchFamily="2" charset="-122"/>
                <a:cs typeface="Cambria" panose="02040503050406030204" charset="0"/>
              </a:rPr>
              <a:t>4.finding the minimum maximum of a sequence of sequences is possible but if you want to sort by a specific element in each sequence use the key -argument.</a:t>
            </a:r>
            <a:endParaRPr lang="en-US" altLang="zh-CN" sz="1800" b="0" dirty="0">
              <a:solidFill>
                <a:schemeClr val="tx1"/>
              </a:solidFill>
              <a:effectLst/>
              <a:latin typeface="Cambria" panose="02040503050406030204" charset="0"/>
              <a:ea typeface="宋体" panose="02010600030101010101" pitchFamily="2" charset="-122"/>
              <a:cs typeface="Cambria" panose="02040503050406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3.</a:t>
            </a:r>
            <a:r>
              <a:rPr lang="zh-CN" altLang="en-US" sz="2000" b="0" dirty="0">
                <a:latin typeface="Cambria" panose="02040503050406030204" charset="0"/>
                <a:ea typeface="宋体" panose="02010600030101010101" pitchFamily="2" charset="-122"/>
                <a:cs typeface="Cambria" panose="02040503050406030204" charset="0"/>
              </a:rPr>
              <a:t>注意事项 :警告</a:t>
            </a:r>
            <a:r>
              <a:rPr lang="zh-CN" altLang="en-US" sz="1800" b="0" dirty="0">
                <a:latin typeface="Cambria" panose="02040503050406030204" charset="0"/>
                <a:ea typeface="宋体" panose="02010600030101010101" pitchFamily="2" charset="-122"/>
                <a:cs typeface="Cambria" panose="02040503050406030204" charset="0"/>
              </a:rPr>
              <a:t>：</a:t>
            </a:r>
            <a:endParaRPr lang="zh-CN" alt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1.</a:t>
            </a:r>
            <a:r>
              <a:rPr lang="en-US"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note</a:t>
            </a:r>
            <a:r>
              <a:rPr lang="en-US" sz="1800" b="0" dirty="0">
                <a:latin typeface="Cambria" panose="02040503050406030204" charset="0"/>
                <a:ea typeface="宋体" panose="02010600030101010101" pitchFamily="2" charset="-122"/>
                <a:cs typeface="Cambria" panose="02040503050406030204" charset="0"/>
              </a:rPr>
              <a:t> some ides like pycharm will issue a warning when a mutable type is specified as a default attribute</a:t>
            </a:r>
            <a:r>
              <a:rPr lang="en-US" altLang="zh-CN" sz="1800" b="0" dirty="0">
                <a:latin typeface="Cambria" panose="02040503050406030204" charset="0"/>
                <a:ea typeface="宋体" panose="02010600030101010101" pitchFamily="2" charset="-122"/>
                <a:cs typeface="Cambria" panose="02040503050406030204" charset="0"/>
              </a:rPr>
              <a:t>.</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2.</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note</a:t>
            </a:r>
            <a:r>
              <a:rPr lang="en-US" altLang="zh-CN" sz="1800" b="0" dirty="0">
                <a:latin typeface="Cambria" panose="02040503050406030204" charset="0"/>
                <a:ea typeface="宋体" panose="02010600030101010101" pitchFamily="2" charset="-122"/>
                <a:cs typeface="Cambria" panose="02040503050406030204" charset="0"/>
              </a:rPr>
              <a:t> some ides like pycharm will issue a warning when a mutable type is specified as a default attribute</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3.</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be sure to</a:t>
            </a:r>
            <a:r>
              <a:rPr lang="en-US" altLang="zh-CN" sz="1800" b="0" dirty="0">
                <a:latin typeface="Cambria" panose="02040503050406030204" charset="0"/>
                <a:ea typeface="宋体" panose="02010600030101010101" pitchFamily="2" charset="-122"/>
                <a:cs typeface="Cambria" panose="02040503050406030204" charset="0"/>
              </a:rPr>
              <a:t> check beforehand that there is such an argument or a keyerror will be raised.</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4.attempting to access an index outside the bounds of the list will raise an </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indexerror</a:t>
            </a:r>
            <a:r>
              <a:rPr lang="en-US" altLang="zh-CN" sz="1800" b="0" dirty="0">
                <a:latin typeface="Cambria" panose="02040503050406030204" charset="0"/>
                <a:ea typeface="宋体" panose="02010600030101010101" pitchFamily="2" charset="-122"/>
                <a:cs typeface="Cambria" panose="02040503050406030204" charset="0"/>
              </a:rPr>
              <a:t>.</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5.</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note </a:t>
            </a:r>
            <a:r>
              <a:rPr lang="en-US" altLang="zh-CN" sz="1800" b="0" dirty="0">
                <a:latin typeface="Cambria" panose="02040503050406030204" charset="0"/>
                <a:ea typeface="宋体" panose="02010600030101010101" pitchFamily="2" charset="-122"/>
                <a:cs typeface="Cambria" panose="02040503050406030204" charset="0"/>
              </a:rPr>
              <a:t>using from __future__ import print_function in python 2 will allow users to use the print function the same as python 3 code.</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endParaRPr lang="en-US" altLang="zh-CN" sz="1800" b="0" dirty="0">
              <a:latin typeface="Cambria" panose="02040503050406030204" charset="0"/>
              <a:ea typeface="宋体" panose="02010600030101010101" pitchFamily="2" charset="-122"/>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2000" b="0" dirty="0">
                <a:latin typeface="宋体" panose="02010600030101010101" pitchFamily="2" charset="-122"/>
                <a:ea typeface="宋体" panose="02010600030101010101" pitchFamily="2" charset="-122"/>
                <a:cs typeface="Cambria" panose="02040503050406030204" charset="0"/>
              </a:rPr>
              <a:t>4.</a:t>
            </a:r>
            <a:r>
              <a:rPr lang="zh-CN" altLang="en-US" sz="2000" b="0" dirty="0">
                <a:latin typeface="宋体" panose="02010600030101010101" pitchFamily="2" charset="-122"/>
                <a:ea typeface="宋体" panose="02010600030101010101" pitchFamily="2" charset="-122"/>
                <a:cs typeface="Cambria" panose="02040503050406030204" charset="0"/>
              </a:rPr>
              <a:t>否定意义</a:t>
            </a:r>
            <a:r>
              <a:rPr lang="zh-CN" altLang="en-US" sz="1800" b="0" dirty="0">
                <a:latin typeface="Cambria" panose="02040503050406030204" charset="0"/>
                <a:ea typeface="宋体" panose="02010600030101010101" pitchFamily="2" charset="-122"/>
                <a:cs typeface="Cambria" panose="02040503050406030204" charset="0"/>
              </a:rPr>
              <a:t>：</a:t>
            </a:r>
            <a:endParaRPr lang="zh-CN" alt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1.generator objects </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canno</a:t>
            </a:r>
            <a:r>
              <a:rPr lang="en-US" altLang="zh-CN" sz="1800" b="0" dirty="0">
                <a:latin typeface="Cambria" panose="02040503050406030204" charset="0"/>
                <a:ea typeface="宋体" panose="02010600030101010101" pitchFamily="2" charset="-122"/>
                <a:cs typeface="Cambria" panose="02040503050406030204" charset="0"/>
              </a:rPr>
              <a:t>t be indexed and makes use of the next function to get items in order.</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 2.xrange with range since iterator.next and xrange do </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not exist</a:t>
            </a:r>
            <a:r>
              <a:rPr lang="en-US" altLang="zh-CN" sz="1800" b="0" dirty="0">
                <a:latin typeface="Cambria" panose="02040503050406030204" charset="0"/>
                <a:ea typeface="宋体" panose="02010600030101010101" pitchFamily="2" charset="-122"/>
                <a:cs typeface="Cambria" panose="02040503050406030204" charset="0"/>
              </a:rPr>
              <a:t> in python 3.</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3.but if you are sure enough in your whole project there is </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no way</a:t>
            </a:r>
            <a:r>
              <a:rPr lang="en-US" altLang="zh-CN" sz="1800" b="0" dirty="0">
                <a:latin typeface="Cambria" panose="02040503050406030204" charset="0"/>
                <a:ea typeface="宋体" panose="02010600030101010101" pitchFamily="2" charset="-122"/>
                <a:cs typeface="Cambria" panose="02040503050406030204" charset="0"/>
              </a:rPr>
              <a:t> having same function name you should use from statement multiple imports can be made on the same line the keywords and syntax shown above can also be used in combinations.</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4.there is </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no reason </a:t>
            </a:r>
            <a:r>
              <a:rPr lang="en-US" altLang="zh-CN" sz="1800" b="0" dirty="0">
                <a:latin typeface="Cambria" panose="02040503050406030204" charset="0"/>
                <a:ea typeface="宋体" panose="02010600030101010101" pitchFamily="2" charset="-122"/>
                <a:cs typeface="Cambria" panose="02040503050406030204" charset="0"/>
              </a:rPr>
              <a:t>to prefer the function version to the class version unless you re already using one over the other.</a:t>
            </a:r>
            <a:endParaRPr lang="en-US" altLang="zh-CN" sz="1800" b="0" dirty="0">
              <a:latin typeface="Cambria" panose="02040503050406030204" charset="0"/>
              <a:ea typeface="宋体" panose="02010600030101010101" pitchFamily="2" charset="-122"/>
              <a:cs typeface="Cambria" panose="02040503050406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5.一样similar</a:t>
            </a:r>
            <a:endParaRPr lang="en-US" altLang="zh-CN" sz="20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1.generator expressions are very </a:t>
            </a:r>
            <a:r>
              <a:rPr lang="en-US" altLang="zh-CN" sz="20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similar</a:t>
            </a:r>
            <a:r>
              <a:rPr lang="en-US" altLang="zh-CN" sz="2000" b="0" dirty="0">
                <a:latin typeface="Cambria" panose="02040503050406030204" charset="0"/>
                <a:ea typeface="宋体" panose="02010600030101010101" pitchFamily="2" charset="-122"/>
                <a:cs typeface="Cambria" panose="02040503050406030204" charset="0"/>
              </a:rPr>
              <a:t> to list comprehensions.</a:t>
            </a:r>
            <a:endParaRPr lang="en-US" altLang="zh-CN" sz="20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2.set comprehension is </a:t>
            </a:r>
            <a:r>
              <a:rPr lang="en-US" altLang="zh-CN" sz="20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similar </a:t>
            </a:r>
            <a:r>
              <a:rPr lang="en-US" altLang="zh-CN" sz="2000" b="0" dirty="0">
                <a:latin typeface="Cambria" panose="02040503050406030204" charset="0"/>
                <a:ea typeface="宋体" panose="02010600030101010101" pitchFamily="2" charset="-122"/>
                <a:cs typeface="Cambria" panose="02040503050406030204" charset="0"/>
              </a:rPr>
              <a:t>to list and dictionary comprehension but it produces a set which is an unordered collection of unique elements.</a:t>
            </a:r>
            <a:endParaRPr lang="en-US" altLang="zh-CN" sz="20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3.generator expressions are very similar to list comprehensions .</a:t>
            </a:r>
            <a:endParaRPr lang="en-US" altLang="zh-CN" sz="20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4.</a:t>
            </a:r>
            <a:r>
              <a:rPr lang="en-US" altLang="zh-CN" sz="20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similarly </a:t>
            </a:r>
            <a:r>
              <a:rPr lang="en-US" altLang="zh-CN" sz="2000" b="0" dirty="0">
                <a:latin typeface="Cambria" panose="02040503050406030204" charset="0"/>
                <a:ea typeface="宋体" panose="02010600030101010101" pitchFamily="2" charset="-122"/>
                <a:cs typeface="Cambria" panose="02040503050406030204" charset="0"/>
              </a:rPr>
              <a:t>a function with a return statement but no return value or variable returns none.</a:t>
            </a:r>
            <a:endParaRPr lang="en-US" altLang="zh-CN" sz="20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5.the cmath module is extremely </a:t>
            </a:r>
            <a:r>
              <a:rPr lang="en-US" altLang="zh-CN" sz="20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similar</a:t>
            </a:r>
            <a:r>
              <a:rPr lang="en-US" altLang="zh-CN" sz="2000" b="0" dirty="0">
                <a:latin typeface="Cambria" panose="02040503050406030204" charset="0"/>
                <a:ea typeface="宋体" panose="02010600030101010101" pitchFamily="2" charset="-122"/>
                <a:cs typeface="Cambria" panose="02040503050406030204" charset="0"/>
              </a:rPr>
              <a:t> to the math module except for the fact it can compute complex numbers and all of its results are in the form of a + bi.</a:t>
            </a:r>
            <a:endParaRPr lang="en-US" altLang="zh-CN" sz="20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6.this means a function body cannot be empty </a:t>
            </a:r>
            <a:r>
              <a:rPr lang="en-US" altLang="zh-CN" sz="20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just like</a:t>
            </a:r>
            <a:r>
              <a:rPr lang="en-US" altLang="zh-CN" sz="2000" b="0" dirty="0">
                <a:latin typeface="Cambria" panose="02040503050406030204" charset="0"/>
                <a:ea typeface="宋体" panose="02010600030101010101" pitchFamily="2" charset="-122"/>
                <a:cs typeface="Cambria" panose="02040503050406030204" charset="0"/>
              </a:rPr>
              <a:t> any indented block</a:t>
            </a:r>
            <a:endParaRPr lang="en-US" altLang="zh-CN" sz="2000" b="0" dirty="0">
              <a:latin typeface="Cambria" panose="02040503050406030204" charset="0"/>
              <a:ea typeface="宋体" panose="02010600030101010101" pitchFamily="2" charset="-122"/>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59765" y="4292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6</a:t>
            </a:r>
            <a:r>
              <a:rPr lang="zh-CN" altLang="zh-CN" sz="1800" b="0" dirty="0">
                <a:latin typeface="微软雅黑" panose="020B0503020204020204" pitchFamily="34" charset="-122"/>
                <a:cs typeface="宋体" panose="02010600030101010101" pitchFamily="2" charset="-122"/>
              </a:rPr>
              <a:t>不一样</a:t>
            </a:r>
            <a:r>
              <a:rPr lang="en-US" altLang="zh-CN" sz="1800" b="0" dirty="0">
                <a:latin typeface="微软雅黑" panose="020B0503020204020204" pitchFamily="34" charset="-122"/>
                <a:cs typeface="宋体" panose="02010600030101010101" pitchFamily="2" charset="-122"/>
              </a:rPr>
              <a:t>.different</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1.a dictionary comprehension is similar to a list comprehension except that it produces a dictionary object instead of a list.</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2.generator expressions are very similar to list comprehensions,the main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difference</a:t>
            </a:r>
            <a:r>
              <a:rPr lang="en-US" altLang="zh-CN" sz="1800" b="0" dirty="0">
                <a:latin typeface="微软雅黑" panose="020B0503020204020204" pitchFamily="34" charset="-122"/>
                <a:cs typeface="宋体" panose="02010600030101010101" pitchFamily="2" charset="-122"/>
              </a:rPr>
              <a:t> is that it does not create a full set of results at once.</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3.decorators normally strip function metadata as they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aren t the same</a:t>
            </a:r>
            <a:r>
              <a:rPr lang="en-US" altLang="zh-CN" sz="1800" b="0" dirty="0">
                <a:latin typeface="微软雅黑" panose="020B0503020204020204" pitchFamily="34" charset="-122"/>
                <a:cs typeface="宋体" panose="02010600030101010101" pitchFamily="2" charset="-122"/>
              </a:rPr>
              <a:t>.</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4.explanation this problem arises because a function s default arguments are initialised once at the point when the function is defined and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not like</a:t>
            </a:r>
            <a:r>
              <a:rPr lang="en-US" altLang="zh-CN" sz="1800" b="0" dirty="0">
                <a:latin typeface="微软雅黑" panose="020B0503020204020204" pitchFamily="34" charset="-122"/>
                <a:cs typeface="宋体" panose="02010600030101010101" pitchFamily="2" charset="-122"/>
              </a:rPr>
              <a:t> many other languages when the function is called.</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5.generally both type and value need to match so the int 12 is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not the same</a:t>
            </a:r>
            <a:r>
              <a:rPr lang="en-US" altLang="zh-CN" sz="1800" b="0" dirty="0">
                <a:latin typeface="微软雅黑" panose="020B0503020204020204" pitchFamily="34" charset="-122"/>
                <a:cs typeface="宋体" panose="02010600030101010101" pitchFamily="2" charset="-122"/>
              </a:rPr>
              <a:t> as the string 12.</a:t>
            </a:r>
            <a:endParaRPr lang="en-US" altLang="zh-CN" sz="1800" b="0" dirty="0">
              <a:latin typeface="微软雅黑" panose="020B0503020204020204" pitchFamily="34"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312420" y="96520"/>
            <a:ext cx="8780145" cy="6555105"/>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7</a:t>
            </a:r>
            <a:r>
              <a:rPr lang="zh-CN" altLang="en-US" sz="1800" b="0" dirty="0">
                <a:latin typeface="微软雅黑" panose="020B0503020204020204" pitchFamily="34" charset="-122"/>
                <a:cs typeface="宋体" panose="02010600030101010101" pitchFamily="2" charset="-122"/>
              </a:rPr>
              <a:t>转折：</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1.randrange has the side effect of changing the state of the random number generator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but</a:t>
            </a:r>
            <a:r>
              <a:rPr lang="en-US" altLang="zh-CN" sz="1800" b="0" dirty="0">
                <a:latin typeface="微软雅黑" panose="020B0503020204020204" pitchFamily="34" charset="-122"/>
                <a:cs typeface="宋体" panose="02010600030101010101" pitchFamily="2" charset="-122"/>
              </a:rPr>
              <a:t> it also returns an interesting value. </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2.although less common in examples it is possible to break a list comprehension into multiple lines.</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3.even though the main documentation states that for the arithmetic operators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only</a:t>
            </a:r>
            <a:r>
              <a:rPr lang="en-US" altLang="zh-CN" sz="1800" b="0" dirty="0">
                <a:latin typeface="微软雅黑" panose="020B0503020204020204" pitchFamily="34" charset="-122"/>
                <a:cs typeface="宋体" panose="02010600030101010101" pitchFamily="2" charset="-122"/>
              </a:rPr>
              <a:t> numerical input is allowed</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 it is possible see</a:t>
            </a:r>
            <a:r>
              <a:rPr lang="en-US" altLang="zh-CN" sz="1800" b="0" dirty="0">
                <a:latin typeface="微软雅黑" panose="020B0503020204020204" pitchFamily="34" charset="-122"/>
                <a:cs typeface="宋体" panose="02010600030101010101" pitchFamily="2" charset="-122"/>
              </a:rPr>
              <a:t> also mapping from operation to operator function in the official psython documentation.</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4.we can pass it a second value to return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instead of</a:t>
            </a:r>
            <a:r>
              <a:rPr lang="en-US" altLang="zh-CN" sz="1800" b="0" dirty="0">
                <a:latin typeface="微软雅黑" panose="020B0503020204020204" pitchFamily="34" charset="-122"/>
                <a:cs typeface="宋体" panose="02010600030101010101" pitchFamily="2" charset="-122"/>
              </a:rPr>
              <a:t> none in the event of a failed lookup</a:t>
            </a:r>
            <a:r>
              <a:rPr lang="zh-CN" altLang="en-US" sz="1800" b="0" dirty="0">
                <a:latin typeface="微软雅黑" panose="020B0503020204020204" pitchFamily="34" charset="-122"/>
                <a:cs typeface="宋体" panose="02010600030101010101" pitchFamily="2" charset="-122"/>
              </a:rPr>
              <a:t>。</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5.the following random value generator is not pure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yet </a:t>
            </a:r>
            <a:r>
              <a:rPr lang="en-US" altLang="zh-CN" sz="1800" b="0" dirty="0">
                <a:latin typeface="微软雅黑" panose="020B0503020204020204" pitchFamily="34" charset="-122"/>
                <a:cs typeface="宋体" panose="02010600030101010101" pitchFamily="2" charset="-122"/>
              </a:rPr>
              <a:t>makes sense as the random generator is reset every time the expression is evaluated whitespace in list comprehensions more complicated list comprehensions can reach an undesired length or become less readable.</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6.</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instead of</a:t>
            </a:r>
            <a:r>
              <a:rPr lang="en-US" altLang="zh-CN" sz="1800" b="0" dirty="0">
                <a:latin typeface="微软雅黑" panose="020B0503020204020204" pitchFamily="34" charset="-122"/>
                <a:cs typeface="宋体" panose="02010600030101010101" pitchFamily="2" charset="-122"/>
              </a:rPr>
              <a:t> this lambda -function that calls the method explicitly one could use a operator-function that does the same</a:t>
            </a:r>
            <a:r>
              <a:rPr lang="zh-CN" altLang="en-US" sz="1800" b="0" dirty="0">
                <a:latin typeface="微软雅黑" panose="020B0503020204020204" pitchFamily="34" charset="-122"/>
                <a:cs typeface="宋体" panose="02010600030101010101" pitchFamily="2" charset="-122"/>
              </a:rPr>
              <a:t>。</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8.</a:t>
            </a:r>
            <a:r>
              <a:rPr lang="zh-CN" altLang="zh-CN" sz="1800" b="0" dirty="0">
                <a:latin typeface="微软雅黑" panose="020B0503020204020204" pitchFamily="34" charset="-122"/>
                <a:cs typeface="宋体" panose="02010600030101010101" pitchFamily="2" charset="-122"/>
              </a:rPr>
              <a:t>或  </a:t>
            </a:r>
            <a:r>
              <a:rPr lang="en-US" altLang="zh-CN" sz="1800" b="0" dirty="0">
                <a:latin typeface="微软雅黑" panose="020B0503020204020204" pitchFamily="34" charset="-122"/>
                <a:cs typeface="宋体" panose="02010600030101010101" pitchFamily="2" charset="-122"/>
              </a:rPr>
              <a:t>or</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1.double iteration order of double iteration is either natural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or </a:t>
            </a:r>
            <a:r>
              <a:rPr lang="en-US" altLang="zh-CN" sz="1800" b="0" dirty="0">
                <a:latin typeface="微软雅黑" panose="020B0503020204020204" pitchFamily="34" charset="-122"/>
                <a:cs typeface="宋体" panose="02010600030101010101" pitchFamily="2" charset="-122"/>
              </a:rPr>
              <a:t>counter-intuitive</a:t>
            </a:r>
            <a:r>
              <a:rPr lang="zh-CN" altLang="en-US" sz="1800" b="0" dirty="0">
                <a:latin typeface="微软雅黑" panose="020B0503020204020204" pitchFamily="34" charset="-122"/>
                <a:cs typeface="宋体" panose="02010600030101010101" pitchFamily="2" charset="-122"/>
              </a:rPr>
              <a:t>。</a:t>
            </a:r>
            <a:endParaRPr lang="zh-CN" altLang="en-US"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2.when it comes to storing reading </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or</a:t>
            </a:r>
            <a:r>
              <a:rPr lang="en-US" altLang="zh-CN" sz="1800" b="0" dirty="0">
                <a:latin typeface="微软雅黑" panose="020B0503020204020204" pitchFamily="34" charset="-122"/>
                <a:cs typeface="宋体" panose="02010600030101010101" pitchFamily="2" charset="-122"/>
              </a:rPr>
              <a:t> communicating data working with the files of an operating system is both necessary and easy with python.</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3.a list can be a collection of either homogeneous or heterogeneous elements and may contain ints strings or other lists.</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4.a list can be a collection of either homogeneous</a:t>
            </a:r>
            <a:r>
              <a:rPr lang="en-US" altLang="zh-CN" sz="1800" b="0" dirty="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宋体" panose="02010600030101010101" pitchFamily="2" charset="-122"/>
              </a:rPr>
              <a:t> or</a:t>
            </a:r>
            <a:r>
              <a:rPr lang="en-US" altLang="zh-CN" sz="1800" b="0" dirty="0">
                <a:latin typeface="微软雅黑" panose="020B0503020204020204" pitchFamily="34" charset="-122"/>
                <a:cs typeface="宋体" panose="02010600030101010101" pitchFamily="2" charset="-122"/>
              </a:rPr>
              <a:t> heterogeneous elements and may contain ints strings or other lists.</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A6S0wzOvQ8a50SA42PUNRg"/>
</p:tagLst>
</file>

<file path=ppt/tags/tag3.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CBBE7"/>
      </a:accent1>
      <a:accent2>
        <a:srgbClr val="91D8F2"/>
      </a:accent2>
      <a:accent3>
        <a:srgbClr val="FF83A8"/>
      </a:accent3>
      <a:accent4>
        <a:srgbClr val="FFBFBE"/>
      </a:accent4>
      <a:accent5>
        <a:srgbClr val="707070"/>
      </a:accent5>
      <a:accent6>
        <a:srgbClr val="54545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CBBE7"/>
    </a:accent1>
    <a:accent2>
      <a:srgbClr val="91D8F2"/>
    </a:accent2>
    <a:accent3>
      <a:srgbClr val="FF83A8"/>
    </a:accent3>
    <a:accent4>
      <a:srgbClr val="FFBFBE"/>
    </a:accent4>
    <a:accent5>
      <a:srgbClr val="707070"/>
    </a:accent5>
    <a:accent6>
      <a:srgbClr val="54545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CBBE7"/>
    </a:accent1>
    <a:accent2>
      <a:srgbClr val="91D8F2"/>
    </a:accent2>
    <a:accent3>
      <a:srgbClr val="FF83A8"/>
    </a:accent3>
    <a:accent4>
      <a:srgbClr val="FFBFBE"/>
    </a:accent4>
    <a:accent5>
      <a:srgbClr val="707070"/>
    </a:accent5>
    <a:accent6>
      <a:srgbClr val="54545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6009</Words>
  <Application>WPS 演示</Application>
  <PresentationFormat>全屏显示(4:3)</PresentationFormat>
  <Paragraphs>115</Paragraphs>
  <Slides>13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4" baseType="lpstr">
      <vt:lpstr>Arial</vt:lpstr>
      <vt:lpstr>宋体</vt:lpstr>
      <vt:lpstr>Wingdings</vt:lpstr>
      <vt:lpstr>微软雅黑</vt:lpstr>
      <vt:lpstr>黑体</vt:lpstr>
      <vt:lpstr>Cambria</vt:lpstr>
      <vt:lpstr>Arial Unicode MS</vt:lpstr>
      <vt:lpstr>Calibri</vt:lpstr>
      <vt:lpstr>主题5</vt:lpstr>
      <vt:lpstr>TCLayout.ActiveDocument.1</vt:lpstr>
      <vt:lpstr>TCLayout.ActiveDocument.1</vt:lpstr>
      <vt:lpstr>工作汇报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当代学姐之霸气锅</cp:lastModifiedBy>
  <cp:revision>377</cp:revision>
  <cp:lastPrinted>2018-06-07T16:00:00Z</cp:lastPrinted>
  <dcterms:created xsi:type="dcterms:W3CDTF">2018-06-07T16:00:00Z</dcterms:created>
  <dcterms:modified xsi:type="dcterms:W3CDTF">2018-10-31T07:36:12Z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2052-10.1.0.7520</vt:lpwstr>
  </property>
  <property fmtid="{D5CDD505-2E9C-101B-9397-08002B2CF9AE}" pid="4" name="KSORubyTemplateID">
    <vt:lpwstr>2</vt:lpwstr>
  </property>
</Properties>
</file>