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2"/>
  </p:notesMasterIdLst>
  <p:sldIdLst>
    <p:sldId id="256" r:id="rId4"/>
    <p:sldId id="272" r:id="rId5"/>
    <p:sldId id="295" r:id="rId6"/>
    <p:sldId id="296" r:id="rId7"/>
    <p:sldId id="308" r:id="rId8"/>
    <p:sldId id="300" r:id="rId9"/>
    <p:sldId id="309" r:id="rId10"/>
    <p:sldId id="304" r:id="rId1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2F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58" d="100"/>
          <a:sy n="58" d="100"/>
        </p:scale>
        <p:origin x="-549" y="-51"/>
      </p:cViewPr>
      <p:guideLst>
        <p:guide orient="horz" pos="2273"/>
        <p:guide pos="29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100"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图片 8"/>
          <p:cNvPicPr>
            <a:picLocks noChangeAspect="1"/>
          </p:cNvPicPr>
          <p:nvPr/>
        </p:nvPicPr>
        <p:blipFill>
          <a:blip r:embed="rId2"/>
          <a:srcRect t="3320"/>
          <a:stretch>
            <a:fillRect/>
          </a:stretch>
        </p:blipFill>
        <p:spPr>
          <a:xfrm>
            <a:off x="0" y="0"/>
            <a:ext cx="9144000" cy="6665913"/>
          </a:xfrm>
          <a:prstGeom prst="rect">
            <a:avLst/>
          </a:prstGeom>
          <a:noFill/>
          <a:ln w="9525">
            <a:noFill/>
          </a:ln>
        </p:spPr>
      </p:pic>
      <p:pic>
        <p:nvPicPr>
          <p:cNvPr id="3075" name="图片 7"/>
          <p:cNvPicPr>
            <a:picLocks noChangeAspect="1"/>
          </p:cNvPicPr>
          <p:nvPr/>
        </p:nvPicPr>
        <p:blipFill>
          <a:blip r:embed="rId3"/>
          <a:stretch>
            <a:fillRect/>
          </a:stretch>
        </p:blipFill>
        <p:spPr>
          <a:xfrm>
            <a:off x="1055688" y="5762625"/>
            <a:ext cx="6913562" cy="469900"/>
          </a:xfrm>
          <a:prstGeom prst="rect">
            <a:avLst/>
          </a:prstGeom>
          <a:noFill/>
          <a:ln w="9525">
            <a:noFill/>
          </a:ln>
        </p:spPr>
      </p:pic>
      <p:sp>
        <p:nvSpPr>
          <p:cNvPr id="3" name="KSO_BT1"/>
          <p:cNvSpPr>
            <a:spLocks noGrp="1"/>
          </p:cNvSpPr>
          <p:nvPr>
            <p:ph type="ctrTitle"/>
          </p:nvPr>
        </p:nvSpPr>
        <p:spPr>
          <a:xfrm>
            <a:off x="1049338" y="4956175"/>
            <a:ext cx="6927850" cy="815975"/>
          </a:xfrm>
          <a:prstGeom prst="rect">
            <a:avLst/>
          </a:prstGeom>
          <a:noFill/>
          <a:ln w="9525">
            <a:noFill/>
            <a:miter/>
          </a:ln>
        </p:spPr>
        <p:txBody>
          <a:bodyPr/>
          <a:lstStyle>
            <a:lvl1pPr lvl="0" algn="ctr">
              <a:defRPr sz="3600" kern="1200"/>
            </a:lvl1pPr>
          </a:lstStyle>
          <a:p>
            <a:pPr lvl="0" fontAlgn="base"/>
            <a:r>
              <a:rPr lang="zh-CN" altLang="en-US" strike="noStrike" noProof="1"/>
              <a:t>单击此处编辑母版标题样式</a:t>
            </a:r>
            <a:endParaRPr lang="zh-CN" altLang="en-US" strike="noStrike" noProof="1"/>
          </a:p>
        </p:txBody>
      </p:sp>
      <p:sp>
        <p:nvSpPr>
          <p:cNvPr id="4" name="KSO_BC1"/>
          <p:cNvSpPr>
            <a:spLocks noGrp="1"/>
          </p:cNvSpPr>
          <p:nvPr>
            <p:ph type="subTitle" idx="1"/>
          </p:nvPr>
        </p:nvSpPr>
        <p:spPr>
          <a:xfrm>
            <a:off x="1066800" y="5730875"/>
            <a:ext cx="6923088" cy="431800"/>
          </a:xfrm>
          <a:prstGeom prst="rect">
            <a:avLst/>
          </a:prstGeom>
          <a:noFill/>
          <a:ln w="9525">
            <a:noFill/>
            <a:miter/>
          </a:ln>
        </p:spPr>
        <p:txBody>
          <a:bodyPr/>
          <a:lstStyle>
            <a:lvl1pPr marL="0" lvl="0" indent="0" algn="ctr">
              <a:buNone/>
              <a:defRPr sz="1800" kern="1200">
                <a:solidFill>
                  <a:srgbClr val="6C6F72"/>
                </a:solidFill>
              </a:defRPr>
            </a:lvl1pPr>
            <a:lvl2pPr marL="0" lvl="1" indent="0" algn="ctr">
              <a:buNone/>
              <a:defRPr sz="1800" kern="1200">
                <a:solidFill>
                  <a:srgbClr val="6C6F72"/>
                </a:solidFill>
              </a:defRPr>
            </a:lvl2pPr>
            <a:lvl3pPr marL="914400" lvl="2" indent="-914400" algn="ctr">
              <a:buNone/>
              <a:defRPr sz="1800" kern="1200">
                <a:solidFill>
                  <a:srgbClr val="6C6F72"/>
                </a:solidFill>
              </a:defRPr>
            </a:lvl3pPr>
            <a:lvl4pPr marL="1371600" lvl="3" indent="-1371600" algn="ctr">
              <a:buNone/>
              <a:defRPr sz="1800" kern="1200">
                <a:solidFill>
                  <a:srgbClr val="6C6F72"/>
                </a:solidFill>
              </a:defRPr>
            </a:lvl4pPr>
            <a:lvl5pPr marL="1828800" lvl="4" indent="-1828800" algn="ctr">
              <a:buNone/>
              <a:defRPr sz="1800" kern="1200">
                <a:solidFill>
                  <a:srgbClr val="6C6F72"/>
                </a:solidFill>
              </a:defRPr>
            </a:lvl5pPr>
          </a:lstStyle>
          <a:p>
            <a:pPr lvl="0" fontAlgn="base"/>
            <a:r>
              <a:rPr lang="zh-CN" altLang="en-US" strike="noStrike" noProof="1"/>
              <a:t>单击此处编辑母版副标题样式</a:t>
            </a:r>
            <a:endParaRPr lang="zh-CN" altLang="en-US" strike="noStrike" noProof="1"/>
          </a:p>
        </p:txBody>
      </p:sp>
      <p:sp>
        <p:nvSpPr>
          <p:cNvPr id="11" name="KSO_FD"/>
          <p:cNvSpPr>
            <a:spLocks noGrp="1"/>
          </p:cNvSpPr>
          <p:nvPr>
            <p:ph type="dt" sz="half" idx="2"/>
          </p:nvPr>
        </p:nvSpPr>
        <p:spPr>
          <a:xfrm>
            <a:off x="457200" y="6245225"/>
            <a:ext cx="2133600" cy="476250"/>
          </a:xfrm>
          <a:prstGeom prst="rect">
            <a:avLst/>
          </a:prstGeom>
          <a:noFill/>
          <a:ln w="9525">
            <a:noFill/>
            <a:miter/>
          </a:ln>
        </p:spPr>
        <p:txBody>
          <a:bodyPr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12" name="KSO_FT"/>
          <p:cNvSpPr>
            <a:spLocks noGrp="1"/>
          </p:cNvSpPr>
          <p:nvPr>
            <p:ph type="ftr" sz="quarter" idx="3"/>
          </p:nvPr>
        </p:nvSpPr>
        <p:spPr>
          <a:xfrm>
            <a:off x="3124200" y="6245225"/>
            <a:ext cx="2895600" cy="476250"/>
          </a:xfrm>
          <a:prstGeom prst="rect">
            <a:avLst/>
          </a:prstGeom>
          <a:noFill/>
          <a:ln w="9525">
            <a:noFill/>
            <a:miter/>
          </a:ln>
        </p:spPr>
        <p:txBody>
          <a:bodyPr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13" name="KSO_FN"/>
          <p:cNvSpPr>
            <a:spLocks noGrp="1"/>
          </p:cNvSpPr>
          <p:nvPr>
            <p:ph type="sldNum" sz="quarter" idx="4"/>
          </p:nvPr>
        </p:nvSpPr>
        <p:spPr>
          <a:xfrm>
            <a:off x="6553200" y="6245225"/>
            <a:ext cx="2133600" cy="476250"/>
          </a:xfrm>
          <a:prstGeom prst="rect">
            <a:avLst/>
          </a:prstGeom>
          <a:noFill/>
          <a:ln w="9525">
            <a:noFill/>
            <a:miter/>
          </a:ln>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44500" y="1376363"/>
            <a:ext cx="4045728" cy="482441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360" y="1376363"/>
            <a:ext cx="4045728" cy="482441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914400" rtl="0" eaLnBrk="0" fontAlgn="base" latinLnBrk="0" hangingPunct="0">
              <a:lnSpc>
                <a:spcPct val="110000"/>
              </a:lnSpc>
              <a:spcBef>
                <a:spcPts val="1800"/>
              </a:spcBef>
              <a:spcAft>
                <a:spcPct val="0"/>
              </a:spcAft>
              <a:buClr>
                <a:srgbClr val="528199"/>
              </a:buClr>
              <a:buSzPct val="100000"/>
              <a:buFont typeface="Webdings" panose="05030102010509060703" pitchFamily="18" charset="2"/>
              <a:buNone/>
              <a:defRPr/>
            </a:pPr>
            <a:endParaRPr kumimoji="0" lang="zh-CN" altLang="en-US" sz="2400" b="0" i="0" u="none" strike="noStrike" kern="1200" cap="none" spc="0" normalizeH="0" baseline="0" noProof="1">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6941" y="258763"/>
            <a:ext cx="2064147" cy="59420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44500" y="258763"/>
            <a:ext cx="6072780" cy="59420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3.pn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245225"/>
            <a:ext cx="2133600" cy="476250"/>
          </a:xfrm>
          <a:prstGeom prst="rect">
            <a:avLst/>
          </a:prstGeom>
          <a:noFill/>
          <a:ln w="9525">
            <a:noFill/>
            <a:miter/>
          </a:ln>
        </p:spPr>
        <p:txBody>
          <a:bodyPr/>
          <a:lstStyle>
            <a:lvl1pPr>
              <a:buFont typeface="Arial" panose="020B0604020202020204" pitchFamily="34" charset="0"/>
              <a:buNone/>
              <a:defRPr sz="1400" noProof="1">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245225"/>
            <a:ext cx="2895600" cy="476250"/>
          </a:xfrm>
          <a:prstGeom prst="rect">
            <a:avLst/>
          </a:prstGeom>
          <a:noFill/>
          <a:ln w="9525">
            <a:noFill/>
            <a:miter/>
          </a:ln>
        </p:spPr>
        <p:txBody>
          <a:bodyPr/>
          <a:lstStyle>
            <a:lvl1pPr algn="ctr">
              <a:buFont typeface="Arial" panose="020B0604020202020204" pitchFamily="34" charset="0"/>
              <a:buNone/>
              <a:defRPr sz="1400" noProof="1">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245225"/>
            <a:ext cx="2133600" cy="476250"/>
          </a:xfrm>
          <a:prstGeom prst="rect">
            <a:avLst/>
          </a:prstGeom>
          <a:noFill/>
          <a:ln w="9525">
            <a:noFill/>
            <a:miter/>
          </a:ln>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图片 6"/>
          <p:cNvPicPr>
            <a:picLocks noChangeAspect="1"/>
          </p:cNvPicPr>
          <p:nvPr/>
        </p:nvPicPr>
        <p:blipFill>
          <a:blip r:embed="rId13"/>
          <a:srcRect l="2" r="381" b="1678"/>
          <a:stretch>
            <a:fillRect/>
          </a:stretch>
        </p:blipFill>
        <p:spPr>
          <a:xfrm>
            <a:off x="0" y="-3175"/>
            <a:ext cx="9144000" cy="6861175"/>
          </a:xfrm>
          <a:prstGeom prst="rect">
            <a:avLst/>
          </a:prstGeom>
          <a:noFill/>
          <a:ln w="9525">
            <a:noFill/>
          </a:ln>
        </p:spPr>
      </p:pic>
      <p:sp>
        <p:nvSpPr>
          <p:cNvPr id="2051" name="KSO_BT1"/>
          <p:cNvSpPr>
            <a:spLocks noGrp="1"/>
          </p:cNvSpPr>
          <p:nvPr>
            <p:ph type="title"/>
          </p:nvPr>
        </p:nvSpPr>
        <p:spPr>
          <a:xfrm>
            <a:off x="444500" y="258763"/>
            <a:ext cx="6661150" cy="698500"/>
          </a:xfrm>
          <a:prstGeom prst="rect">
            <a:avLst/>
          </a:prstGeom>
          <a:noFill/>
          <a:ln w="9525">
            <a:noFill/>
          </a:ln>
        </p:spPr>
        <p:txBody>
          <a:bodyPr anchor="b"/>
          <a:p>
            <a:pPr lvl="0"/>
            <a:r>
              <a:rPr lang="zh-CN" altLang="en-US" dirty="0"/>
              <a:t>单击此处编辑母版标题样式</a:t>
            </a:r>
            <a:endParaRPr lang="zh-CN" altLang="en-US" dirty="0"/>
          </a:p>
        </p:txBody>
      </p:sp>
      <p:sp>
        <p:nvSpPr>
          <p:cNvPr id="2052" name="KSO_BC1"/>
          <p:cNvSpPr>
            <a:spLocks noGrp="1"/>
          </p:cNvSpPr>
          <p:nvPr>
            <p:ph type="body"/>
          </p:nvPr>
        </p:nvSpPr>
        <p:spPr>
          <a:xfrm>
            <a:off x="444500" y="1376363"/>
            <a:ext cx="8256588" cy="4824412"/>
          </a:xfrm>
          <a:prstGeom prst="rect">
            <a:avLst/>
          </a:prstGeom>
          <a:noFill/>
          <a:ln w="9525">
            <a:noFill/>
          </a:ln>
        </p:spPr>
        <p:txBody>
          <a:bodyPr anchor="t"/>
          <a:p>
            <a:pPr lvl="0" indent="-357505"/>
            <a:r>
              <a:rPr lang="zh-CN" altLang="en-US" dirty="0"/>
              <a:t>单击此处编辑母版文本样式</a:t>
            </a:r>
            <a:endParaRPr lang="zh-CN" altLang="en-US" dirty="0"/>
          </a:p>
          <a:p>
            <a:pPr lvl="1" indent="-357505"/>
            <a:r>
              <a:rPr lang="zh-CN" altLang="en-US" dirty="0"/>
              <a:t>第二级</a:t>
            </a:r>
            <a:endParaRPr lang="zh-CN" altLang="en-US" dirty="0"/>
          </a:p>
        </p:txBody>
      </p:sp>
      <p:sp>
        <p:nvSpPr>
          <p:cNvPr id="5" name="KSO_FD"/>
          <p:cNvSpPr>
            <a:spLocks noGrp="1"/>
          </p:cNvSpPr>
          <p:nvPr>
            <p:ph type="dt" sz="half" idx="2"/>
          </p:nvPr>
        </p:nvSpPr>
        <p:spPr>
          <a:xfrm>
            <a:off x="628650" y="6356350"/>
            <a:ext cx="2057400" cy="365125"/>
          </a:xfrm>
          <a:prstGeom prst="rect">
            <a:avLst/>
          </a:prstGeom>
          <a:noFill/>
          <a:ln w="9525">
            <a:noFill/>
            <a:miter/>
          </a:ln>
        </p:spPr>
        <p:txBody>
          <a:bodyPr anchor="ctr"/>
          <a:lstStyle>
            <a:lvl1pPr>
              <a:buFont typeface="Arial" panose="020B0604020202020204" pitchFamily="34" charset="0"/>
              <a:buNone/>
              <a:defRPr sz="1200" noProof="1">
                <a:solidFill>
                  <a:srgbClr val="919293"/>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KSO_FT"/>
          <p:cNvSpPr>
            <a:spLocks noGrp="1"/>
          </p:cNvSpPr>
          <p:nvPr>
            <p:ph type="ftr" sz="quarter" idx="3"/>
          </p:nvPr>
        </p:nvSpPr>
        <p:spPr>
          <a:xfrm>
            <a:off x="3028950" y="6356350"/>
            <a:ext cx="3086100" cy="365125"/>
          </a:xfrm>
          <a:prstGeom prst="rect">
            <a:avLst/>
          </a:prstGeom>
          <a:noFill/>
          <a:ln w="9525">
            <a:noFill/>
            <a:miter/>
          </a:ln>
        </p:spPr>
        <p:txBody>
          <a:bodyPr anchor="ctr"/>
          <a:lstStyle>
            <a:lvl1pPr algn="ctr">
              <a:buFont typeface="Arial" panose="020B0604020202020204" pitchFamily="34" charset="0"/>
              <a:buNone/>
              <a:defRPr sz="1200" noProof="1">
                <a:solidFill>
                  <a:srgbClr val="919293"/>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KSO_FN"/>
          <p:cNvSpPr>
            <a:spLocks noGrp="1"/>
          </p:cNvSpPr>
          <p:nvPr>
            <p:ph type="sldNum" sz="quarter" idx="4"/>
          </p:nvPr>
        </p:nvSpPr>
        <p:spPr>
          <a:xfrm>
            <a:off x="6457950" y="6356350"/>
            <a:ext cx="2057400" cy="365125"/>
          </a:xfrm>
          <a:prstGeom prst="rect">
            <a:avLst/>
          </a:prstGeom>
          <a:noFill/>
          <a:ln w="9525">
            <a:noFill/>
            <a:miter/>
          </a:ln>
        </p:spPr>
        <p:txBody>
          <a:bodyPr vert="horz" wrap="square" lIns="91440" tIns="45720" rIns="91440" bIns="45720" numCol="1" anchor="ctr" anchorCtr="0" compatLnSpc="1"/>
          <a:lstStyle>
            <a:lvl1pPr algn="r">
              <a:defRPr sz="1200">
                <a:solidFill>
                  <a:srgbClr val="919293"/>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2056" name="矩形 7"/>
          <p:cNvSpPr>
            <a:spLocks noChangeArrowheads="1"/>
          </p:cNvSpPr>
          <p:nvPr/>
        </p:nvSpPr>
        <p:spPr bwMode="auto">
          <a:xfrm>
            <a:off x="0" y="487363"/>
            <a:ext cx="104775" cy="409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0" fontAlgn="base" hangingPunct="0">
        <a:lnSpc>
          <a:spcPct val="90000"/>
        </a:lnSpc>
        <a:spcBef>
          <a:spcPct val="0"/>
        </a:spcBef>
        <a:spcAft>
          <a:spcPct val="0"/>
        </a:spcAft>
        <a:defRPr sz="3000" b="1" kern="1200">
          <a:solidFill>
            <a:srgbClr val="415F8B"/>
          </a:solidFill>
          <a:latin typeface="+mj-lt"/>
          <a:ea typeface="+mj-ea"/>
          <a:cs typeface="+mj-cs"/>
        </a:defRPr>
      </a:lvl1pPr>
      <a:lvl2pPr algn="l" rtl="0" eaLnBrk="0" fontAlgn="base" hangingPunct="0">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9pPr>
    </p:titleStyle>
    <p:bodyStyle>
      <a:lvl1pPr marL="357505" indent="-357505" algn="just" rtl="0" eaLnBrk="0" fontAlgn="base" hangingPunct="0">
        <a:lnSpc>
          <a:spcPct val="110000"/>
        </a:lnSpc>
        <a:spcBef>
          <a:spcPts val="1800"/>
        </a:spcBef>
        <a:spcAft>
          <a:spcPct val="0"/>
        </a:spcAft>
        <a:buClr>
          <a:srgbClr val="528199"/>
        </a:buClr>
        <a:buSzPct val="100000"/>
        <a:buFont typeface="Webdings" panose="05030102010509060703" pitchFamily="18" charset="2"/>
        <a:buChar char=""/>
        <a:defRPr sz="2000" kern="1200">
          <a:solidFill>
            <a:schemeClr val="accent1"/>
          </a:solidFill>
          <a:latin typeface="+mn-lt"/>
          <a:ea typeface="+mn-ea"/>
          <a:cs typeface="+mn-cs"/>
        </a:defRPr>
      </a:lvl1pPr>
      <a:lvl2pPr marL="357505" lvl="1" indent="-357505" algn="l" rtl="0" eaLnBrk="0" fontAlgn="base" hangingPunct="0">
        <a:lnSpc>
          <a:spcPct val="130000"/>
        </a:lnSpc>
        <a:spcBef>
          <a:spcPct val="0"/>
        </a:spcBef>
        <a:spcAft>
          <a:spcPts val="600"/>
        </a:spcAft>
        <a:buClr>
          <a:srgbClr val="B2CAD6"/>
        </a:buClr>
        <a:buFont typeface="幼圆" pitchFamily="49" charset="-122"/>
        <a:buChar char=" "/>
        <a:defRPr sz="1600" kern="1200">
          <a:solidFill>
            <a:srgbClr val="7D7D7D"/>
          </a:solidFill>
          <a:latin typeface="+mn-lt"/>
          <a:ea typeface="+mn-ea"/>
          <a:cs typeface="+mn-cs"/>
        </a:defRPr>
      </a:lvl2pPr>
      <a:lvl3pPr marL="1143000" lvl="2"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ctrTitle"/>
          </p:nvPr>
        </p:nvSpPr>
        <p:spPr/>
        <p:txBody>
          <a:bodyPr vert="horz" wrap="square" lIns="91440" tIns="45720" rIns="91440" bIns="45720" anchor="b"/>
          <a:p>
            <a:pPr eaLnBrk="1" hangingPunct="1"/>
            <a:r>
              <a:rPr lang="en-US" altLang="zh-CN" kern="1200" dirty="0">
                <a:latin typeface="Arial Black" panose="020B0A04020102020204" pitchFamily="34" charset="0"/>
                <a:ea typeface="微软雅黑" panose="020B0503020204020204" pitchFamily="34" charset="-122"/>
                <a:cs typeface="+mj-cs"/>
              </a:rPr>
              <a:t>Android UI design</a:t>
            </a:r>
            <a:endParaRPr lang="zh-CN" altLang="en-US" kern="1200" dirty="0">
              <a:latin typeface="Arial Black" panose="020B0A04020102020204" pitchFamily="34" charset="0"/>
              <a:ea typeface="微软雅黑" panose="020B0503020204020204" pitchFamily="34" charset="-122"/>
              <a:cs typeface="+mj-cs"/>
            </a:endParaRPr>
          </a:p>
        </p:txBody>
      </p:sp>
      <p:sp>
        <p:nvSpPr>
          <p:cNvPr id="5122" name="副标题 2"/>
          <p:cNvSpPr>
            <a:spLocks noGrp="1"/>
          </p:cNvSpPr>
          <p:nvPr>
            <p:ph type="subTitle" idx="1"/>
          </p:nvPr>
        </p:nvSpPr>
        <p:spPr>
          <a:xfrm>
            <a:off x="1066800" y="5876925"/>
            <a:ext cx="6923088" cy="504825"/>
          </a:xfrm>
        </p:spPr>
        <p:txBody>
          <a:bodyPr vert="horz" wrap="square" lIns="91440" tIns="45720" rIns="91440" bIns="45720" anchor="t"/>
          <a:p>
            <a:pPr eaLnBrk="1" hangingPunct="1">
              <a:buSzPct val="100000"/>
            </a:pPr>
            <a:r>
              <a:rPr lang="en-US" altLang="zh-CN" b="1" kern="1200" dirty="0">
                <a:solidFill>
                  <a:srgbClr val="6C6F72"/>
                </a:solidFill>
                <a:latin typeface="+mn-lt"/>
                <a:ea typeface="微软雅黑" panose="020B0503020204020204" pitchFamily="34" charset="-122"/>
                <a:cs typeface="+mn-cs"/>
              </a:rPr>
              <a:t>Jilin University</a:t>
            </a:r>
            <a:endParaRPr lang="zh-CN" altLang="en-US" b="1" kern="1200" dirty="0">
              <a:solidFill>
                <a:srgbClr val="6C6F72"/>
              </a:solidFill>
              <a:latin typeface="+mn-lt"/>
              <a:ea typeface="微软雅黑" panose="020B0503020204020204" pitchFamily="34" charset="-122"/>
              <a:cs typeface="+mn-cs"/>
            </a:endParaRP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r>
              <a:rPr lang="zh-CN" altLang="zh-CN" strike="noStrike" noProof="1">
                <a:solidFill>
                  <a:schemeClr val="tx1"/>
                </a:solidFill>
                <a:effectLst>
                  <a:outerShdw blurRad="38100" dist="19050" dir="2700000" algn="tl" rotWithShape="0">
                    <a:schemeClr val="dk1">
                      <a:alpha val="40000"/>
                    </a:schemeClr>
                  </a:outerShdw>
                </a:effectLst>
                <a:sym typeface="+mn-ea"/>
              </a:rPr>
              <a:t>Reporting on work</a:t>
            </a:r>
            <a:r>
              <a:rPr lang="en-US" altLang="zh-CN" strike="noStrike" noProof="1">
                <a:solidFill>
                  <a:schemeClr val="tx1"/>
                </a:solidFill>
                <a:effectLst>
                  <a:outerShdw blurRad="38100" dist="19050" dir="2700000" algn="tl" rotWithShape="0">
                    <a:schemeClr val="dk1">
                      <a:alpha val="40000"/>
                    </a:schemeClr>
                  </a:outerShdw>
                </a:effectLst>
                <a:sym typeface="+mn-ea"/>
              </a:rPr>
              <a:t>--Jiangxue</a:t>
            </a:r>
            <a:endParaRPr lang="zh-CN" altLang="en-US" strike="noStrike" noProof="1"/>
          </a:p>
        </p:txBody>
      </p:sp>
      <p:sp>
        <p:nvSpPr>
          <p:cNvPr id="3" name="内容占位符 2"/>
          <p:cNvSpPr>
            <a:spLocks noGrp="1"/>
          </p:cNvSpPr>
          <p:nvPr>
            <p:ph idx="1"/>
          </p:nvPr>
        </p:nvSpPr>
        <p:spPr>
          <a:xfrm>
            <a:off x="443230" y="1403033"/>
            <a:ext cx="8256588" cy="4824413"/>
          </a:xfrm>
        </p:spPr>
        <p:txBody>
          <a:bodyPr>
            <a:scene3d>
              <a:camera prst="orthographicFront"/>
              <a:lightRig rig="threePt" dir="t"/>
            </a:scene3d>
          </a:bodyPr>
          <a:p>
            <a:pPr fontAlgn="base"/>
            <a:r>
              <a:rPr lang="zh-CN" altLang="en-US" strike="noStrike" noProof="1">
                <a:solidFill>
                  <a:schemeClr val="accent1"/>
                </a:solidFill>
                <a:effectLst>
                  <a:outerShdw blurRad="38100" dist="25400" dir="5400000" algn="ctr" rotWithShape="0">
                    <a:srgbClr val="6E747A">
                      <a:alpha val="43000"/>
                    </a:srgbClr>
                  </a:outerShdw>
                </a:effectLst>
                <a:sym typeface="+mn-ea"/>
              </a:rPr>
              <a:t>Write two scripts. The first function is to extract the duplicate UI from the data set. The second function is to pick up a picture in each APP folder.</a:t>
            </a:r>
            <a:endParaRPr lang="zh-CN" altLang="en-US" strike="noStrike" noProof="1">
              <a:solidFill>
                <a:schemeClr val="accent1"/>
              </a:solidFill>
              <a:effectLst>
                <a:outerShdw blurRad="38100" dist="25400" dir="5400000" algn="ctr" rotWithShape="0">
                  <a:srgbClr val="6E747A">
                    <a:alpha val="43000"/>
                  </a:srgbClr>
                </a:outerShdw>
              </a:effectLst>
              <a:sym typeface="+mn-ea"/>
            </a:endParaRPr>
          </a:p>
          <a:p>
            <a:pPr fontAlgn="base"/>
            <a:r>
              <a:rPr lang="zh-CN" altLang="en-US" strike="noStrike" noProof="1">
                <a:solidFill>
                  <a:schemeClr val="accent1"/>
                </a:solidFill>
                <a:effectLst>
                  <a:outerShdw blurRad="38100" dist="25400" dir="5400000" algn="ctr" rotWithShape="0">
                    <a:srgbClr val="6E747A">
                      <a:alpha val="43000"/>
                    </a:srgbClr>
                  </a:outerShdw>
                </a:effectLst>
                <a:sym typeface="+mn-ea"/>
              </a:rPr>
              <a:t>Upload the original data set to the server and run the second script to get a data set containing 4314 UIs.</a:t>
            </a:r>
            <a:endParaRPr lang="zh-CN" altLang="en-US" strike="noStrike" noProof="1">
              <a:solidFill>
                <a:schemeClr val="accent1"/>
              </a:solidFill>
              <a:effectLst>
                <a:outerShdw blurRad="38100" dist="25400" dir="5400000" algn="ctr" rotWithShape="0">
                  <a:srgbClr val="6E747A">
                    <a:alpha val="43000"/>
                  </a:srgbClr>
                </a:outerShdw>
              </a:effectLst>
              <a:sym typeface="+mn-ea"/>
            </a:endParaRPr>
          </a:p>
          <a:p>
            <a:pPr fontAlgn="base"/>
            <a:r>
              <a:rPr strike="noStrike" noProof="1">
                <a:solidFill>
                  <a:schemeClr val="accent1"/>
                </a:solidFill>
                <a:effectLst>
                  <a:outerShdw blurRad="38100" dist="25400" dir="5400000" algn="ctr" rotWithShape="0">
                    <a:srgbClr val="6E747A">
                      <a:alpha val="43000"/>
                    </a:srgbClr>
                  </a:outerShdw>
                </a:effectLst>
                <a:sym typeface="+mn-ea"/>
              </a:rPr>
              <a:t>The DBsacn clustering is completed, and the parameter adjustment process is recorded.</a:t>
            </a:r>
            <a:endParaRPr strike="noStrike" noProof="1">
              <a:solidFill>
                <a:schemeClr val="accent1"/>
              </a:solidFill>
              <a:effectLst>
                <a:outerShdw blurRad="38100" dist="25400" dir="5400000" algn="ctr" rotWithShape="0">
                  <a:srgbClr val="6E747A">
                    <a:alpha val="43000"/>
                  </a:srgbClr>
                </a:outerShdw>
              </a:effectLst>
              <a:sym typeface="+mn-ea"/>
            </a:endParaRPr>
          </a:p>
          <a:p>
            <a:pPr fontAlgn="base"/>
            <a:r>
              <a:rPr lang="zh-CN" altLang="en-US" strike="noStrike" noProof="1">
                <a:solidFill>
                  <a:schemeClr val="accent1"/>
                </a:solidFill>
                <a:effectLst>
                  <a:outerShdw blurRad="38100" dist="25400" dir="5400000" algn="ctr" rotWithShape="0">
                    <a:srgbClr val="6E747A">
                      <a:alpha val="43000"/>
                    </a:srgbClr>
                  </a:outerShdw>
                </a:effectLst>
                <a:sym typeface="+mn-ea"/>
              </a:rPr>
              <a:t>Hierarchical clustering is used to record the parameter adjustment process.</a:t>
            </a:r>
            <a:endParaRPr lang="zh-CN" altLang="en-US" strike="noStrike" noProof="1">
              <a:solidFill>
                <a:schemeClr val="accent1"/>
              </a:solidFill>
              <a:effectLst>
                <a:outerShdw blurRad="38100" dist="25400" dir="5400000" algn="ctr" rotWithShape="0">
                  <a:srgbClr val="6E747A">
                    <a:alpha val="43000"/>
                  </a:srgbClr>
                </a:outerShdw>
              </a:effectLst>
              <a:sym typeface="+mn-ea"/>
            </a:endParaRPr>
          </a:p>
          <a:p>
            <a:pPr fontAlgn="base"/>
            <a:r>
              <a:rPr lang="zh-CN" altLang="en-US" strike="noStrike" noProof="1">
                <a:solidFill>
                  <a:schemeClr val="accent1"/>
                </a:solidFill>
                <a:effectLst>
                  <a:outerShdw blurRad="38100" dist="25400" dir="5400000" algn="ctr" rotWithShape="0">
                    <a:srgbClr val="6E747A">
                      <a:alpha val="43000"/>
                    </a:srgbClr>
                  </a:outerShdw>
                </a:effectLst>
                <a:sym typeface="+mn-ea"/>
              </a:rPr>
              <a:t>K-means clustering, parameter adjustment process record</a:t>
            </a:r>
            <a:endParaRPr lang="zh-CN" altLang="en-US" strike="noStrike" noProof="1">
              <a:solidFill>
                <a:schemeClr val="accent1"/>
              </a:solidFill>
              <a:effectLst>
                <a:outerShdw blurRad="38100" dist="25400" dir="5400000" algn="ctr" rotWithShape="0">
                  <a:srgbClr val="6E747A">
                    <a:alpha val="43000"/>
                  </a:srgbClr>
                </a:outerShdw>
              </a:effectLst>
              <a:sym typeface="+mn-ea"/>
            </a:endParaRPr>
          </a:p>
          <a:p>
            <a:pPr fontAlgn="base"/>
            <a:endParaRPr lang="zh-CN" altLang="en-US" strike="noStrike" noProof="1">
              <a:solidFill>
                <a:schemeClr val="accent1"/>
              </a:solidFill>
              <a:effectLst>
                <a:outerShdw blurRad="38100" dist="25400" dir="5400000" algn="ctr" rotWithShape="0">
                  <a:srgbClr val="6E747A">
                    <a:alpha val="43000"/>
                  </a:srgbClr>
                </a:outerShdw>
              </a:effectLst>
              <a:sym typeface="+mn-ea"/>
            </a:endParaRPr>
          </a:p>
          <a:p>
            <a:pPr fontAlgn="base"/>
            <a:endParaRPr lang="zh-CN" altLang="en-US" strike="noStrike" noProof="1">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Selected UI data sets</a:t>
            </a:r>
            <a:endParaRPr lang="zh-CN" altLang="en-US"/>
          </a:p>
        </p:txBody>
      </p:sp>
      <p:pic>
        <p:nvPicPr>
          <p:cNvPr id="4" name="内容占位符 3"/>
          <p:cNvPicPr>
            <a:picLocks noChangeAspect="1"/>
          </p:cNvPicPr>
          <p:nvPr>
            <p:ph idx="1"/>
          </p:nvPr>
        </p:nvPicPr>
        <p:blipFill>
          <a:blip r:embed="rId1"/>
          <a:stretch>
            <a:fillRect/>
          </a:stretch>
        </p:blipFill>
        <p:spPr>
          <a:xfrm>
            <a:off x="444500" y="1630680"/>
            <a:ext cx="8256905" cy="43154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DBscan clustering parameter reference record</a:t>
            </a:r>
            <a:endParaRPr lang="zh-CN" altLang="en-US"/>
          </a:p>
        </p:txBody>
      </p:sp>
      <p:sp>
        <p:nvSpPr>
          <p:cNvPr id="3" name="内容占位符 2"/>
          <p:cNvSpPr>
            <a:spLocks noGrp="1"/>
          </p:cNvSpPr>
          <p:nvPr>
            <p:ph idx="1"/>
          </p:nvPr>
        </p:nvSpPr>
        <p:spPr/>
        <p:txBody>
          <a:bodyPr/>
          <a:p>
            <a:r>
              <a:rPr lang="zh-CN" altLang="en-US"/>
              <a:t>Adjustable parameters：</a:t>
            </a:r>
            <a:r>
              <a:rPr lang="en-US" altLang="zh-CN"/>
              <a:t>eps,min_samples</a:t>
            </a:r>
            <a:endParaRPr lang="en-US" altLang="zh-CN"/>
          </a:p>
          <a:p>
            <a:endParaRPr lang="en-US" altLang="zh-CN"/>
          </a:p>
          <a:p>
            <a:r>
              <a:rPr lang="zh-CN" altLang="en-US"/>
              <a:t>            结果：全部</a:t>
            </a:r>
            <a:r>
              <a:rPr lang="en-US" altLang="zh-CN"/>
              <a:t>UI</a:t>
            </a:r>
            <a:r>
              <a:rPr lang="zh-CN" altLang="en-US"/>
              <a:t>图片归为一类</a:t>
            </a:r>
            <a:endParaRPr lang="zh-CN" altLang="en-US"/>
          </a:p>
          <a:p>
            <a:r>
              <a:rPr lang="zh-CN" altLang="en-US"/>
              <a:t>第二次：将</a:t>
            </a:r>
            <a:r>
              <a:rPr lang="en-US" altLang="zh-CN"/>
              <a:t>eps</a:t>
            </a:r>
            <a:r>
              <a:rPr lang="zh-CN" altLang="en-US"/>
              <a:t>调为</a:t>
            </a:r>
            <a:r>
              <a:rPr lang="en-US" altLang="zh-CN"/>
              <a:t>0.0000001</a:t>
            </a:r>
            <a:r>
              <a:rPr lang="zh-CN" altLang="en-US"/>
              <a:t>，</a:t>
            </a:r>
            <a:r>
              <a:rPr lang="en-US" altLang="zh-CN"/>
              <a:t>min_samples</a:t>
            </a:r>
            <a:r>
              <a:rPr lang="zh-CN" altLang="en-US"/>
              <a:t>不变</a:t>
            </a:r>
            <a:endParaRPr lang="zh-CN" altLang="en-US"/>
          </a:p>
          <a:p>
            <a:pPr marL="0" indent="0">
              <a:buNone/>
            </a:pPr>
            <a:r>
              <a:rPr lang="zh-CN" altLang="en-US"/>
              <a:t>可将图片分类，分类的标签结果如下，</a:t>
            </a:r>
            <a:endParaRPr lang="zh-CN" altLang="en-US"/>
          </a:p>
          <a:p>
            <a:pPr marL="0" indent="0">
              <a:buNone/>
            </a:pPr>
            <a:r>
              <a:rPr lang="zh-CN" altLang="en-US"/>
              <a:t> </a:t>
            </a:r>
            <a:endParaRPr lang="zh-CN" altLang="en-US"/>
          </a:p>
          <a:p>
            <a:pPr marL="0" indent="0">
              <a:buNone/>
            </a:pPr>
            <a:endParaRPr lang="zh-CN" altLang="en-US"/>
          </a:p>
        </p:txBody>
      </p:sp>
      <p:graphicFrame>
        <p:nvGraphicFramePr>
          <p:cNvPr id="5" name="表格 4"/>
          <p:cNvGraphicFramePr/>
          <p:nvPr/>
        </p:nvGraphicFramePr>
        <p:xfrm>
          <a:off x="444500" y="2476500"/>
          <a:ext cx="7903845" cy="2176780"/>
        </p:xfrm>
        <a:graphic>
          <a:graphicData uri="http://schemas.openxmlformats.org/drawingml/2006/table">
            <a:tbl>
              <a:tblPr firstRow="1" bandRow="1">
                <a:tableStyleId>{5C22544A-7EE6-4342-B048-85BDC9FD1C3A}</a:tableStyleId>
              </a:tblPr>
              <a:tblGrid>
                <a:gridCol w="379095"/>
                <a:gridCol w="1483995"/>
                <a:gridCol w="1629410"/>
                <a:gridCol w="1443990"/>
                <a:gridCol w="1524635"/>
                <a:gridCol w="1442720"/>
              </a:tblGrid>
              <a:tr h="643890">
                <a:tc>
                  <a:txBody>
                    <a:bodyPr/>
                    <a:p>
                      <a:pPr>
                        <a:buNone/>
                      </a:pPr>
                      <a:endParaRPr lang="zh-CN" altLang="en-US"/>
                    </a:p>
                  </a:txBody>
                  <a:tcPr/>
                </a:tc>
                <a:tc>
                  <a:txBody>
                    <a:bodyPr/>
                    <a:p>
                      <a:pPr>
                        <a:buNone/>
                      </a:pPr>
                      <a:r>
                        <a:rPr lang="en-US" altLang="zh-CN"/>
                        <a:t>eps</a:t>
                      </a:r>
                      <a:endParaRPr lang="en-US" altLang="zh-CN"/>
                    </a:p>
                  </a:txBody>
                  <a:tcPr/>
                </a:tc>
                <a:tc>
                  <a:txBody>
                    <a:bodyPr/>
                    <a:p>
                      <a:pPr>
                        <a:buNone/>
                      </a:pPr>
                      <a:r>
                        <a:rPr lang="en-US" altLang="zh-CN"/>
                        <a:t>min_sample</a:t>
                      </a:r>
                      <a:endParaRPr lang="en-US" altLang="zh-CN"/>
                    </a:p>
                  </a:txBody>
                  <a:tcPr/>
                </a:tc>
                <a:tc>
                  <a:txBody>
                    <a:bodyPr/>
                    <a:p>
                      <a:pPr>
                        <a:buNone/>
                      </a:pPr>
                      <a:r>
                        <a:rPr lang="zh-CN" altLang="en-US"/>
                        <a:t>The number of clusters</a:t>
                      </a:r>
                      <a:endParaRPr lang="zh-CN" altLang="en-US"/>
                    </a:p>
                  </a:txBody>
                  <a:tcPr/>
                </a:tc>
                <a:tc>
                  <a:txBody>
                    <a:bodyPr/>
                    <a:p>
                      <a:pPr>
                        <a:buNone/>
                      </a:pPr>
                      <a:r>
                        <a:rPr lang="zh-CN" altLang="en-US"/>
                        <a:t>Noise point number</a:t>
                      </a:r>
                      <a:endParaRPr lang="zh-CN" altLang="en-US"/>
                    </a:p>
                  </a:txBody>
                  <a:tcPr/>
                </a:tc>
                <a:tc>
                  <a:txBody>
                    <a:bodyPr/>
                    <a:p>
                      <a:pPr>
                        <a:buNone/>
                      </a:pPr>
                      <a:r>
                        <a:rPr lang="zh-CN" altLang="en-US"/>
                        <a:t>Abnormity point</a:t>
                      </a:r>
                      <a:endParaRPr lang="zh-CN" altLang="en-US"/>
                    </a:p>
                  </a:txBody>
                  <a:tcPr/>
                </a:tc>
              </a:tr>
              <a:tr h="382905">
                <a:tc>
                  <a:txBody>
                    <a:bodyPr/>
                    <a:p>
                      <a:pPr>
                        <a:buNone/>
                      </a:pPr>
                      <a:r>
                        <a:rPr lang="en-US" altLang="zh-CN"/>
                        <a:t>1</a:t>
                      </a:r>
                      <a:endParaRPr lang="en-US" altLang="zh-CN"/>
                    </a:p>
                  </a:txBody>
                  <a:tcPr/>
                </a:tc>
                <a:tc>
                  <a:txBody>
                    <a:bodyPr/>
                    <a:p>
                      <a:pPr>
                        <a:buNone/>
                      </a:pPr>
                      <a:r>
                        <a:rPr lang="en-US" altLang="zh-CN"/>
                        <a:t>0.5</a:t>
                      </a:r>
                      <a:endParaRPr lang="en-US" altLang="zh-CN"/>
                    </a:p>
                  </a:txBody>
                  <a:tcPr/>
                </a:tc>
                <a:tc>
                  <a:txBody>
                    <a:bodyPr/>
                    <a:p>
                      <a:pPr>
                        <a:buNone/>
                      </a:pPr>
                      <a:r>
                        <a:rPr lang="en-US" altLang="zh-CN"/>
                        <a:t>5</a:t>
                      </a:r>
                      <a:endParaRPr lang="en-US" altLang="zh-CN"/>
                    </a:p>
                  </a:txBody>
                  <a:tcPr/>
                </a:tc>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buNone/>
                      </a:pPr>
                      <a:r>
                        <a:rPr lang="en-US" altLang="zh-CN"/>
                        <a:t>4314</a:t>
                      </a:r>
                      <a:endParaRPr lang="en-US" altLang="zh-CN"/>
                    </a:p>
                  </a:txBody>
                  <a:tcPr/>
                </a:tc>
              </a:tr>
              <a:tr h="383540">
                <a:tc>
                  <a:txBody>
                    <a:bodyPr/>
                    <a:p>
                      <a:pPr>
                        <a:buNone/>
                      </a:pPr>
                      <a:r>
                        <a:rPr lang="en-US" altLang="zh-CN"/>
                        <a:t>2</a:t>
                      </a:r>
                      <a:endParaRPr lang="en-US" altLang="zh-CN"/>
                    </a:p>
                  </a:txBody>
                  <a:tcPr/>
                </a:tc>
                <a:tc>
                  <a:txBody>
                    <a:bodyPr/>
                    <a:p>
                      <a:pPr>
                        <a:buNone/>
                      </a:pPr>
                      <a:r>
                        <a:rPr lang="en-US" altLang="zh-CN"/>
                        <a:t>0.0000001</a:t>
                      </a:r>
                      <a:endParaRPr lang="en-US" altLang="zh-CN"/>
                    </a:p>
                  </a:txBody>
                  <a:tcPr/>
                </a:tc>
                <a:tc>
                  <a:txBody>
                    <a:bodyPr/>
                    <a:p>
                      <a:pPr>
                        <a:buNone/>
                      </a:pPr>
                      <a:r>
                        <a:rPr lang="en-US" altLang="zh-CN"/>
                        <a:t>5</a:t>
                      </a:r>
                      <a:endParaRPr lang="en-US" altLang="zh-CN"/>
                    </a:p>
                  </a:txBody>
                  <a:tcPr/>
                </a:tc>
                <a:tc>
                  <a:txBody>
                    <a:bodyPr/>
                    <a:p>
                      <a:pPr>
                        <a:buNone/>
                      </a:pPr>
                      <a:r>
                        <a:rPr lang="en-US" altLang="zh-CN"/>
                        <a:t>42</a:t>
                      </a:r>
                      <a:endParaRPr lang="en-US" altLang="zh-CN"/>
                    </a:p>
                  </a:txBody>
                  <a:tcPr/>
                </a:tc>
                <a:tc>
                  <a:txBody>
                    <a:bodyPr/>
                    <a:p>
                      <a:pPr>
                        <a:buNone/>
                      </a:pPr>
                      <a:r>
                        <a:rPr lang="en-US" altLang="zh-CN"/>
                        <a:t>57</a:t>
                      </a:r>
                      <a:endParaRPr lang="en-US" altLang="zh-CN"/>
                    </a:p>
                  </a:txBody>
                  <a:tcPr/>
                </a:tc>
                <a:tc>
                  <a:txBody>
                    <a:bodyPr/>
                    <a:p>
                      <a:pPr>
                        <a:buNone/>
                      </a:pPr>
                      <a:r>
                        <a:rPr lang="en-US" altLang="zh-CN"/>
                        <a:t>3467</a:t>
                      </a:r>
                      <a:endParaRPr lang="en-US" altLang="zh-CN"/>
                    </a:p>
                  </a:txBody>
                  <a:tcPr/>
                </a:tc>
              </a:tr>
              <a:tr h="382905">
                <a:tc>
                  <a:txBody>
                    <a:bodyPr/>
                    <a:p>
                      <a:pPr>
                        <a:buNone/>
                      </a:pPr>
                      <a:r>
                        <a:rPr lang="en-US" altLang="zh-CN"/>
                        <a:t>3</a:t>
                      </a:r>
                      <a:endParaRPr lang="en-US" altLang="zh-CN"/>
                    </a:p>
                  </a:txBody>
                  <a:tcPr/>
                </a:tc>
                <a:tc>
                  <a:txBody>
                    <a:bodyPr/>
                    <a:p>
                      <a:pPr>
                        <a:buNone/>
                      </a:pPr>
                      <a:r>
                        <a:rPr lang="en-US" altLang="zh-CN"/>
                        <a:t>0.0000001</a:t>
                      </a:r>
                      <a:endParaRPr lang="en-US" altLang="zh-CN"/>
                    </a:p>
                  </a:txBody>
                  <a:tcPr/>
                </a:tc>
                <a:tc>
                  <a:txBody>
                    <a:bodyPr/>
                    <a:p>
                      <a:pPr>
                        <a:buNone/>
                      </a:pPr>
                      <a:r>
                        <a:rPr lang="en-US" altLang="zh-CN"/>
                        <a:t>10</a:t>
                      </a:r>
                      <a:endParaRPr lang="en-US" altLang="zh-CN"/>
                    </a:p>
                  </a:txBody>
                  <a:tcPr/>
                </a:tc>
                <a:tc>
                  <a:txBody>
                    <a:bodyPr/>
                    <a:p>
                      <a:pPr>
                        <a:buNone/>
                      </a:pPr>
                      <a:r>
                        <a:rPr lang="en-US" altLang="zh-CN"/>
                        <a:t>21</a:t>
                      </a:r>
                      <a:endParaRPr lang="en-US" altLang="zh-CN"/>
                    </a:p>
                  </a:txBody>
                  <a:tcPr/>
                </a:tc>
                <a:tc>
                  <a:txBody>
                    <a:bodyPr/>
                    <a:p>
                      <a:pPr>
                        <a:buNone/>
                      </a:pPr>
                      <a:r>
                        <a:rPr lang="en-US" altLang="zh-CN"/>
                        <a:t>3387</a:t>
                      </a:r>
                      <a:endParaRPr lang="en-US" altLang="zh-CN"/>
                    </a:p>
                  </a:txBody>
                  <a:tcPr/>
                </a:tc>
                <a:tc>
                  <a:txBody>
                    <a:bodyPr/>
                    <a:p>
                      <a:pPr>
                        <a:buNone/>
                      </a:pPr>
                      <a:r>
                        <a:rPr lang="en-US" altLang="zh-CN"/>
                        <a:t>362</a:t>
                      </a:r>
                      <a:endParaRPr lang="en-US" altLang="zh-CN"/>
                    </a:p>
                  </a:txBody>
                  <a:tcPr/>
                </a:tc>
              </a:tr>
              <a:tr h="383540">
                <a:tc>
                  <a:txBody>
                    <a:bodyPr/>
                    <a:p>
                      <a:pPr>
                        <a:buNone/>
                      </a:pPr>
                      <a:r>
                        <a:rPr lang="en-US" altLang="zh-CN"/>
                        <a:t>4</a:t>
                      </a:r>
                      <a:endParaRPr lang="en-US" altLang="zh-CN"/>
                    </a:p>
                  </a:txBody>
                  <a:tcPr/>
                </a:tc>
                <a:tc>
                  <a:txBody>
                    <a:bodyPr/>
                    <a:p>
                      <a:pPr>
                        <a:buNone/>
                      </a:pPr>
                      <a:r>
                        <a:rPr lang="en-US" altLang="zh-CN"/>
                        <a:t>0.00000001</a:t>
                      </a:r>
                      <a:endParaRPr lang="en-US" altLang="zh-CN"/>
                    </a:p>
                  </a:txBody>
                  <a:tcPr/>
                </a:tc>
                <a:tc>
                  <a:txBody>
                    <a:bodyPr/>
                    <a:p>
                      <a:pPr>
                        <a:buNone/>
                      </a:pPr>
                      <a:r>
                        <a:rPr lang="en-US" altLang="zh-CN"/>
                        <a:t>5</a:t>
                      </a:r>
                      <a:endParaRPr lang="en-US" altLang="zh-CN"/>
                    </a:p>
                  </a:txBody>
                  <a:tcPr/>
                </a:tc>
                <a:tc>
                  <a:txBody>
                    <a:bodyPr/>
                    <a:p>
                      <a:pPr>
                        <a:buNone/>
                      </a:pPr>
                      <a:r>
                        <a:rPr lang="en-US" altLang="zh-CN"/>
                        <a:t>57</a:t>
                      </a:r>
                      <a:endParaRPr lang="en-US" altLang="zh-CN"/>
                    </a:p>
                  </a:txBody>
                  <a:tcPr/>
                </a:tc>
                <a:tc>
                  <a:txBody>
                    <a:bodyPr/>
                    <a:p>
                      <a:pPr>
                        <a:buNone/>
                      </a:pPr>
                      <a:r>
                        <a:rPr lang="en-US" altLang="zh-CN"/>
                        <a:t>1008</a:t>
                      </a:r>
                      <a:endParaRPr lang="en-US" altLang="zh-CN"/>
                    </a:p>
                  </a:txBody>
                  <a:tcPr/>
                </a:tc>
                <a:tc>
                  <a:txBody>
                    <a:bodyPr/>
                    <a:p>
                      <a:pPr>
                        <a:buNone/>
                      </a:pPr>
                      <a:r>
                        <a:rPr lang="en-US" altLang="zh-CN"/>
                        <a:t>1090</a:t>
                      </a:r>
                      <a:endParaRPr lang="en-US" altLang="zh-CN"/>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Summary of records</a:t>
            </a:r>
            <a:endParaRPr lang="zh-CN" altLang="en-US"/>
          </a:p>
        </p:txBody>
      </p:sp>
      <p:sp>
        <p:nvSpPr>
          <p:cNvPr id="3" name="内容占位符 2"/>
          <p:cNvSpPr>
            <a:spLocks noGrp="1"/>
          </p:cNvSpPr>
          <p:nvPr>
            <p:ph idx="1"/>
          </p:nvPr>
        </p:nvSpPr>
        <p:spPr/>
        <p:txBody>
          <a:bodyPr/>
          <a:p>
            <a:r>
              <a:rPr lang="zh-CN" altLang="en-US"/>
              <a:t>According to DBscan clustering principle, when the number of clusters is small, the number of clusters can be adjusted by reducing EPS or increasing min_sample.</a:t>
            </a:r>
            <a:endParaRPr lang="zh-CN" altLang="en-US"/>
          </a:p>
          <a:p>
            <a:r>
              <a:rPr lang="zh-CN" altLang="en-US"/>
              <a:t>Normally, when EPS = 0.5 and min_sample = 5, only one kind of data set can be classified. So when min_sample is unchanged, the data set can be classified by setting EPS to 0.0000001, but at this time, there is a problem that a cluster is too large. So when EPS is unchanged, increase min_sample to 10, reduce the number of clusters by half, and the maximum cluster is only about 300, but there are too many noise points. In the third test, in order to reduce the number of noise points, min_sample was set to the default value of 5, and EPS was reduced ten times to 0.00000001. The number of clusters increased significantly, although the number of noise points decreased, but still very large.</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Hierarchical clustering parameter recording</a:t>
            </a:r>
            <a:endParaRPr lang="zh-CN" altLang="en-US"/>
          </a:p>
        </p:txBody>
      </p:sp>
      <p:sp>
        <p:nvSpPr>
          <p:cNvPr id="3" name="内容占位符 2"/>
          <p:cNvSpPr>
            <a:spLocks noGrp="1"/>
          </p:cNvSpPr>
          <p:nvPr>
            <p:ph idx="1"/>
          </p:nvPr>
        </p:nvSpPr>
        <p:spPr/>
        <p:txBody>
          <a:bodyPr/>
          <a:p>
            <a:r>
              <a:rPr lang="en-US" altLang="zh-CN"/>
              <a:t>The number of clusters is n_clusters.</a:t>
            </a:r>
            <a:endParaRPr lang="en-US" altLang="zh-CN"/>
          </a:p>
          <a:p>
            <a:r>
              <a:rPr lang="en-US" altLang="zh-CN"/>
              <a:t>Connection measurement options, cluster spacing calculation method affinity='euclidean'</a:t>
            </a:r>
            <a:endParaRPr lang="en-US" altLang="zh-CN"/>
          </a:p>
          <a:p>
            <a:r>
              <a:rPr lang="en-US" altLang="zh-CN"/>
              <a:t>Connection method linkage='complete'</a:t>
            </a:r>
            <a:endParaRPr lang="en-US" altLang="zh-CN"/>
          </a:p>
          <a:p>
            <a:r>
              <a:rPr lang="en-US" altLang="zh-CN"/>
              <a:t>Adjustable parameter: n_clusters</a:t>
            </a:r>
            <a:endParaRPr lang="en-US" altLang="zh-CN"/>
          </a:p>
          <a:p>
            <a:endParaRPr lang="en-US" altLang="zh-CN"/>
          </a:p>
        </p:txBody>
      </p:sp>
      <p:graphicFrame>
        <p:nvGraphicFramePr>
          <p:cNvPr id="4" name="表格 3"/>
          <p:cNvGraphicFramePr/>
          <p:nvPr/>
        </p:nvGraphicFramePr>
        <p:xfrm>
          <a:off x="1108710" y="3798570"/>
          <a:ext cx="4798695" cy="1572260"/>
        </p:xfrm>
        <a:graphic>
          <a:graphicData uri="http://schemas.openxmlformats.org/drawingml/2006/table">
            <a:tbl>
              <a:tblPr firstRow="1" bandRow="1">
                <a:tableStyleId>{5C22544A-7EE6-4342-B048-85BDC9FD1C3A}</a:tableStyleId>
              </a:tblPr>
              <a:tblGrid>
                <a:gridCol w="1599565"/>
                <a:gridCol w="1599565"/>
                <a:gridCol w="1599565"/>
              </a:tblGrid>
              <a:tr h="442595">
                <a:tc>
                  <a:txBody>
                    <a:bodyPr/>
                    <a:p>
                      <a:pPr>
                        <a:buNone/>
                      </a:pPr>
                      <a:endParaRPr lang="zh-CN" altLang="en-US"/>
                    </a:p>
                  </a:txBody>
                  <a:tcPr/>
                </a:tc>
                <a:tc>
                  <a:txBody>
                    <a:bodyPr/>
                    <a:p>
                      <a:pPr>
                        <a:buNone/>
                      </a:pPr>
                      <a:r>
                        <a:rPr lang="en-US" altLang="zh-CN"/>
                        <a:t>n_clusters</a:t>
                      </a:r>
                      <a:endParaRPr lang="en-US" altLang="zh-CN"/>
                    </a:p>
                  </a:txBody>
                  <a:tcPr/>
                </a:tc>
                <a:tc>
                  <a:txBody>
                    <a:bodyPr/>
                    <a:p>
                      <a:pPr>
                        <a:buNone/>
                      </a:pPr>
                      <a:r>
                        <a:rPr lang="zh-CN" altLang="en-US" sz="1800">
                          <a:sym typeface="+mn-ea"/>
                        </a:rPr>
                        <a:t>Abnormity point</a:t>
                      </a:r>
                      <a:endParaRPr lang="zh-CN" altLang="en-US"/>
                    </a:p>
                  </a:txBody>
                  <a:tcPr/>
                </a:tc>
              </a:tr>
              <a:tr h="381000">
                <a:tc>
                  <a:txBody>
                    <a:bodyPr/>
                    <a:p>
                      <a:pPr>
                        <a:buNone/>
                      </a:pPr>
                      <a:r>
                        <a:rPr lang="en-US" altLang="zh-CN"/>
                        <a:t>0</a:t>
                      </a:r>
                      <a:endParaRPr lang="en-US" altLang="zh-CN"/>
                    </a:p>
                  </a:txBody>
                  <a:tcPr/>
                </a:tc>
                <a:tc>
                  <a:txBody>
                    <a:bodyPr/>
                    <a:p>
                      <a:pPr>
                        <a:buNone/>
                      </a:pPr>
                      <a:r>
                        <a:rPr lang="en-US" altLang="zh-CN"/>
                        <a:t>5</a:t>
                      </a:r>
                      <a:endParaRPr lang="en-US" altLang="zh-CN"/>
                    </a:p>
                  </a:txBody>
                  <a:tcPr/>
                </a:tc>
                <a:tc>
                  <a:txBody>
                    <a:bodyPr/>
                    <a:p>
                      <a:pPr>
                        <a:buNone/>
                      </a:pPr>
                      <a:r>
                        <a:rPr lang="en-US" altLang="zh-CN" sz="1800">
                          <a:sym typeface="+mn-ea"/>
                        </a:rPr>
                        <a:t>3498</a:t>
                      </a:r>
                      <a:endParaRPr lang="zh-CN" altLang="en-US"/>
                    </a:p>
                  </a:txBody>
                  <a:tcPr/>
                </a:tc>
              </a:tr>
              <a:tr h="367665">
                <a:tc>
                  <a:txBody>
                    <a:bodyPr/>
                    <a:p>
                      <a:pPr>
                        <a:buNone/>
                      </a:pPr>
                      <a:r>
                        <a:rPr lang="en-US" altLang="zh-CN"/>
                        <a:t>1</a:t>
                      </a:r>
                      <a:endParaRPr lang="en-US" altLang="zh-CN"/>
                    </a:p>
                  </a:txBody>
                  <a:tcPr/>
                </a:tc>
                <a:tc>
                  <a:txBody>
                    <a:bodyPr/>
                    <a:p>
                      <a:pPr>
                        <a:buNone/>
                      </a:pPr>
                      <a:r>
                        <a:rPr lang="en-US" altLang="zh-CN"/>
                        <a:t>50</a:t>
                      </a:r>
                      <a:endParaRPr lang="en-US" altLang="zh-CN"/>
                    </a:p>
                  </a:txBody>
                  <a:tcPr/>
                </a:tc>
                <a:tc>
                  <a:txBody>
                    <a:bodyPr/>
                    <a:p>
                      <a:pPr>
                        <a:buNone/>
                      </a:pPr>
                      <a:r>
                        <a:rPr lang="en-US" altLang="zh-CN"/>
                        <a:t>1532</a:t>
                      </a:r>
                      <a:endParaRPr lang="en-US" altLang="zh-CN"/>
                    </a:p>
                  </a:txBody>
                  <a:tcPr/>
                </a:tc>
              </a:tr>
              <a:tr h="381000">
                <a:tc>
                  <a:txBody>
                    <a:bodyPr/>
                    <a:p>
                      <a:pPr>
                        <a:buNone/>
                      </a:pPr>
                      <a:r>
                        <a:rPr lang="en-US" altLang="zh-CN"/>
                        <a:t>2</a:t>
                      </a:r>
                      <a:endParaRPr lang="en-US" altLang="zh-CN"/>
                    </a:p>
                  </a:txBody>
                  <a:tcPr/>
                </a:tc>
                <a:tc>
                  <a:txBody>
                    <a:bodyPr/>
                    <a:p>
                      <a:pPr>
                        <a:buNone/>
                      </a:pPr>
                      <a:r>
                        <a:rPr lang="en-US" altLang="zh-CN"/>
                        <a:t>100</a:t>
                      </a:r>
                      <a:endParaRPr lang="en-US" altLang="zh-CN"/>
                    </a:p>
                  </a:txBody>
                  <a:tcPr/>
                </a:tc>
                <a:tc>
                  <a:txBody>
                    <a:bodyPr/>
                    <a:p>
                      <a:pPr>
                        <a:buNone/>
                      </a:pPr>
                      <a:r>
                        <a:rPr lang="en-US" altLang="zh-CN"/>
                        <a:t>none</a:t>
                      </a:r>
                      <a:endParaRPr lang="en-US" altLang="zh-CN"/>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Summary of records</a:t>
            </a:r>
            <a:endParaRPr lang="zh-CN" altLang="en-US"/>
          </a:p>
        </p:txBody>
      </p:sp>
      <p:sp>
        <p:nvSpPr>
          <p:cNvPr id="3" name="内容占位符 2"/>
          <p:cNvSpPr>
            <a:spLocks noGrp="1"/>
          </p:cNvSpPr>
          <p:nvPr>
            <p:ph idx="1"/>
          </p:nvPr>
        </p:nvSpPr>
        <p:spPr/>
        <p:txBody>
          <a:bodyPr/>
          <a:p>
            <a:r>
              <a:rPr lang="zh-CN" altLang="en-US"/>
              <a:t>The selected hierarchical clustering method is Agglomerative Clustering in sklearns, which is a bottom-up agglomerative clustering method.</a:t>
            </a:r>
            <a:endParaRPr lang="zh-CN" altLang="en-US"/>
          </a:p>
          <a:p>
            <a:r>
              <a:rPr lang="zh-CN" altLang="en-US"/>
              <a:t>The number of adjustable parameters is set to 5 and 50100 respectively.</a:t>
            </a:r>
            <a:endParaRPr lang="zh-CN" altLang="en-US"/>
          </a:p>
          <a:p>
            <a:r>
              <a:rPr lang="zh-CN" altLang="en-US"/>
              <a:t>When set to 5, there is a problem of too large a cluster. According to DBscan clustering results, the cluster number is set to 50, and the maximum cluster number contains 1532 data sets. After observation, although the cluster number is large, most UIs are very similar. In the third test, a comparative experiment was set up, and the number of clusters was set to 100. There was no problem that the number of clusters was too large.</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44500" y="246063"/>
            <a:ext cx="6661150" cy="698500"/>
          </a:xfrm>
        </p:spPr>
        <p:txBody>
          <a:bodyPr/>
          <a:p>
            <a:r>
              <a:rPr lang="zh-CN" altLang="en-US"/>
              <a:t>KMeans clustering parameter reference record</a:t>
            </a:r>
            <a:endParaRPr lang="zh-CN" altLang="en-US"/>
          </a:p>
        </p:txBody>
      </p:sp>
      <p:sp>
        <p:nvSpPr>
          <p:cNvPr id="3" name="内容占位符 2"/>
          <p:cNvSpPr>
            <a:spLocks noGrp="1"/>
          </p:cNvSpPr>
          <p:nvPr>
            <p:ph idx="1"/>
          </p:nvPr>
        </p:nvSpPr>
        <p:spPr/>
        <p:txBody>
          <a:bodyPr/>
          <a:p>
            <a:r>
              <a:rPr lang="zh-CN" altLang="zh-CN"/>
              <a:t>Adjustable parameters：</a:t>
            </a:r>
            <a:r>
              <a:rPr lang="en-US" altLang="zh-CN"/>
              <a:t>n_clusters</a:t>
            </a:r>
            <a:endParaRPr lang="en-US" altLang="zh-CN"/>
          </a:p>
          <a:p>
            <a:endParaRPr lang="en-US" altLang="zh-CN"/>
          </a:p>
        </p:txBody>
      </p:sp>
      <p:graphicFrame>
        <p:nvGraphicFramePr>
          <p:cNvPr id="4" name="表格 3"/>
          <p:cNvGraphicFramePr/>
          <p:nvPr/>
        </p:nvGraphicFramePr>
        <p:xfrm>
          <a:off x="1461770" y="2218055"/>
          <a:ext cx="4798695" cy="1510665"/>
        </p:xfrm>
        <a:graphic>
          <a:graphicData uri="http://schemas.openxmlformats.org/drawingml/2006/table">
            <a:tbl>
              <a:tblPr firstRow="1" bandRow="1">
                <a:tableStyleId>{5C22544A-7EE6-4342-B048-85BDC9FD1C3A}</a:tableStyleId>
              </a:tblPr>
              <a:tblGrid>
                <a:gridCol w="1599565"/>
                <a:gridCol w="1599565"/>
                <a:gridCol w="1599565"/>
              </a:tblGrid>
              <a:tr h="381000">
                <a:tc>
                  <a:txBody>
                    <a:bodyPr/>
                    <a:p>
                      <a:pPr>
                        <a:buNone/>
                      </a:pPr>
                      <a:endParaRPr lang="zh-CN" altLang="en-US"/>
                    </a:p>
                  </a:txBody>
                  <a:tcPr/>
                </a:tc>
                <a:tc>
                  <a:txBody>
                    <a:bodyPr/>
                    <a:p>
                      <a:pPr>
                        <a:buNone/>
                      </a:pPr>
                      <a:r>
                        <a:rPr lang="en-US" altLang="zh-CN"/>
                        <a:t>n_clusters</a:t>
                      </a:r>
                      <a:endParaRPr lang="en-US" altLang="zh-CN"/>
                    </a:p>
                  </a:txBody>
                  <a:tcPr/>
                </a:tc>
                <a:tc>
                  <a:txBody>
                    <a:bodyPr/>
                    <a:p>
                      <a:pPr>
                        <a:buNone/>
                      </a:pPr>
                      <a:r>
                        <a:rPr lang="zh-CN" altLang="en-US" sz="1800">
                          <a:sym typeface="+mn-ea"/>
                        </a:rPr>
                        <a:t>Abnormity point</a:t>
                      </a:r>
                      <a:endParaRPr lang="zh-CN" altLang="en-US"/>
                    </a:p>
                  </a:txBody>
                  <a:tcPr/>
                </a:tc>
              </a:tr>
              <a:tr h="381000">
                <a:tc>
                  <a:txBody>
                    <a:bodyPr/>
                    <a:p>
                      <a:pPr>
                        <a:buNone/>
                      </a:pPr>
                      <a:r>
                        <a:rPr lang="en-US" altLang="zh-CN"/>
                        <a:t>0</a:t>
                      </a:r>
                      <a:endParaRPr lang="en-US" altLang="zh-CN"/>
                    </a:p>
                  </a:txBody>
                  <a:tcPr/>
                </a:tc>
                <a:tc>
                  <a:txBody>
                    <a:bodyPr/>
                    <a:p>
                      <a:pPr>
                        <a:buNone/>
                      </a:pPr>
                      <a:r>
                        <a:rPr lang="en-US" altLang="zh-CN"/>
                        <a:t>5</a:t>
                      </a:r>
                      <a:endParaRPr lang="en-US" altLang="zh-CN"/>
                    </a:p>
                  </a:txBody>
                  <a:tcPr/>
                </a:tc>
                <a:tc>
                  <a:txBody>
                    <a:bodyPr/>
                    <a:p>
                      <a:pPr>
                        <a:buNone/>
                      </a:pPr>
                      <a:r>
                        <a:rPr lang="en-US" altLang="zh-CN"/>
                        <a:t>2815</a:t>
                      </a:r>
                      <a:endParaRPr lang="en-US" altLang="zh-CN"/>
                    </a:p>
                  </a:txBody>
                  <a:tcPr/>
                </a:tc>
              </a:tr>
              <a:tr h="367665">
                <a:tc>
                  <a:txBody>
                    <a:bodyPr/>
                    <a:p>
                      <a:pPr>
                        <a:buNone/>
                      </a:pPr>
                      <a:r>
                        <a:rPr lang="en-US" altLang="zh-CN"/>
                        <a:t>1</a:t>
                      </a:r>
                      <a:endParaRPr lang="en-US" altLang="zh-CN"/>
                    </a:p>
                  </a:txBody>
                  <a:tcPr/>
                </a:tc>
                <a:tc>
                  <a:txBody>
                    <a:bodyPr/>
                    <a:p>
                      <a:pPr>
                        <a:buNone/>
                      </a:pPr>
                      <a:r>
                        <a:rPr lang="en-US" altLang="zh-CN"/>
                        <a:t>50</a:t>
                      </a:r>
                      <a:endParaRPr lang="en-US" altLang="zh-CN"/>
                    </a:p>
                  </a:txBody>
                  <a:tcPr/>
                </a:tc>
                <a:tc>
                  <a:txBody>
                    <a:bodyPr/>
                    <a:p>
                      <a:pPr>
                        <a:buNone/>
                      </a:pPr>
                      <a:r>
                        <a:rPr lang="en-US" altLang="zh-CN"/>
                        <a:t>none</a:t>
                      </a:r>
                      <a:endParaRPr lang="en-US" altLang="zh-CN"/>
                    </a:p>
                  </a:txBody>
                  <a:tcPr/>
                </a:tc>
              </a:tr>
              <a:tr h="381000">
                <a:tc>
                  <a:txBody>
                    <a:bodyPr/>
                    <a:p>
                      <a:pPr>
                        <a:buNone/>
                      </a:pPr>
                      <a:r>
                        <a:rPr lang="en-US" altLang="zh-CN"/>
                        <a:t>2</a:t>
                      </a:r>
                      <a:endParaRPr lang="en-US" altLang="zh-CN"/>
                    </a:p>
                  </a:txBody>
                  <a:tcPr/>
                </a:tc>
                <a:tc>
                  <a:txBody>
                    <a:bodyPr/>
                    <a:p>
                      <a:pPr>
                        <a:buNone/>
                      </a:pPr>
                      <a:r>
                        <a:rPr lang="en-US" altLang="zh-CN"/>
                        <a:t>100</a:t>
                      </a:r>
                      <a:endParaRPr lang="en-US" altLang="zh-CN"/>
                    </a:p>
                  </a:txBody>
                  <a:tcPr/>
                </a:tc>
                <a:tc>
                  <a:txBody>
                    <a:bodyPr/>
                    <a:p>
                      <a:pPr>
                        <a:buNone/>
                      </a:pPr>
                      <a:r>
                        <a:rPr lang="en-US" altLang="zh-CN"/>
                        <a:t>none</a:t>
                      </a:r>
                      <a:endParaRPr lang="en-US" altLang="zh-CN"/>
                    </a:p>
                  </a:txBody>
                  <a:tcPr/>
                </a:tc>
              </a:tr>
            </a:tbl>
          </a:graphicData>
        </a:graphic>
      </p:graphicFrame>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0PWBG">
  <a:themeElements>
    <a:clrScheme name="">
      <a:dk1>
        <a:srgbClr val="3D3F41"/>
      </a:dk1>
      <a:lt1>
        <a:srgbClr val="FFFFFF"/>
      </a:lt1>
      <a:dk2>
        <a:srgbClr val="454749"/>
      </a:dk2>
      <a:lt2>
        <a:srgbClr val="FFFFFF"/>
      </a:lt2>
      <a:accent1>
        <a:srgbClr val="5D80B3"/>
      </a:accent1>
      <a:accent2>
        <a:srgbClr val="7FA6BA"/>
      </a:accent2>
      <a:accent3>
        <a:srgbClr val="FFFFFF"/>
      </a:accent3>
      <a:accent4>
        <a:srgbClr val="333537"/>
      </a:accent4>
      <a:accent5>
        <a:srgbClr val="B6C1D5"/>
      </a:accent5>
      <a:accent6>
        <a:srgbClr val="7194A6"/>
      </a:accent6>
      <a:hlink>
        <a:srgbClr val="00B0F0"/>
      </a:hlink>
      <a:folHlink>
        <a:srgbClr val="AFB2B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A000120140530A90PWBG 1">
        <a:dk1>
          <a:srgbClr val="3D3F41"/>
        </a:dk1>
        <a:lt1>
          <a:srgbClr val="FFFFFF"/>
        </a:lt1>
        <a:dk2>
          <a:srgbClr val="454749"/>
        </a:dk2>
        <a:lt2>
          <a:srgbClr val="FFFFFF"/>
        </a:lt2>
        <a:accent1>
          <a:srgbClr val="5D80B3"/>
        </a:accent1>
        <a:accent2>
          <a:srgbClr val="7FA6BA"/>
        </a:accent2>
        <a:accent3>
          <a:srgbClr val="FFFFFF"/>
        </a:accent3>
        <a:accent4>
          <a:srgbClr val="333436"/>
        </a:accent4>
        <a:accent5>
          <a:srgbClr val="B6C0D6"/>
        </a:accent5>
        <a:accent6>
          <a:srgbClr val="7296A8"/>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2787</Words>
  <Application>WPS 演示</Application>
  <PresentationFormat/>
  <Paragraphs>153</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8</vt:i4>
      </vt:variant>
    </vt:vector>
  </HeadingPairs>
  <TitlesOfParts>
    <vt:vector size="19" baseType="lpstr">
      <vt:lpstr>Arial</vt:lpstr>
      <vt:lpstr>宋体</vt:lpstr>
      <vt:lpstr>Wingdings</vt:lpstr>
      <vt:lpstr>Webdings</vt:lpstr>
      <vt:lpstr>幼圆</vt:lpstr>
      <vt:lpstr>Arial Black</vt:lpstr>
      <vt:lpstr>微软雅黑</vt:lpstr>
      <vt:lpstr>Arial Unicode MS</vt:lpstr>
      <vt:lpstr>Calibri</vt:lpstr>
      <vt:lpstr>默认设计模板</vt:lpstr>
      <vt:lpstr>A000120140530A90PWBG</vt:lpstr>
      <vt:lpstr>Android UI design</vt:lpstr>
      <vt:lpstr>Reporting on work--Jiangxue</vt:lpstr>
      <vt:lpstr>Selected UI data sets</vt:lpstr>
      <vt:lpstr>DBscan clustering parameter reference record</vt:lpstr>
      <vt:lpstr>记录总结</vt:lpstr>
      <vt:lpstr>Hierarchical clustering parameter recording</vt:lpstr>
      <vt:lpstr>Summary of records</vt:lpstr>
      <vt:lpstr>KMeans clustering parameter reference record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孙浩泰</dc:title>
  <dc:creator>Administrator</dc:creator>
  <cp:lastModifiedBy>姜小雪✨</cp:lastModifiedBy>
  <cp:revision>66</cp:revision>
  <dcterms:created xsi:type="dcterms:W3CDTF">2015-10-07T09:35:00Z</dcterms:created>
  <dcterms:modified xsi:type="dcterms:W3CDTF">2018-11-13T01:53:58Z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