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8" r:id="rId2"/>
    <p:sldId id="266" r:id="rId3"/>
    <p:sldId id="267" r:id="rId4"/>
    <p:sldId id="292" r:id="rId5"/>
    <p:sldId id="293" r:id="rId6"/>
    <p:sldId id="294" r:id="rId7"/>
    <p:sldId id="295" r:id="rId8"/>
    <p:sldId id="297" r:id="rId9"/>
    <p:sldId id="298" r:id="rId10"/>
    <p:sldId id="299" r:id="rId11"/>
    <p:sldId id="300" r:id="rId12"/>
    <p:sldId id="296"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C6C6C6"/>
    <a:srgbClr val="295860"/>
    <a:srgbClr val="FFFFFF"/>
    <a:srgbClr val="666666"/>
    <a:srgbClr val="16383F"/>
    <a:srgbClr val="4A92C2"/>
    <a:srgbClr val="A9D18E"/>
    <a:srgbClr val="558334"/>
    <a:srgbClr val="92DEEB"/>
    <a:srgbClr val="96969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68" d="100"/>
          <a:sy n="68" d="100"/>
        </p:scale>
        <p:origin x="-418" y="-77"/>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3260F-0076-4BF7-9F86-2D873A1C17B1}" type="datetimeFigureOut">
              <a:rPr lang="zh-CN" altLang="en-US" smtClean="0"/>
              <a:pPr/>
              <a:t>2018/10/7 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7644A-1EA3-4DD5-B344-88C2A7FD2820}" type="slidenum">
              <a:rPr lang="zh-CN" altLang="en-US" smtClean="0"/>
              <a:pPr/>
              <a:t>‹#›</a:t>
            </a:fld>
            <a:endParaRPr lang="zh-CN" altLang="en-US"/>
          </a:p>
        </p:txBody>
      </p:sp>
    </p:spTree>
    <p:extLst>
      <p:ext uri="{BB962C8B-B14F-4D97-AF65-F5344CB8AC3E}">
        <p14:creationId xmlns:p14="http://schemas.microsoft.com/office/powerpoint/2010/main" xmlns="" val="4039664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37644A-1EA3-4DD5-B344-88C2A7FD2820}" type="slidenum">
              <a:rPr lang="zh-CN" altLang="en-US" smtClean="0"/>
              <a:pPr/>
              <a:t>1</a:t>
            </a:fld>
            <a:endParaRPr lang="zh-CN" altLang="en-US"/>
          </a:p>
        </p:txBody>
      </p:sp>
    </p:spTree>
    <p:extLst>
      <p:ext uri="{BB962C8B-B14F-4D97-AF65-F5344CB8AC3E}">
        <p14:creationId xmlns:p14="http://schemas.microsoft.com/office/powerpoint/2010/main" xmlns="" val="114067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37644A-1EA3-4DD5-B344-88C2A7FD2820}" type="slidenum">
              <a:rPr lang="zh-CN" altLang="en-US" smtClean="0"/>
              <a:pPr/>
              <a:t>2</a:t>
            </a:fld>
            <a:endParaRPr lang="zh-CN" altLang="en-US"/>
          </a:p>
        </p:txBody>
      </p:sp>
    </p:spTree>
    <p:extLst>
      <p:ext uri="{BB962C8B-B14F-4D97-AF65-F5344CB8AC3E}">
        <p14:creationId xmlns:p14="http://schemas.microsoft.com/office/powerpoint/2010/main" xmlns="" val="75255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37644A-1EA3-4DD5-B344-88C2A7FD2820}" type="slidenum">
              <a:rPr lang="zh-CN" altLang="en-US" smtClean="0"/>
              <a:pPr/>
              <a:t>3</a:t>
            </a:fld>
            <a:endParaRPr lang="zh-CN" altLang="en-US"/>
          </a:p>
        </p:txBody>
      </p:sp>
    </p:spTree>
    <p:extLst>
      <p:ext uri="{BB962C8B-B14F-4D97-AF65-F5344CB8AC3E}">
        <p14:creationId xmlns:p14="http://schemas.microsoft.com/office/powerpoint/2010/main" xmlns="" val="44475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74428C-DA2C-4B4F-95D1-A937BC92D838}" type="datetimeFigureOut">
              <a:rPr lang="zh-CN" altLang="en-US" smtClean="0"/>
              <a:pPr/>
              <a:t>2018/10/7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37E655-EB6B-4D3C-A8E9-0D1EEB526303}" type="slidenum">
              <a:rPr lang="zh-CN" altLang="en-US" smtClean="0"/>
              <a:pPr/>
              <a:t>‹#›</a:t>
            </a:fld>
            <a:endParaRPr lang="zh-CN" altLang="en-US"/>
          </a:p>
        </p:txBody>
      </p:sp>
      <p:sp>
        <p:nvSpPr>
          <p:cNvPr id="7" name="矩形 6"/>
          <p:cNvSpPr/>
          <p:nvPr userDrawn="1"/>
        </p:nvSpPr>
        <p:spPr>
          <a:xfrm>
            <a:off x="0" y="344774"/>
            <a:ext cx="12192000" cy="6160957"/>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74428C-DA2C-4B4F-95D1-A937BC92D838}" type="datetimeFigureOut">
              <a:rPr lang="zh-CN" altLang="en-US" smtClean="0"/>
              <a:pPr/>
              <a:t>2018/10/7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37E655-EB6B-4D3C-A8E9-0D1EEB526303}"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74428C-DA2C-4B4F-95D1-A937BC92D838}" type="datetimeFigureOut">
              <a:rPr lang="zh-CN" altLang="en-US" smtClean="0"/>
              <a:pPr/>
              <a:t>2018/10/7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37E655-EB6B-4D3C-A8E9-0D1EEB526303}"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74428C-DA2C-4B4F-95D1-A937BC92D838}" type="datetimeFigureOut">
              <a:rPr lang="zh-CN" altLang="en-US" smtClean="0"/>
              <a:pPr/>
              <a:t>2018/10/7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37E655-EB6B-4D3C-A8E9-0D1EEB526303}"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F74428C-DA2C-4B4F-95D1-A937BC92D838}" type="datetimeFigureOut">
              <a:rPr lang="zh-CN" altLang="en-US" smtClean="0"/>
              <a:pPr/>
              <a:t>2018/10/7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37E655-EB6B-4D3C-A8E9-0D1EEB526303}"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74428C-DA2C-4B4F-95D1-A937BC92D838}" type="datetimeFigureOut">
              <a:rPr lang="zh-CN" altLang="en-US" smtClean="0"/>
              <a:pPr/>
              <a:t>2018/10/7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37E655-EB6B-4D3C-A8E9-0D1EEB526303}"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74428C-DA2C-4B4F-95D1-A937BC92D838}" type="datetimeFigureOut">
              <a:rPr lang="zh-CN" altLang="en-US" smtClean="0"/>
              <a:pPr/>
              <a:t>2018/10/7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37E655-EB6B-4D3C-A8E9-0D1EEB526303}"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74428C-DA2C-4B4F-95D1-A937BC92D838}" type="datetimeFigureOut">
              <a:rPr lang="zh-CN" altLang="en-US" smtClean="0"/>
              <a:pPr/>
              <a:t>2018/10/7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37E655-EB6B-4D3C-A8E9-0D1EEB526303}"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74428C-DA2C-4B4F-95D1-A937BC92D838}" type="datetimeFigureOut">
              <a:rPr lang="zh-CN" altLang="en-US" smtClean="0"/>
              <a:pPr/>
              <a:t>2018/10/7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37E655-EB6B-4D3C-A8E9-0D1EEB526303}"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74428C-DA2C-4B4F-95D1-A937BC92D838}" type="datetimeFigureOut">
              <a:rPr lang="zh-CN" altLang="en-US" smtClean="0"/>
              <a:pPr/>
              <a:t>2018/10/7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37E655-EB6B-4D3C-A8E9-0D1EEB526303}"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74428C-DA2C-4B4F-95D1-A937BC92D838}" type="datetimeFigureOut">
              <a:rPr lang="zh-CN" altLang="en-US" smtClean="0"/>
              <a:pPr/>
              <a:t>2018/10/7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37E655-EB6B-4D3C-A8E9-0D1EEB526303}"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586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74428C-DA2C-4B4F-95D1-A937BC92D838}" type="datetimeFigureOut">
              <a:rPr lang="zh-CN" altLang="en-US" smtClean="0"/>
              <a:pPr/>
              <a:t>2018/10/7 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7E655-EB6B-4D3C-A8E9-0D1EEB526303}" type="slidenum">
              <a:rPr lang="zh-CN" altLang="en-US" smtClean="0"/>
              <a:pPr/>
              <a:t>‹#›</a:t>
            </a:fld>
            <a:endParaRPr lang="zh-CN" altLang="en-US"/>
          </a:p>
        </p:txBody>
      </p:sp>
      <p:sp>
        <p:nvSpPr>
          <p:cNvPr id="7" name="矩形 6"/>
          <p:cNvSpPr/>
          <p:nvPr userDrawn="1"/>
        </p:nvSpPr>
        <p:spPr>
          <a:xfrm>
            <a:off x="0" y="344774"/>
            <a:ext cx="12192000" cy="6160957"/>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 name="组合 82"/>
          <p:cNvGrpSpPr/>
          <p:nvPr/>
        </p:nvGrpSpPr>
        <p:grpSpPr bwMode="auto">
          <a:xfrm>
            <a:off x="5853069" y="2728005"/>
            <a:ext cx="260350" cy="357187"/>
            <a:chOff x="4218255" y="2644947"/>
            <a:chExt cx="179475" cy="246054"/>
          </a:xfrm>
        </p:grpSpPr>
        <p:sp>
          <p:nvSpPr>
            <p:cNvPr id="41" name="Freeform 26"/>
            <p:cNvSpPr/>
            <p:nvPr/>
          </p:nvSpPr>
          <p:spPr bwMode="auto">
            <a:xfrm>
              <a:off x="4218255" y="2644947"/>
              <a:ext cx="179475" cy="246054"/>
            </a:xfrm>
            <a:custGeom>
              <a:avLst/>
              <a:gdLst>
                <a:gd name="T0" fmla="*/ 89738 w 26"/>
                <a:gd name="T1" fmla="*/ 0 h 36"/>
                <a:gd name="T2" fmla="*/ 0 w 26"/>
                <a:gd name="T3" fmla="*/ 88853 h 36"/>
                <a:gd name="T4" fmla="*/ 20709 w 26"/>
                <a:gd name="T5" fmla="*/ 143532 h 36"/>
                <a:gd name="T6" fmla="*/ 89738 w 26"/>
                <a:gd name="T7" fmla="*/ 246054 h 36"/>
                <a:gd name="T8" fmla="*/ 158766 w 26"/>
                <a:gd name="T9" fmla="*/ 143532 h 36"/>
                <a:gd name="T10" fmla="*/ 179475 w 26"/>
                <a:gd name="T11" fmla="*/ 88853 h 36"/>
                <a:gd name="T12" fmla="*/ 89738 w 2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3" y="0"/>
                  </a:moveTo>
                  <a:cubicBezTo>
                    <a:pt x="6" y="0"/>
                    <a:pt x="0" y="6"/>
                    <a:pt x="0" y="13"/>
                  </a:cubicBezTo>
                  <a:cubicBezTo>
                    <a:pt x="0" y="16"/>
                    <a:pt x="1" y="19"/>
                    <a:pt x="3" y="21"/>
                  </a:cubicBezTo>
                  <a:cubicBezTo>
                    <a:pt x="13" y="36"/>
                    <a:pt x="13" y="36"/>
                    <a:pt x="13" y="36"/>
                  </a:cubicBezTo>
                  <a:cubicBezTo>
                    <a:pt x="13" y="36"/>
                    <a:pt x="13" y="36"/>
                    <a:pt x="23" y="21"/>
                  </a:cubicBezTo>
                  <a:cubicBezTo>
                    <a:pt x="25" y="19"/>
                    <a:pt x="26" y="16"/>
                    <a:pt x="26" y="13"/>
                  </a:cubicBezTo>
                  <a:cubicBezTo>
                    <a:pt x="26" y="6"/>
                    <a:pt x="20" y="0"/>
                    <a:pt x="13" y="0"/>
                  </a:cubicBezTo>
                  <a:close/>
                </a:path>
              </a:pathLst>
            </a:custGeom>
            <a:solidFill>
              <a:srgbClr val="F77B55"/>
            </a:solidFill>
            <a:ln>
              <a:noFill/>
            </a:ln>
            <a:extLst>
              <a:ext uri="{91240B29-F687-4F45-9708-019B960494DF}">
                <a14:hiddenLine xmlns:a14="http://schemas.microsoft.com/office/drawing/2010/main" xmlns=""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endParaRPr>
            </a:p>
          </p:txBody>
        </p:sp>
        <p:sp>
          <p:nvSpPr>
            <p:cNvPr id="42" name="Oval 27"/>
            <p:cNvSpPr>
              <a:spLocks noChangeArrowheads="1"/>
            </p:cNvSpPr>
            <p:nvPr/>
          </p:nvSpPr>
          <p:spPr bwMode="auto">
            <a:xfrm>
              <a:off x="4252992" y="2685474"/>
              <a:ext cx="110001" cy="10421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grpSp>
        <p:nvGrpSpPr>
          <p:cNvPr id="43" name="组合 99"/>
          <p:cNvGrpSpPr/>
          <p:nvPr/>
        </p:nvGrpSpPr>
        <p:grpSpPr bwMode="auto">
          <a:xfrm>
            <a:off x="6310270" y="2718480"/>
            <a:ext cx="6379818" cy="1954391"/>
            <a:chOff x="6693091" y="2106668"/>
            <a:chExt cx="6047882" cy="1954057"/>
          </a:xfrm>
        </p:grpSpPr>
        <p:grpSp>
          <p:nvGrpSpPr>
            <p:cNvPr id="44" name="组合 83"/>
            <p:cNvGrpSpPr/>
            <p:nvPr/>
          </p:nvGrpSpPr>
          <p:grpSpPr bwMode="auto">
            <a:xfrm>
              <a:off x="6693091" y="2106668"/>
              <a:ext cx="6047882" cy="461962"/>
              <a:chOff x="6380050" y="1512875"/>
              <a:chExt cx="6047882" cy="461962"/>
            </a:xfrm>
          </p:grpSpPr>
          <p:sp>
            <p:nvSpPr>
              <p:cNvPr id="57" name="文本框 128"/>
              <p:cNvSpPr txBox="1">
                <a:spLocks noChangeArrowheads="1"/>
              </p:cNvSpPr>
              <p:nvPr/>
            </p:nvSpPr>
            <p:spPr bwMode="auto">
              <a:xfrm>
                <a:off x="7848842" y="1512875"/>
                <a:ext cx="4579090" cy="461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defRPr/>
                </a:pPr>
                <a:r>
                  <a:rPr lang="en-US" altLang="zh-CN" sz="2400" b="1" dirty="0" smtClean="0">
                    <a:solidFill>
                      <a:srgbClr val="FFFFFF"/>
                    </a:solidFill>
                    <a:latin typeface="微软雅黑" panose="020B0503020204020204" pitchFamily="34" charset="-122"/>
                    <a:ea typeface="微软雅黑" panose="020B0503020204020204" pitchFamily="34" charset="-122"/>
                  </a:rPr>
                  <a:t>Extract Link</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58" name="文本框 129"/>
              <p:cNvSpPr txBox="1">
                <a:spLocks noChangeArrowheads="1"/>
              </p:cNvSpPr>
              <p:nvPr/>
            </p:nvSpPr>
            <p:spPr bwMode="auto">
              <a:xfrm>
                <a:off x="6380050" y="1512875"/>
                <a:ext cx="1596512"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defRPr/>
                </a:pPr>
                <a:r>
                  <a:rPr lang="en-US" altLang="zh-CN" sz="2400" b="1" dirty="0">
                    <a:solidFill>
                      <a:srgbClr val="FFFFFF"/>
                    </a:solidFill>
                    <a:latin typeface="微软雅黑" panose="020B0503020204020204" pitchFamily="34" charset="-122"/>
                    <a:ea typeface="微软雅黑" panose="020B0503020204020204" pitchFamily="34" charset="-122"/>
                  </a:rPr>
                  <a:t>Part 01</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cxnSp>
            <p:nvCxnSpPr>
              <p:cNvPr id="59" name="直接连接符 58"/>
              <p:cNvCxnSpPr/>
              <p:nvPr/>
            </p:nvCxnSpPr>
            <p:spPr bwMode="auto">
              <a:xfrm flipV="1">
                <a:off x="7692913" y="1566841"/>
                <a:ext cx="130175" cy="33173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 name="组合 87"/>
            <p:cNvGrpSpPr/>
            <p:nvPr/>
          </p:nvGrpSpPr>
          <p:grpSpPr bwMode="auto">
            <a:xfrm>
              <a:off x="6693091" y="2853697"/>
              <a:ext cx="4057650" cy="461586"/>
              <a:chOff x="6380050" y="2271700"/>
              <a:chExt cx="4057650" cy="461586"/>
            </a:xfrm>
          </p:grpSpPr>
          <p:sp>
            <p:nvSpPr>
              <p:cNvPr id="54" name="文本框 127"/>
              <p:cNvSpPr txBox="1">
                <a:spLocks noChangeArrowheads="1"/>
              </p:cNvSpPr>
              <p:nvPr/>
            </p:nvSpPr>
            <p:spPr bwMode="auto">
              <a:xfrm>
                <a:off x="7848842" y="2271700"/>
                <a:ext cx="2588858" cy="461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defRPr/>
                </a:pPr>
                <a:r>
                  <a:rPr lang="en-US" altLang="zh-CN" sz="2400" b="1" dirty="0" smtClean="0">
                    <a:solidFill>
                      <a:srgbClr val="FFFFFF"/>
                    </a:solidFill>
                    <a:latin typeface="微软雅黑" panose="020B0503020204020204" pitchFamily="34" charset="-122"/>
                    <a:ea typeface="微软雅黑" panose="020B0503020204020204" pitchFamily="34" charset="-122"/>
                  </a:rPr>
                  <a:t>Analysis Link</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55" name="文本框 130"/>
              <p:cNvSpPr txBox="1">
                <a:spLocks noChangeArrowheads="1"/>
              </p:cNvSpPr>
              <p:nvPr/>
            </p:nvSpPr>
            <p:spPr bwMode="auto">
              <a:xfrm>
                <a:off x="6380050" y="2271700"/>
                <a:ext cx="1596512"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defRPr/>
                </a:pPr>
                <a:r>
                  <a:rPr lang="en-US" altLang="zh-CN" sz="2400" b="1" dirty="0">
                    <a:solidFill>
                      <a:srgbClr val="FFFFFF"/>
                    </a:solidFill>
                    <a:latin typeface="微软雅黑" panose="020B0503020204020204" pitchFamily="34" charset="-122"/>
                    <a:ea typeface="微软雅黑" panose="020B0503020204020204" pitchFamily="34" charset="-122"/>
                  </a:rPr>
                  <a:t>Part 02</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cxnSp>
            <p:nvCxnSpPr>
              <p:cNvPr id="56" name="直接连接符 55"/>
              <p:cNvCxnSpPr/>
              <p:nvPr/>
            </p:nvCxnSpPr>
            <p:spPr bwMode="auto">
              <a:xfrm flipV="1">
                <a:off x="7692913" y="2337332"/>
                <a:ext cx="130175" cy="33173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6" name="组合 91"/>
            <p:cNvGrpSpPr/>
            <p:nvPr/>
          </p:nvGrpSpPr>
          <p:grpSpPr bwMode="auto">
            <a:xfrm>
              <a:off x="6693091" y="3599139"/>
              <a:ext cx="5191628" cy="461586"/>
              <a:chOff x="6380050" y="3030525"/>
              <a:chExt cx="5191628" cy="461586"/>
            </a:xfrm>
          </p:grpSpPr>
          <p:sp>
            <p:nvSpPr>
              <p:cNvPr id="51" name="文本框 126"/>
              <p:cNvSpPr txBox="1">
                <a:spLocks noChangeArrowheads="1"/>
              </p:cNvSpPr>
              <p:nvPr/>
            </p:nvSpPr>
            <p:spPr bwMode="auto">
              <a:xfrm>
                <a:off x="7848841" y="3030525"/>
                <a:ext cx="3722837" cy="4615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defRPr/>
                </a:pPr>
                <a:r>
                  <a:rPr lang="en-US" altLang="zh-CN" sz="2400" b="1" dirty="0" smtClean="0">
                    <a:solidFill>
                      <a:srgbClr val="FFFFFF"/>
                    </a:solidFill>
                    <a:latin typeface="微软雅黑" panose="020B0503020204020204" pitchFamily="34" charset="-122"/>
                    <a:ea typeface="微软雅黑" panose="020B0503020204020204" pitchFamily="34" charset="-122"/>
                  </a:rPr>
                  <a:t>Learn About SSE</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52" name="文本框 131"/>
              <p:cNvSpPr txBox="1">
                <a:spLocks noChangeArrowheads="1"/>
              </p:cNvSpPr>
              <p:nvPr/>
            </p:nvSpPr>
            <p:spPr bwMode="auto">
              <a:xfrm>
                <a:off x="6380050" y="3030525"/>
                <a:ext cx="1596512"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defRPr/>
                </a:pPr>
                <a:r>
                  <a:rPr lang="en-US" altLang="zh-CN" sz="2400" b="1" dirty="0">
                    <a:solidFill>
                      <a:srgbClr val="FFFFFF"/>
                    </a:solidFill>
                    <a:latin typeface="微软雅黑" panose="020B0503020204020204" pitchFamily="34" charset="-122"/>
                    <a:ea typeface="微软雅黑" panose="020B0503020204020204" pitchFamily="34" charset="-122"/>
                  </a:rPr>
                  <a:t>Part 03</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cxnSp>
            <p:nvCxnSpPr>
              <p:cNvPr id="53" name="直接连接符 52"/>
              <p:cNvCxnSpPr/>
              <p:nvPr/>
            </p:nvCxnSpPr>
            <p:spPr bwMode="auto">
              <a:xfrm flipV="1">
                <a:off x="7692913" y="3107823"/>
                <a:ext cx="130175" cy="33173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60" name="组合 100"/>
          <p:cNvGrpSpPr/>
          <p:nvPr/>
        </p:nvGrpSpPr>
        <p:grpSpPr bwMode="auto">
          <a:xfrm>
            <a:off x="5853069" y="3491592"/>
            <a:ext cx="260350" cy="357188"/>
            <a:chOff x="4218255" y="2644947"/>
            <a:chExt cx="179475" cy="246054"/>
          </a:xfrm>
        </p:grpSpPr>
        <p:sp>
          <p:nvSpPr>
            <p:cNvPr id="61" name="Freeform 26"/>
            <p:cNvSpPr/>
            <p:nvPr/>
          </p:nvSpPr>
          <p:spPr bwMode="auto">
            <a:xfrm>
              <a:off x="4218255" y="2644947"/>
              <a:ext cx="179475" cy="246054"/>
            </a:xfrm>
            <a:custGeom>
              <a:avLst/>
              <a:gdLst>
                <a:gd name="T0" fmla="*/ 89738 w 26"/>
                <a:gd name="T1" fmla="*/ 0 h 36"/>
                <a:gd name="T2" fmla="*/ 0 w 26"/>
                <a:gd name="T3" fmla="*/ 88853 h 36"/>
                <a:gd name="T4" fmla="*/ 20709 w 26"/>
                <a:gd name="T5" fmla="*/ 143532 h 36"/>
                <a:gd name="T6" fmla="*/ 89738 w 26"/>
                <a:gd name="T7" fmla="*/ 246054 h 36"/>
                <a:gd name="T8" fmla="*/ 158766 w 26"/>
                <a:gd name="T9" fmla="*/ 143532 h 36"/>
                <a:gd name="T10" fmla="*/ 179475 w 26"/>
                <a:gd name="T11" fmla="*/ 88853 h 36"/>
                <a:gd name="T12" fmla="*/ 89738 w 2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3" y="0"/>
                  </a:moveTo>
                  <a:cubicBezTo>
                    <a:pt x="6" y="0"/>
                    <a:pt x="0" y="6"/>
                    <a:pt x="0" y="13"/>
                  </a:cubicBezTo>
                  <a:cubicBezTo>
                    <a:pt x="0" y="16"/>
                    <a:pt x="1" y="19"/>
                    <a:pt x="3" y="21"/>
                  </a:cubicBezTo>
                  <a:cubicBezTo>
                    <a:pt x="13" y="36"/>
                    <a:pt x="13" y="36"/>
                    <a:pt x="13" y="36"/>
                  </a:cubicBezTo>
                  <a:cubicBezTo>
                    <a:pt x="13" y="36"/>
                    <a:pt x="13" y="36"/>
                    <a:pt x="23" y="21"/>
                  </a:cubicBezTo>
                  <a:cubicBezTo>
                    <a:pt x="25" y="19"/>
                    <a:pt x="26" y="16"/>
                    <a:pt x="26" y="13"/>
                  </a:cubicBezTo>
                  <a:cubicBezTo>
                    <a:pt x="26" y="6"/>
                    <a:pt x="20" y="0"/>
                    <a:pt x="13" y="0"/>
                  </a:cubicBezTo>
                  <a:close/>
                </a:path>
              </a:pathLst>
            </a:custGeom>
            <a:solidFill>
              <a:srgbClr val="F77B55"/>
            </a:solidFill>
            <a:ln>
              <a:noFill/>
            </a:ln>
            <a:extLst>
              <a:ext uri="{91240B29-F687-4F45-9708-019B960494DF}">
                <a14:hiddenLine xmlns:a14="http://schemas.microsoft.com/office/drawing/2010/main" xmlns=""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endParaRPr>
            </a:p>
          </p:txBody>
        </p:sp>
        <p:sp>
          <p:nvSpPr>
            <p:cNvPr id="62" name="Oval 27"/>
            <p:cNvSpPr>
              <a:spLocks noChangeArrowheads="1"/>
            </p:cNvSpPr>
            <p:nvPr/>
          </p:nvSpPr>
          <p:spPr bwMode="auto">
            <a:xfrm>
              <a:off x="4252992" y="2685474"/>
              <a:ext cx="110001" cy="10421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grpSp>
        <p:nvGrpSpPr>
          <p:cNvPr id="63" name="组合 103"/>
          <p:cNvGrpSpPr/>
          <p:nvPr/>
        </p:nvGrpSpPr>
        <p:grpSpPr bwMode="auto">
          <a:xfrm>
            <a:off x="5853069" y="4256767"/>
            <a:ext cx="260350" cy="357188"/>
            <a:chOff x="4218255" y="2644947"/>
            <a:chExt cx="179475" cy="246054"/>
          </a:xfrm>
        </p:grpSpPr>
        <p:sp>
          <p:nvSpPr>
            <p:cNvPr id="64" name="Freeform 26"/>
            <p:cNvSpPr/>
            <p:nvPr/>
          </p:nvSpPr>
          <p:spPr bwMode="auto">
            <a:xfrm>
              <a:off x="4218255" y="2644947"/>
              <a:ext cx="179475" cy="246054"/>
            </a:xfrm>
            <a:custGeom>
              <a:avLst/>
              <a:gdLst>
                <a:gd name="T0" fmla="*/ 89738 w 26"/>
                <a:gd name="T1" fmla="*/ 0 h 36"/>
                <a:gd name="T2" fmla="*/ 0 w 26"/>
                <a:gd name="T3" fmla="*/ 88853 h 36"/>
                <a:gd name="T4" fmla="*/ 20709 w 26"/>
                <a:gd name="T5" fmla="*/ 143532 h 36"/>
                <a:gd name="T6" fmla="*/ 89738 w 26"/>
                <a:gd name="T7" fmla="*/ 246054 h 36"/>
                <a:gd name="T8" fmla="*/ 158766 w 26"/>
                <a:gd name="T9" fmla="*/ 143532 h 36"/>
                <a:gd name="T10" fmla="*/ 179475 w 26"/>
                <a:gd name="T11" fmla="*/ 88853 h 36"/>
                <a:gd name="T12" fmla="*/ 89738 w 26"/>
                <a:gd name="T13" fmla="*/ 0 h 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6">
                  <a:moveTo>
                    <a:pt x="13" y="0"/>
                  </a:moveTo>
                  <a:cubicBezTo>
                    <a:pt x="6" y="0"/>
                    <a:pt x="0" y="6"/>
                    <a:pt x="0" y="13"/>
                  </a:cubicBezTo>
                  <a:cubicBezTo>
                    <a:pt x="0" y="16"/>
                    <a:pt x="1" y="19"/>
                    <a:pt x="3" y="21"/>
                  </a:cubicBezTo>
                  <a:cubicBezTo>
                    <a:pt x="13" y="36"/>
                    <a:pt x="13" y="36"/>
                    <a:pt x="13" y="36"/>
                  </a:cubicBezTo>
                  <a:cubicBezTo>
                    <a:pt x="13" y="36"/>
                    <a:pt x="13" y="36"/>
                    <a:pt x="23" y="21"/>
                  </a:cubicBezTo>
                  <a:cubicBezTo>
                    <a:pt x="25" y="19"/>
                    <a:pt x="26" y="16"/>
                    <a:pt x="26" y="13"/>
                  </a:cubicBezTo>
                  <a:cubicBezTo>
                    <a:pt x="26" y="6"/>
                    <a:pt x="20" y="0"/>
                    <a:pt x="13" y="0"/>
                  </a:cubicBezTo>
                  <a:close/>
                </a:path>
              </a:pathLst>
            </a:custGeom>
            <a:solidFill>
              <a:srgbClr val="F77B55"/>
            </a:solidFill>
            <a:ln>
              <a:noFill/>
            </a:ln>
            <a:extLst>
              <a:ext uri="{91240B29-F687-4F45-9708-019B960494DF}">
                <a14:hiddenLine xmlns:a14="http://schemas.microsoft.com/office/drawing/2010/main" xmlns=""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endParaRPr>
            </a:p>
          </p:txBody>
        </p:sp>
        <p:sp>
          <p:nvSpPr>
            <p:cNvPr id="65" name="Oval 27"/>
            <p:cNvSpPr>
              <a:spLocks noChangeArrowheads="1"/>
            </p:cNvSpPr>
            <p:nvPr/>
          </p:nvSpPr>
          <p:spPr bwMode="auto">
            <a:xfrm>
              <a:off x="4252992" y="2685474"/>
              <a:ext cx="110001" cy="10421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grpSp>
        <p:nvGrpSpPr>
          <p:cNvPr id="69" name="组合 118"/>
          <p:cNvGrpSpPr/>
          <p:nvPr/>
        </p:nvGrpSpPr>
        <p:grpSpPr bwMode="auto">
          <a:xfrm>
            <a:off x="1044575" y="0"/>
            <a:ext cx="2836049" cy="1405054"/>
            <a:chOff x="849199" y="0"/>
            <a:chExt cx="2166329" cy="1715350"/>
          </a:xfrm>
        </p:grpSpPr>
        <p:sp>
          <p:nvSpPr>
            <p:cNvPr id="70" name="五边形 117"/>
            <p:cNvSpPr>
              <a:spLocks noChangeArrowheads="1"/>
            </p:cNvSpPr>
            <p:nvPr/>
          </p:nvSpPr>
          <p:spPr bwMode="auto">
            <a:xfrm rot="5400000">
              <a:off x="1151311" y="-148865"/>
              <a:ext cx="1562103" cy="2166328"/>
            </a:xfrm>
            <a:prstGeom prst="homePlate">
              <a:avLst>
                <a:gd name="adj" fmla="val 27699"/>
              </a:avLst>
            </a:prstGeom>
            <a:solidFill>
              <a:srgbClr val="92DEE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sp>
          <p:nvSpPr>
            <p:cNvPr id="71" name="五边形 113"/>
            <p:cNvSpPr>
              <a:spLocks noChangeArrowheads="1"/>
            </p:cNvSpPr>
            <p:nvPr/>
          </p:nvSpPr>
          <p:spPr bwMode="auto">
            <a:xfrm rot="5400000">
              <a:off x="1151312" y="-302112"/>
              <a:ext cx="1562103" cy="2166328"/>
            </a:xfrm>
            <a:prstGeom prst="homePlate">
              <a:avLst>
                <a:gd name="adj" fmla="val 27699"/>
              </a:avLst>
            </a:prstGeom>
            <a:solidFill>
              <a:srgbClr val="16383F"/>
            </a:solidFill>
            <a:ln>
              <a:noFill/>
            </a:ln>
            <a:extLst>
              <a:ext uri="{91240B29-F687-4F45-9708-019B960494DF}">
                <a14:hiddenLine xmlns:a14="http://schemas.microsoft.com/office/drawing/2010/main" xmlns=""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defRPr/>
              </a:pPr>
              <a:endParaRPr lang="zh-CN" altLang="en-US">
                <a:solidFill>
                  <a:srgbClr val="000000"/>
                </a:solidFill>
              </a:endParaRPr>
            </a:p>
          </p:txBody>
        </p:sp>
      </p:grpSp>
      <p:sp>
        <p:nvSpPr>
          <p:cNvPr id="74" name="文本框 73"/>
          <p:cNvSpPr txBox="1"/>
          <p:nvPr/>
        </p:nvSpPr>
        <p:spPr bwMode="auto">
          <a:xfrm>
            <a:off x="1204332" y="144967"/>
            <a:ext cx="2553629" cy="584775"/>
          </a:xfrm>
          <a:prstGeom prst="rect">
            <a:avLst/>
          </a:prstGeom>
          <a:noFill/>
        </p:spPr>
        <p:txBody>
          <a:bodyPr wrap="square">
            <a:spAutoFit/>
          </a:bodyPr>
          <a:lstStyle/>
          <a:p>
            <a:pPr algn="dist">
              <a:defRPr/>
            </a:pPr>
            <a:r>
              <a:rPr lang="en-US" altLang="zh-CN" sz="3200" b="1" dirty="0" smtClean="0">
                <a:solidFill>
                  <a:prstClr val="white"/>
                </a:solidFill>
                <a:latin typeface="微软雅黑" panose="020B0503020204020204" pitchFamily="34" charset="-122"/>
                <a:ea typeface="微软雅黑" panose="020B0503020204020204" pitchFamily="34" charset="-122"/>
              </a:rPr>
              <a:t>Major work</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pic>
        <p:nvPicPr>
          <p:cNvPr id="33795" name="Picture 3" descr="C:\Users\Administrator.PC-201801051305\Desktop\QQ图片20180925092157.png"/>
          <p:cNvPicPr>
            <a:picLocks noChangeAspect="1" noChangeArrowheads="1"/>
          </p:cNvPicPr>
          <p:nvPr/>
        </p:nvPicPr>
        <p:blipFill>
          <a:blip r:embed="rId3" cstate="print"/>
          <a:srcRect/>
          <a:stretch>
            <a:fillRect/>
          </a:stretch>
        </p:blipFill>
        <p:spPr bwMode="auto">
          <a:xfrm>
            <a:off x="895816" y="2637418"/>
            <a:ext cx="3254529" cy="2160000"/>
          </a:xfrm>
          <a:prstGeom prst="rect">
            <a:avLst/>
          </a:prstGeom>
          <a:noFill/>
        </p:spPr>
      </p:pic>
    </p:spTree>
  </p:cSld>
  <p:clrMapOvr>
    <a:masterClrMapping/>
  </p:clrMapOvr>
  <p:transition spd="slow">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9517"/>
            <a:ext cx="152400" cy="563880"/>
          </a:xfrm>
          <a:prstGeom prst="rect">
            <a:avLst/>
          </a:prstGeom>
          <a:solidFill>
            <a:srgbClr val="295860"/>
          </a:solid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grpSp>
        <p:nvGrpSpPr>
          <p:cNvPr id="2" name="组合 4"/>
          <p:cNvGrpSpPr/>
          <p:nvPr/>
        </p:nvGrpSpPr>
        <p:grpSpPr>
          <a:xfrm>
            <a:off x="245745" y="699517"/>
            <a:ext cx="563880" cy="563880"/>
            <a:chOff x="276225" y="213360"/>
            <a:chExt cx="563880" cy="563880"/>
          </a:xfrm>
          <a:solidFill>
            <a:srgbClr val="295860"/>
          </a:solidFill>
        </p:grpSpPr>
        <p:sp>
          <p:nvSpPr>
            <p:cNvPr id="6" name="矩形 5"/>
            <p:cNvSpPr/>
            <p:nvPr/>
          </p:nvSpPr>
          <p:spPr>
            <a:xfrm>
              <a:off x="276225" y="213360"/>
              <a:ext cx="250031" cy="563880"/>
            </a:xfrm>
            <a:prstGeom prst="rect">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sp>
          <p:nvSpPr>
            <p:cNvPr id="7" name="椭圆 6"/>
            <p:cNvSpPr/>
            <p:nvPr/>
          </p:nvSpPr>
          <p:spPr>
            <a:xfrm>
              <a:off x="276225" y="213360"/>
              <a:ext cx="563880" cy="563880"/>
            </a:xfrm>
            <a:prstGeom prst="ellipse">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295860"/>
                </a:solidFill>
              </a:endParaRPr>
            </a:p>
          </p:txBody>
        </p:sp>
      </p:grpSp>
      <p:sp>
        <p:nvSpPr>
          <p:cNvPr id="8" name="文本框 27"/>
          <p:cNvSpPr txBox="1"/>
          <p:nvPr/>
        </p:nvSpPr>
        <p:spPr>
          <a:xfrm>
            <a:off x="881676" y="792323"/>
            <a:ext cx="7287251" cy="83099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smtClean="0">
                <a:solidFill>
                  <a:srgbClr val="295860"/>
                </a:solidFill>
                <a:latin typeface="微软雅黑" panose="020B0503020204020204" pitchFamily="34" charset="-122"/>
                <a:ea typeface="微软雅黑" panose="020B0503020204020204" pitchFamily="34" charset="-122"/>
              </a:rPr>
              <a:t>2.Analysis Link—</a:t>
            </a:r>
            <a:r>
              <a:rPr lang="zh-CN" altLang="en-US" sz="2400" b="1" dirty="0" smtClean="0">
                <a:solidFill>
                  <a:srgbClr val="295860"/>
                </a:solidFill>
                <a:latin typeface="微软雅黑" panose="020B0503020204020204" pitchFamily="34" charset="-122"/>
                <a:ea typeface="微软雅黑" panose="020B0503020204020204" pitchFamily="34" charset="-122"/>
              </a:rPr>
              <a:t>③</a:t>
            </a:r>
            <a:r>
              <a:rPr lang="en-US" altLang="zh-CN" sz="2400" b="1" dirty="0" smtClean="0">
                <a:solidFill>
                  <a:srgbClr val="295860"/>
                </a:solidFill>
                <a:latin typeface="微软雅黑" panose="020B0503020204020204" pitchFamily="34" charset="-122"/>
                <a:ea typeface="微软雅黑" panose="020B0503020204020204" pitchFamily="34" charset="-122"/>
              </a:rPr>
              <a:t>Analysis Link </a:t>
            </a:r>
            <a:r>
              <a:rPr lang="en-US" altLang="zh-CN" sz="2400" b="1" dirty="0" smtClean="0">
                <a:solidFill>
                  <a:srgbClr val="295860"/>
                </a:solidFill>
                <a:latin typeface="微软雅黑" panose="020B0503020204020204" pitchFamily="34" charset="-122"/>
                <a:ea typeface="微软雅黑" panose="020B0503020204020204" pitchFamily="34" charset="-122"/>
              </a:rPr>
              <a:t>of Comments</a:t>
            </a:r>
            <a:endParaRPr lang="zh-CN" altLang="en-US" sz="2400" b="1" dirty="0" smtClean="0">
              <a:solidFill>
                <a:srgbClr val="295860"/>
              </a:solidFill>
              <a:latin typeface="微软雅黑" panose="020B0503020204020204" pitchFamily="34" charset="-122"/>
              <a:ea typeface="微软雅黑" panose="020B0503020204020204" pitchFamily="34" charset="-122"/>
            </a:endParaRPr>
          </a:p>
          <a:p>
            <a:endParaRPr lang="zh-CN" altLang="en-US" sz="2400" b="1" dirty="0">
              <a:solidFill>
                <a:srgbClr val="295860"/>
              </a:solidFill>
              <a:latin typeface="微软雅黑" panose="020B0503020204020204" pitchFamily="34" charset="-122"/>
              <a:ea typeface="微软雅黑" panose="020B0503020204020204" pitchFamily="34" charset="-122"/>
            </a:endParaRPr>
          </a:p>
        </p:txBody>
      </p:sp>
      <p:sp>
        <p:nvSpPr>
          <p:cNvPr id="9" name="文本框 118"/>
          <p:cNvSpPr txBox="1"/>
          <p:nvPr/>
        </p:nvSpPr>
        <p:spPr>
          <a:xfrm>
            <a:off x="891436" y="1342244"/>
            <a:ext cx="6680242"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dirty="0" smtClean="0">
                <a:solidFill>
                  <a:srgbClr val="295860"/>
                </a:solidFill>
                <a:latin typeface="微软雅黑" panose="020B0503020204020204" pitchFamily="34" charset="-122"/>
                <a:ea typeface="微软雅黑" panose="020B0503020204020204" pitchFamily="34" charset="-122"/>
              </a:rPr>
              <a:t>The table on the right is 50 </a:t>
            </a:r>
            <a:r>
              <a:rPr lang="en-US" altLang="zh-CN" sz="2000" dirty="0" err="1" smtClean="0">
                <a:solidFill>
                  <a:srgbClr val="295860"/>
                </a:solidFill>
                <a:latin typeface="微软雅黑" panose="020B0503020204020204" pitchFamily="34" charset="-122"/>
                <a:ea typeface="微软雅黑" panose="020B0503020204020204" pitchFamily="34" charset="-122"/>
              </a:rPr>
              <a:t>LCs</a:t>
            </a:r>
            <a:r>
              <a:rPr lang="en-US" altLang="zh-CN" sz="2000" dirty="0" smtClean="0">
                <a:solidFill>
                  <a:srgbClr val="295860"/>
                </a:solidFill>
                <a:latin typeface="微软雅黑" panose="020B0503020204020204" pitchFamily="34" charset="-122"/>
                <a:ea typeface="微软雅黑" panose="020B0503020204020204" pitchFamily="34" charset="-122"/>
              </a:rPr>
              <a:t> randomly selected, </a:t>
            </a: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 the table below is the result of analysis.</a:t>
            </a:r>
            <a:endParaRPr lang="zh-CN" altLang="en-US" sz="2000" dirty="0">
              <a:solidFill>
                <a:srgbClr val="295860"/>
              </a:solidFill>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nvGraphicFramePr>
        <p:xfrm>
          <a:off x="870089" y="2697293"/>
          <a:ext cx="6891160" cy="2055940"/>
        </p:xfrm>
        <a:graphic>
          <a:graphicData uri="http://schemas.openxmlformats.org/drawingml/2006/table">
            <a:tbl>
              <a:tblPr>
                <a:effectLst>
                  <a:outerShdw blurRad="50800" dist="38100" dir="2700000" algn="tl" rotWithShape="0">
                    <a:prstClr val="black">
                      <a:alpha val="40000"/>
                    </a:prstClr>
                  </a:outerShdw>
                </a:effectLst>
                <a:tableStyleId>{2D5ABB26-0587-4C30-8999-92F81FD0307C}</a:tableStyleId>
              </a:tblPr>
              <a:tblGrid>
                <a:gridCol w="2296514"/>
                <a:gridCol w="2297323"/>
                <a:gridCol w="2297323"/>
              </a:tblGrid>
              <a:tr h="411188">
                <a:tc>
                  <a:txBody>
                    <a:bodyPr/>
                    <a:lstStyle/>
                    <a:p>
                      <a:pPr algn="ctr">
                        <a:spcAft>
                          <a:spcPts val="0"/>
                        </a:spcAft>
                      </a:pPr>
                      <a:r>
                        <a:rPr lang="en-US" sz="2000" b="1" dirty="0"/>
                        <a:t>Type</a:t>
                      </a:r>
                      <a:endParaRPr lang="zh-CN" sz="2000" b="1" dirty="0">
                        <a:latin typeface="Tahoma"/>
                        <a:ea typeface="微软雅黑"/>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b="1" dirty="0" smtClean="0"/>
                        <a:t>Quantity</a:t>
                      </a:r>
                      <a:endParaRPr lang="zh-CN" sz="2000" b="1" dirty="0">
                        <a:latin typeface="Tahoma"/>
                        <a:ea typeface="微软雅黑"/>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b="1" dirty="0" smtClean="0"/>
                        <a:t>Percentage</a:t>
                      </a:r>
                      <a:endParaRPr lang="zh-CN" sz="2000" b="1" dirty="0">
                        <a:latin typeface="Tahoma"/>
                        <a:ea typeface="微软雅黑"/>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1</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38</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76%</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2</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4</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8</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3</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6</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12</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4</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2</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4</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graphicFrame>
        <p:nvGraphicFramePr>
          <p:cNvPr id="11" name="表格 10"/>
          <p:cNvGraphicFramePr>
            <a:graphicFrameLocks noGrp="1"/>
          </p:cNvGraphicFramePr>
          <p:nvPr/>
        </p:nvGraphicFramePr>
        <p:xfrm>
          <a:off x="8049411" y="410016"/>
          <a:ext cx="3363773" cy="5957329"/>
        </p:xfrm>
        <a:graphic>
          <a:graphicData uri="http://schemas.openxmlformats.org/drawingml/2006/table">
            <a:tbl>
              <a:tblPr/>
              <a:tblGrid>
                <a:gridCol w="503263"/>
                <a:gridCol w="585364"/>
                <a:gridCol w="601943"/>
                <a:gridCol w="645361"/>
                <a:gridCol w="554577"/>
                <a:gridCol w="473265"/>
              </a:tblGrid>
              <a:tr h="229129">
                <a:tc>
                  <a:txBody>
                    <a:bodyPr/>
                    <a:lstStyle/>
                    <a:p>
                      <a:pPr algn="ctr">
                        <a:spcAft>
                          <a:spcPts val="0"/>
                        </a:spcAft>
                      </a:pPr>
                      <a:r>
                        <a:rPr lang="zh-CN" sz="700">
                          <a:latin typeface="Tahoma"/>
                          <a:ea typeface="微软雅黑"/>
                          <a:cs typeface="Times New Roman"/>
                        </a:rPr>
                        <a:t>第</a:t>
                      </a:r>
                      <a:r>
                        <a:rPr lang="en-US" sz="700">
                          <a:latin typeface="Tahoma"/>
                          <a:ea typeface="微软雅黑"/>
                          <a:cs typeface="Times New Roman"/>
                        </a:rPr>
                        <a:t>i</a:t>
                      </a:r>
                      <a:r>
                        <a:rPr lang="zh-CN" sz="700">
                          <a:latin typeface="Tahoma"/>
                          <a:ea typeface="微软雅黑"/>
                          <a:cs typeface="Times New Roman"/>
                        </a:rPr>
                        <a:t>条</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700">
                          <a:latin typeface="Tahoma"/>
                          <a:ea typeface="微软雅黑"/>
                          <a:cs typeface="Times New Roman"/>
                        </a:rPr>
                        <a:t>Ｉｄ</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700">
                          <a:latin typeface="Tahoma"/>
                          <a:ea typeface="微软雅黑"/>
                          <a:cs typeface="Times New Roman"/>
                        </a:rPr>
                        <a:t>ＰｏｓｔＩｄ</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Id of ESO</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Type</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Score</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１７</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624366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512888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6184752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６４</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978354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672404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3160691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８６</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983798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674599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3149355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１５０</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998840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680991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4175534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１５９</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1000806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681897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1555262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１９３</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1009857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685757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44853171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２３１</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1020691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303698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190396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２５７</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1029613</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693120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21271835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２９８</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1041682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701418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3640280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３４２</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1051211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705935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7306214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３５３</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1054471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707364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37738106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３６０</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1056854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707721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14319967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303530" algn="l"/>
                          <a:tab pos="444500" algn="ctr"/>
                        </a:tabLst>
                      </a:pPr>
                      <a:r>
                        <a:rPr lang="en-US" sz="700" dirty="0" smtClean="0">
                          <a:latin typeface="Tahoma"/>
                          <a:ea typeface="微软雅黑"/>
                          <a:cs typeface="Times New Roman"/>
                        </a:rPr>
                        <a:t>2</a:t>
                      </a:r>
                      <a:endParaRPr lang="zh-CN" sz="700" dirty="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303530" algn="l"/>
                          <a:tab pos="444500" algn="ctr"/>
                        </a:tabLs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３７２</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1058849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709212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21120999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2</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４８７</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1086460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721165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162331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５４０</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1101137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727707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1844156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５９６</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1113649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732791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24296390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６３９</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1122541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736578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4284663</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８６７</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1189615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765234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46988102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８７２</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1189821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765332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3825668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９１７</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1200471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769304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2584678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９２１</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1201421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770141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28189371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９２９</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1203395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771035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143174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９３７</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1204950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771722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4480879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９５１</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1211619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774856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2042269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９５７</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1214101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775993</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37916940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2</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９７０</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1217762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777712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15485735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１０３４</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1237947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786955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1565388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2</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１０６５</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1244634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790355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1152260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１１４６</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1267758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802310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34669269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１１９８</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1278935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807760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42936222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１２６８</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1298341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817022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8982645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4</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１２７７</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1302585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818885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8076539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１２８０</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1303116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819292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14904378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2</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１３５３</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1321689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828032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1341010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１３７３</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1325997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753354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23994338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１３７５</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1327399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830848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841293</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4</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１３８０</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1327984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831116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2189452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１４８２</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1356625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844825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26474482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１４８４</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1356906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844956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5251010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１４８７</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1357075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845046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20769723</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１５２０</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1365166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848848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30476257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１５４４</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1368409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850282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44773296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１５７２</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1377187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854494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13102045</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１５７７</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1379218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856097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48144030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2</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１６０５</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1384832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858782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38987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１６４２</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1394357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863166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98650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１６９１</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1406149</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813762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15072264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１６９５</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1406746</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868788</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341264</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１７０７</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1410422</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870540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166221</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0</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564">
                <a:tc>
                  <a:txBody>
                    <a:bodyPr/>
                    <a:lstStyle/>
                    <a:p>
                      <a:pPr algn="ctr">
                        <a:spcAft>
                          <a:spcPts val="0"/>
                        </a:spcAft>
                      </a:pPr>
                      <a:r>
                        <a:rPr lang="zh-CN" sz="700">
                          <a:latin typeface="Tahoma"/>
                          <a:ea typeface="微软雅黑"/>
                          <a:cs typeface="Times New Roman"/>
                        </a:rPr>
                        <a:t>１７４５</a:t>
                      </a: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1418550</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874277</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35134013</a:t>
                      </a:r>
                      <a:endParaRPr lang="zh-CN" sz="700">
                        <a:latin typeface="Calibri"/>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dirty="0">
                          <a:latin typeface="Tahoma"/>
                          <a:ea typeface="微软雅黑"/>
                          <a:cs typeface="Times New Roman"/>
                        </a:rPr>
                        <a:t>1</a:t>
                      </a:r>
                      <a:endParaRPr lang="zh-CN" sz="700" dirty="0">
                        <a:latin typeface="Tahoma"/>
                        <a:ea typeface="微软雅黑"/>
                        <a:cs typeface="Times New Roman"/>
                      </a:endParaRPr>
                    </a:p>
                  </a:txBody>
                  <a:tcPr marL="42629" marR="4262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8"/>
          <p:cNvSpPr txBox="1"/>
          <p:nvPr/>
        </p:nvSpPr>
        <p:spPr>
          <a:xfrm>
            <a:off x="1694986" y="1215865"/>
            <a:ext cx="8697950" cy="40934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solidFill>
                  <a:srgbClr val="295860"/>
                </a:solidFill>
                <a:latin typeface="微软雅黑" panose="020B0503020204020204" pitchFamily="34" charset="-122"/>
                <a:ea typeface="微软雅黑" panose="020B0503020204020204" pitchFamily="34" charset="-122"/>
              </a:rPr>
              <a:t>Conclusion</a:t>
            </a: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(1)</a:t>
            </a:r>
            <a:r>
              <a:rPr lang="en-US" altLang="zh-CN" sz="2000" dirty="0" smtClean="0">
                <a:solidFill>
                  <a:srgbClr val="295860"/>
                </a:solidFill>
                <a:latin typeface="微软雅黑" panose="020B0503020204020204" pitchFamily="34" charset="-122"/>
                <a:ea typeface="微软雅黑" panose="020B0503020204020204" pitchFamily="34" charset="-122"/>
              </a:rPr>
              <a:t> Type 1 is completely consistent with the LA type 2, accounting for 76% .</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(2)In the </a:t>
            </a:r>
            <a:r>
              <a:rPr lang="en-US" altLang="zh-CN" sz="2000" dirty="0" smtClean="0">
                <a:solidFill>
                  <a:srgbClr val="295860"/>
                </a:solidFill>
                <a:latin typeface="微软雅黑" panose="020B0503020204020204" pitchFamily="34" charset="-122"/>
                <a:ea typeface="微软雅黑" panose="020B0503020204020204" pitchFamily="34" charset="-122"/>
              </a:rPr>
              <a:t>type 2,The </a:t>
            </a:r>
            <a:r>
              <a:rPr lang="en-US" altLang="zh-CN" sz="2000" dirty="0" smtClean="0">
                <a:solidFill>
                  <a:srgbClr val="295860"/>
                </a:solidFill>
                <a:latin typeface="微软雅黑" panose="020B0503020204020204" pitchFamily="34" charset="-122"/>
                <a:ea typeface="微软雅黑" panose="020B0503020204020204" pitchFamily="34" charset="-122"/>
              </a:rPr>
              <a:t>commenter's link is replied to by other </a:t>
            </a:r>
            <a:r>
              <a:rPr lang="en-US" altLang="zh-CN" sz="2000" dirty="0" smtClean="0">
                <a:solidFill>
                  <a:srgbClr val="295860"/>
                </a:solidFill>
                <a:latin typeface="微软雅黑" panose="020B0503020204020204" pitchFamily="34" charset="-122"/>
                <a:ea typeface="微软雅黑" panose="020B0503020204020204" pitchFamily="34" charset="-122"/>
              </a:rPr>
              <a:t> commenter such as "he </a:t>
            </a:r>
            <a:r>
              <a:rPr lang="en-US" altLang="zh-CN" sz="2000" dirty="0" smtClean="0">
                <a:solidFill>
                  <a:srgbClr val="295860"/>
                </a:solidFill>
                <a:latin typeface="微软雅黑" panose="020B0503020204020204" pitchFamily="34" charset="-122"/>
                <a:ea typeface="微软雅黑" panose="020B0503020204020204" pitchFamily="34" charset="-122"/>
              </a:rPr>
              <a:t>wrote that the option of specifying the size of the heap through command line arguments is not suitable for him</a:t>
            </a:r>
            <a:r>
              <a:rPr lang="en-US" altLang="zh-CN" sz="2000" dirty="0" smtClean="0">
                <a:solidFill>
                  <a:srgbClr val="295860"/>
                </a:solidFill>
                <a:latin typeface="微软雅黑" panose="020B0503020204020204" pitchFamily="34" charset="-122"/>
                <a:ea typeface="微软雅黑" panose="020B0503020204020204" pitchFamily="34" charset="-122"/>
              </a:rPr>
              <a:t>.“Type 2  </a:t>
            </a:r>
            <a:r>
              <a:rPr lang="en-US" altLang="zh-CN" sz="2000" dirty="0" smtClean="0">
                <a:solidFill>
                  <a:srgbClr val="295860"/>
                </a:solidFill>
                <a:latin typeface="微软雅黑" panose="020B0503020204020204" pitchFamily="34" charset="-122"/>
                <a:ea typeface="微软雅黑" panose="020B0503020204020204" pitchFamily="34" charset="-122"/>
              </a:rPr>
              <a:t>accounting for 8</a:t>
            </a:r>
            <a:r>
              <a:rPr lang="en-US" altLang="zh-CN" sz="2000" dirty="0" smtClean="0">
                <a:solidFill>
                  <a:srgbClr val="295860"/>
                </a:solidFill>
                <a:latin typeface="微软雅黑" panose="020B0503020204020204" pitchFamily="34" charset="-122"/>
                <a:ea typeface="微软雅黑" panose="020B0503020204020204" pitchFamily="34" charset="-122"/>
              </a:rPr>
              <a:t>% </a:t>
            </a:r>
            <a:r>
              <a:rPr lang="en-US" altLang="zh-CN" sz="2000" dirty="0" smtClean="0">
                <a:solidFill>
                  <a:srgbClr val="295860"/>
                </a:solidFill>
                <a:latin typeface="微软雅黑" panose="020B0503020204020204" pitchFamily="34" charset="-122"/>
                <a:ea typeface="微软雅黑" panose="020B0503020204020204" pitchFamily="34" charset="-122"/>
              </a:rPr>
              <a:t>.</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(3)In the type 3</a:t>
            </a:r>
            <a:r>
              <a:rPr lang="en-US" altLang="zh-CN" sz="2000" dirty="0" smtClean="0">
                <a:solidFill>
                  <a:srgbClr val="295860"/>
                </a:solidFill>
                <a:latin typeface="微软雅黑" panose="020B0503020204020204" pitchFamily="34" charset="-122"/>
                <a:ea typeface="微软雅黑" panose="020B0503020204020204" pitchFamily="34" charset="-122"/>
              </a:rPr>
              <a:t>, </a:t>
            </a:r>
            <a:r>
              <a:rPr lang="en-US" altLang="zh-CN" sz="2000" dirty="0" smtClean="0">
                <a:solidFill>
                  <a:srgbClr val="295860"/>
                </a:solidFill>
                <a:latin typeface="微软雅黑" panose="020B0503020204020204" pitchFamily="34" charset="-122"/>
                <a:ea typeface="微软雅黑" panose="020B0503020204020204" pitchFamily="34" charset="-122"/>
              </a:rPr>
              <a:t>the </a:t>
            </a:r>
            <a:r>
              <a:rPr lang="en-US" altLang="zh-CN" sz="2000" dirty="0" smtClean="0">
                <a:solidFill>
                  <a:srgbClr val="295860"/>
                </a:solidFill>
                <a:latin typeface="微软雅黑" panose="020B0503020204020204" pitchFamily="34" charset="-122"/>
                <a:ea typeface="微软雅黑" panose="020B0503020204020204" pitchFamily="34" charset="-122"/>
              </a:rPr>
              <a:t>commenter only posted the URL of the link, there is no other description, and no one responded and no one liked it, so it is impossible to really judge whether it is useful</a:t>
            </a:r>
            <a:r>
              <a:rPr lang="en-US" altLang="zh-CN" sz="2000" dirty="0" smtClean="0">
                <a:solidFill>
                  <a:srgbClr val="295860"/>
                </a:solidFill>
                <a:latin typeface="微软雅黑" panose="020B0503020204020204" pitchFamily="34" charset="-122"/>
                <a:ea typeface="微软雅黑" panose="020B0503020204020204" pitchFamily="34" charset="-122"/>
              </a:rPr>
              <a:t>.</a:t>
            </a:r>
            <a:r>
              <a:rPr lang="en-US" altLang="zh-CN" sz="2000" dirty="0" smtClean="0">
                <a:solidFill>
                  <a:srgbClr val="295860"/>
                </a:solidFill>
                <a:latin typeface="微软雅黑" panose="020B0503020204020204" pitchFamily="34" charset="-122"/>
                <a:ea typeface="微软雅黑" panose="020B0503020204020204" pitchFamily="34" charset="-122"/>
              </a:rPr>
              <a:t> Type </a:t>
            </a:r>
            <a:r>
              <a:rPr lang="en-US" altLang="zh-CN" sz="2000" dirty="0" smtClean="0">
                <a:solidFill>
                  <a:srgbClr val="295860"/>
                </a:solidFill>
                <a:latin typeface="微软雅黑" panose="020B0503020204020204" pitchFamily="34" charset="-122"/>
                <a:ea typeface="微软雅黑" panose="020B0503020204020204" pitchFamily="34" charset="-122"/>
              </a:rPr>
              <a:t>3  </a:t>
            </a:r>
            <a:r>
              <a:rPr lang="en-US" altLang="zh-CN" sz="2000" dirty="0" smtClean="0">
                <a:solidFill>
                  <a:srgbClr val="295860"/>
                </a:solidFill>
                <a:latin typeface="微软雅黑" panose="020B0503020204020204" pitchFamily="34" charset="-122"/>
                <a:ea typeface="微软雅黑" panose="020B0503020204020204" pitchFamily="34" charset="-122"/>
              </a:rPr>
              <a:t>accounting for </a:t>
            </a:r>
            <a:r>
              <a:rPr lang="en-US" altLang="zh-CN" sz="2000" dirty="0" smtClean="0">
                <a:solidFill>
                  <a:srgbClr val="295860"/>
                </a:solidFill>
                <a:latin typeface="微软雅黑" panose="020B0503020204020204" pitchFamily="34" charset="-122"/>
                <a:ea typeface="微软雅黑" panose="020B0503020204020204" pitchFamily="34" charset="-122"/>
              </a:rPr>
              <a:t>12% </a:t>
            </a:r>
            <a:r>
              <a:rPr lang="en-US" altLang="zh-CN" sz="2000" dirty="0" smtClean="0">
                <a:solidFill>
                  <a:srgbClr val="295860"/>
                </a:solidFill>
                <a:latin typeface="微软雅黑" panose="020B0503020204020204" pitchFamily="34" charset="-122"/>
                <a:ea typeface="微软雅黑" panose="020B0503020204020204" pitchFamily="34" charset="-122"/>
              </a:rPr>
              <a:t>.</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(4)Type 4 is </a:t>
            </a:r>
            <a:r>
              <a:rPr lang="en-US" altLang="zh-CN" sz="2000" dirty="0" smtClean="0">
                <a:solidFill>
                  <a:srgbClr val="295860"/>
                </a:solidFill>
                <a:latin typeface="微软雅黑" panose="020B0503020204020204" pitchFamily="34" charset="-122"/>
                <a:ea typeface="微软雅黑" panose="020B0503020204020204" pitchFamily="34" charset="-122"/>
              </a:rPr>
              <a:t>completely consistent with the </a:t>
            </a:r>
            <a:r>
              <a:rPr lang="en-US" altLang="zh-CN" sz="2000" dirty="0" smtClean="0">
                <a:solidFill>
                  <a:srgbClr val="295860"/>
                </a:solidFill>
                <a:latin typeface="微软雅黑" panose="020B0503020204020204" pitchFamily="34" charset="-122"/>
                <a:ea typeface="微软雅黑" panose="020B0503020204020204" pitchFamily="34" charset="-122"/>
              </a:rPr>
              <a:t>LQ type 4, </a:t>
            </a:r>
            <a:r>
              <a:rPr lang="en-US" altLang="zh-CN" sz="2000" dirty="0" smtClean="0">
                <a:solidFill>
                  <a:srgbClr val="295860"/>
                </a:solidFill>
                <a:latin typeface="微软雅黑" panose="020B0503020204020204" pitchFamily="34" charset="-122"/>
                <a:ea typeface="微软雅黑" panose="020B0503020204020204" pitchFamily="34" charset="-122"/>
              </a:rPr>
              <a:t>accounting for 4</a:t>
            </a:r>
            <a:r>
              <a:rPr lang="en-US" altLang="zh-CN" sz="2000" dirty="0" smtClean="0">
                <a:solidFill>
                  <a:srgbClr val="295860"/>
                </a:solidFill>
                <a:latin typeface="微软雅黑" panose="020B0503020204020204" pitchFamily="34" charset="-122"/>
                <a:ea typeface="微软雅黑" panose="020B0503020204020204" pitchFamily="34" charset="-122"/>
              </a:rPr>
              <a:t>% .</a:t>
            </a:r>
          </a:p>
        </p:txBody>
      </p:sp>
      <p:sp>
        <p:nvSpPr>
          <p:cNvPr id="5" name="矩形 4"/>
          <p:cNvSpPr/>
          <p:nvPr/>
        </p:nvSpPr>
        <p:spPr>
          <a:xfrm>
            <a:off x="0" y="699517"/>
            <a:ext cx="152400" cy="563880"/>
          </a:xfrm>
          <a:prstGeom prst="rect">
            <a:avLst/>
          </a:prstGeom>
          <a:solidFill>
            <a:srgbClr val="295860"/>
          </a:solid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grpSp>
        <p:nvGrpSpPr>
          <p:cNvPr id="2" name="组合 5"/>
          <p:cNvGrpSpPr/>
          <p:nvPr/>
        </p:nvGrpSpPr>
        <p:grpSpPr>
          <a:xfrm>
            <a:off x="245745" y="699517"/>
            <a:ext cx="563880" cy="563880"/>
            <a:chOff x="276225" y="213360"/>
            <a:chExt cx="563880" cy="563880"/>
          </a:xfrm>
          <a:solidFill>
            <a:srgbClr val="295860"/>
          </a:solidFill>
        </p:grpSpPr>
        <p:sp>
          <p:nvSpPr>
            <p:cNvPr id="7" name="矩形 6"/>
            <p:cNvSpPr/>
            <p:nvPr/>
          </p:nvSpPr>
          <p:spPr>
            <a:xfrm>
              <a:off x="276225" y="213360"/>
              <a:ext cx="250031" cy="563880"/>
            </a:xfrm>
            <a:prstGeom prst="rect">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sp>
          <p:nvSpPr>
            <p:cNvPr id="8" name="椭圆 7"/>
            <p:cNvSpPr/>
            <p:nvPr/>
          </p:nvSpPr>
          <p:spPr>
            <a:xfrm>
              <a:off x="276225" y="213360"/>
              <a:ext cx="563880" cy="563880"/>
            </a:xfrm>
            <a:prstGeom prst="ellipse">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295860"/>
                </a:solidFill>
              </a:endParaRPr>
            </a:p>
          </p:txBody>
        </p:sp>
      </p:grpSp>
      <p:sp>
        <p:nvSpPr>
          <p:cNvPr id="9" name="文本框 27"/>
          <p:cNvSpPr txBox="1"/>
          <p:nvPr/>
        </p:nvSpPr>
        <p:spPr>
          <a:xfrm>
            <a:off x="881676" y="792323"/>
            <a:ext cx="7287251" cy="83099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smtClean="0">
                <a:solidFill>
                  <a:srgbClr val="295860"/>
                </a:solidFill>
                <a:latin typeface="微软雅黑" panose="020B0503020204020204" pitchFamily="34" charset="-122"/>
                <a:ea typeface="微软雅黑" panose="020B0503020204020204" pitchFamily="34" charset="-122"/>
              </a:rPr>
              <a:t>2.Analysis </a:t>
            </a:r>
            <a:r>
              <a:rPr lang="en-US" altLang="zh-CN" sz="2400" b="1" dirty="0" smtClean="0">
                <a:solidFill>
                  <a:srgbClr val="295860"/>
                </a:solidFill>
                <a:latin typeface="微软雅黑" panose="020B0503020204020204" pitchFamily="34" charset="-122"/>
                <a:ea typeface="微软雅黑" panose="020B0503020204020204" pitchFamily="34" charset="-122"/>
              </a:rPr>
              <a:t>Link—</a:t>
            </a:r>
            <a:r>
              <a:rPr lang="zh-CN" altLang="en-US" sz="2400" b="1" dirty="0" smtClean="0">
                <a:solidFill>
                  <a:srgbClr val="295860"/>
                </a:solidFill>
                <a:latin typeface="微软雅黑" panose="020B0503020204020204" pitchFamily="34" charset="-122"/>
                <a:ea typeface="微软雅黑" panose="020B0503020204020204" pitchFamily="34" charset="-122"/>
              </a:rPr>
              <a:t>③</a:t>
            </a:r>
            <a:r>
              <a:rPr lang="en-US" altLang="zh-CN" sz="2400" b="1" dirty="0" smtClean="0">
                <a:solidFill>
                  <a:srgbClr val="295860"/>
                </a:solidFill>
                <a:latin typeface="微软雅黑" panose="020B0503020204020204" pitchFamily="34" charset="-122"/>
                <a:ea typeface="微软雅黑" panose="020B0503020204020204" pitchFamily="34" charset="-122"/>
              </a:rPr>
              <a:t>Analysis </a:t>
            </a:r>
            <a:r>
              <a:rPr lang="en-US" altLang="zh-CN" sz="2400" b="1" dirty="0" smtClean="0">
                <a:solidFill>
                  <a:srgbClr val="295860"/>
                </a:solidFill>
                <a:latin typeface="微软雅黑" panose="020B0503020204020204" pitchFamily="34" charset="-122"/>
                <a:ea typeface="微软雅黑" panose="020B0503020204020204" pitchFamily="34" charset="-122"/>
              </a:rPr>
              <a:t>Link of </a:t>
            </a:r>
            <a:r>
              <a:rPr lang="en-US" altLang="zh-CN" sz="2400" b="1" dirty="0" smtClean="0">
                <a:solidFill>
                  <a:srgbClr val="295860"/>
                </a:solidFill>
                <a:latin typeface="微软雅黑" panose="020B0503020204020204" pitchFamily="34" charset="-122"/>
                <a:ea typeface="微软雅黑" panose="020B0503020204020204" pitchFamily="34" charset="-122"/>
              </a:rPr>
              <a:t>Comments</a:t>
            </a:r>
            <a:endParaRPr lang="zh-CN" altLang="en-US" sz="2400" b="1" dirty="0" smtClean="0">
              <a:solidFill>
                <a:srgbClr val="295860"/>
              </a:solidFill>
              <a:latin typeface="微软雅黑" panose="020B0503020204020204" pitchFamily="34" charset="-122"/>
              <a:ea typeface="微软雅黑" panose="020B0503020204020204" pitchFamily="34" charset="-122"/>
            </a:endParaRPr>
          </a:p>
          <a:p>
            <a:endParaRPr lang="zh-CN" altLang="en-US" sz="2400" b="1" dirty="0">
              <a:solidFill>
                <a:srgbClr val="2958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9517"/>
            <a:ext cx="152400" cy="563880"/>
          </a:xfrm>
          <a:prstGeom prst="rect">
            <a:avLst/>
          </a:prstGeom>
          <a:solidFill>
            <a:srgbClr val="295860"/>
          </a:solid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grpSp>
        <p:nvGrpSpPr>
          <p:cNvPr id="5" name="组合 5"/>
          <p:cNvGrpSpPr/>
          <p:nvPr/>
        </p:nvGrpSpPr>
        <p:grpSpPr>
          <a:xfrm>
            <a:off x="245745" y="699517"/>
            <a:ext cx="563880" cy="563880"/>
            <a:chOff x="276225" y="213360"/>
            <a:chExt cx="563880" cy="563880"/>
          </a:xfrm>
          <a:solidFill>
            <a:srgbClr val="295860"/>
          </a:solidFill>
        </p:grpSpPr>
        <p:sp>
          <p:nvSpPr>
            <p:cNvPr id="6" name="矩形 5"/>
            <p:cNvSpPr/>
            <p:nvPr/>
          </p:nvSpPr>
          <p:spPr>
            <a:xfrm>
              <a:off x="276225" y="213360"/>
              <a:ext cx="250031" cy="563880"/>
            </a:xfrm>
            <a:prstGeom prst="rect">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sp>
          <p:nvSpPr>
            <p:cNvPr id="7" name="椭圆 6"/>
            <p:cNvSpPr/>
            <p:nvPr/>
          </p:nvSpPr>
          <p:spPr>
            <a:xfrm>
              <a:off x="276225" y="213360"/>
              <a:ext cx="563880" cy="563880"/>
            </a:xfrm>
            <a:prstGeom prst="ellipse">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295860"/>
                </a:solidFill>
              </a:endParaRPr>
            </a:p>
          </p:txBody>
        </p:sp>
      </p:grpSp>
      <p:sp>
        <p:nvSpPr>
          <p:cNvPr id="8" name="文本框 27"/>
          <p:cNvSpPr txBox="1"/>
          <p:nvPr/>
        </p:nvSpPr>
        <p:spPr>
          <a:xfrm>
            <a:off x="881676" y="792323"/>
            <a:ext cx="296023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smtClean="0">
                <a:solidFill>
                  <a:srgbClr val="295860"/>
                </a:solidFill>
                <a:latin typeface="微软雅黑" panose="020B0503020204020204" pitchFamily="34" charset="-122"/>
                <a:ea typeface="微软雅黑" panose="020B0503020204020204" pitchFamily="34" charset="-122"/>
              </a:rPr>
              <a:t>3.Learn about SSE</a:t>
            </a:r>
            <a:endParaRPr lang="zh-CN" altLang="en-US" sz="2400" b="1" dirty="0">
              <a:solidFill>
                <a:srgbClr val="295860"/>
              </a:solidFill>
              <a:latin typeface="微软雅黑" panose="020B0503020204020204" pitchFamily="34" charset="-122"/>
              <a:ea typeface="微软雅黑" panose="020B0503020204020204" pitchFamily="34" charset="-122"/>
            </a:endParaRPr>
          </a:p>
        </p:txBody>
      </p:sp>
      <p:sp>
        <p:nvSpPr>
          <p:cNvPr id="9" name="文本框 118"/>
          <p:cNvSpPr txBox="1"/>
          <p:nvPr/>
        </p:nvSpPr>
        <p:spPr>
          <a:xfrm>
            <a:off x="1527718" y="2163719"/>
            <a:ext cx="8697950"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solidFill>
                  <a:srgbClr val="295860"/>
                </a:solidFill>
                <a:latin typeface="微软雅黑" panose="020B0503020204020204" pitchFamily="34" charset="-122"/>
                <a:ea typeface="微软雅黑" panose="020B0503020204020204" pitchFamily="34" charset="-122"/>
              </a:rPr>
              <a:t>I am looking </a:t>
            </a:r>
            <a:r>
              <a:rPr lang="en-US" altLang="zh-CN" sz="2000" dirty="0" smtClean="0">
                <a:solidFill>
                  <a:srgbClr val="295860"/>
                </a:solidFill>
                <a:latin typeface="微软雅黑" panose="020B0503020204020204" pitchFamily="34" charset="-122"/>
                <a:ea typeface="微软雅黑" panose="020B0503020204020204" pitchFamily="34" charset="-122"/>
              </a:rPr>
              <a:t>the </a:t>
            </a:r>
            <a:r>
              <a:rPr lang="en-US" altLang="zh-CN" sz="2000" dirty="0" err="1" smtClean="0">
                <a:solidFill>
                  <a:srgbClr val="295860"/>
                </a:solidFill>
                <a:latin typeface="微软雅黑" panose="020B0503020204020204" pitchFamily="34" charset="-122"/>
                <a:ea typeface="微软雅黑" panose="020B0503020204020204" pitchFamily="34" charset="-122"/>
              </a:rPr>
              <a:t>README.md</a:t>
            </a:r>
            <a:r>
              <a:rPr lang="en-US" altLang="zh-CN" sz="2000" dirty="0" smtClean="0">
                <a:solidFill>
                  <a:srgbClr val="295860"/>
                </a:solidFill>
                <a:latin typeface="微软雅黑" panose="020B0503020204020204" pitchFamily="34" charset="-122"/>
                <a:ea typeface="微软雅黑" panose="020B0503020204020204" pitchFamily="34" charset="-122"/>
              </a:rPr>
              <a:t> at </a:t>
            </a:r>
            <a:r>
              <a:rPr lang="en-US" altLang="zh-CN" sz="2000" dirty="0" smtClean="0">
                <a:solidFill>
                  <a:srgbClr val="295860"/>
                </a:solidFill>
                <a:latin typeface="微软雅黑" panose="020B0503020204020204" pitchFamily="34" charset="-122"/>
                <a:ea typeface="微软雅黑" panose="020B0503020204020204" pitchFamily="34" charset="-122"/>
              </a:rPr>
              <a:t>SSE on </a:t>
            </a:r>
            <a:r>
              <a:rPr lang="en-US" altLang="zh-CN" sz="2000" dirty="0" err="1" smtClean="0">
                <a:solidFill>
                  <a:srgbClr val="295860"/>
                </a:solidFill>
                <a:latin typeface="微软雅黑" panose="020B0503020204020204" pitchFamily="34" charset="-122"/>
                <a:ea typeface="微软雅黑" panose="020B0503020204020204" pitchFamily="34" charset="-122"/>
              </a:rPr>
              <a:t>github</a:t>
            </a:r>
            <a:r>
              <a:rPr lang="en-US" altLang="zh-CN" sz="2000" dirty="0" smtClean="0">
                <a:solidFill>
                  <a:srgbClr val="295860"/>
                </a:solidFill>
                <a:latin typeface="微软雅黑" panose="020B0503020204020204" pitchFamily="34" charset="-122"/>
                <a:ea typeface="微软雅黑" panose="020B0503020204020204" pitchFamily="34" charset="-122"/>
              </a:rPr>
              <a:t>, But I am busy with the previous work, I have not finished reading.</a:t>
            </a:r>
            <a:endParaRPr lang="en-US" altLang="zh-CN" sz="2000" dirty="0" smtClean="0">
              <a:solidFill>
                <a:srgbClr val="2958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99517"/>
            <a:ext cx="152400" cy="563880"/>
          </a:xfrm>
          <a:prstGeom prst="rect">
            <a:avLst/>
          </a:prstGeom>
          <a:solidFill>
            <a:srgbClr val="295860"/>
          </a:solid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grpSp>
        <p:nvGrpSpPr>
          <p:cNvPr id="6" name="组合 5"/>
          <p:cNvGrpSpPr/>
          <p:nvPr/>
        </p:nvGrpSpPr>
        <p:grpSpPr>
          <a:xfrm>
            <a:off x="245745" y="699517"/>
            <a:ext cx="563880" cy="563880"/>
            <a:chOff x="276225" y="213360"/>
            <a:chExt cx="563880" cy="563880"/>
          </a:xfrm>
          <a:solidFill>
            <a:srgbClr val="295860"/>
          </a:solidFill>
        </p:grpSpPr>
        <p:sp>
          <p:nvSpPr>
            <p:cNvPr id="9" name="矩形 8"/>
            <p:cNvSpPr/>
            <p:nvPr/>
          </p:nvSpPr>
          <p:spPr>
            <a:xfrm>
              <a:off x="276225" y="213360"/>
              <a:ext cx="250031" cy="563880"/>
            </a:xfrm>
            <a:prstGeom prst="rect">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sp>
          <p:nvSpPr>
            <p:cNvPr id="10" name="椭圆 9"/>
            <p:cNvSpPr/>
            <p:nvPr/>
          </p:nvSpPr>
          <p:spPr>
            <a:xfrm>
              <a:off x="276225" y="213360"/>
              <a:ext cx="563880" cy="563880"/>
            </a:xfrm>
            <a:prstGeom prst="ellipse">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295860"/>
                </a:solidFill>
              </a:endParaRPr>
            </a:p>
          </p:txBody>
        </p:sp>
      </p:grpSp>
      <p:sp>
        <p:nvSpPr>
          <p:cNvPr id="7" name="文本框 27"/>
          <p:cNvSpPr txBox="1"/>
          <p:nvPr/>
        </p:nvSpPr>
        <p:spPr>
          <a:xfrm>
            <a:off x="881676" y="792323"/>
            <a:ext cx="227337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smtClean="0">
                <a:solidFill>
                  <a:srgbClr val="295860"/>
                </a:solidFill>
                <a:latin typeface="微软雅黑" panose="020B0503020204020204" pitchFamily="34" charset="-122"/>
                <a:ea typeface="微软雅黑" panose="020B0503020204020204" pitchFamily="34" charset="-122"/>
              </a:rPr>
              <a:t>1.Extract Link</a:t>
            </a:r>
            <a:endParaRPr lang="zh-CN" altLang="en-US" sz="2400" b="1" dirty="0">
              <a:solidFill>
                <a:srgbClr val="295860"/>
              </a:solidFill>
              <a:latin typeface="微软雅黑" panose="020B0503020204020204" pitchFamily="34" charset="-122"/>
              <a:ea typeface="微软雅黑" panose="020B0503020204020204" pitchFamily="34" charset="-122"/>
            </a:endParaRPr>
          </a:p>
        </p:txBody>
      </p:sp>
      <p:sp>
        <p:nvSpPr>
          <p:cNvPr id="23" name="文本框 118"/>
          <p:cNvSpPr txBox="1"/>
          <p:nvPr/>
        </p:nvSpPr>
        <p:spPr>
          <a:xfrm>
            <a:off x="746470" y="1765990"/>
            <a:ext cx="9601862" cy="22467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I have extracted the link from RSO to ESO, including the questions, the answers, and the comments.</a:t>
            </a:r>
          </a:p>
          <a:p>
            <a:pPr algn="just">
              <a:buFont typeface="Wingdings" pitchFamily="2" charset="2"/>
              <a:buChar char="Ø"/>
            </a:pP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The extraction method uses database query operations  and regular expressions.</a:t>
            </a:r>
          </a:p>
          <a:p>
            <a:pPr algn="just">
              <a:buFont typeface="Wingdings" pitchFamily="2" charset="2"/>
              <a:buChar char="Ø"/>
            </a:pP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I stored the extracted data in 3 txt texts.</a:t>
            </a:r>
            <a:endParaRPr lang="zh-CN" altLang="en-US" sz="2000" dirty="0">
              <a:solidFill>
                <a:srgbClr val="295860"/>
              </a:solidFill>
              <a:latin typeface="微软雅黑" panose="020B0503020204020204" pitchFamily="34" charset="-122"/>
              <a:ea typeface="微软雅黑" panose="020B0503020204020204" pitchFamily="34" charset="-122"/>
            </a:endParaRPr>
          </a:p>
        </p:txBody>
      </p:sp>
      <p:sp>
        <p:nvSpPr>
          <p:cNvPr id="15" name="矩形 14"/>
          <p:cNvSpPr/>
          <p:nvPr/>
        </p:nvSpPr>
        <p:spPr>
          <a:xfrm>
            <a:off x="10902047" y="685285"/>
            <a:ext cx="646331" cy="369332"/>
          </a:xfrm>
          <a:prstGeom prst="rect">
            <a:avLst/>
          </a:prstGeom>
        </p:spPr>
        <p:txBody>
          <a:bodyPr wrap="none">
            <a:spAutoFit/>
          </a:bodyPr>
          <a:lstStyle/>
          <a:p>
            <a:r>
              <a:rPr lang="zh-CN" altLang="en-US" dirty="0" smtClean="0"/>
              <a:t>添加</a:t>
            </a:r>
            <a:endParaRPr lang="zh-CN" altLang="en-US" dirty="0"/>
          </a:p>
        </p:txBody>
      </p:sp>
      <p:pic>
        <p:nvPicPr>
          <p:cNvPr id="2" name="Picture 2"/>
          <p:cNvPicPr>
            <a:picLocks noChangeAspect="1" noChangeArrowheads="1"/>
          </p:cNvPicPr>
          <p:nvPr/>
        </p:nvPicPr>
        <p:blipFill>
          <a:blip r:embed="rId3" cstate="print"/>
          <a:srcRect/>
          <a:stretch>
            <a:fillRect/>
          </a:stretch>
        </p:blipFill>
        <p:spPr bwMode="auto">
          <a:xfrm>
            <a:off x="2276706" y="4353197"/>
            <a:ext cx="6863773" cy="1434286"/>
          </a:xfrm>
          <a:prstGeom prst="rect">
            <a:avLst/>
          </a:prstGeom>
          <a:noFill/>
          <a:ln w="9525">
            <a:noFill/>
            <a:miter lim="800000"/>
            <a:headEnd/>
            <a:tailEnd/>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699517"/>
            <a:ext cx="152400" cy="563880"/>
          </a:xfrm>
          <a:prstGeom prst="rect">
            <a:avLst/>
          </a:prstGeom>
          <a:solidFill>
            <a:srgbClr val="295860"/>
          </a:solid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grpSp>
        <p:nvGrpSpPr>
          <p:cNvPr id="37" name="组合 36"/>
          <p:cNvGrpSpPr/>
          <p:nvPr/>
        </p:nvGrpSpPr>
        <p:grpSpPr>
          <a:xfrm>
            <a:off x="245745" y="699517"/>
            <a:ext cx="563880" cy="563880"/>
            <a:chOff x="276225" y="213360"/>
            <a:chExt cx="563880" cy="563880"/>
          </a:xfrm>
          <a:solidFill>
            <a:srgbClr val="295860"/>
          </a:solidFill>
        </p:grpSpPr>
        <p:sp>
          <p:nvSpPr>
            <p:cNvPr id="38" name="矩形 37"/>
            <p:cNvSpPr/>
            <p:nvPr/>
          </p:nvSpPr>
          <p:spPr>
            <a:xfrm>
              <a:off x="276225" y="213360"/>
              <a:ext cx="250031" cy="563880"/>
            </a:xfrm>
            <a:prstGeom prst="rect">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sp>
          <p:nvSpPr>
            <p:cNvPr id="39" name="椭圆 38"/>
            <p:cNvSpPr/>
            <p:nvPr/>
          </p:nvSpPr>
          <p:spPr>
            <a:xfrm>
              <a:off x="276225" y="213360"/>
              <a:ext cx="563880" cy="563880"/>
            </a:xfrm>
            <a:prstGeom prst="ellipse">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295860"/>
                </a:solidFill>
              </a:endParaRPr>
            </a:p>
          </p:txBody>
        </p:sp>
      </p:grpSp>
      <p:sp>
        <p:nvSpPr>
          <p:cNvPr id="40" name="文本框 27"/>
          <p:cNvSpPr txBox="1"/>
          <p:nvPr/>
        </p:nvSpPr>
        <p:spPr>
          <a:xfrm>
            <a:off x="881676" y="792323"/>
            <a:ext cx="716862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smtClean="0">
                <a:solidFill>
                  <a:srgbClr val="295860"/>
                </a:solidFill>
                <a:latin typeface="微软雅黑" panose="020B0503020204020204" pitchFamily="34" charset="-122"/>
                <a:ea typeface="微软雅黑" panose="020B0503020204020204" pitchFamily="34" charset="-122"/>
              </a:rPr>
              <a:t>2.Analysis Link—</a:t>
            </a:r>
            <a:r>
              <a:rPr lang="zh-CN" altLang="en-US" sz="2400" b="1" dirty="0" smtClean="0">
                <a:solidFill>
                  <a:srgbClr val="295860"/>
                </a:solidFill>
                <a:latin typeface="微软雅黑" panose="020B0503020204020204" pitchFamily="34" charset="-122"/>
                <a:ea typeface="微软雅黑" panose="020B0503020204020204" pitchFamily="34" charset="-122"/>
              </a:rPr>
              <a:t>①</a:t>
            </a:r>
            <a:r>
              <a:rPr lang="en-US" altLang="zh-CN" sz="2400" b="1" dirty="0" smtClean="0">
                <a:solidFill>
                  <a:srgbClr val="295860"/>
                </a:solidFill>
                <a:latin typeface="微软雅黑" panose="020B0503020204020204" pitchFamily="34" charset="-122"/>
                <a:ea typeface="微软雅黑" panose="020B0503020204020204" pitchFamily="34" charset="-122"/>
              </a:rPr>
              <a:t>Analysis Link of Questions</a:t>
            </a:r>
            <a:endParaRPr lang="zh-CN" altLang="en-US" sz="2400" b="1" dirty="0">
              <a:solidFill>
                <a:srgbClr val="295860"/>
              </a:solidFill>
              <a:latin typeface="微软雅黑" panose="020B0503020204020204" pitchFamily="34" charset="-122"/>
              <a:ea typeface="微软雅黑" panose="020B0503020204020204" pitchFamily="34" charset="-122"/>
            </a:endParaRPr>
          </a:p>
        </p:txBody>
      </p:sp>
      <p:pic>
        <p:nvPicPr>
          <p:cNvPr id="11" name="图片 10"/>
          <p:cNvPicPr/>
          <p:nvPr/>
        </p:nvPicPr>
        <p:blipFill>
          <a:blip r:embed="rId3" cstate="print"/>
          <a:srcRect/>
          <a:stretch>
            <a:fillRect/>
          </a:stretch>
        </p:blipFill>
        <p:spPr bwMode="auto">
          <a:xfrm>
            <a:off x="323385" y="3069559"/>
            <a:ext cx="3025140" cy="2346960"/>
          </a:xfrm>
          <a:prstGeom prst="rect">
            <a:avLst/>
          </a:prstGeom>
          <a:noFill/>
          <a:ln w="9525">
            <a:noFill/>
            <a:miter lim="800000"/>
            <a:headEnd/>
            <a:tailEnd/>
          </a:ln>
        </p:spPr>
      </p:pic>
      <p:sp>
        <p:nvSpPr>
          <p:cNvPr id="14" name="文本框 118"/>
          <p:cNvSpPr txBox="1"/>
          <p:nvPr/>
        </p:nvSpPr>
        <p:spPr>
          <a:xfrm>
            <a:off x="2400567" y="1192234"/>
            <a:ext cx="8806407" cy="53245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Link of Questions (LQ)Total : 889</a:t>
            </a:r>
          </a:p>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Questions Total</a:t>
            </a:r>
            <a:r>
              <a:rPr lang="zh-CN" altLang="en-US" sz="2000" dirty="0" smtClean="0">
                <a:solidFill>
                  <a:srgbClr val="295860"/>
                </a:solidFill>
                <a:latin typeface="微软雅黑" panose="020B0503020204020204" pitchFamily="34" charset="-122"/>
                <a:ea typeface="微软雅黑" panose="020B0503020204020204" pitchFamily="34" charset="-122"/>
              </a:rPr>
              <a:t>：</a:t>
            </a:r>
            <a:r>
              <a:rPr lang="en-US" altLang="zh-CN" sz="2000" dirty="0" smtClean="0">
                <a:solidFill>
                  <a:srgbClr val="295860"/>
                </a:solidFill>
                <a:latin typeface="微软雅黑" panose="020B0503020204020204" pitchFamily="34" charset="-122"/>
                <a:ea typeface="微软雅黑" panose="020B0503020204020204" pitchFamily="34" charset="-122"/>
              </a:rPr>
              <a:t>228006</a:t>
            </a:r>
          </a:p>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The ratio of LQ to Questions : 0.390%</a:t>
            </a:r>
          </a:p>
          <a:p>
            <a:pPr lvl="1" algn="just"/>
            <a:r>
              <a:rPr lang="en-US" altLang="zh-CN" sz="2000" dirty="0" smtClean="0">
                <a:solidFill>
                  <a:srgbClr val="295860"/>
                </a:solidFill>
                <a:latin typeface="微软雅黑" panose="020B0503020204020204" pitchFamily="34" charset="-122"/>
                <a:ea typeface="微软雅黑" panose="020B0503020204020204" pitchFamily="34" charset="-122"/>
              </a:rPr>
              <a:t>	I </a:t>
            </a:r>
            <a:r>
              <a:rPr lang="en-US" altLang="zh-CN" sz="2000" dirty="0" smtClean="0">
                <a:solidFill>
                  <a:srgbClr val="295860"/>
                </a:solidFill>
                <a:latin typeface="微软雅黑" panose="020B0503020204020204" pitchFamily="34" charset="-122"/>
                <a:ea typeface="微软雅黑" panose="020B0503020204020204" pitchFamily="34" charset="-122"/>
              </a:rPr>
              <a:t>immediately extracted 50 LQ to analyze their categories and I </a:t>
            </a:r>
            <a:r>
              <a:rPr lang="en-US" altLang="zh-CN" sz="2000" dirty="0" smtClean="0">
                <a:solidFill>
                  <a:srgbClr val="295860"/>
                </a:solidFill>
                <a:latin typeface="微软雅黑" panose="020B0503020204020204" pitchFamily="34" charset="-122"/>
                <a:ea typeface="微软雅黑" panose="020B0503020204020204" pitchFamily="34" charset="-122"/>
              </a:rPr>
              <a:t>	found </a:t>
            </a:r>
            <a:r>
              <a:rPr lang="en-US" altLang="zh-CN" sz="2000" dirty="0" smtClean="0">
                <a:solidFill>
                  <a:srgbClr val="295860"/>
                </a:solidFill>
                <a:latin typeface="微软雅黑" panose="020B0503020204020204" pitchFamily="34" charset="-122"/>
                <a:ea typeface="微软雅黑" panose="020B0503020204020204" pitchFamily="34" charset="-122"/>
              </a:rPr>
              <a:t>the following </a:t>
            </a:r>
            <a:r>
              <a:rPr lang="en-US" altLang="zh-CN" sz="2000" dirty="0" smtClean="0">
                <a:solidFill>
                  <a:srgbClr val="295860"/>
                </a:solidFill>
                <a:latin typeface="微软雅黑" panose="020B0503020204020204" pitchFamily="34" charset="-122"/>
                <a:ea typeface="微软雅黑" panose="020B0503020204020204" pitchFamily="34" charset="-122"/>
              </a:rPr>
              <a:t>types:</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1: </a:t>
            </a:r>
            <a:r>
              <a:rPr lang="en-US" altLang="zh-CN" sz="2000" dirty="0" smtClean="0">
                <a:solidFill>
                  <a:srgbClr val="295860"/>
                </a:solidFill>
                <a:latin typeface="微软雅黑" panose="020B0503020204020204" pitchFamily="34" charset="-122"/>
                <a:ea typeface="微软雅黑" panose="020B0503020204020204" pitchFamily="34" charset="-122"/>
              </a:rPr>
              <a:t>related </a:t>
            </a:r>
            <a:r>
              <a:rPr lang="en-US" altLang="zh-CN" sz="2000" dirty="0" smtClean="0">
                <a:solidFill>
                  <a:srgbClr val="295860"/>
                </a:solidFill>
                <a:latin typeface="微软雅黑" panose="020B0503020204020204" pitchFamily="34" charset="-122"/>
                <a:ea typeface="微软雅黑" panose="020B0503020204020204" pitchFamily="34" charset="-122"/>
              </a:rPr>
              <a:t>to the original question and solved part of problem, but </a:t>
            </a:r>
            <a:r>
              <a:rPr lang="en-US" altLang="zh-CN" sz="2000" dirty="0" smtClean="0">
                <a:solidFill>
                  <a:srgbClr val="295860"/>
                </a:solidFill>
                <a:latin typeface="微软雅黑" panose="020B0503020204020204" pitchFamily="34" charset="-122"/>
                <a:ea typeface="微软雅黑" panose="020B0503020204020204" pitchFamily="34" charset="-122"/>
              </a:rPr>
              <a:t>does not </a:t>
            </a:r>
            <a:r>
              <a:rPr lang="en-US" altLang="zh-CN" sz="2000" dirty="0" smtClean="0">
                <a:solidFill>
                  <a:srgbClr val="295860"/>
                </a:solidFill>
                <a:latin typeface="微软雅黑" panose="020B0503020204020204" pitchFamily="34" charset="-122"/>
                <a:ea typeface="微软雅黑" panose="020B0503020204020204" pitchFamily="34" charset="-122"/>
              </a:rPr>
              <a:t>completely solve.</a:t>
            </a: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2: </a:t>
            </a:r>
            <a:r>
              <a:rPr lang="en-US" altLang="zh-CN" sz="2000" dirty="0" smtClean="0">
                <a:solidFill>
                  <a:srgbClr val="295860"/>
                </a:solidFill>
                <a:latin typeface="微软雅黑" panose="020B0503020204020204" pitchFamily="34" charset="-122"/>
                <a:ea typeface="微软雅黑" panose="020B0503020204020204" pitchFamily="34" charset="-122"/>
              </a:rPr>
              <a:t>This </a:t>
            </a:r>
            <a:r>
              <a:rPr lang="en-US" altLang="zh-CN" sz="2000" dirty="0" smtClean="0">
                <a:solidFill>
                  <a:srgbClr val="295860"/>
                </a:solidFill>
                <a:latin typeface="微软雅黑" panose="020B0503020204020204" pitchFamily="34" charset="-122"/>
                <a:ea typeface="微软雅黑" panose="020B0503020204020204" pitchFamily="34" charset="-122"/>
              </a:rPr>
              <a:t>LQ </a:t>
            </a:r>
            <a:r>
              <a:rPr lang="en-US" altLang="zh-CN" sz="2000" dirty="0" smtClean="0">
                <a:solidFill>
                  <a:srgbClr val="295860"/>
                </a:solidFill>
                <a:latin typeface="微软雅黑" panose="020B0503020204020204" pitchFamily="34" charset="-122"/>
                <a:ea typeface="微软雅黑" panose="020B0503020204020204" pitchFamily="34" charset="-122"/>
              </a:rPr>
              <a:t>is the </a:t>
            </a:r>
            <a:r>
              <a:rPr lang="en-US" altLang="zh-CN" sz="2000" dirty="0" smtClean="0">
                <a:solidFill>
                  <a:srgbClr val="295860"/>
                </a:solidFill>
                <a:latin typeface="微软雅黑" panose="020B0503020204020204" pitchFamily="34" charset="-122"/>
                <a:ea typeface="微软雅黑" panose="020B0503020204020204" pitchFamily="34" charset="-122"/>
              </a:rPr>
              <a:t>answer of the original question, but the author raises new problem on this LQ basis.</a:t>
            </a: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3: This LQ </a:t>
            </a:r>
            <a:r>
              <a:rPr lang="en-US" altLang="zh-CN" sz="2000" dirty="0" smtClean="0">
                <a:solidFill>
                  <a:srgbClr val="295860"/>
                </a:solidFill>
                <a:latin typeface="微软雅黑" panose="020B0503020204020204" pitchFamily="34" charset="-122"/>
                <a:ea typeface="微软雅黑" panose="020B0503020204020204" pitchFamily="34" charset="-122"/>
              </a:rPr>
              <a:t>is the </a:t>
            </a:r>
            <a:r>
              <a:rPr lang="en-US" altLang="zh-CN" sz="2000" dirty="0" smtClean="0">
                <a:solidFill>
                  <a:srgbClr val="295860"/>
                </a:solidFill>
                <a:latin typeface="微软雅黑" panose="020B0503020204020204" pitchFamily="34" charset="-122"/>
                <a:ea typeface="微软雅黑" panose="020B0503020204020204" pitchFamily="34" charset="-122"/>
              </a:rPr>
              <a:t>answer of the original question, but the author </a:t>
            </a:r>
            <a:r>
              <a:rPr lang="en-US" altLang="zh-CN" sz="2000" dirty="0" smtClean="0">
                <a:solidFill>
                  <a:srgbClr val="295860"/>
                </a:solidFill>
                <a:latin typeface="微软雅黑" panose="020B0503020204020204" pitchFamily="34" charset="-122"/>
                <a:ea typeface="微软雅黑" panose="020B0503020204020204" pitchFamily="34" charset="-122"/>
              </a:rPr>
              <a:t>does</a:t>
            </a:r>
            <a:r>
              <a:rPr lang="en-US" altLang="zh-CN" sz="2000" dirty="0" smtClean="0">
                <a:solidFill>
                  <a:srgbClr val="295860"/>
                </a:solidFill>
                <a:latin typeface="微软雅黑" panose="020B0503020204020204" pitchFamily="34" charset="-122"/>
                <a:ea typeface="微软雅黑" panose="020B0503020204020204" pitchFamily="34" charset="-122"/>
              </a:rPr>
              <a:t> </a:t>
            </a:r>
            <a:r>
              <a:rPr lang="en-US" altLang="zh-CN" sz="2000" dirty="0" smtClean="0">
                <a:solidFill>
                  <a:srgbClr val="295860"/>
                </a:solidFill>
                <a:latin typeface="微软雅黑" panose="020B0503020204020204" pitchFamily="34" charset="-122"/>
                <a:ea typeface="微软雅黑" panose="020B0503020204020204" pitchFamily="34" charset="-122"/>
              </a:rPr>
              <a:t>not understand some content/ </a:t>
            </a:r>
            <a:r>
              <a:rPr lang="en-US" altLang="zh-CN" sz="2000" dirty="0" smtClean="0">
                <a:solidFill>
                  <a:srgbClr val="295860"/>
                </a:solidFill>
                <a:latin typeface="微软雅黑" panose="020B0503020204020204" pitchFamily="34" charset="-122"/>
                <a:ea typeface="微软雅黑" panose="020B0503020204020204" pitchFamily="34" charset="-122"/>
              </a:rPr>
              <a:t>has </a:t>
            </a:r>
            <a:r>
              <a:rPr lang="en-US" altLang="zh-CN" sz="2000" dirty="0" smtClean="0">
                <a:solidFill>
                  <a:srgbClr val="295860"/>
                </a:solidFill>
                <a:latin typeface="微软雅黑" panose="020B0503020204020204" pitchFamily="34" charset="-122"/>
                <a:ea typeface="微软雅黑" panose="020B0503020204020204" pitchFamily="34" charset="-122"/>
              </a:rPr>
              <a:t>doubts/ </a:t>
            </a:r>
            <a:r>
              <a:rPr lang="en-US" altLang="zh-CN" sz="2000" dirty="0" smtClean="0">
                <a:solidFill>
                  <a:srgbClr val="295860"/>
                </a:solidFill>
                <a:latin typeface="微软雅黑" panose="020B0503020204020204" pitchFamily="34" charset="-122"/>
                <a:ea typeface="微软雅黑" panose="020B0503020204020204" pitchFamily="34" charset="-122"/>
              </a:rPr>
              <a:t>use </a:t>
            </a:r>
            <a:r>
              <a:rPr lang="en-US" altLang="zh-CN" sz="2000" dirty="0" smtClean="0">
                <a:solidFill>
                  <a:srgbClr val="295860"/>
                </a:solidFill>
                <a:latin typeface="微软雅黑" panose="020B0503020204020204" pitchFamily="34" charset="-122"/>
                <a:ea typeface="微软雅黑" panose="020B0503020204020204" pitchFamily="34" charset="-122"/>
              </a:rPr>
              <a:t>with problem/ will not use.</a:t>
            </a: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4: Duplicate problem with ESO.</a:t>
            </a: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5: </a:t>
            </a:r>
            <a:r>
              <a:rPr lang="en-US" altLang="zh-CN" sz="2000" dirty="0" smtClean="0">
                <a:solidFill>
                  <a:srgbClr val="295860"/>
                </a:solidFill>
                <a:latin typeface="微软雅黑" panose="020B0503020204020204" pitchFamily="34" charset="-122"/>
                <a:ea typeface="微软雅黑" panose="020B0503020204020204" pitchFamily="34" charset="-122"/>
              </a:rPr>
              <a:t>related </a:t>
            </a:r>
            <a:r>
              <a:rPr lang="en-US" altLang="zh-CN" sz="2000" dirty="0" smtClean="0">
                <a:solidFill>
                  <a:srgbClr val="295860"/>
                </a:solidFill>
                <a:latin typeface="微软雅黑" panose="020B0503020204020204" pitchFamily="34" charset="-122"/>
                <a:ea typeface="微软雅黑" panose="020B0503020204020204" pitchFamily="34" charset="-122"/>
              </a:rPr>
              <a:t>to the original question but </a:t>
            </a:r>
            <a:r>
              <a:rPr lang="en-US" altLang="zh-CN" sz="2000" dirty="0" smtClean="0">
                <a:solidFill>
                  <a:srgbClr val="295860"/>
                </a:solidFill>
                <a:latin typeface="微软雅黑" panose="020B0503020204020204" pitchFamily="34" charset="-122"/>
                <a:ea typeface="微软雅黑" panose="020B0503020204020204" pitchFamily="34" charset="-122"/>
              </a:rPr>
              <a:t>does not </a:t>
            </a:r>
            <a:r>
              <a:rPr lang="en-US" altLang="zh-CN" sz="2000" dirty="0" smtClean="0">
                <a:solidFill>
                  <a:srgbClr val="295860"/>
                </a:solidFill>
                <a:latin typeface="微软雅黑" panose="020B0503020204020204" pitchFamily="34" charset="-122"/>
                <a:ea typeface="微软雅黑" panose="020B0503020204020204" pitchFamily="34" charset="-122"/>
              </a:rPr>
              <a:t>solve the problem.</a:t>
            </a: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6: This LQ </a:t>
            </a:r>
            <a:r>
              <a:rPr lang="en-US" altLang="zh-CN" sz="2000" dirty="0" smtClean="0">
                <a:solidFill>
                  <a:srgbClr val="295860"/>
                </a:solidFill>
                <a:latin typeface="微软雅黑" panose="020B0503020204020204" pitchFamily="34" charset="-122"/>
                <a:ea typeface="微软雅黑" panose="020B0503020204020204" pitchFamily="34" charset="-122"/>
              </a:rPr>
              <a:t>is the </a:t>
            </a:r>
            <a:r>
              <a:rPr lang="en-US" altLang="zh-CN" sz="2000" dirty="0" smtClean="0">
                <a:solidFill>
                  <a:srgbClr val="295860"/>
                </a:solidFill>
                <a:latin typeface="微软雅黑" panose="020B0503020204020204" pitchFamily="34" charset="-122"/>
                <a:ea typeface="微软雅黑" panose="020B0503020204020204" pitchFamily="34" charset="-122"/>
              </a:rPr>
              <a:t>question which the author </a:t>
            </a:r>
            <a:r>
              <a:rPr lang="en-US" altLang="zh-CN" sz="2000" dirty="0" smtClean="0">
                <a:solidFill>
                  <a:srgbClr val="295860"/>
                </a:solidFill>
                <a:latin typeface="微软雅黑" panose="020B0503020204020204" pitchFamily="34" charset="-122"/>
                <a:ea typeface="微软雅黑" panose="020B0503020204020204" pitchFamily="34" charset="-122"/>
              </a:rPr>
              <a:t>quoted </a:t>
            </a:r>
            <a:r>
              <a:rPr lang="en-US" altLang="zh-CN" sz="2000" dirty="0" smtClean="0">
                <a:solidFill>
                  <a:srgbClr val="295860"/>
                </a:solidFill>
                <a:latin typeface="微软雅黑" panose="020B0503020204020204" pitchFamily="34" charset="-122"/>
                <a:ea typeface="微软雅黑" panose="020B0503020204020204" pitchFamily="34" charset="-122"/>
              </a:rPr>
              <a:t>himself question at ESO. </a:t>
            </a:r>
            <a:endParaRPr lang="zh-CN" altLang="en-US" sz="2000" dirty="0">
              <a:solidFill>
                <a:srgbClr val="295860"/>
              </a:solidFill>
              <a:latin typeface="微软雅黑" panose="020B0503020204020204" pitchFamily="34" charset="-122"/>
              <a:ea typeface="微软雅黑" panose="020B0503020204020204" pitchFamily="34"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585144" y="351822"/>
          <a:ext cx="3429730" cy="6096539"/>
        </p:xfrm>
        <a:graphic>
          <a:graphicData uri="http://schemas.openxmlformats.org/drawingml/2006/table">
            <a:tbl>
              <a:tblPr>
                <a:tableStyleId>{2D5ABB26-0587-4C30-8999-92F81FD0307C}</a:tableStyleId>
              </a:tblPr>
              <a:tblGrid>
                <a:gridCol w="836706"/>
                <a:gridCol w="885806"/>
                <a:gridCol w="918404"/>
                <a:gridCol w="788814"/>
              </a:tblGrid>
              <a:tr h="114874">
                <a:tc>
                  <a:txBody>
                    <a:bodyPr/>
                    <a:lstStyle/>
                    <a:p>
                      <a:pPr algn="ctr">
                        <a:spcAft>
                          <a:spcPts val="0"/>
                        </a:spcAft>
                      </a:pPr>
                      <a:r>
                        <a:rPr lang="zh-CN" sz="700" dirty="0"/>
                        <a:t>第</a:t>
                      </a:r>
                      <a:r>
                        <a:rPr lang="en-US" sz="700" dirty="0" err="1"/>
                        <a:t>i</a:t>
                      </a:r>
                      <a:r>
                        <a:rPr lang="zh-CN" sz="700" dirty="0"/>
                        <a:t>条</a:t>
                      </a:r>
                      <a:endParaRPr lang="zh-CN" sz="700" dirty="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dirty="0"/>
                        <a:t>Id of RSO</a:t>
                      </a:r>
                      <a:endParaRPr lang="zh-CN" sz="700" b="1" dirty="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dirty="0"/>
                        <a:t>Id of ESO</a:t>
                      </a:r>
                      <a:endParaRPr lang="zh-CN" sz="700" b="1" dirty="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dirty="0"/>
                        <a:t>Type</a:t>
                      </a:r>
                      <a:endParaRPr lang="zh-CN" sz="700" b="1" dirty="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21</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211812</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6822440</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1</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28</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226647</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7356820</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1</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41</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264309</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7040022</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1</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47</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273005</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17830227</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91</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395370</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5104765</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102</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416231</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12297861</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107</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419054</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7074</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111</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420027</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6469361</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113</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420363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29902715</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115</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420890</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237807</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1</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144</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435193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24642040</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1</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153</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441914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20471311</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160</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443581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6038236</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167</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445077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4817933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r>
                        <a:rPr lang="en-US" sz="700"/>
                        <a:t>182</a:t>
                      </a:r>
                      <a:endParaRPr lang="zh-CN" sz="700">
                        <a:solidFill>
                          <a:schemeClr val="tx1"/>
                        </a:solidFill>
                        <a:latin typeface="Calibri"/>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456126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472906</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207</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473837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34232656</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3</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219</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477742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31342684</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5</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255</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496920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35631295</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700"/>
                        <a:t>后者已被删除</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292</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509979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9767952</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328</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522436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2969348</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337</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528254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37058219</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3</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346</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530239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27862346</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5</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354</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535377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34398023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371</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543833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2778638</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3</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380</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547482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38407760</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4</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382</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548127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19463978</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385</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549173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38857192</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387</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551122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537593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390</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551725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29398237</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461</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593005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35818436</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3</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491</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611959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388483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4</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500</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614254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3533539</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518</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626264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11227809</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4</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spcAft>
                          <a:spcPts val="0"/>
                        </a:spcAft>
                      </a:pPr>
                      <a:r>
                        <a:rPr lang="en-US" sz="700"/>
                        <a:t>530</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629089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24082524</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4</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547</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636970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16804093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586</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660729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2827393</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599</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670221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44103024</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5</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611</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682666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44713104</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6</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645</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710886</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6359848</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dirty="0"/>
                        <a:t>3</a:t>
                      </a:r>
                      <a:endParaRPr lang="zh-CN" sz="700" dirty="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687</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734380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279749</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694</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741913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19480778</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697</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744596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dirty="0"/>
                        <a:t>36109946</a:t>
                      </a:r>
                      <a:endParaRPr lang="zh-CN" sz="700" dirty="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dirty="0"/>
                        <a:t>1</a:t>
                      </a:r>
                      <a:endParaRPr lang="zh-CN" sz="700" dirty="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719</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756989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dirty="0"/>
                        <a:t>28364837</a:t>
                      </a:r>
                      <a:endParaRPr lang="zh-CN" sz="700" dirty="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1</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775</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810266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46965523</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3</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782</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814245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48944875</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5</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810</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833030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19466374</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5</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825</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836563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50515162</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6</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853</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848471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12128458</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a:t>3</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870</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a:t>863175  </a:t>
                      </a:r>
                      <a:endParaRPr lang="zh-CN" sz="70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8049520</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69850" algn="ctr">
                        <a:spcAft>
                          <a:spcPts val="0"/>
                        </a:spcAft>
                      </a:pPr>
                      <a:r>
                        <a:rPr lang="en-US" sz="700"/>
                        <a:t> 3</a:t>
                      </a:r>
                      <a:endParaRPr lang="zh-CN" sz="70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874">
                <a:tc>
                  <a:txBody>
                    <a:bodyPr/>
                    <a:lstStyle/>
                    <a:p>
                      <a:pPr algn="ctr">
                        <a:spcAft>
                          <a:spcPts val="0"/>
                        </a:spcAft>
                      </a:pPr>
                      <a:r>
                        <a:rPr lang="en-US" sz="700"/>
                        <a:t>888</a:t>
                      </a:r>
                      <a:endParaRPr lang="zh-CN" sz="70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875368  </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t>50686243</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700" dirty="0"/>
                        <a:t>1</a:t>
                      </a:r>
                      <a:endParaRPr lang="zh-CN" sz="700" dirty="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615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800" u="none" strike="noStrike" cap="none" normalizeH="0" baseline="0" dirty="0" smtClean="0">
                          <a:ln>
                            <a:noFill/>
                          </a:ln>
                          <a:effectLst/>
                        </a:rPr>
                        <a:t>额外</a:t>
                      </a:r>
                      <a:r>
                        <a:rPr kumimoji="0" lang="zh-CN" altLang="en-US" sz="800" u="none" strike="noStrike" cap="none" normalizeH="0" baseline="0" dirty="0" smtClean="0">
                          <a:ln>
                            <a:noFill/>
                          </a:ln>
                          <a:effectLst/>
                        </a:rPr>
                        <a:t>：６１</a:t>
                      </a:r>
                      <a:r>
                        <a:rPr kumimoji="0" lang="en-US" altLang="zh-CN" sz="800" u="none" strike="noStrike" cap="none" normalizeH="0" baseline="0" dirty="0" smtClean="0">
                          <a:ln>
                            <a:noFill/>
                          </a:ln>
                          <a:effectLst/>
                        </a:rPr>
                        <a:t>4</a:t>
                      </a:r>
                      <a:endParaRPr kumimoji="0" lang="zh-CN" altLang="en-US" sz="1100" u="none" strike="noStrike" cap="none" normalizeH="0" baseline="0" dirty="0" smtClean="0">
                        <a:ln>
                          <a:noFill/>
                        </a:ln>
                        <a:effectLst/>
                      </a:endParaRPr>
                    </a:p>
                    <a:p>
                      <a:pPr algn="ctr">
                        <a:spcAft>
                          <a:spcPts val="0"/>
                        </a:spcAft>
                      </a:pPr>
                      <a:endParaRPr lang="zh-CN" sz="700" dirty="0">
                        <a:solidFill>
                          <a:schemeClr val="tx1"/>
                        </a:solidFill>
                        <a:latin typeface="Tahoma"/>
                        <a:ea typeface="微软雅黑"/>
                        <a:cs typeface="Times New Roman"/>
                      </a:endParaRPr>
                    </a:p>
                  </a:txBody>
                  <a:tcPr marL="43465" marR="43465"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700" dirty="0" smtClean="0"/>
                        <a:t>682926</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700" dirty="0" smtClean="0"/>
                        <a:t>7245710</a:t>
                      </a:r>
                      <a:endParaRPr lang="zh-CN" sz="700" dirty="0">
                        <a:solidFill>
                          <a:schemeClr val="tx1"/>
                        </a:solidFill>
                        <a:latin typeface="Calibri"/>
                      </a:endParaRPr>
                    </a:p>
                  </a:txBody>
                  <a:tcPr marL="43465" marR="434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US" altLang="zh-CN" sz="700" dirty="0" smtClean="0"/>
                        <a:t>1</a:t>
                      </a:r>
                      <a:endParaRPr lang="zh-CN" sz="700" dirty="0">
                        <a:solidFill>
                          <a:schemeClr val="tx1"/>
                        </a:solidFill>
                        <a:latin typeface="Tahoma"/>
                        <a:ea typeface="微软雅黑"/>
                        <a:cs typeface="Times New Roman"/>
                      </a:endParaRPr>
                    </a:p>
                  </a:txBody>
                  <a:tcPr marL="43465" marR="43465"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
        <p:nvSpPr>
          <p:cNvPr id="6" name="矩形 5"/>
          <p:cNvSpPr/>
          <p:nvPr/>
        </p:nvSpPr>
        <p:spPr>
          <a:xfrm>
            <a:off x="0" y="699517"/>
            <a:ext cx="152400" cy="563880"/>
          </a:xfrm>
          <a:prstGeom prst="rect">
            <a:avLst/>
          </a:prstGeom>
          <a:solidFill>
            <a:srgbClr val="295860"/>
          </a:solid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grpSp>
        <p:nvGrpSpPr>
          <p:cNvPr id="7" name="组合 6"/>
          <p:cNvGrpSpPr/>
          <p:nvPr/>
        </p:nvGrpSpPr>
        <p:grpSpPr>
          <a:xfrm>
            <a:off x="245745" y="699517"/>
            <a:ext cx="563880" cy="563880"/>
            <a:chOff x="276225" y="213360"/>
            <a:chExt cx="563880" cy="563880"/>
          </a:xfrm>
          <a:solidFill>
            <a:srgbClr val="295860"/>
          </a:solidFill>
        </p:grpSpPr>
        <p:sp>
          <p:nvSpPr>
            <p:cNvPr id="8" name="矩形 7"/>
            <p:cNvSpPr/>
            <p:nvPr/>
          </p:nvSpPr>
          <p:spPr>
            <a:xfrm>
              <a:off x="276225" y="213360"/>
              <a:ext cx="250031" cy="563880"/>
            </a:xfrm>
            <a:prstGeom prst="rect">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sp>
          <p:nvSpPr>
            <p:cNvPr id="9" name="椭圆 8"/>
            <p:cNvSpPr/>
            <p:nvPr/>
          </p:nvSpPr>
          <p:spPr>
            <a:xfrm>
              <a:off x="276225" y="213360"/>
              <a:ext cx="563880" cy="563880"/>
            </a:xfrm>
            <a:prstGeom prst="ellipse">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295860"/>
                </a:solidFill>
              </a:endParaRPr>
            </a:p>
          </p:txBody>
        </p:sp>
      </p:grpSp>
      <p:sp>
        <p:nvSpPr>
          <p:cNvPr id="10" name="文本框 27"/>
          <p:cNvSpPr txBox="1"/>
          <p:nvPr/>
        </p:nvSpPr>
        <p:spPr>
          <a:xfrm>
            <a:off x="881676" y="792323"/>
            <a:ext cx="716862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smtClean="0">
                <a:solidFill>
                  <a:srgbClr val="295860"/>
                </a:solidFill>
                <a:latin typeface="微软雅黑" panose="020B0503020204020204" pitchFamily="34" charset="-122"/>
                <a:ea typeface="微软雅黑" panose="020B0503020204020204" pitchFamily="34" charset="-122"/>
              </a:rPr>
              <a:t>2.Analysis Link—</a:t>
            </a:r>
            <a:r>
              <a:rPr lang="zh-CN" altLang="en-US" sz="2400" b="1" dirty="0" smtClean="0">
                <a:solidFill>
                  <a:srgbClr val="295860"/>
                </a:solidFill>
                <a:latin typeface="微软雅黑" panose="020B0503020204020204" pitchFamily="34" charset="-122"/>
                <a:ea typeface="微软雅黑" panose="020B0503020204020204" pitchFamily="34" charset="-122"/>
              </a:rPr>
              <a:t>①</a:t>
            </a:r>
            <a:r>
              <a:rPr lang="en-US" altLang="zh-CN" sz="2400" b="1" dirty="0" smtClean="0">
                <a:solidFill>
                  <a:srgbClr val="295860"/>
                </a:solidFill>
                <a:latin typeface="微软雅黑" panose="020B0503020204020204" pitchFamily="34" charset="-122"/>
                <a:ea typeface="微软雅黑" panose="020B0503020204020204" pitchFamily="34" charset="-122"/>
              </a:rPr>
              <a:t>Analysis Link of Questions</a:t>
            </a:r>
            <a:endParaRPr lang="zh-CN" altLang="en-US" sz="2400" b="1" dirty="0">
              <a:solidFill>
                <a:srgbClr val="295860"/>
              </a:solidFill>
              <a:latin typeface="微软雅黑" panose="020B0503020204020204" pitchFamily="34" charset="-122"/>
              <a:ea typeface="微软雅黑" panose="020B0503020204020204" pitchFamily="34" charset="-122"/>
            </a:endParaRPr>
          </a:p>
        </p:txBody>
      </p:sp>
      <p:sp>
        <p:nvSpPr>
          <p:cNvPr id="11" name="文本框 118"/>
          <p:cNvSpPr txBox="1"/>
          <p:nvPr/>
        </p:nvSpPr>
        <p:spPr>
          <a:xfrm>
            <a:off x="891436" y="1342244"/>
            <a:ext cx="6680242"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dirty="0" smtClean="0">
                <a:solidFill>
                  <a:srgbClr val="295860"/>
                </a:solidFill>
                <a:latin typeface="微软雅黑" panose="020B0503020204020204" pitchFamily="34" charset="-122"/>
                <a:ea typeface="微软雅黑" panose="020B0503020204020204" pitchFamily="34" charset="-122"/>
              </a:rPr>
              <a:t>The table on the right is 50 </a:t>
            </a:r>
            <a:r>
              <a:rPr lang="en-US" altLang="zh-CN" sz="2000" dirty="0" err="1" smtClean="0">
                <a:solidFill>
                  <a:srgbClr val="295860"/>
                </a:solidFill>
                <a:latin typeface="微软雅黑" panose="020B0503020204020204" pitchFamily="34" charset="-122"/>
                <a:ea typeface="微软雅黑" panose="020B0503020204020204" pitchFamily="34" charset="-122"/>
              </a:rPr>
              <a:t>LQs</a:t>
            </a:r>
            <a:r>
              <a:rPr lang="en-US" altLang="zh-CN" sz="2000" dirty="0" smtClean="0">
                <a:solidFill>
                  <a:srgbClr val="295860"/>
                </a:solidFill>
                <a:latin typeface="微软雅黑" panose="020B0503020204020204" pitchFamily="34" charset="-122"/>
                <a:ea typeface="微软雅黑" panose="020B0503020204020204" pitchFamily="34" charset="-122"/>
              </a:rPr>
              <a:t> randomly selected, </a:t>
            </a: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 the table below is the result of analysis.</a:t>
            </a:r>
            <a:endParaRPr lang="zh-CN" altLang="en-US" sz="2000" dirty="0">
              <a:solidFill>
                <a:srgbClr val="295860"/>
              </a:solidFill>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nvGraphicFramePr>
        <p:xfrm>
          <a:off x="870089" y="2697293"/>
          <a:ext cx="6891160" cy="2878316"/>
        </p:xfrm>
        <a:graphic>
          <a:graphicData uri="http://schemas.openxmlformats.org/drawingml/2006/table">
            <a:tbl>
              <a:tblPr>
                <a:effectLst>
                  <a:outerShdw blurRad="50800" dist="38100" dir="2700000" algn="tl" rotWithShape="0">
                    <a:prstClr val="black">
                      <a:alpha val="40000"/>
                    </a:prstClr>
                  </a:outerShdw>
                </a:effectLst>
                <a:tableStyleId>{2D5ABB26-0587-4C30-8999-92F81FD0307C}</a:tableStyleId>
              </a:tblPr>
              <a:tblGrid>
                <a:gridCol w="2296514"/>
                <a:gridCol w="2297323"/>
                <a:gridCol w="2297323"/>
              </a:tblGrid>
              <a:tr h="411188">
                <a:tc>
                  <a:txBody>
                    <a:bodyPr/>
                    <a:lstStyle/>
                    <a:p>
                      <a:pPr algn="ctr">
                        <a:spcAft>
                          <a:spcPts val="0"/>
                        </a:spcAft>
                      </a:pPr>
                      <a:r>
                        <a:rPr lang="en-US" sz="2000" b="1" dirty="0"/>
                        <a:t>Type</a:t>
                      </a:r>
                      <a:endParaRPr lang="zh-CN" sz="2000" b="1" dirty="0">
                        <a:latin typeface="Tahoma"/>
                        <a:ea typeface="微软雅黑"/>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b="1" dirty="0" smtClean="0"/>
                        <a:t>Quantity</a:t>
                      </a:r>
                      <a:endParaRPr lang="zh-CN" sz="2000" b="1" dirty="0">
                        <a:latin typeface="Tahoma"/>
                        <a:ea typeface="微软雅黑"/>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b="1" dirty="0" smtClean="0"/>
                        <a:t>Percentage</a:t>
                      </a:r>
                      <a:endParaRPr lang="zh-CN" sz="2000" b="1" dirty="0">
                        <a:latin typeface="Tahoma"/>
                        <a:ea typeface="微软雅黑"/>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1</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12</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42%</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2</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2</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4</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3</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12</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24</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4</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5</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10</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5</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8</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16</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6</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2</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4</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8"/>
          <p:cNvSpPr txBox="1"/>
          <p:nvPr/>
        </p:nvSpPr>
        <p:spPr>
          <a:xfrm>
            <a:off x="1739591" y="1427738"/>
            <a:ext cx="8697950" cy="40934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solidFill>
                  <a:srgbClr val="295860"/>
                </a:solidFill>
                <a:latin typeface="微软雅黑" panose="020B0503020204020204" pitchFamily="34" charset="-122"/>
                <a:ea typeface="微软雅黑" panose="020B0503020204020204" pitchFamily="34" charset="-122"/>
              </a:rPr>
              <a:t>Conclusion</a:t>
            </a: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(1)Type 1,2 and 3 are helpful to the author, but for various reasons, the author has asked question. Type 1,2 and 3 accounted for 70%, that is, in the RSO question, reference ESO link, a large percentage of </a:t>
            </a:r>
            <a:r>
              <a:rPr lang="en-US" altLang="zh-CN" sz="2000" dirty="0" err="1" smtClean="0">
                <a:solidFill>
                  <a:srgbClr val="295860"/>
                </a:solidFill>
                <a:latin typeface="微软雅黑" panose="020B0503020204020204" pitchFamily="34" charset="-122"/>
                <a:ea typeface="微软雅黑" panose="020B0503020204020204" pitchFamily="34" charset="-122"/>
              </a:rPr>
              <a:t>LQs</a:t>
            </a:r>
            <a:r>
              <a:rPr lang="en-US" altLang="zh-CN" sz="2000" dirty="0" smtClean="0">
                <a:solidFill>
                  <a:srgbClr val="295860"/>
                </a:solidFill>
                <a:latin typeface="微软雅黑" panose="020B0503020204020204" pitchFamily="34" charset="-122"/>
                <a:ea typeface="微软雅黑" panose="020B0503020204020204" pitchFamily="34" charset="-122"/>
              </a:rPr>
              <a:t> are helpful to the author.</a:t>
            </a: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(2)Type 4 </a:t>
            </a:r>
            <a:r>
              <a:rPr lang="en-US" altLang="zh-CN" sz="2000" dirty="0" smtClean="0">
                <a:solidFill>
                  <a:srgbClr val="295860"/>
                </a:solidFill>
                <a:latin typeface="微软雅黑" panose="020B0503020204020204" pitchFamily="34" charset="-122"/>
                <a:ea typeface="微软雅黑" panose="020B0503020204020204" pitchFamily="34" charset="-122"/>
              </a:rPr>
              <a:t>is duplicate problem, simply copied from ESO to RSO. Type 4 accounted </a:t>
            </a:r>
            <a:r>
              <a:rPr lang="en-US" altLang="zh-CN" sz="2000" dirty="0" smtClean="0">
                <a:solidFill>
                  <a:srgbClr val="295860"/>
                </a:solidFill>
                <a:latin typeface="微软雅黑" panose="020B0503020204020204" pitchFamily="34" charset="-122"/>
                <a:ea typeface="微软雅黑" panose="020B0503020204020204" pitchFamily="34" charset="-122"/>
              </a:rPr>
              <a:t>for </a:t>
            </a:r>
            <a:r>
              <a:rPr lang="en-US" altLang="zh-CN" sz="2000" dirty="0" smtClean="0">
                <a:solidFill>
                  <a:srgbClr val="295860"/>
                </a:solidFill>
                <a:latin typeface="微软雅黑" panose="020B0503020204020204" pitchFamily="34" charset="-122"/>
                <a:ea typeface="微软雅黑" panose="020B0503020204020204" pitchFamily="34" charset="-122"/>
              </a:rPr>
              <a:t>10%, it can be considered that some </a:t>
            </a:r>
            <a:r>
              <a:rPr lang="en-US" altLang="zh-CN" sz="2000" dirty="0" err="1" smtClean="0">
                <a:solidFill>
                  <a:srgbClr val="295860"/>
                </a:solidFill>
                <a:latin typeface="微软雅黑" panose="020B0503020204020204" pitchFamily="34" charset="-122"/>
                <a:ea typeface="微软雅黑" panose="020B0503020204020204" pitchFamily="34" charset="-122"/>
              </a:rPr>
              <a:t>LQs</a:t>
            </a:r>
            <a:r>
              <a:rPr lang="en-US" altLang="zh-CN" sz="2000" dirty="0" smtClean="0">
                <a:solidFill>
                  <a:srgbClr val="295860"/>
                </a:solidFill>
                <a:latin typeface="微软雅黑" panose="020B0503020204020204" pitchFamily="34" charset="-122"/>
                <a:ea typeface="微软雅黑" panose="020B0503020204020204" pitchFamily="34" charset="-122"/>
              </a:rPr>
              <a:t> are to </a:t>
            </a:r>
            <a:r>
              <a:rPr lang="en-US" altLang="zh-CN" sz="2000" dirty="0" smtClean="0">
                <a:solidFill>
                  <a:srgbClr val="295860"/>
                </a:solidFill>
                <a:latin typeface="微软雅黑" panose="020B0503020204020204" pitchFamily="34" charset="-122"/>
                <a:ea typeface="微软雅黑" panose="020B0503020204020204" pitchFamily="34" charset="-122"/>
              </a:rPr>
              <a:t>help Russians who do not understand English</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(3)Type 5 is that author avoid the respondent to reply to such unsolvable </a:t>
            </a:r>
            <a:r>
              <a:rPr lang="en-US" altLang="zh-CN" sz="2000" dirty="0" smtClean="0">
                <a:solidFill>
                  <a:srgbClr val="295860"/>
                </a:solidFill>
                <a:latin typeface="微软雅黑" panose="020B0503020204020204" pitchFamily="34" charset="-122"/>
                <a:ea typeface="微软雅黑" panose="020B0503020204020204" pitchFamily="34" charset="-122"/>
              </a:rPr>
              <a:t>answers. Type </a:t>
            </a:r>
            <a:r>
              <a:rPr lang="en-US" altLang="zh-CN" sz="2000" dirty="0" smtClean="0">
                <a:solidFill>
                  <a:srgbClr val="295860"/>
                </a:solidFill>
                <a:latin typeface="微软雅黑" panose="020B0503020204020204" pitchFamily="34" charset="-122"/>
                <a:ea typeface="微软雅黑" panose="020B0503020204020204" pitchFamily="34" charset="-122"/>
              </a:rPr>
              <a:t>5 </a:t>
            </a:r>
            <a:r>
              <a:rPr lang="en-US" altLang="zh-CN" sz="2000" dirty="0" smtClean="0">
                <a:solidFill>
                  <a:srgbClr val="295860"/>
                </a:solidFill>
                <a:latin typeface="微软雅黑" panose="020B0503020204020204" pitchFamily="34" charset="-122"/>
                <a:ea typeface="微软雅黑" panose="020B0503020204020204" pitchFamily="34" charset="-122"/>
              </a:rPr>
              <a:t>accounted for </a:t>
            </a:r>
            <a:r>
              <a:rPr lang="en-US" altLang="zh-CN" sz="2000" dirty="0" smtClean="0">
                <a:solidFill>
                  <a:srgbClr val="295860"/>
                </a:solidFill>
                <a:latin typeface="微软雅黑" panose="020B0503020204020204" pitchFamily="34" charset="-122"/>
                <a:ea typeface="微软雅黑" panose="020B0503020204020204" pitchFamily="34" charset="-122"/>
              </a:rPr>
              <a:t>16%, these </a:t>
            </a:r>
            <a:r>
              <a:rPr lang="en-US" altLang="zh-CN" sz="2000" dirty="0" err="1" smtClean="0">
                <a:solidFill>
                  <a:srgbClr val="295860"/>
                </a:solidFill>
                <a:latin typeface="微软雅黑" panose="020B0503020204020204" pitchFamily="34" charset="-122"/>
                <a:ea typeface="微软雅黑" panose="020B0503020204020204" pitchFamily="34" charset="-122"/>
              </a:rPr>
              <a:t>LQs</a:t>
            </a:r>
            <a:r>
              <a:rPr lang="en-US" altLang="zh-CN" sz="2000" dirty="0" smtClean="0">
                <a:solidFill>
                  <a:srgbClr val="295860"/>
                </a:solidFill>
                <a:latin typeface="微软雅黑" panose="020B0503020204020204" pitchFamily="34" charset="-122"/>
                <a:ea typeface="微软雅黑" panose="020B0503020204020204" pitchFamily="34" charset="-122"/>
              </a:rPr>
              <a:t> can also help authors in another aspect.</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(4)Type 6 is that author quoted his own question in ESO, but the type 4 ratio is small.</a:t>
            </a:r>
            <a:endParaRPr lang="zh-CN" altLang="en-US" sz="2000" dirty="0">
              <a:solidFill>
                <a:srgbClr val="295860"/>
              </a:solidFill>
              <a:latin typeface="微软雅黑" panose="020B0503020204020204" pitchFamily="34" charset="-122"/>
              <a:ea typeface="微软雅黑" panose="020B0503020204020204" pitchFamily="34" charset="-122"/>
            </a:endParaRPr>
          </a:p>
        </p:txBody>
      </p:sp>
      <p:sp>
        <p:nvSpPr>
          <p:cNvPr id="5" name="矩形 4"/>
          <p:cNvSpPr/>
          <p:nvPr/>
        </p:nvSpPr>
        <p:spPr>
          <a:xfrm>
            <a:off x="0" y="699517"/>
            <a:ext cx="152400" cy="563880"/>
          </a:xfrm>
          <a:prstGeom prst="rect">
            <a:avLst/>
          </a:prstGeom>
          <a:solidFill>
            <a:srgbClr val="295860"/>
          </a:solid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grpSp>
        <p:nvGrpSpPr>
          <p:cNvPr id="6" name="组合 5"/>
          <p:cNvGrpSpPr/>
          <p:nvPr/>
        </p:nvGrpSpPr>
        <p:grpSpPr>
          <a:xfrm>
            <a:off x="245745" y="699517"/>
            <a:ext cx="563880" cy="563880"/>
            <a:chOff x="276225" y="213360"/>
            <a:chExt cx="563880" cy="563880"/>
          </a:xfrm>
          <a:solidFill>
            <a:srgbClr val="295860"/>
          </a:solidFill>
        </p:grpSpPr>
        <p:sp>
          <p:nvSpPr>
            <p:cNvPr id="7" name="矩形 6"/>
            <p:cNvSpPr/>
            <p:nvPr/>
          </p:nvSpPr>
          <p:spPr>
            <a:xfrm>
              <a:off x="276225" y="213360"/>
              <a:ext cx="250031" cy="563880"/>
            </a:xfrm>
            <a:prstGeom prst="rect">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sp>
          <p:nvSpPr>
            <p:cNvPr id="8" name="椭圆 7"/>
            <p:cNvSpPr/>
            <p:nvPr/>
          </p:nvSpPr>
          <p:spPr>
            <a:xfrm>
              <a:off x="276225" y="213360"/>
              <a:ext cx="563880" cy="563880"/>
            </a:xfrm>
            <a:prstGeom prst="ellipse">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295860"/>
                </a:solidFill>
              </a:endParaRPr>
            </a:p>
          </p:txBody>
        </p:sp>
      </p:grpSp>
      <p:sp>
        <p:nvSpPr>
          <p:cNvPr id="9" name="文本框 27"/>
          <p:cNvSpPr txBox="1"/>
          <p:nvPr/>
        </p:nvSpPr>
        <p:spPr>
          <a:xfrm>
            <a:off x="881676" y="792323"/>
            <a:ext cx="716862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smtClean="0">
                <a:solidFill>
                  <a:srgbClr val="295860"/>
                </a:solidFill>
                <a:latin typeface="微软雅黑" panose="020B0503020204020204" pitchFamily="34" charset="-122"/>
                <a:ea typeface="微软雅黑" panose="020B0503020204020204" pitchFamily="34" charset="-122"/>
              </a:rPr>
              <a:t>2.Analysis Link—</a:t>
            </a:r>
            <a:r>
              <a:rPr lang="zh-CN" altLang="en-US" sz="2400" b="1" dirty="0" smtClean="0">
                <a:solidFill>
                  <a:srgbClr val="295860"/>
                </a:solidFill>
                <a:latin typeface="微软雅黑" panose="020B0503020204020204" pitchFamily="34" charset="-122"/>
                <a:ea typeface="微软雅黑" panose="020B0503020204020204" pitchFamily="34" charset="-122"/>
              </a:rPr>
              <a:t>①</a:t>
            </a:r>
            <a:r>
              <a:rPr lang="en-US" altLang="zh-CN" sz="2400" b="1" dirty="0" smtClean="0">
                <a:solidFill>
                  <a:srgbClr val="295860"/>
                </a:solidFill>
                <a:latin typeface="微软雅黑" panose="020B0503020204020204" pitchFamily="34" charset="-122"/>
                <a:ea typeface="微软雅黑" panose="020B0503020204020204" pitchFamily="34" charset="-122"/>
              </a:rPr>
              <a:t>Analysis Link of Questions</a:t>
            </a:r>
            <a:endParaRPr lang="zh-CN" altLang="en-US" sz="2400" b="1" dirty="0">
              <a:solidFill>
                <a:srgbClr val="2958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9517"/>
            <a:ext cx="152400" cy="563880"/>
          </a:xfrm>
          <a:prstGeom prst="rect">
            <a:avLst/>
          </a:prstGeom>
          <a:solidFill>
            <a:srgbClr val="295860"/>
          </a:solid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grpSp>
        <p:nvGrpSpPr>
          <p:cNvPr id="5" name="组合 4"/>
          <p:cNvGrpSpPr/>
          <p:nvPr/>
        </p:nvGrpSpPr>
        <p:grpSpPr>
          <a:xfrm>
            <a:off x="245745" y="699517"/>
            <a:ext cx="563880" cy="563880"/>
            <a:chOff x="276225" y="213360"/>
            <a:chExt cx="563880" cy="563880"/>
          </a:xfrm>
          <a:solidFill>
            <a:srgbClr val="295860"/>
          </a:solidFill>
        </p:grpSpPr>
        <p:sp>
          <p:nvSpPr>
            <p:cNvPr id="6" name="矩形 5"/>
            <p:cNvSpPr/>
            <p:nvPr/>
          </p:nvSpPr>
          <p:spPr>
            <a:xfrm>
              <a:off x="276225" y="213360"/>
              <a:ext cx="250031" cy="563880"/>
            </a:xfrm>
            <a:prstGeom prst="rect">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sp>
          <p:nvSpPr>
            <p:cNvPr id="7" name="椭圆 6"/>
            <p:cNvSpPr/>
            <p:nvPr/>
          </p:nvSpPr>
          <p:spPr>
            <a:xfrm>
              <a:off x="276225" y="213360"/>
              <a:ext cx="563880" cy="563880"/>
            </a:xfrm>
            <a:prstGeom prst="ellipse">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295860"/>
                </a:solidFill>
              </a:endParaRPr>
            </a:p>
          </p:txBody>
        </p:sp>
      </p:grpSp>
      <p:sp>
        <p:nvSpPr>
          <p:cNvPr id="8" name="文本框 27"/>
          <p:cNvSpPr txBox="1"/>
          <p:nvPr/>
        </p:nvSpPr>
        <p:spPr>
          <a:xfrm>
            <a:off x="881676" y="792323"/>
            <a:ext cx="692048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smtClean="0">
                <a:solidFill>
                  <a:srgbClr val="295860"/>
                </a:solidFill>
                <a:latin typeface="微软雅黑" panose="020B0503020204020204" pitchFamily="34" charset="-122"/>
                <a:ea typeface="微软雅黑" panose="020B0503020204020204" pitchFamily="34" charset="-122"/>
              </a:rPr>
              <a:t>2.Analysis </a:t>
            </a:r>
            <a:r>
              <a:rPr lang="en-US" altLang="zh-CN" sz="2400" b="1" dirty="0" smtClean="0">
                <a:solidFill>
                  <a:srgbClr val="295860"/>
                </a:solidFill>
                <a:latin typeface="微软雅黑" panose="020B0503020204020204" pitchFamily="34" charset="-122"/>
                <a:ea typeface="微软雅黑" panose="020B0503020204020204" pitchFamily="34" charset="-122"/>
              </a:rPr>
              <a:t>Link—</a:t>
            </a:r>
            <a:r>
              <a:rPr lang="zh-CN" altLang="en-US" sz="2400" b="1" dirty="0" smtClean="0">
                <a:solidFill>
                  <a:srgbClr val="295860"/>
                </a:solidFill>
                <a:latin typeface="微软雅黑" panose="020B0503020204020204" pitchFamily="34" charset="-122"/>
                <a:ea typeface="微软雅黑" panose="020B0503020204020204" pitchFamily="34" charset="-122"/>
              </a:rPr>
              <a:t>②</a:t>
            </a:r>
            <a:r>
              <a:rPr lang="en-US" altLang="zh-CN" sz="2400" b="1" dirty="0" smtClean="0">
                <a:solidFill>
                  <a:srgbClr val="295860"/>
                </a:solidFill>
                <a:latin typeface="微软雅黑" panose="020B0503020204020204" pitchFamily="34" charset="-122"/>
                <a:ea typeface="微软雅黑" panose="020B0503020204020204" pitchFamily="34" charset="-122"/>
              </a:rPr>
              <a:t>Analysis </a:t>
            </a:r>
            <a:r>
              <a:rPr lang="en-US" altLang="zh-CN" sz="2400" b="1" dirty="0" smtClean="0">
                <a:solidFill>
                  <a:srgbClr val="295860"/>
                </a:solidFill>
                <a:latin typeface="微软雅黑" panose="020B0503020204020204" pitchFamily="34" charset="-122"/>
                <a:ea typeface="微软雅黑" panose="020B0503020204020204" pitchFamily="34" charset="-122"/>
              </a:rPr>
              <a:t>Link of </a:t>
            </a:r>
            <a:r>
              <a:rPr lang="en-US" altLang="zh-CN" sz="2400" b="1" dirty="0" smtClean="0">
                <a:solidFill>
                  <a:srgbClr val="295860"/>
                </a:solidFill>
                <a:latin typeface="微软雅黑" panose="020B0503020204020204" pitchFamily="34" charset="-122"/>
                <a:ea typeface="微软雅黑" panose="020B0503020204020204" pitchFamily="34" charset="-122"/>
              </a:rPr>
              <a:t>Answers</a:t>
            </a:r>
            <a:endParaRPr lang="zh-CN" altLang="en-US" sz="2400" b="1" dirty="0">
              <a:solidFill>
                <a:srgbClr val="295860"/>
              </a:solidFill>
              <a:latin typeface="微软雅黑" panose="020B0503020204020204" pitchFamily="34" charset="-122"/>
              <a:ea typeface="微软雅黑" panose="020B0503020204020204" pitchFamily="34" charset="-122"/>
            </a:endParaRPr>
          </a:p>
        </p:txBody>
      </p:sp>
      <p:sp>
        <p:nvSpPr>
          <p:cNvPr id="9" name="文本框 118"/>
          <p:cNvSpPr txBox="1"/>
          <p:nvPr/>
        </p:nvSpPr>
        <p:spPr>
          <a:xfrm>
            <a:off x="2400567" y="1192234"/>
            <a:ext cx="8806407" cy="44012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Link of </a:t>
            </a:r>
            <a:r>
              <a:rPr lang="en-US" altLang="zh-CN" sz="2000" dirty="0" smtClean="0">
                <a:solidFill>
                  <a:srgbClr val="295860"/>
                </a:solidFill>
                <a:latin typeface="微软雅黑" panose="020B0503020204020204" pitchFamily="34" charset="-122"/>
                <a:ea typeface="微软雅黑" panose="020B0503020204020204" pitchFamily="34" charset="-122"/>
              </a:rPr>
              <a:t>Answers(LA)Total </a:t>
            </a:r>
            <a:r>
              <a:rPr lang="en-US" altLang="zh-CN" sz="2000" dirty="0" smtClean="0">
                <a:solidFill>
                  <a:srgbClr val="295860"/>
                </a:solidFill>
                <a:latin typeface="微软雅黑" panose="020B0503020204020204" pitchFamily="34" charset="-122"/>
                <a:ea typeface="微软雅黑" panose="020B0503020204020204" pitchFamily="34" charset="-122"/>
              </a:rPr>
              <a:t>: </a:t>
            </a:r>
            <a:r>
              <a:rPr lang="en-US" altLang="zh-CN" sz="2000" dirty="0" smtClean="0">
                <a:solidFill>
                  <a:srgbClr val="295860"/>
                </a:solidFill>
                <a:latin typeface="微软雅黑" panose="020B0503020204020204" pitchFamily="34" charset="-122"/>
                <a:ea typeface="微软雅黑" panose="020B0503020204020204" pitchFamily="34" charset="-122"/>
              </a:rPr>
              <a:t>3444</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Answers Total</a:t>
            </a:r>
            <a:r>
              <a:rPr lang="zh-CN" altLang="en-US" sz="2000" dirty="0" smtClean="0">
                <a:solidFill>
                  <a:srgbClr val="295860"/>
                </a:solidFill>
                <a:latin typeface="微软雅黑" panose="020B0503020204020204" pitchFamily="34" charset="-122"/>
                <a:ea typeface="微软雅黑" panose="020B0503020204020204" pitchFamily="34" charset="-122"/>
              </a:rPr>
              <a:t>：</a:t>
            </a:r>
            <a:r>
              <a:rPr lang="en-US" altLang="zh-CN" sz="2000" dirty="0" smtClean="0">
                <a:solidFill>
                  <a:srgbClr val="295860"/>
                </a:solidFill>
                <a:latin typeface="微软雅黑" panose="020B0503020204020204" pitchFamily="34" charset="-122"/>
                <a:ea typeface="微软雅黑" panose="020B0503020204020204" pitchFamily="34" charset="-122"/>
              </a:rPr>
              <a:t>265565</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The ratio of </a:t>
            </a:r>
            <a:r>
              <a:rPr lang="en-US" altLang="zh-CN" sz="2000" dirty="0" smtClean="0">
                <a:solidFill>
                  <a:srgbClr val="295860"/>
                </a:solidFill>
                <a:latin typeface="微软雅黑" panose="020B0503020204020204" pitchFamily="34" charset="-122"/>
                <a:ea typeface="微软雅黑" panose="020B0503020204020204" pitchFamily="34" charset="-122"/>
              </a:rPr>
              <a:t>LA </a:t>
            </a:r>
            <a:r>
              <a:rPr lang="en-US" altLang="zh-CN" sz="2000" dirty="0" smtClean="0">
                <a:solidFill>
                  <a:srgbClr val="295860"/>
                </a:solidFill>
                <a:latin typeface="微软雅黑" panose="020B0503020204020204" pitchFamily="34" charset="-122"/>
                <a:ea typeface="微软雅黑" panose="020B0503020204020204" pitchFamily="34" charset="-122"/>
              </a:rPr>
              <a:t>to </a:t>
            </a:r>
            <a:r>
              <a:rPr lang="en-US" altLang="zh-CN" sz="2000" dirty="0" smtClean="0">
                <a:solidFill>
                  <a:srgbClr val="295860"/>
                </a:solidFill>
                <a:latin typeface="微软雅黑" panose="020B0503020204020204" pitchFamily="34" charset="-122"/>
                <a:ea typeface="微软雅黑" panose="020B0503020204020204" pitchFamily="34" charset="-122"/>
              </a:rPr>
              <a:t>Answers: 1.297</a:t>
            </a:r>
            <a:r>
              <a:rPr lang="en-US" altLang="zh-CN" sz="2000" dirty="0" smtClean="0">
                <a:solidFill>
                  <a:srgbClr val="295860"/>
                </a:solidFill>
                <a:latin typeface="微软雅黑" panose="020B0503020204020204" pitchFamily="34" charset="-122"/>
                <a:ea typeface="微软雅黑" panose="020B0503020204020204" pitchFamily="34" charset="-122"/>
              </a:rPr>
              <a:t>%</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lvl="1" algn="just"/>
            <a:r>
              <a:rPr lang="en-US" altLang="zh-CN" sz="2000" dirty="0" smtClean="0">
                <a:solidFill>
                  <a:srgbClr val="295860"/>
                </a:solidFill>
                <a:latin typeface="微软雅黑" panose="020B0503020204020204" pitchFamily="34" charset="-122"/>
                <a:ea typeface="微软雅黑" panose="020B0503020204020204" pitchFamily="34" charset="-122"/>
              </a:rPr>
              <a:t>	I </a:t>
            </a:r>
            <a:r>
              <a:rPr lang="en-US" altLang="zh-CN" sz="2000" dirty="0" smtClean="0">
                <a:solidFill>
                  <a:srgbClr val="295860"/>
                </a:solidFill>
                <a:latin typeface="微软雅黑" panose="020B0503020204020204" pitchFamily="34" charset="-122"/>
                <a:ea typeface="微软雅黑" panose="020B0503020204020204" pitchFamily="34" charset="-122"/>
              </a:rPr>
              <a:t>immediately extracted 50 </a:t>
            </a:r>
            <a:r>
              <a:rPr lang="en-US" altLang="zh-CN" sz="2000" dirty="0" smtClean="0">
                <a:solidFill>
                  <a:srgbClr val="295860"/>
                </a:solidFill>
                <a:latin typeface="微软雅黑" panose="020B0503020204020204" pitchFamily="34" charset="-122"/>
                <a:ea typeface="微软雅黑" panose="020B0503020204020204" pitchFamily="34" charset="-122"/>
              </a:rPr>
              <a:t>LA </a:t>
            </a:r>
            <a:r>
              <a:rPr lang="en-US" altLang="zh-CN" sz="2000" dirty="0" smtClean="0">
                <a:solidFill>
                  <a:srgbClr val="295860"/>
                </a:solidFill>
                <a:latin typeface="微软雅黑" panose="020B0503020204020204" pitchFamily="34" charset="-122"/>
                <a:ea typeface="微软雅黑" panose="020B0503020204020204" pitchFamily="34" charset="-122"/>
              </a:rPr>
              <a:t>to analyze their categories and I </a:t>
            </a:r>
            <a:r>
              <a:rPr lang="en-US" altLang="zh-CN" sz="2000" dirty="0" smtClean="0">
                <a:solidFill>
                  <a:srgbClr val="295860"/>
                </a:solidFill>
                <a:latin typeface="微软雅黑" panose="020B0503020204020204" pitchFamily="34" charset="-122"/>
                <a:ea typeface="微软雅黑" panose="020B0503020204020204" pitchFamily="34" charset="-122"/>
              </a:rPr>
              <a:t>	found </a:t>
            </a:r>
            <a:r>
              <a:rPr lang="en-US" altLang="zh-CN" sz="2000" dirty="0" smtClean="0">
                <a:solidFill>
                  <a:srgbClr val="295860"/>
                </a:solidFill>
                <a:latin typeface="微软雅黑" panose="020B0503020204020204" pitchFamily="34" charset="-122"/>
                <a:ea typeface="微软雅黑" panose="020B0503020204020204" pitchFamily="34" charset="-122"/>
              </a:rPr>
              <a:t>the following </a:t>
            </a:r>
            <a:r>
              <a:rPr lang="en-US" altLang="zh-CN" sz="2000" dirty="0" smtClean="0">
                <a:solidFill>
                  <a:srgbClr val="295860"/>
                </a:solidFill>
                <a:latin typeface="微软雅黑" panose="020B0503020204020204" pitchFamily="34" charset="-122"/>
                <a:ea typeface="微软雅黑" panose="020B0503020204020204" pitchFamily="34" charset="-122"/>
              </a:rPr>
              <a:t>types:</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1: </a:t>
            </a:r>
            <a:r>
              <a:rPr lang="en-US" altLang="zh-CN" sz="2000" dirty="0" smtClean="0">
                <a:solidFill>
                  <a:srgbClr val="295860"/>
                </a:solidFill>
                <a:latin typeface="微软雅黑" panose="020B0503020204020204" pitchFamily="34" charset="-122"/>
                <a:ea typeface="微软雅黑" panose="020B0503020204020204" pitchFamily="34" charset="-122"/>
              </a:rPr>
              <a:t>related to the author</a:t>
            </a:r>
            <a:r>
              <a:rPr lang="en-US" altLang="zh-CN" sz="2000" dirty="0" smtClean="0">
                <a:solidFill>
                  <a:srgbClr val="295860"/>
                </a:solidFill>
                <a:latin typeface="MS PGothic" pitchFamily="34" charset="-128"/>
                <a:ea typeface="MS PGothic" pitchFamily="34" charset="-128"/>
              </a:rPr>
              <a:t>’</a:t>
            </a:r>
            <a:r>
              <a:rPr lang="en-US" altLang="zh-CN" sz="2000" dirty="0" smtClean="0">
                <a:solidFill>
                  <a:srgbClr val="295860"/>
                </a:solidFill>
                <a:latin typeface="微软雅黑" panose="020B0503020204020204" pitchFamily="34" charset="-122"/>
                <a:ea typeface="微软雅黑" panose="020B0503020204020204" pitchFamily="34" charset="-122"/>
              </a:rPr>
              <a:t>s question, and helpful in solving the problem/ solving part of the author</a:t>
            </a:r>
            <a:r>
              <a:rPr lang="en-US" altLang="zh-CN" sz="2000" dirty="0" smtClean="0">
                <a:solidFill>
                  <a:srgbClr val="295860"/>
                </a:solidFill>
                <a:latin typeface="MS PGothic" pitchFamily="34" charset="-128"/>
                <a:ea typeface="MS PGothic" pitchFamily="34" charset="-128"/>
              </a:rPr>
              <a:t>’</a:t>
            </a:r>
            <a:r>
              <a:rPr lang="en-US" altLang="zh-CN" sz="2000" dirty="0" smtClean="0">
                <a:solidFill>
                  <a:srgbClr val="295860"/>
                </a:solidFill>
                <a:latin typeface="微软雅黑" panose="020B0503020204020204" pitchFamily="34" charset="-122"/>
                <a:ea typeface="微软雅黑" panose="020B0503020204020204" pitchFamily="34" charset="-122"/>
              </a:rPr>
              <a:t>s  problem.</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2: </a:t>
            </a:r>
            <a:r>
              <a:rPr lang="en-US" altLang="zh-CN" sz="2000" dirty="0" smtClean="0">
                <a:solidFill>
                  <a:srgbClr val="295860"/>
                </a:solidFill>
                <a:latin typeface="微软雅黑" panose="020B0503020204020204" pitchFamily="34" charset="-122"/>
                <a:ea typeface="微软雅黑" panose="020B0503020204020204" pitchFamily="34" charset="-122"/>
              </a:rPr>
              <a:t>related </a:t>
            </a:r>
            <a:r>
              <a:rPr lang="en-US" altLang="zh-CN" sz="2000" dirty="0" smtClean="0">
                <a:solidFill>
                  <a:srgbClr val="295860"/>
                </a:solidFill>
                <a:latin typeface="微软雅黑" panose="020B0503020204020204" pitchFamily="34" charset="-122"/>
                <a:ea typeface="微软雅黑" panose="020B0503020204020204" pitchFamily="34" charset="-122"/>
              </a:rPr>
              <a:t>to the author's question, given the specific example / example </a:t>
            </a:r>
            <a:r>
              <a:rPr lang="en-US" altLang="zh-CN" sz="2000" dirty="0" smtClean="0">
                <a:solidFill>
                  <a:srgbClr val="295860"/>
                </a:solidFill>
                <a:latin typeface="微软雅黑" panose="020B0503020204020204" pitchFamily="34" charset="-122"/>
                <a:ea typeface="微软雅黑" panose="020B0503020204020204" pitchFamily="34" charset="-122"/>
              </a:rPr>
              <a:t>code.</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3: This </a:t>
            </a:r>
            <a:r>
              <a:rPr lang="en-US" altLang="zh-CN" sz="2000" dirty="0" smtClean="0">
                <a:solidFill>
                  <a:srgbClr val="295860"/>
                </a:solidFill>
                <a:latin typeface="微软雅黑" panose="020B0503020204020204" pitchFamily="34" charset="-122"/>
                <a:ea typeface="微软雅黑" panose="020B0503020204020204" pitchFamily="34" charset="-122"/>
              </a:rPr>
              <a:t>LA is </a:t>
            </a:r>
            <a:r>
              <a:rPr lang="en-US" altLang="zh-CN" sz="2000" dirty="0" smtClean="0">
                <a:solidFill>
                  <a:srgbClr val="295860"/>
                </a:solidFill>
                <a:latin typeface="微软雅黑" panose="020B0503020204020204" pitchFamily="34" charset="-122"/>
                <a:ea typeface="微软雅黑" panose="020B0503020204020204" pitchFamily="34" charset="-122"/>
              </a:rPr>
              <a:t>basically </a:t>
            </a:r>
            <a:r>
              <a:rPr lang="en-US" altLang="zh-CN" sz="2000" dirty="0" smtClean="0">
                <a:solidFill>
                  <a:srgbClr val="295860"/>
                </a:solidFill>
                <a:latin typeface="微软雅黑" panose="020B0503020204020204" pitchFamily="34" charset="-122"/>
                <a:ea typeface="微软雅黑" panose="020B0503020204020204" pitchFamily="34" charset="-122"/>
              </a:rPr>
              <a:t>the same as the author's question / very similar / </a:t>
            </a:r>
            <a:r>
              <a:rPr lang="en-US" altLang="zh-CN" sz="2000" dirty="0" smtClean="0">
                <a:solidFill>
                  <a:srgbClr val="295860"/>
                </a:solidFill>
                <a:latin typeface="微软雅黑" panose="020B0503020204020204" pitchFamily="34" charset="-122"/>
                <a:ea typeface="微软雅黑" panose="020B0503020204020204" pitchFamily="34" charset="-122"/>
              </a:rPr>
              <a:t>can </a:t>
            </a:r>
            <a:r>
              <a:rPr lang="en-US" altLang="zh-CN" sz="2000" dirty="0" smtClean="0">
                <a:solidFill>
                  <a:srgbClr val="295860"/>
                </a:solidFill>
                <a:latin typeface="微软雅黑" panose="020B0503020204020204" pitchFamily="34" charset="-122"/>
                <a:ea typeface="微软雅黑" panose="020B0503020204020204" pitchFamily="34" charset="-122"/>
              </a:rPr>
              <a:t>completely solve the author's problem</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4: Duplicate problem </a:t>
            </a:r>
            <a:r>
              <a:rPr lang="en-US" altLang="zh-CN" sz="2000" dirty="0" smtClean="0">
                <a:solidFill>
                  <a:srgbClr val="295860"/>
                </a:solidFill>
                <a:latin typeface="微软雅黑" panose="020B0503020204020204" pitchFamily="34" charset="-122"/>
                <a:ea typeface="微软雅黑" panose="020B0503020204020204" pitchFamily="34" charset="-122"/>
              </a:rPr>
              <a:t>with </a:t>
            </a:r>
            <a:r>
              <a:rPr lang="en-US" altLang="zh-CN" sz="2000" dirty="0" smtClean="0">
                <a:solidFill>
                  <a:srgbClr val="295860"/>
                </a:solidFill>
                <a:latin typeface="微软雅黑" panose="020B0503020204020204" pitchFamily="34" charset="-122"/>
                <a:ea typeface="微软雅黑" panose="020B0503020204020204" pitchFamily="34" charset="-122"/>
              </a:rPr>
              <a:t>ESO.</a:t>
            </a: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a:t>
            </a:r>
            <a:r>
              <a:rPr lang="en-US" altLang="zh-CN" sz="2000" dirty="0" smtClean="0">
                <a:solidFill>
                  <a:srgbClr val="295860"/>
                </a:solidFill>
                <a:latin typeface="微软雅黑" panose="020B0503020204020204" pitchFamily="34" charset="-122"/>
                <a:ea typeface="微软雅黑" panose="020B0503020204020204" pitchFamily="34" charset="-122"/>
              </a:rPr>
              <a:t>5</a:t>
            </a:r>
            <a:r>
              <a:rPr lang="en-US" altLang="zh-CN" sz="2000" dirty="0" smtClean="0">
                <a:solidFill>
                  <a:srgbClr val="295860"/>
                </a:solidFill>
                <a:latin typeface="微软雅黑" panose="020B0503020204020204" pitchFamily="34" charset="-122"/>
                <a:ea typeface="微软雅黑" panose="020B0503020204020204" pitchFamily="34" charset="-122"/>
              </a:rPr>
              <a:t>: </a:t>
            </a:r>
            <a:r>
              <a:rPr lang="en-US" altLang="zh-CN" sz="2000" dirty="0" smtClean="0">
                <a:solidFill>
                  <a:srgbClr val="295860"/>
                </a:solidFill>
                <a:latin typeface="微软雅黑" panose="020B0503020204020204" pitchFamily="34" charset="-122"/>
                <a:ea typeface="微软雅黑" panose="020B0503020204020204" pitchFamily="34" charset="-122"/>
              </a:rPr>
              <a:t>related </a:t>
            </a:r>
            <a:r>
              <a:rPr lang="en-US" altLang="zh-CN" sz="2000" dirty="0" smtClean="0">
                <a:solidFill>
                  <a:srgbClr val="295860"/>
                </a:solidFill>
                <a:latin typeface="微软雅黑" panose="020B0503020204020204" pitchFamily="34" charset="-122"/>
                <a:ea typeface="微软雅黑" panose="020B0503020204020204" pitchFamily="34" charset="-122"/>
              </a:rPr>
              <a:t>to the author's question, but it does not help to solve the problem.</a:t>
            </a:r>
            <a:endParaRPr lang="en-US" altLang="zh-CN" sz="2000" dirty="0" smtClean="0">
              <a:solidFill>
                <a:srgbClr val="295860"/>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2" cstate="print"/>
          <a:srcRect/>
          <a:stretch>
            <a:fillRect/>
          </a:stretch>
        </p:blipFill>
        <p:spPr bwMode="auto">
          <a:xfrm>
            <a:off x="260567" y="2327259"/>
            <a:ext cx="3017520" cy="256032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9517"/>
            <a:ext cx="152400" cy="563880"/>
          </a:xfrm>
          <a:prstGeom prst="rect">
            <a:avLst/>
          </a:prstGeom>
          <a:solidFill>
            <a:srgbClr val="295860"/>
          </a:solid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grpSp>
        <p:nvGrpSpPr>
          <p:cNvPr id="5" name="组合 4"/>
          <p:cNvGrpSpPr/>
          <p:nvPr/>
        </p:nvGrpSpPr>
        <p:grpSpPr>
          <a:xfrm>
            <a:off x="245745" y="699517"/>
            <a:ext cx="563880" cy="563880"/>
            <a:chOff x="276225" y="213360"/>
            <a:chExt cx="563880" cy="563880"/>
          </a:xfrm>
          <a:solidFill>
            <a:srgbClr val="295860"/>
          </a:solidFill>
        </p:grpSpPr>
        <p:sp>
          <p:nvSpPr>
            <p:cNvPr id="6" name="矩形 5"/>
            <p:cNvSpPr/>
            <p:nvPr/>
          </p:nvSpPr>
          <p:spPr>
            <a:xfrm>
              <a:off x="276225" y="213360"/>
              <a:ext cx="250031" cy="563880"/>
            </a:xfrm>
            <a:prstGeom prst="rect">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sp>
          <p:nvSpPr>
            <p:cNvPr id="7" name="椭圆 6"/>
            <p:cNvSpPr/>
            <p:nvPr/>
          </p:nvSpPr>
          <p:spPr>
            <a:xfrm>
              <a:off x="276225" y="213360"/>
              <a:ext cx="563880" cy="563880"/>
            </a:xfrm>
            <a:prstGeom prst="ellipse">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295860"/>
                </a:solidFill>
              </a:endParaRPr>
            </a:p>
          </p:txBody>
        </p:sp>
      </p:grpSp>
      <p:sp>
        <p:nvSpPr>
          <p:cNvPr id="8" name="文本框 27"/>
          <p:cNvSpPr txBox="1"/>
          <p:nvPr/>
        </p:nvSpPr>
        <p:spPr>
          <a:xfrm>
            <a:off x="881676" y="792323"/>
            <a:ext cx="692048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smtClean="0">
                <a:solidFill>
                  <a:srgbClr val="295860"/>
                </a:solidFill>
                <a:latin typeface="微软雅黑" panose="020B0503020204020204" pitchFamily="34" charset="-122"/>
                <a:ea typeface="微软雅黑" panose="020B0503020204020204" pitchFamily="34" charset="-122"/>
              </a:rPr>
              <a:t>2.Analysis Link—</a:t>
            </a:r>
            <a:r>
              <a:rPr lang="zh-CN" altLang="en-US" sz="2400" b="1" dirty="0" smtClean="0">
                <a:solidFill>
                  <a:srgbClr val="295860"/>
                </a:solidFill>
                <a:latin typeface="微软雅黑" panose="020B0503020204020204" pitchFamily="34" charset="-122"/>
                <a:ea typeface="微软雅黑" panose="020B0503020204020204" pitchFamily="34" charset="-122"/>
              </a:rPr>
              <a:t>②</a:t>
            </a:r>
            <a:r>
              <a:rPr lang="en-US" altLang="zh-CN" sz="2400" b="1" dirty="0" smtClean="0">
                <a:solidFill>
                  <a:srgbClr val="295860"/>
                </a:solidFill>
                <a:latin typeface="微软雅黑" panose="020B0503020204020204" pitchFamily="34" charset="-122"/>
                <a:ea typeface="微软雅黑" panose="020B0503020204020204" pitchFamily="34" charset="-122"/>
              </a:rPr>
              <a:t>Analysis Link of Answers</a:t>
            </a:r>
            <a:endParaRPr lang="zh-CN" altLang="en-US" sz="2400" b="1" dirty="0">
              <a:solidFill>
                <a:srgbClr val="295860"/>
              </a:solidFill>
              <a:latin typeface="微软雅黑" panose="020B0503020204020204" pitchFamily="34" charset="-122"/>
              <a:ea typeface="微软雅黑" panose="020B0503020204020204" pitchFamily="34" charset="-122"/>
            </a:endParaRPr>
          </a:p>
        </p:txBody>
      </p:sp>
      <p:sp>
        <p:nvSpPr>
          <p:cNvPr id="9" name="文本框 118"/>
          <p:cNvSpPr txBox="1"/>
          <p:nvPr/>
        </p:nvSpPr>
        <p:spPr>
          <a:xfrm>
            <a:off x="891436" y="1342244"/>
            <a:ext cx="6680242"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dirty="0" smtClean="0">
                <a:solidFill>
                  <a:srgbClr val="295860"/>
                </a:solidFill>
                <a:latin typeface="微软雅黑" panose="020B0503020204020204" pitchFamily="34" charset="-122"/>
                <a:ea typeface="微软雅黑" panose="020B0503020204020204" pitchFamily="34" charset="-122"/>
              </a:rPr>
              <a:t>The table on the right is 50 </a:t>
            </a:r>
            <a:r>
              <a:rPr lang="en-US" altLang="zh-CN" sz="2000" dirty="0" err="1" smtClean="0">
                <a:solidFill>
                  <a:srgbClr val="295860"/>
                </a:solidFill>
                <a:latin typeface="微软雅黑" panose="020B0503020204020204" pitchFamily="34" charset="-122"/>
                <a:ea typeface="微软雅黑" panose="020B0503020204020204" pitchFamily="34" charset="-122"/>
              </a:rPr>
              <a:t>LAs</a:t>
            </a:r>
            <a:r>
              <a:rPr lang="en-US" altLang="zh-CN" sz="2000" dirty="0" smtClean="0">
                <a:solidFill>
                  <a:srgbClr val="295860"/>
                </a:solidFill>
                <a:latin typeface="微软雅黑" panose="020B0503020204020204" pitchFamily="34" charset="-122"/>
                <a:ea typeface="微软雅黑" panose="020B0503020204020204" pitchFamily="34" charset="-122"/>
              </a:rPr>
              <a:t> randomly selected, </a:t>
            </a: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 the table below is the result of analysis.</a:t>
            </a:r>
            <a:endParaRPr lang="zh-CN" altLang="en-US" sz="2000" dirty="0">
              <a:solidFill>
                <a:srgbClr val="295860"/>
              </a:solidFill>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8187385" y="424399"/>
          <a:ext cx="3422359" cy="6021005"/>
        </p:xfrm>
        <a:graphic>
          <a:graphicData uri="http://schemas.openxmlformats.org/drawingml/2006/table">
            <a:tbl>
              <a:tblPr/>
              <a:tblGrid>
                <a:gridCol w="834908"/>
                <a:gridCol w="883902"/>
                <a:gridCol w="916431"/>
                <a:gridCol w="787118"/>
              </a:tblGrid>
              <a:tr h="117821">
                <a:tc>
                  <a:txBody>
                    <a:bodyPr/>
                    <a:lstStyle/>
                    <a:p>
                      <a:pPr algn="ctr">
                        <a:spcAft>
                          <a:spcPts val="0"/>
                        </a:spcAft>
                      </a:pPr>
                      <a:r>
                        <a:rPr lang="zh-CN" sz="700">
                          <a:latin typeface="Tahoma"/>
                          <a:ea typeface="微软雅黑"/>
                          <a:cs typeface="Times New Roman"/>
                        </a:rPr>
                        <a:t>第</a:t>
                      </a:r>
                      <a:r>
                        <a:rPr lang="en-US" sz="700">
                          <a:latin typeface="Tahoma"/>
                          <a:ea typeface="微软雅黑"/>
                          <a:cs typeface="Times New Roman"/>
                        </a:rPr>
                        <a:t>i</a:t>
                      </a:r>
                      <a:r>
                        <a:rPr lang="zh-CN" sz="700">
                          <a:latin typeface="Tahoma"/>
                          <a:ea typeface="微软雅黑"/>
                          <a:cs typeface="Times New Roman"/>
                        </a:rPr>
                        <a:t>条</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Id of RSO</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Id of ESO</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Type</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４６</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37495</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665406</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553720" algn="ctr"/>
                          <a:tab pos="1107440" algn="r"/>
                        </a:tabLst>
                      </a:pPr>
                      <a:r>
                        <a:rPr lang="en-US" sz="700">
                          <a:latin typeface="Tahoma"/>
                          <a:ea typeface="微软雅黑"/>
                          <a:cs typeface="Times New Roman"/>
                        </a:rPr>
                        <a:t>	2	</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１５３</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114583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855763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２０１</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139203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1502590</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2</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２９２</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185869</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6278093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３２６</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196679</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6440386</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３５６</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206462</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4434027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2</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４５３</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245746</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9371238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４５８</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248094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13136229</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2</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４９１</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261326</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6106859</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５９３</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315616</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227897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2</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７０１</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385088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1144894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８２３</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418384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29789877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８２８</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419056</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7074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4</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９９５</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437387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369026</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2</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１０６２</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448565</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8661915</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１１４６</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458367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10553625</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１１５１</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458874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7571370</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１２０６</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467797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29582571</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１２２０</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469434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33895762</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１２４７</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473098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7120813</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１３６５</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491227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9498422</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１３８３</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494914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826212</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１３９５</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495744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29029827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１４９６</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511604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10374520</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１５５９</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520517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28963514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１６１０</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527618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1164138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１８０６</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558358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24868226</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１８６９</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566349</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3218910</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１９４８</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580365</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1732348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１９４９</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580530</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1359018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１９９２</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586841</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500864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２００３</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587490</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40442168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4</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２０５０</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597498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9970545</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２１９１</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620451</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13547639</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２２６１</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633163</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21621077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２３９２</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651270</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15191129</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955">
                <a:tc>
                  <a:txBody>
                    <a:bodyPr/>
                    <a:lstStyle/>
                    <a:p>
                      <a:pPr algn="ctr">
                        <a:spcAft>
                          <a:spcPts val="0"/>
                        </a:spcAft>
                      </a:pPr>
                      <a:r>
                        <a:rPr lang="zh-CN" sz="700">
                          <a:latin typeface="Tahoma"/>
                          <a:ea typeface="微软雅黑"/>
                          <a:cs typeface="Times New Roman"/>
                        </a:rPr>
                        <a:t>２４９８</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671120</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41570359</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２６１７</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697025</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6045384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２６７５</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708559</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10505057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２６９２</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712303</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917610</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２７８１</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728490</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42625804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２８５４</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744644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13604090</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２８９０</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752656</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23879567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２９９５</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772658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43557977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3</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３００６</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776395</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21655367</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３０５１</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787674</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27465135</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３０７３</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791741</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494143</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３１４７</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810315</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4905743</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３２５９</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835685</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2586598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a:latin typeface="Tahoma"/>
                          <a:ea typeface="微软雅黑"/>
                          <a:cs typeface="Times New Roman"/>
                        </a:rPr>
                        <a:t>1</a:t>
                      </a:r>
                      <a:endParaRPr lang="zh-CN" sz="70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821">
                <a:tc>
                  <a:txBody>
                    <a:bodyPr/>
                    <a:lstStyle/>
                    <a:p>
                      <a:pPr algn="ctr">
                        <a:spcAft>
                          <a:spcPts val="0"/>
                        </a:spcAft>
                      </a:pPr>
                      <a:r>
                        <a:rPr lang="zh-CN" sz="700">
                          <a:latin typeface="Tahoma"/>
                          <a:ea typeface="微软雅黑"/>
                          <a:cs typeface="Times New Roman"/>
                        </a:rPr>
                        <a:t>３４２４</a:t>
                      </a: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873480</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700">
                          <a:latin typeface="Tahoma"/>
                          <a:ea typeface="微软雅黑"/>
                          <a:cs typeface="Times New Roman"/>
                        </a:rPr>
                        <a:t>12327348</a:t>
                      </a:r>
                      <a:endParaRPr lang="zh-CN" sz="700">
                        <a:latin typeface="Calibri"/>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700" dirty="0">
                          <a:latin typeface="Tahoma"/>
                          <a:ea typeface="微软雅黑"/>
                          <a:cs typeface="Times New Roman"/>
                        </a:rPr>
                        <a:t>1</a:t>
                      </a:r>
                      <a:endParaRPr lang="zh-CN" sz="700" dirty="0">
                        <a:latin typeface="Tahoma"/>
                        <a:ea typeface="微软雅黑"/>
                        <a:cs typeface="Times New Roman"/>
                      </a:endParaRPr>
                    </a:p>
                  </a:txBody>
                  <a:tcPr marL="43372" marR="433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2" name="表格 11"/>
          <p:cNvGraphicFramePr>
            <a:graphicFrameLocks noGrp="1"/>
          </p:cNvGraphicFramePr>
          <p:nvPr/>
        </p:nvGraphicFramePr>
        <p:xfrm>
          <a:off x="870089" y="2697293"/>
          <a:ext cx="6891160" cy="2467128"/>
        </p:xfrm>
        <a:graphic>
          <a:graphicData uri="http://schemas.openxmlformats.org/drawingml/2006/table">
            <a:tbl>
              <a:tblPr>
                <a:effectLst>
                  <a:outerShdw blurRad="50800" dist="38100" dir="2700000" algn="tl" rotWithShape="0">
                    <a:prstClr val="black">
                      <a:alpha val="40000"/>
                    </a:prstClr>
                  </a:outerShdw>
                </a:effectLst>
                <a:tableStyleId>{2D5ABB26-0587-4C30-8999-92F81FD0307C}</a:tableStyleId>
              </a:tblPr>
              <a:tblGrid>
                <a:gridCol w="2296514"/>
                <a:gridCol w="2297323"/>
                <a:gridCol w="2297323"/>
              </a:tblGrid>
              <a:tr h="411188">
                <a:tc>
                  <a:txBody>
                    <a:bodyPr/>
                    <a:lstStyle/>
                    <a:p>
                      <a:pPr algn="ctr">
                        <a:spcAft>
                          <a:spcPts val="0"/>
                        </a:spcAft>
                      </a:pPr>
                      <a:r>
                        <a:rPr lang="en-US" sz="2000" b="1" dirty="0"/>
                        <a:t>Type</a:t>
                      </a:r>
                      <a:endParaRPr lang="zh-CN" sz="2000" b="1" dirty="0">
                        <a:latin typeface="Tahoma"/>
                        <a:ea typeface="微软雅黑"/>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b="1" dirty="0" smtClean="0"/>
                        <a:t>Quantity</a:t>
                      </a:r>
                      <a:endParaRPr lang="zh-CN" sz="2000" b="1" dirty="0">
                        <a:latin typeface="Tahoma"/>
                        <a:ea typeface="微软雅黑"/>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b="1" dirty="0" smtClean="0"/>
                        <a:t>Percentage</a:t>
                      </a:r>
                      <a:endParaRPr lang="zh-CN" sz="2000" b="1" dirty="0">
                        <a:latin typeface="Tahoma"/>
                        <a:ea typeface="微软雅黑"/>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1</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29</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58%</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2</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6</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12</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3</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13</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26</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4</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2</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4</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1188">
                <a:tc>
                  <a:txBody>
                    <a:bodyPr/>
                    <a:lstStyle/>
                    <a:p>
                      <a:pPr algn="ctr">
                        <a:spcAft>
                          <a:spcPts val="0"/>
                        </a:spcAft>
                      </a:pPr>
                      <a:r>
                        <a:rPr lang="en-US" altLang="zh-CN" sz="2000" kern="1200" dirty="0" smtClean="0">
                          <a:solidFill>
                            <a:schemeClr val="tx1"/>
                          </a:solidFill>
                          <a:latin typeface="+mn-lt"/>
                          <a:ea typeface="+mn-ea"/>
                          <a:cs typeface="+mn-cs"/>
                        </a:rPr>
                        <a:t>5</a:t>
                      </a:r>
                      <a:endParaRPr lang="zh-CN" altLang="zh-CN" sz="2000" kern="1200" dirty="0" smtClean="0">
                        <a:solidFill>
                          <a:schemeClr val="tx1"/>
                        </a:solidFill>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0</a:t>
                      </a:r>
                      <a:endParaRPr lang="zh-CN" altLang="zh-CN" sz="2000" kern="1200" dirty="0" smtClean="0">
                        <a:solidFill>
                          <a:schemeClr val="tx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altLang="zh-CN" sz="2000" kern="1200" dirty="0" smtClean="0">
                          <a:solidFill>
                            <a:schemeClr val="tx1"/>
                          </a:solidFill>
                          <a:latin typeface="+mn-lt"/>
                          <a:ea typeface="+mn-ea"/>
                          <a:cs typeface="+mn-cs"/>
                        </a:rPr>
                        <a:t>0</a:t>
                      </a:r>
                      <a:r>
                        <a:rPr lang="zh-CN" altLang="zh-CN" sz="2000" kern="1200" dirty="0" smtClean="0">
                          <a:solidFill>
                            <a:schemeClr val="tx1"/>
                          </a:solidFill>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8"/>
          <p:cNvSpPr txBox="1"/>
          <p:nvPr/>
        </p:nvSpPr>
        <p:spPr>
          <a:xfrm>
            <a:off x="1694986" y="1215865"/>
            <a:ext cx="8697950" cy="53245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smtClean="0">
                <a:solidFill>
                  <a:srgbClr val="295860"/>
                </a:solidFill>
                <a:latin typeface="微软雅黑" panose="020B0503020204020204" pitchFamily="34" charset="-122"/>
                <a:ea typeface="微软雅黑" panose="020B0503020204020204" pitchFamily="34" charset="-122"/>
              </a:rPr>
              <a:t>Conclusion</a:t>
            </a: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(1)Type 1 is </a:t>
            </a:r>
            <a:r>
              <a:rPr lang="en-US" altLang="zh-CN" sz="2000" dirty="0" smtClean="0">
                <a:solidFill>
                  <a:srgbClr val="295860"/>
                </a:solidFill>
                <a:latin typeface="微软雅黑" panose="020B0503020204020204" pitchFamily="34" charset="-122"/>
                <a:ea typeface="微软雅黑" panose="020B0503020204020204" pitchFamily="34" charset="-122"/>
              </a:rPr>
              <a:t>partially helpful in solving the problem. Respondents often link ESO related questions and attach their own unique answers. This type of situation is the most common, accounting for 58</a:t>
            </a:r>
            <a:r>
              <a:rPr lang="en-US" altLang="zh-CN" sz="2000" dirty="0" smtClean="0">
                <a:solidFill>
                  <a:srgbClr val="295860"/>
                </a:solidFill>
                <a:latin typeface="微软雅黑" panose="020B0503020204020204" pitchFamily="34" charset="-122"/>
                <a:ea typeface="微软雅黑" panose="020B0503020204020204" pitchFamily="34" charset="-122"/>
              </a:rPr>
              <a:t>%.</a:t>
            </a: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(2)In the </a:t>
            </a:r>
            <a:r>
              <a:rPr lang="en-US" altLang="zh-CN" sz="2000" dirty="0" smtClean="0">
                <a:solidFill>
                  <a:srgbClr val="295860"/>
                </a:solidFill>
                <a:latin typeface="微软雅黑" panose="020B0503020204020204" pitchFamily="34" charset="-122"/>
                <a:ea typeface="微软雅黑" panose="020B0503020204020204" pitchFamily="34" charset="-122"/>
              </a:rPr>
              <a:t>type 2, after </a:t>
            </a:r>
            <a:r>
              <a:rPr lang="en-US" altLang="zh-CN" sz="2000" dirty="0" smtClean="0">
                <a:solidFill>
                  <a:srgbClr val="295860"/>
                </a:solidFill>
                <a:latin typeface="微软雅黑" panose="020B0503020204020204" pitchFamily="34" charset="-122"/>
                <a:ea typeface="微软雅黑" panose="020B0503020204020204" pitchFamily="34" charset="-122"/>
              </a:rPr>
              <a:t>answering the question, the respondent attaches the link of the relevant instance implementation. Such link includes code, picture, etc., which helps the questioner to solve the problem better, and is actually similar to the role of </a:t>
            </a:r>
            <a:r>
              <a:rPr lang="en-US" altLang="zh-CN" sz="2000" dirty="0" smtClean="0">
                <a:solidFill>
                  <a:srgbClr val="295860"/>
                </a:solidFill>
                <a:latin typeface="微软雅黑" panose="020B0503020204020204" pitchFamily="34" charset="-122"/>
                <a:ea typeface="微软雅黑" panose="020B0503020204020204" pitchFamily="34" charset="-122"/>
              </a:rPr>
              <a:t>Type 1.</a:t>
            </a:r>
            <a:r>
              <a:rPr lang="en-US" altLang="zh-CN" sz="2000" dirty="0" smtClean="0">
                <a:solidFill>
                  <a:srgbClr val="295860"/>
                </a:solidFill>
                <a:latin typeface="微软雅黑" panose="020B0503020204020204" pitchFamily="34" charset="-122"/>
                <a:ea typeface="微软雅黑" panose="020B0503020204020204" pitchFamily="34" charset="-122"/>
              </a:rPr>
              <a:t> </a:t>
            </a:r>
            <a:r>
              <a:rPr lang="en-US" altLang="zh-CN" sz="2000" dirty="0" smtClean="0">
                <a:solidFill>
                  <a:srgbClr val="295860"/>
                </a:solidFill>
                <a:latin typeface="微软雅黑" panose="020B0503020204020204" pitchFamily="34" charset="-122"/>
                <a:ea typeface="微软雅黑" panose="020B0503020204020204" pitchFamily="34" charset="-122"/>
              </a:rPr>
              <a:t>Type 2 accounting </a:t>
            </a:r>
            <a:r>
              <a:rPr lang="en-US" altLang="zh-CN" sz="2000" dirty="0" smtClean="0">
                <a:solidFill>
                  <a:srgbClr val="295860"/>
                </a:solidFill>
                <a:latin typeface="微软雅黑" panose="020B0503020204020204" pitchFamily="34" charset="-122"/>
                <a:ea typeface="微软雅黑" panose="020B0503020204020204" pitchFamily="34" charset="-122"/>
              </a:rPr>
              <a:t>for </a:t>
            </a:r>
            <a:r>
              <a:rPr lang="en-US" altLang="zh-CN" sz="2000" dirty="0" smtClean="0">
                <a:solidFill>
                  <a:srgbClr val="295860"/>
                </a:solidFill>
                <a:latin typeface="微软雅黑" panose="020B0503020204020204" pitchFamily="34" charset="-122"/>
                <a:ea typeface="微软雅黑" panose="020B0503020204020204" pitchFamily="34" charset="-122"/>
              </a:rPr>
              <a:t>12% .</a:t>
            </a: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(3)In the type 3, there </a:t>
            </a:r>
            <a:r>
              <a:rPr lang="en-US" altLang="zh-CN" sz="2000" dirty="0" smtClean="0">
                <a:solidFill>
                  <a:srgbClr val="295860"/>
                </a:solidFill>
                <a:latin typeface="微软雅黑" panose="020B0503020204020204" pitchFamily="34" charset="-122"/>
                <a:ea typeface="微软雅黑" panose="020B0503020204020204" pitchFamily="34" charset="-122"/>
              </a:rPr>
              <a:t>is a very similar question and answer in the ESO. The respondent has linked this question and answer, and can completely solve the author's problem without repeating it</a:t>
            </a:r>
            <a:r>
              <a:rPr lang="en-US" altLang="zh-CN" sz="2000" dirty="0" smtClean="0">
                <a:solidFill>
                  <a:srgbClr val="295860"/>
                </a:solidFill>
                <a:latin typeface="微软雅黑" panose="020B0503020204020204" pitchFamily="34" charset="-122"/>
                <a:ea typeface="微软雅黑" panose="020B0503020204020204" pitchFamily="34" charset="-122"/>
              </a:rPr>
              <a:t>.</a:t>
            </a:r>
            <a:r>
              <a:rPr lang="en-US" altLang="zh-CN" sz="2000" dirty="0" smtClean="0">
                <a:solidFill>
                  <a:srgbClr val="295860"/>
                </a:solidFill>
                <a:latin typeface="微软雅黑" panose="020B0503020204020204" pitchFamily="34" charset="-122"/>
                <a:ea typeface="微软雅黑" panose="020B0503020204020204" pitchFamily="34" charset="-122"/>
              </a:rPr>
              <a:t> Type </a:t>
            </a:r>
            <a:r>
              <a:rPr lang="en-US" altLang="zh-CN" sz="2000" dirty="0" smtClean="0">
                <a:solidFill>
                  <a:srgbClr val="295860"/>
                </a:solidFill>
                <a:latin typeface="微软雅黑" panose="020B0503020204020204" pitchFamily="34" charset="-122"/>
                <a:ea typeface="微软雅黑" panose="020B0503020204020204" pitchFamily="34" charset="-122"/>
              </a:rPr>
              <a:t>3 </a:t>
            </a:r>
            <a:r>
              <a:rPr lang="en-US" altLang="zh-CN" sz="2000" dirty="0" smtClean="0">
                <a:solidFill>
                  <a:srgbClr val="295860"/>
                </a:solidFill>
                <a:latin typeface="微软雅黑" panose="020B0503020204020204" pitchFamily="34" charset="-122"/>
                <a:ea typeface="微软雅黑" panose="020B0503020204020204" pitchFamily="34" charset="-122"/>
              </a:rPr>
              <a:t>accounting for </a:t>
            </a:r>
            <a:r>
              <a:rPr lang="en-US" altLang="zh-CN" sz="2000" dirty="0" smtClean="0">
                <a:solidFill>
                  <a:srgbClr val="295860"/>
                </a:solidFill>
                <a:latin typeface="微软雅黑" panose="020B0503020204020204" pitchFamily="34" charset="-122"/>
                <a:ea typeface="微软雅黑" panose="020B0503020204020204" pitchFamily="34" charset="-122"/>
              </a:rPr>
              <a:t>26% </a:t>
            </a:r>
            <a:r>
              <a:rPr lang="en-US" altLang="zh-CN" sz="2000" dirty="0" smtClean="0">
                <a:solidFill>
                  <a:srgbClr val="295860"/>
                </a:solidFill>
                <a:latin typeface="微软雅黑" panose="020B0503020204020204" pitchFamily="34" charset="-122"/>
                <a:ea typeface="微软雅黑" panose="020B0503020204020204" pitchFamily="34" charset="-122"/>
              </a:rPr>
              <a:t>.</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(4)Type 4 is </a:t>
            </a:r>
            <a:r>
              <a:rPr lang="en-US" altLang="zh-CN" sz="2000" dirty="0" smtClean="0">
                <a:solidFill>
                  <a:srgbClr val="295860"/>
                </a:solidFill>
                <a:latin typeface="微软雅黑" panose="020B0503020204020204" pitchFamily="34" charset="-122"/>
                <a:ea typeface="微软雅黑" panose="020B0503020204020204" pitchFamily="34" charset="-122"/>
              </a:rPr>
              <a:t>completely consistent with the </a:t>
            </a:r>
            <a:r>
              <a:rPr lang="en-US" altLang="zh-CN" sz="2000" dirty="0" smtClean="0">
                <a:solidFill>
                  <a:srgbClr val="295860"/>
                </a:solidFill>
                <a:latin typeface="微软雅黑" panose="020B0503020204020204" pitchFamily="34" charset="-122"/>
                <a:ea typeface="微软雅黑" panose="020B0503020204020204" pitchFamily="34" charset="-122"/>
              </a:rPr>
              <a:t>LQ type 4, </a:t>
            </a:r>
            <a:r>
              <a:rPr lang="en-US" altLang="zh-CN" sz="2000" dirty="0" smtClean="0">
                <a:solidFill>
                  <a:srgbClr val="295860"/>
                </a:solidFill>
                <a:latin typeface="微软雅黑" panose="020B0503020204020204" pitchFamily="34" charset="-122"/>
                <a:ea typeface="微软雅黑" panose="020B0503020204020204" pitchFamily="34" charset="-122"/>
              </a:rPr>
              <a:t>accounting for 4</a:t>
            </a:r>
            <a:r>
              <a:rPr lang="en-US" altLang="zh-CN" sz="2000" dirty="0" smtClean="0">
                <a:solidFill>
                  <a:srgbClr val="295860"/>
                </a:solidFill>
                <a:latin typeface="微软雅黑" panose="020B0503020204020204" pitchFamily="34" charset="-122"/>
                <a:ea typeface="微软雅黑" panose="020B0503020204020204" pitchFamily="34" charset="-122"/>
              </a:rPr>
              <a:t>% .</a:t>
            </a:r>
          </a:p>
          <a:p>
            <a:pPr algn="just"/>
            <a:r>
              <a:rPr lang="en-US" altLang="zh-CN" sz="2000" dirty="0" smtClean="0">
                <a:solidFill>
                  <a:srgbClr val="295860"/>
                </a:solidFill>
                <a:latin typeface="微软雅黑" panose="020B0503020204020204" pitchFamily="34" charset="-122"/>
                <a:ea typeface="微软雅黑" panose="020B0503020204020204" pitchFamily="34" charset="-122"/>
              </a:rPr>
              <a:t>(5) </a:t>
            </a:r>
            <a:r>
              <a:rPr lang="en-US" altLang="zh-CN" sz="2000" dirty="0" smtClean="0">
                <a:solidFill>
                  <a:srgbClr val="295860"/>
                </a:solidFill>
                <a:latin typeface="微软雅黑" panose="020B0503020204020204" pitchFamily="34" charset="-122"/>
                <a:ea typeface="微软雅黑" panose="020B0503020204020204" pitchFamily="34" charset="-122"/>
              </a:rPr>
              <a:t>Type 5 </a:t>
            </a:r>
            <a:r>
              <a:rPr lang="en-US" altLang="zh-CN" sz="2000" dirty="0" smtClean="0">
                <a:solidFill>
                  <a:srgbClr val="295860"/>
                </a:solidFill>
                <a:latin typeface="微软雅黑" panose="020B0503020204020204" pitchFamily="34" charset="-122"/>
                <a:ea typeface="微软雅黑" panose="020B0503020204020204" pitchFamily="34" charset="-122"/>
              </a:rPr>
              <a:t>situation has also been encountered, but it is not found in the 50 randomly selected, so the probability is very low.</a:t>
            </a:r>
            <a:endParaRPr lang="zh-CN" altLang="en-US" sz="2000" dirty="0">
              <a:solidFill>
                <a:srgbClr val="295860"/>
              </a:solidFill>
              <a:latin typeface="微软雅黑" panose="020B0503020204020204" pitchFamily="34" charset="-122"/>
              <a:ea typeface="微软雅黑" panose="020B0503020204020204" pitchFamily="34" charset="-122"/>
            </a:endParaRPr>
          </a:p>
        </p:txBody>
      </p:sp>
      <p:sp>
        <p:nvSpPr>
          <p:cNvPr id="5" name="矩形 4"/>
          <p:cNvSpPr/>
          <p:nvPr/>
        </p:nvSpPr>
        <p:spPr>
          <a:xfrm>
            <a:off x="0" y="699517"/>
            <a:ext cx="152400" cy="563880"/>
          </a:xfrm>
          <a:prstGeom prst="rect">
            <a:avLst/>
          </a:prstGeom>
          <a:solidFill>
            <a:srgbClr val="295860"/>
          </a:solid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grpSp>
        <p:nvGrpSpPr>
          <p:cNvPr id="2" name="组合 5"/>
          <p:cNvGrpSpPr/>
          <p:nvPr/>
        </p:nvGrpSpPr>
        <p:grpSpPr>
          <a:xfrm>
            <a:off x="245745" y="699517"/>
            <a:ext cx="563880" cy="563880"/>
            <a:chOff x="276225" y="213360"/>
            <a:chExt cx="563880" cy="563880"/>
          </a:xfrm>
          <a:solidFill>
            <a:srgbClr val="295860"/>
          </a:solidFill>
        </p:grpSpPr>
        <p:sp>
          <p:nvSpPr>
            <p:cNvPr id="7" name="矩形 6"/>
            <p:cNvSpPr/>
            <p:nvPr/>
          </p:nvSpPr>
          <p:spPr>
            <a:xfrm>
              <a:off x="276225" y="213360"/>
              <a:ext cx="250031" cy="563880"/>
            </a:xfrm>
            <a:prstGeom prst="rect">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sp>
          <p:nvSpPr>
            <p:cNvPr id="8" name="椭圆 7"/>
            <p:cNvSpPr/>
            <p:nvPr/>
          </p:nvSpPr>
          <p:spPr>
            <a:xfrm>
              <a:off x="276225" y="213360"/>
              <a:ext cx="563880" cy="563880"/>
            </a:xfrm>
            <a:prstGeom prst="ellipse">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295860"/>
                </a:solidFill>
              </a:endParaRPr>
            </a:p>
          </p:txBody>
        </p:sp>
      </p:grpSp>
      <p:sp>
        <p:nvSpPr>
          <p:cNvPr id="9" name="文本框 27"/>
          <p:cNvSpPr txBox="1"/>
          <p:nvPr/>
        </p:nvSpPr>
        <p:spPr>
          <a:xfrm>
            <a:off x="881676" y="792323"/>
            <a:ext cx="692048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smtClean="0">
                <a:solidFill>
                  <a:srgbClr val="295860"/>
                </a:solidFill>
                <a:latin typeface="微软雅黑" panose="020B0503020204020204" pitchFamily="34" charset="-122"/>
                <a:ea typeface="微软雅黑" panose="020B0503020204020204" pitchFamily="34" charset="-122"/>
              </a:rPr>
              <a:t>2.Analysis </a:t>
            </a:r>
            <a:r>
              <a:rPr lang="en-US" altLang="zh-CN" sz="2400" b="1" dirty="0" smtClean="0">
                <a:solidFill>
                  <a:srgbClr val="295860"/>
                </a:solidFill>
                <a:latin typeface="微软雅黑" panose="020B0503020204020204" pitchFamily="34" charset="-122"/>
                <a:ea typeface="微软雅黑" panose="020B0503020204020204" pitchFamily="34" charset="-122"/>
              </a:rPr>
              <a:t>Link—</a:t>
            </a:r>
            <a:r>
              <a:rPr lang="zh-CN" altLang="en-US" sz="2400" b="1" dirty="0" smtClean="0">
                <a:solidFill>
                  <a:srgbClr val="295860"/>
                </a:solidFill>
                <a:latin typeface="微软雅黑" panose="020B0503020204020204" pitchFamily="34" charset="-122"/>
                <a:ea typeface="微软雅黑" panose="020B0503020204020204" pitchFamily="34" charset="-122"/>
              </a:rPr>
              <a:t>②</a:t>
            </a:r>
            <a:r>
              <a:rPr lang="en-US" altLang="zh-CN" sz="2400" b="1" dirty="0" smtClean="0">
                <a:solidFill>
                  <a:srgbClr val="295860"/>
                </a:solidFill>
                <a:latin typeface="微软雅黑" panose="020B0503020204020204" pitchFamily="34" charset="-122"/>
                <a:ea typeface="微软雅黑" panose="020B0503020204020204" pitchFamily="34" charset="-122"/>
              </a:rPr>
              <a:t>Analysis </a:t>
            </a:r>
            <a:r>
              <a:rPr lang="en-US" altLang="zh-CN" sz="2400" b="1" dirty="0" smtClean="0">
                <a:solidFill>
                  <a:srgbClr val="295860"/>
                </a:solidFill>
                <a:latin typeface="微软雅黑" panose="020B0503020204020204" pitchFamily="34" charset="-122"/>
                <a:ea typeface="微软雅黑" panose="020B0503020204020204" pitchFamily="34" charset="-122"/>
              </a:rPr>
              <a:t>Link of </a:t>
            </a:r>
            <a:r>
              <a:rPr lang="en-US" altLang="zh-CN" sz="2400" b="1" dirty="0" smtClean="0">
                <a:solidFill>
                  <a:srgbClr val="295860"/>
                </a:solidFill>
                <a:latin typeface="微软雅黑" panose="020B0503020204020204" pitchFamily="34" charset="-122"/>
                <a:ea typeface="微软雅黑" panose="020B0503020204020204" pitchFamily="34" charset="-122"/>
              </a:rPr>
              <a:t>Answers</a:t>
            </a:r>
            <a:endParaRPr lang="zh-CN" altLang="en-US" sz="2400" b="1" dirty="0">
              <a:solidFill>
                <a:srgbClr val="29586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9517"/>
            <a:ext cx="152400" cy="563880"/>
          </a:xfrm>
          <a:prstGeom prst="rect">
            <a:avLst/>
          </a:prstGeom>
          <a:solidFill>
            <a:srgbClr val="295860"/>
          </a:solid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grpSp>
        <p:nvGrpSpPr>
          <p:cNvPr id="2" name="组合 4"/>
          <p:cNvGrpSpPr/>
          <p:nvPr/>
        </p:nvGrpSpPr>
        <p:grpSpPr>
          <a:xfrm>
            <a:off x="245745" y="699517"/>
            <a:ext cx="563880" cy="563880"/>
            <a:chOff x="276225" y="213360"/>
            <a:chExt cx="563880" cy="563880"/>
          </a:xfrm>
          <a:solidFill>
            <a:srgbClr val="295860"/>
          </a:solidFill>
        </p:grpSpPr>
        <p:sp>
          <p:nvSpPr>
            <p:cNvPr id="6" name="矩形 5"/>
            <p:cNvSpPr/>
            <p:nvPr/>
          </p:nvSpPr>
          <p:spPr>
            <a:xfrm>
              <a:off x="276225" y="213360"/>
              <a:ext cx="250031" cy="563880"/>
            </a:xfrm>
            <a:prstGeom prst="rect">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95860"/>
                </a:solidFill>
              </a:endParaRPr>
            </a:p>
          </p:txBody>
        </p:sp>
        <p:sp>
          <p:nvSpPr>
            <p:cNvPr id="7" name="椭圆 6"/>
            <p:cNvSpPr/>
            <p:nvPr/>
          </p:nvSpPr>
          <p:spPr>
            <a:xfrm>
              <a:off x="276225" y="213360"/>
              <a:ext cx="563880" cy="563880"/>
            </a:xfrm>
            <a:prstGeom prst="ellipse">
              <a:avLst/>
            </a:prstGeom>
            <a:grpFill/>
            <a:ln>
              <a:solidFill>
                <a:srgbClr val="2958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295860"/>
                </a:solidFill>
              </a:endParaRPr>
            </a:p>
          </p:txBody>
        </p:sp>
      </p:grpSp>
      <p:sp>
        <p:nvSpPr>
          <p:cNvPr id="8" name="文本框 27"/>
          <p:cNvSpPr txBox="1"/>
          <p:nvPr/>
        </p:nvSpPr>
        <p:spPr>
          <a:xfrm>
            <a:off x="881676" y="792323"/>
            <a:ext cx="7287251"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smtClean="0">
                <a:solidFill>
                  <a:srgbClr val="295860"/>
                </a:solidFill>
                <a:latin typeface="微软雅黑" panose="020B0503020204020204" pitchFamily="34" charset="-122"/>
                <a:ea typeface="微软雅黑" panose="020B0503020204020204" pitchFamily="34" charset="-122"/>
              </a:rPr>
              <a:t>2.Analysis </a:t>
            </a:r>
            <a:r>
              <a:rPr lang="en-US" altLang="zh-CN" sz="2400" b="1" dirty="0" smtClean="0">
                <a:solidFill>
                  <a:srgbClr val="295860"/>
                </a:solidFill>
                <a:latin typeface="微软雅黑" panose="020B0503020204020204" pitchFamily="34" charset="-122"/>
                <a:ea typeface="微软雅黑" panose="020B0503020204020204" pitchFamily="34" charset="-122"/>
              </a:rPr>
              <a:t>Link—</a:t>
            </a:r>
            <a:r>
              <a:rPr lang="zh-CN" altLang="en-US" sz="2400" b="1" dirty="0" smtClean="0">
                <a:solidFill>
                  <a:srgbClr val="295860"/>
                </a:solidFill>
                <a:latin typeface="微软雅黑" panose="020B0503020204020204" pitchFamily="34" charset="-122"/>
                <a:ea typeface="微软雅黑" panose="020B0503020204020204" pitchFamily="34" charset="-122"/>
              </a:rPr>
              <a:t>③</a:t>
            </a:r>
            <a:r>
              <a:rPr lang="en-US" altLang="zh-CN" sz="2400" b="1" dirty="0" smtClean="0">
                <a:solidFill>
                  <a:srgbClr val="295860"/>
                </a:solidFill>
                <a:latin typeface="微软雅黑" panose="020B0503020204020204" pitchFamily="34" charset="-122"/>
                <a:ea typeface="微软雅黑" panose="020B0503020204020204" pitchFamily="34" charset="-122"/>
              </a:rPr>
              <a:t>Analysis </a:t>
            </a:r>
            <a:r>
              <a:rPr lang="en-US" altLang="zh-CN" sz="2400" b="1" dirty="0" smtClean="0">
                <a:solidFill>
                  <a:srgbClr val="295860"/>
                </a:solidFill>
                <a:latin typeface="微软雅黑" panose="020B0503020204020204" pitchFamily="34" charset="-122"/>
                <a:ea typeface="微软雅黑" panose="020B0503020204020204" pitchFamily="34" charset="-122"/>
              </a:rPr>
              <a:t>Link of </a:t>
            </a:r>
            <a:r>
              <a:rPr lang="en-US" altLang="zh-CN" sz="2400" b="1" dirty="0" smtClean="0">
                <a:solidFill>
                  <a:srgbClr val="295860"/>
                </a:solidFill>
                <a:latin typeface="微软雅黑" panose="020B0503020204020204" pitchFamily="34" charset="-122"/>
                <a:ea typeface="微软雅黑" panose="020B0503020204020204" pitchFamily="34" charset="-122"/>
              </a:rPr>
              <a:t>Comments</a:t>
            </a:r>
            <a:endParaRPr lang="zh-CN" altLang="en-US" sz="2400" b="1" dirty="0">
              <a:solidFill>
                <a:srgbClr val="295860"/>
              </a:solidFill>
              <a:latin typeface="微软雅黑" panose="020B0503020204020204" pitchFamily="34" charset="-122"/>
              <a:ea typeface="微软雅黑" panose="020B0503020204020204" pitchFamily="34" charset="-122"/>
            </a:endParaRPr>
          </a:p>
        </p:txBody>
      </p:sp>
      <p:sp>
        <p:nvSpPr>
          <p:cNvPr id="9" name="文本框 118"/>
          <p:cNvSpPr txBox="1"/>
          <p:nvPr/>
        </p:nvSpPr>
        <p:spPr>
          <a:xfrm>
            <a:off x="2400567" y="1192234"/>
            <a:ext cx="8806407" cy="44012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Link of </a:t>
            </a:r>
            <a:r>
              <a:rPr lang="en-US" altLang="zh-CN" sz="2000" dirty="0" smtClean="0">
                <a:solidFill>
                  <a:srgbClr val="295860"/>
                </a:solidFill>
                <a:latin typeface="微软雅黑" panose="020B0503020204020204" pitchFamily="34" charset="-122"/>
                <a:ea typeface="微软雅黑" panose="020B0503020204020204" pitchFamily="34" charset="-122"/>
              </a:rPr>
              <a:t>Comments(LC)Total </a:t>
            </a:r>
            <a:r>
              <a:rPr lang="en-US" altLang="zh-CN" sz="2000" dirty="0" smtClean="0">
                <a:solidFill>
                  <a:srgbClr val="295860"/>
                </a:solidFill>
                <a:latin typeface="微软雅黑" panose="020B0503020204020204" pitchFamily="34" charset="-122"/>
                <a:ea typeface="微软雅黑" panose="020B0503020204020204" pitchFamily="34" charset="-122"/>
              </a:rPr>
              <a:t>: </a:t>
            </a:r>
            <a:r>
              <a:rPr lang="en-US" altLang="zh-CN" sz="2000" dirty="0" smtClean="0">
                <a:solidFill>
                  <a:srgbClr val="295860"/>
                </a:solidFill>
                <a:latin typeface="微软雅黑" panose="020B0503020204020204" pitchFamily="34" charset="-122"/>
                <a:ea typeface="微软雅黑" panose="020B0503020204020204" pitchFamily="34" charset="-122"/>
              </a:rPr>
              <a:t>1760</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Comments Total</a:t>
            </a:r>
            <a:r>
              <a:rPr lang="zh-CN" altLang="en-US" sz="2000" dirty="0" smtClean="0">
                <a:solidFill>
                  <a:srgbClr val="295860"/>
                </a:solidFill>
                <a:latin typeface="微软雅黑" panose="020B0503020204020204" pitchFamily="34" charset="-122"/>
                <a:ea typeface="微软雅黑" panose="020B0503020204020204" pitchFamily="34" charset="-122"/>
              </a:rPr>
              <a:t>：</a:t>
            </a:r>
            <a:r>
              <a:rPr lang="en-US" altLang="zh-CN" sz="2000" dirty="0" smtClean="0">
                <a:solidFill>
                  <a:srgbClr val="295860"/>
                </a:solidFill>
                <a:latin typeface="微软雅黑" panose="020B0503020204020204" pitchFamily="34" charset="-122"/>
                <a:ea typeface="微软雅黑" panose="020B0503020204020204" pitchFamily="34" charset="-122"/>
              </a:rPr>
              <a:t>940645</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algn="just">
              <a:buFont typeface="Wingdings" pitchFamily="2" charset="2"/>
              <a:buChar char="Ø"/>
            </a:pPr>
            <a:r>
              <a:rPr lang="en-US" altLang="zh-CN" sz="2000" dirty="0" smtClean="0">
                <a:solidFill>
                  <a:srgbClr val="295860"/>
                </a:solidFill>
                <a:latin typeface="微软雅黑" panose="020B0503020204020204" pitchFamily="34" charset="-122"/>
                <a:ea typeface="微软雅黑" panose="020B0503020204020204" pitchFamily="34" charset="-122"/>
              </a:rPr>
              <a:t>The ratio of </a:t>
            </a:r>
            <a:r>
              <a:rPr lang="en-US" altLang="zh-CN" sz="2000" dirty="0" smtClean="0">
                <a:solidFill>
                  <a:srgbClr val="295860"/>
                </a:solidFill>
                <a:latin typeface="微软雅黑" panose="020B0503020204020204" pitchFamily="34" charset="-122"/>
                <a:ea typeface="微软雅黑" panose="020B0503020204020204" pitchFamily="34" charset="-122"/>
              </a:rPr>
              <a:t>LA </a:t>
            </a:r>
            <a:r>
              <a:rPr lang="en-US" altLang="zh-CN" sz="2000" dirty="0" smtClean="0">
                <a:solidFill>
                  <a:srgbClr val="295860"/>
                </a:solidFill>
                <a:latin typeface="微软雅黑" panose="020B0503020204020204" pitchFamily="34" charset="-122"/>
                <a:ea typeface="微软雅黑" panose="020B0503020204020204" pitchFamily="34" charset="-122"/>
              </a:rPr>
              <a:t>to </a:t>
            </a:r>
            <a:r>
              <a:rPr lang="en-US" altLang="zh-CN" sz="2000" dirty="0" smtClean="0">
                <a:solidFill>
                  <a:srgbClr val="295860"/>
                </a:solidFill>
                <a:latin typeface="微软雅黑" panose="020B0503020204020204" pitchFamily="34" charset="-122"/>
                <a:ea typeface="微软雅黑" panose="020B0503020204020204" pitchFamily="34" charset="-122"/>
              </a:rPr>
              <a:t>Comments</a:t>
            </a:r>
            <a:r>
              <a:rPr lang="en-US" altLang="zh-CN" sz="2000" dirty="0" smtClean="0">
                <a:solidFill>
                  <a:srgbClr val="295860"/>
                </a:solidFill>
                <a:latin typeface="微软雅黑" panose="020B0503020204020204" pitchFamily="34" charset="-122"/>
                <a:ea typeface="微软雅黑" panose="020B0503020204020204" pitchFamily="34" charset="-122"/>
              </a:rPr>
              <a:t>: 0.187</a:t>
            </a:r>
            <a:r>
              <a:rPr lang="en-US" altLang="zh-CN" sz="2000" dirty="0" smtClean="0">
                <a:solidFill>
                  <a:srgbClr val="295860"/>
                </a:solidFill>
                <a:latin typeface="微软雅黑" panose="020B0503020204020204" pitchFamily="34" charset="-122"/>
                <a:ea typeface="微软雅黑" panose="020B0503020204020204" pitchFamily="34" charset="-122"/>
              </a:rPr>
              <a:t>%</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lvl="1" algn="just"/>
            <a:r>
              <a:rPr lang="en-US" altLang="zh-CN" sz="2000" dirty="0" smtClean="0">
                <a:solidFill>
                  <a:srgbClr val="295860"/>
                </a:solidFill>
                <a:latin typeface="微软雅黑" panose="020B0503020204020204" pitchFamily="34" charset="-122"/>
                <a:ea typeface="微软雅黑" panose="020B0503020204020204" pitchFamily="34" charset="-122"/>
              </a:rPr>
              <a:t>	I </a:t>
            </a:r>
            <a:r>
              <a:rPr lang="en-US" altLang="zh-CN" sz="2000" dirty="0" smtClean="0">
                <a:solidFill>
                  <a:srgbClr val="295860"/>
                </a:solidFill>
                <a:latin typeface="微软雅黑" panose="020B0503020204020204" pitchFamily="34" charset="-122"/>
                <a:ea typeface="微软雅黑" panose="020B0503020204020204" pitchFamily="34" charset="-122"/>
              </a:rPr>
              <a:t>immediately extracted 50 </a:t>
            </a:r>
            <a:r>
              <a:rPr lang="en-US" altLang="zh-CN" sz="2000" dirty="0" smtClean="0">
                <a:solidFill>
                  <a:srgbClr val="295860"/>
                </a:solidFill>
                <a:latin typeface="微软雅黑" panose="020B0503020204020204" pitchFamily="34" charset="-122"/>
                <a:ea typeface="微软雅黑" panose="020B0503020204020204" pitchFamily="34" charset="-122"/>
              </a:rPr>
              <a:t>LC </a:t>
            </a:r>
            <a:r>
              <a:rPr lang="en-US" altLang="zh-CN" sz="2000" dirty="0" smtClean="0">
                <a:solidFill>
                  <a:srgbClr val="295860"/>
                </a:solidFill>
                <a:latin typeface="微软雅黑" panose="020B0503020204020204" pitchFamily="34" charset="-122"/>
                <a:ea typeface="微软雅黑" panose="020B0503020204020204" pitchFamily="34" charset="-122"/>
              </a:rPr>
              <a:t>to analyze their categories and I </a:t>
            </a:r>
            <a:r>
              <a:rPr lang="en-US" altLang="zh-CN" sz="2000" dirty="0" smtClean="0">
                <a:solidFill>
                  <a:srgbClr val="295860"/>
                </a:solidFill>
                <a:latin typeface="微软雅黑" panose="020B0503020204020204" pitchFamily="34" charset="-122"/>
                <a:ea typeface="微软雅黑" panose="020B0503020204020204" pitchFamily="34" charset="-122"/>
              </a:rPr>
              <a:t>	found </a:t>
            </a:r>
            <a:r>
              <a:rPr lang="en-US" altLang="zh-CN" sz="2000" dirty="0" smtClean="0">
                <a:solidFill>
                  <a:srgbClr val="295860"/>
                </a:solidFill>
                <a:latin typeface="微软雅黑" panose="020B0503020204020204" pitchFamily="34" charset="-122"/>
                <a:ea typeface="微软雅黑" panose="020B0503020204020204" pitchFamily="34" charset="-122"/>
              </a:rPr>
              <a:t>the following </a:t>
            </a:r>
            <a:r>
              <a:rPr lang="en-US" altLang="zh-CN" sz="2000" dirty="0" smtClean="0">
                <a:solidFill>
                  <a:srgbClr val="295860"/>
                </a:solidFill>
                <a:latin typeface="微软雅黑" panose="020B0503020204020204" pitchFamily="34" charset="-122"/>
                <a:ea typeface="微软雅黑" panose="020B0503020204020204" pitchFamily="34" charset="-122"/>
              </a:rPr>
              <a:t>types:</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1: </a:t>
            </a:r>
            <a:r>
              <a:rPr lang="en-US" altLang="zh-CN" sz="2000" dirty="0" smtClean="0">
                <a:solidFill>
                  <a:srgbClr val="295860"/>
                </a:solidFill>
                <a:latin typeface="微软雅黑" panose="020B0503020204020204" pitchFamily="34" charset="-122"/>
                <a:ea typeface="微软雅黑" panose="020B0503020204020204" pitchFamily="34" charset="-122"/>
              </a:rPr>
              <a:t>related to the author</a:t>
            </a:r>
            <a:r>
              <a:rPr lang="en-US" altLang="zh-CN" sz="2000" dirty="0" smtClean="0">
                <a:solidFill>
                  <a:srgbClr val="295860"/>
                </a:solidFill>
                <a:latin typeface="MS PGothic" pitchFamily="34" charset="-128"/>
                <a:ea typeface="MS PGothic" pitchFamily="34" charset="-128"/>
              </a:rPr>
              <a:t>’</a:t>
            </a:r>
            <a:r>
              <a:rPr lang="en-US" altLang="zh-CN" sz="2000" dirty="0" smtClean="0">
                <a:solidFill>
                  <a:srgbClr val="295860"/>
                </a:solidFill>
                <a:latin typeface="微软雅黑" panose="020B0503020204020204" pitchFamily="34" charset="-122"/>
                <a:ea typeface="微软雅黑" panose="020B0503020204020204" pitchFamily="34" charset="-122"/>
              </a:rPr>
              <a:t>s question, and helpful in solving the problem.</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2: </a:t>
            </a:r>
            <a:r>
              <a:rPr lang="en-US" altLang="zh-CN" sz="2000" dirty="0" smtClean="0">
                <a:solidFill>
                  <a:srgbClr val="295860"/>
                </a:solidFill>
                <a:latin typeface="微软雅黑" panose="020B0503020204020204" pitchFamily="34" charset="-122"/>
                <a:ea typeface="微软雅黑" panose="020B0503020204020204" pitchFamily="34" charset="-122"/>
              </a:rPr>
              <a:t>related to the author's question, but it does not help to solve the problem.</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3: </a:t>
            </a:r>
            <a:r>
              <a:rPr lang="en-US" altLang="zh-CN" sz="2000" dirty="0" smtClean="0">
                <a:solidFill>
                  <a:srgbClr val="295860"/>
                </a:solidFill>
                <a:latin typeface="微软雅黑" panose="020B0503020204020204" pitchFamily="34" charset="-122"/>
                <a:ea typeface="微软雅黑" panose="020B0503020204020204" pitchFamily="34" charset="-122"/>
              </a:rPr>
              <a:t>related to the author's question, but can not know if there is help, the commenter only posts the link and has no description</a:t>
            </a:r>
            <a:r>
              <a:rPr lang="en-US" altLang="zh-CN" sz="2000" dirty="0" smtClean="0">
                <a:solidFill>
                  <a:srgbClr val="295860"/>
                </a:solidFill>
                <a:latin typeface="微软雅黑" panose="020B0503020204020204" pitchFamily="34" charset="-122"/>
                <a:ea typeface="微软雅黑" panose="020B0503020204020204" pitchFamily="34" charset="-122"/>
              </a:rPr>
              <a:t>.</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4: Duplicate problem </a:t>
            </a:r>
            <a:r>
              <a:rPr lang="en-US" altLang="zh-CN" sz="2000" dirty="0" smtClean="0">
                <a:solidFill>
                  <a:srgbClr val="295860"/>
                </a:solidFill>
                <a:latin typeface="微软雅黑" panose="020B0503020204020204" pitchFamily="34" charset="-122"/>
                <a:ea typeface="微软雅黑" panose="020B0503020204020204" pitchFamily="34" charset="-122"/>
              </a:rPr>
              <a:t>with ESO, and can answer the author's question</a:t>
            </a:r>
            <a:endParaRPr lang="en-US" altLang="zh-CN" sz="2000" dirty="0" smtClean="0">
              <a:solidFill>
                <a:srgbClr val="295860"/>
              </a:solidFill>
              <a:latin typeface="微软雅黑" panose="020B0503020204020204" pitchFamily="34" charset="-122"/>
              <a:ea typeface="微软雅黑" panose="020B0503020204020204" pitchFamily="34" charset="-122"/>
            </a:endParaRPr>
          </a:p>
          <a:p>
            <a:pPr marL="914400" lvl="1" indent="-457200" algn="just"/>
            <a:r>
              <a:rPr lang="en-US" altLang="zh-CN" sz="2000" dirty="0" smtClean="0">
                <a:solidFill>
                  <a:srgbClr val="295860"/>
                </a:solidFill>
                <a:latin typeface="微软雅黑" panose="020B0503020204020204" pitchFamily="34" charset="-122"/>
                <a:ea typeface="微软雅黑" panose="020B0503020204020204" pitchFamily="34" charset="-122"/>
              </a:rPr>
              <a:t>	</a:t>
            </a:r>
          </a:p>
        </p:txBody>
      </p:sp>
      <p:pic>
        <p:nvPicPr>
          <p:cNvPr id="12" name="图片 11"/>
          <p:cNvPicPr/>
          <p:nvPr/>
        </p:nvPicPr>
        <p:blipFill>
          <a:blip r:embed="rId2" cstate="print"/>
          <a:srcRect/>
          <a:stretch>
            <a:fillRect/>
          </a:stretch>
        </p:blipFill>
        <p:spPr bwMode="auto">
          <a:xfrm>
            <a:off x="0" y="2349748"/>
            <a:ext cx="3238500" cy="284988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276688E4-229E-453A-9875-90C9DA615F34"/>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MidiE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HCAfUmJRWTYbhgAALdDAAAXAAAAdW5pdmVyc2FsL3VuaXZlcnNhbC5wbmftXHlYU9e2p7VFb6tQrt7KnLa2ilYZRAGZcq0CAioiaq1Ioo2CihARJJBRSwVLA6kioKJJBRHFIVrUCJm01MSKGAEpQ0iixpgAGQgJJJDpnRNE0Nr37nvv9nv3fo8//EzO3mf9fr+11l57nY998t2a1RHT3nN+z8bGZlrkiuVrbWzeDbOxmZQ9xRa44pW/6SPgv7fS10Z8YXP5gWs38OWdpKWrltrYXCW9b9z6LvD9L3tWfJVuY2NXD/57i4s8t83GZtnKyOVL12XBFAI4tRL1lUUdOhuy3/7WL9NXHXWMWckjno/o3L/c4eNr3236aNUVj7mr9BUbci795czGS0sPO7uYV544sivC7sfzX899Kyo6Oc2EFzVe3Isa8G1DqRZjGjeni6io/ntHOzCNm3wVrCNDV5J4bvQwqFlNQlHZ5mHl9TZYkKbnAvVtgJxNV+agi7Q9iKuslTfGZjB8QhzBq48z/Qd5uKQKmQuS4SByAC9tWcCxQ/vlm0UWExw7Gbyy/7oTRuZmbg8Gv1z5G8KeKY6ADsdiZ4Hfb3USQ7SFWtuRibtC8gvZCy3fw41fY+NRNE0yaGD/Yt988qHYGeAU9MJ/2Y8Ad6unNvtVeFiVzg2PtTokjlhuVXrWMewtUM4qn5GJZV/PAONu4ycprKLg0ZNH3POP3nTHA0w1m935I/DtM/4xVEWIriudXgpD79T1N3ipPt3Z9U3adE7KCn8Ex2rw2uB9X54chlFcT4479KnpWpoLp2AFrWIEdZNBqGOhUsw/nKH5py6vc/ubFfPhiU8bo15OKTrzVXfmOiv435OPLPpcUDjCcMeqI4mV/NgRFpcimy9mBM2zUv1xceSJ4tSIET3XZkfWNCvOWTnv/+3TnRsmQP7ZIHUhw7ft8Vcwzw5HZKqw0iAeQ+ymajcZeRbs5+LFCrgo65J4cbLbGPh5AmIzo/cy/ekHHR1ZjblN+46+hD9rFqBEuLQMhhux7TKfPcZxgCqGFEOp6k5St5oLYQ/G9KwZozZcyuHwfw1zyZH5kFq6x2jGWewiOPzGsE778pm4k6vjx91Bc3Us5Yj68JJ7xcmqfb116IGejuRIaloAsmGp9hPASvQ4KyXLnqylNSe7Pmh58hFayO1+Pp6wW+FBjCCKmnas2LZJE7zanzqOtNe03GXgjdWX/Q/Z9cSNZ2xbfzq+e7Fd2wXn5ZMH5o5FyRSd8+ThJa1z3qPdH7g9qnqDMbsg3keB52LGAtADd56al1rZFjA/SPUHI3L63T8YIXoG/gE17tTynOHxSitv75FtQBf4f4Eb7+LmLQEZnzM5LqdDx0d4p7drXTFMXLCGMpZOj9iLHO0AV6nD38Qka9Yb1SrpKpbe5PtGhhWI3Ng3+g430y289U3WShK2Oa5/A6W0ADmj/tyb1C7rCX7zQP3AiWkVb6S1vtW7+k3O8O5F/4Gp7KjXBsCkIgX3372uuzkQYtaL1YvtpIo9r1GXrMkKqlvRsHXdK/EomSRWyMoVea96hg6sN6HfIqEnJxl61odYPT4AoqrQgfMBAUI7TnKbAj5OkC4HYtyCkp5CcZqu1qhPcF8dTiVxbupZOqZXIcmtoG3XBwkxEyV0AmQC5F8BBDMkKaU2uh/RDo7vtjDKWmkmkqHmXB9adgTfeXOaOPzMKKIixCCvoX8Jy5Z0Tv0kkl5T5p26rM7J90/uHkcNdGLUd2aiqKzhHuVPIHceXq49WV/KNkoE9fZQBkaFEdHpBiXdSy5Q4XVKkkVP4mH7iyhdIUPPitTZ+8saXjSbl5C43s5vs+uavYcPemGfyHy0aM6K4buzSAxF7dgsk4pg6czIrsMbxRC2ZAk36ZAwnReS1s6IRTi65fT2D41NHe6lwss8Y/h64iNTemjfrUlpDxnzEXsSzK4HRudk1jhTDgeSkdgPk5wXevGToIYOmmnzgbL60eFOi8PwZAjWu/BYqcJsUBH4vL/dXPIiA/xrksjZz5steyt7nXhFeNatbqeR2KYmwk09X4r3Z88z//zZzcUvp1NxiuQ0RnBxDL6/SC2derJkJHsUiZlALxMAI+ezD7qnThvJic5GeU/rBWB25RwKdqGZcaDlRXoJ5M17sqPsocY9xuxJVYiR9KB3VD7pP6pkW8x6je1q7ih7QxF0qAgw3AyGQ58+efVLXRjZ6byngB1gp1phrJ1UtXXUDs6soZDqJXOHZmn3pI/qyYwJGVjn6hmzwNR1oMV7lMdlGNM5oiHOIE+CuhDMtyS+owNAJhYHbCJ3TrIP/mD8QH7zjuxdQBLQxTzITezICrke3zQZqr8dsJncOZPVd1CfbLPZ84UHLgEc3fMrJOdD9I9z1G02Nze/vEUKtQyBCBiRQfjKLTuCkc4LkLmAz/pT2La3JAtHockE81DARuFUq+P22XiSXvh+Q7FtQ9kTILQktt0tyaiPq1NbRX+HnoFPftz/Yr2mrieoZxIcJgOTgS6WxP7wlsT7lcnBVpJv33QdJdnaeuFL8ZZs3y4gP8cNLI4MlEtK4UKmtjmaLiVjPIUFTqNlIIHaBsOk6IDHrl/GysnaVh2wVWf9GXXrUs9AG1yE09FFAisdi1llsd2QiN1NIqnVV2FjOBsGoBYNlA4x9+XRAYqKTt2KTXFiBAZLJJEGql+Wu+vV6uPbjvwmkiNCxjDuecxLmWVldWXu+vDYnS4jWbXq/ML8KP5dq/3dUcWx6zrDrUa2xFUTy5v9RgJXtnb7jOJhXQXEtAMFrBGByKwQsbqvct35YM1rEyLIVpD2o/Mqzj2iA6XBQCcRjGI6Ca+taIKbWuEJGF7gGPZ5pNh3OVe2hMOrIqN75ASVC6Jbv7tJfWMOOetppw4GHT8VMeVSOE+yY9io4cENwpPjgGgxuJ64JEIGfsipPK/ARxtMWbDL6mm/SkDsQArxlNhr/Yl9ZJ3vOBGJ1hkBawGlPXxz78ENBKzZRaTndBiMDWxjw3XVr+P8gqPfhV/TPv3eC/YqMt0kW2LOMvb7hnOnBJo/Oau+sZUBH3CqHPVcoVMY22JSqS5vrt2rICgyeaEGeRmlMlPvF+n/m2MgBCO/6s/lRS0mOr/ACkyc4UY4qhNDLPoOKMkhg+hj+DhjyC+ytE3feVpcE6bjcDv10E85XH52buyod7j4s7L+3pmhFqMGWeidhyzK6AQm7HV0s5wMtS0ot24W69x886N6WvGOTOFHgeOCeePwmJxrBcQXk53CKlO2jbnwv86X1mgv5jXDE3tCloIQuQkhRmCxF78c24PXM83DvXQkwcBPooTZXmzRO0Igvev/vTqERGb/vc/pbIuBLTJ1UEwdSntLnz0KLJ8H+F36je6QFusC5I2hX0CDWzHwFK5TXqYr396w63fLMwb7dHra8rd+2/6qt4bmx7bnvrrgiznTt5yqHmNT3bzn7Ytx61/K3rTeeXUuXH8QvkXSzEb9dmne2IKfN21OvWMjS3NKdWUtKXR4h1H3oG79OLTKJ9u88y+XxWaUvWp/oWNYW6NH3apxcVq/M8CJWN6bOENwdryMRSenhjft881PfY2QbYWszimMdv5VMjmxGQJiOX/deHW5Rbc96lLDm1Kqx7kvqv7XLTMS/CtkfhN0J+j+O9KlISKadAxpCB1sNekYFdOfdUr4e6aKY7HaemAzV5aJjM+Vd2bCgw1Sbah2w+9RuMRywnAVAT2oAAuRSxgy7vcKM2fB4x55oA1/hvcyj1fIMEINWTAnVP0djWEf8ntzfGAXiQlW/6IUYlQ4DYF0QJsHNT6JF+aR3yAc6DFS4RM5NUF3gu7/BV2Oxz20qd/Lsvf1nkCA0wnSgn/XmOCeTqccmvTeFU8xgjmOdw9QsrQd5Vf2vt73NQ4/92fXGvryoK7cGY8H/UJvcLn6P6ejUxwzqyGWw8VFJWPwbi3j+h7ZdUJLc8yYpaDZ1gDs2/gSqNPHCfRSdf0Yj8JfQc/HupW8pJm50hrNnitjIUYsBF2+Lm8ccJE1jIHzx9Gzpkbr1jH23G1g/M7ZRU9QmqD0T6BE+76wHKq/bZ8JMckiUCN/P1ThVHxTG8HUdp22a9prNoGHUxVdxapBUmFM9CAP4diKfm11CGQQCnuv5F5HEnFXyGt3p2bMwBnVXNxZ2b3X77rrEcgqkennN6k7yjfFvEYS6Ih8DrHEbirvQ5df0833qZDpo0uUdb2Xa6CB1IHiVx1Fl3nUQZZDsp8druH9VeAigoZiHq1BG0p/NyswnKfet9w+gYke2O3qRjgDo6FeI+Ey9H3JtQcTCTxB6f8HpZ3E8ottbBOfnWDwX2A6M/GXnQmQCZAJkAmQCZAJkAmQCZAJkAmQCZAJkAmQCZAJkH9JEBh+SJJck/cpk5k2a+wqGaOsFbggGWngqy8Uv9T6mw4vETHgcRtl8ZewWr+cFc1K+Wwi/4dUDvF/dq7yv3Ews0vdc4GqBD/b3Pj5f3eacwz1XmyFDMU2CATSUF2tICK0/7BgcmjfAYEAJRI8yEoQDxS0LYEhh7NH3txaQGNcq1jPQeTysM99Z3a2cwyFXDmEgpffy7o/F8V8n1Tuxej7WanDq3RPv1fsYgjVdS0862tOv/WAp6AqcWvF7e0cUik5aSeDt12RJ75OkS7x6vm5QlYFNXXr36a7UINM2P1liCFLVALHJ3Sw5jbTDhT8NfbI4+1Gcnr37ckQIu/6IuGckMGNYumeDkpf1pNYbaZhfhPTChbAjCPkDumv8tJdR+/8+T5OJ5hJEGVVNGsWVHK7zqnTa+/HvF3X53EC9kjxiQmb+gvBLCUo8Rp/Qjp4AE0/+AyFl6IeuNOMLK47Ri7n1moeBPGwRjGE0MCv3Qw3Pp0pMg64izwtOOMA3DJQZnFX1krJAhrbpKAFDwarUEKIeM0wEhE8CB4n1XDjzTQfISo40XJDrdkUOshQ+ZMRjAfqulIR4XgqJ+kYRfpSqDHyZ63hTsMPZOTckOcLiZQ4NAvhGEZalFsJH66Ed5q6eKaufdxzyxDBbqQlRrNPRsHWDGKcmDt8nDJ0/P1plzbf16P88EwudUB/HZLzRG/2cVdacHYI71XLtg7gpSYfuwQVu0DdrkbICQx1qHgJh8/pdc/p1pvVGiceRq/vMBRAko16MddNVYPt2h4oSQpTFkhX8JjP9oEp9q44ec9Z0eewEu3J6G6f0q1GmO4nFutcrHYFYrOzaAPlNGoH1k+YHfq+9hPo7Jm+ZmaBw54hHNRQAzU8T4r2tJjm590DKEXU95iqaesv60ScLPnejyAqXyEKzJdSVRAeZrB4co8Fml1OMEX6TAZPX3tq74xVEFLVD2QM4JQZzeleldyTX6BTwcRKMTpoGsyB5XnNGs9K7uYSNVfWkg47Gqu1Tdh2q4uE7E6JFvsOlSxzLJ1TQDAQ8rpFEv1FgVqh112FxF3QXRBuqBUSXPJICawHakV/SgOF77ia+3gJht1j8Iwbzgo+qO0CdL6ARpskcPN2rEWzgjcNWBB1CYPwvUfPSBOiSLUrKUP3k55qYN8CyJUO850otTQLorNYfXx/HuXXu5JIsWjvtmAj6rhtY4/pgQExf70lxTUoX3lKZ2rWJZzVqrPAc7CdISZtC/3Cl1T3kHfOSmFRpCUj8OddnJbnabsAvRfbSlnaSr2hvqHEyugnnORz+Hc8HIy2e0aInIGkO3RL0yuap5TMt9ztHyDylEGuV25u3mmMLyTmWTyRHI9NJtrVg7HaHIjxsXJISmEPNpmLzEqV2ZOlWolWVmqPHe9llsQOmz8O0a1F39/KNTvPr5TaAjXlFCzrycGyftTGqd1Dpc0IT76+tpCSjjZrvPOFPy76xq3TIgnqTsGIa97ltpGCeRCqNAuBDTau7NJgVzVVWkXLG838gMFkq+rUVo9Au/ZoL2aGYhYONcjr9g2D4LRNNbQCFdUOa2XS68TzhTV4ME1oEfSM1RtyoOwucSG2GMhfjkR/J/ZSoxZTH7eCxz7qnv6ef/9AWEG5vyy4Qoa/G4V0GcyR6dMGweAnE781wEU+dkpo0V6syNFDV681I1MglmBOg1q1cxDfyj/SQXARKxocUBbRr3qp2mR4K5PBkrR95kbdhxXJTYMA4TqIW0RrUnghdANbfr6KnJ+zFeBZr2OTJ7tnPd59tIuG5ZsJKvYqa4LKXaA0nHhx111LQynZBSjCA05whK+J1beuOXkjoKUYwQaXjW3B0mS/LYVbd0PXfIY4GrRu2vauY2rV11MPituysXTXKdzHx8xuRBUcz5EMCJGDN5bVWPxyfXYoCQyTdxCxLQRvNPFLLG6FFibkiws6vgtU2c9l7e4Wp2F/k7J83jmr66DD8pbtAohKDO7VgVi2hBZp9W6T2XdbKdtPHP2+axDxrDXECSzzAJUrmk5ei3YDk34RflpzL7AnHiiKhpAMPLMrYT7L2cSB37q2Gzv4zHEZ9yFGz+quLbUTEc7vsgxqU45Yc7Iv2pbI+9YN2uYyhNB21wI70MbSMjWtERJFRQDDRznUpWhwY9+zF6ApgppaoHdoqgWWgKEd2Ofb0OyRzIO1mhXd/E/BzysXch66DNWVvzClNdyOi7ZaejSOXSKhYTjLAJ7zVbC0+GVWicxqE7/lhVxNFOVjTMh/boIyt85fiISjDdbVnkgdpymYk9R4FrqawOTNXjWy9rGPJ0EOsecEV2oDS5oRq3canc+0Ab3Hh2Yx1IzQNZHwWrlvTQlHV0Cr5NogS0PddQSNUX+ivFuRx4GUQQTV0FD2WDSOq/2fquLtKsR8NdteRHhRX4LVv0xX676tOgrjAi6ZWwDP0QbOC2/aMpWMMIJvaGbqhBiVchlk+GE8w2JSiUzDVMtwh8ExYqsnLtjTkjvQATkNFKxo8IAmlmJ17MqfjBXDFRL+oAVjGdVWwk5ETHGzYLBBUSrKSK4O3Y0I/SsBnjWve/F8oNje09dWtXkjZoT0nVJhk3Tx7IH4pHqp49eXpQiIob3DQNS5kSKhH/ZNByLqSPmsToWul+mz+PYEMb8HWR3DYwKrM0Ts63vhtvrlYqZKvOvmM5EjC1lKF5lShwyShhJYPSiVSNGMQnqHTtcmqNBt/PCHvU6qIPci/PzHc5q54iuWCpGBAymAiGXClhgoTrEAuhN7vxKS5GXVud21Tc01tvDDuw151iI6M01//GKFFj+SA1VUgqlXrcsFKjsB3FRY/cXUX6RQUrxfvvC9bmlNBtAI1EA/JARgHxh7qOYeJdL8HJkJvvJR2xhs7KtPgs8+0OtSv304q/aQVn3TnzX1jrn3IIzqc7KQ17WSBI+yan4PWB3NiAe9e1YIS4X+If6A1N6BWh7O02zu+6kSdEPtbopZWyVOp5TGZmw1vhslTj7kXkgW1/xkHqJYhu7rpfU0y22I8bZSR7DoxLJwws4pzy41cxvCzpC4lWqn4+Lkg56WANMOo0pNe0B6sihEucaaUEBJBAm4t7ksj+g2taRPAvbuVJ0ABTeGPN0exaMDY8c5Ij+CHFIm8s33NHKQRk5HUsWCyTyfR66FO8SGEpUv68deqvEelaEw3Qw54/ADLQriNfNwqHvMyAqde2Z0hwL3Jf77Xow9/VSvE2QU2LjgxC6iQzyMQ3jTwSAVQ7MAIf0h/NqTPhNePZPgw4KYKl+YS/NltWuyCoEAwcBGMd6b9VviMPPp9kheLcDwK2Cv87ojZXhUyL6JzShrnnI3vpJU+r0jXDoLtxJ2VoNd4EAFhO2/FCBR3WkBu7vNuQ1GpvJgRFOZ2ml11R4y70QUAYvHTmuqd1D09eYPizU02qK3+zd0iyWfrDadN4i57rzDZMyvvWDbHM1JLMaLsmZx2jQrXzSZ4URKNPoyIiFrRojkHjZK+tURqPa0/R32jm6I+QlE6PqQA4WwcMawaCBB6cKF19IMK2Z9hCwOhXnuwjJJca5iNQL2LPm7LDew274zN3SuNNiFv12VV6V/RgH65Srz1Kq4AJVXV1FMaLafjVsh2Zc9mMy+YdBALZqAm018trmXzUqxeXYJb6ARgvAMsJk2FcScrL24QMUALCnzxNwld+ZYNmfNcFs9AEpu4p0YFohMAoFBZDEH4GeLcVxEM8na9tM6t+/OniloT72TDvsF6PxP4HrjRYGGznIVToURT6nTXSXh5HIc2NafgbwP3iHjejgTD6djcU1qbi6Xlpcjg5iaIKdMV5+q/XKszxxdMGL5wTnkrK9RvBCdXMnQPKA5ivyFJe6TwFFt4sufPADPj6inWZ9fkn0HHwbBCKYBffjY70WAv0MhdnnL+rSQKD+NkpsJofHWx5uN9Ks5hQ/Cm5rAN1c4qHfAazcFBaZ0UVmFTFbgL2xnDnYmq5dabdPKrqIKBZoqRabF/pjdAccbxw1gbG0iw1Yvv/zFlm/+A1BLAwQUAAIACABwgH1JPhPYuk0AAABrAAAAGwAAAHVuaXZlcnNhbC91bml2ZXJzYWwucG5nLnhtbLOxr8jNUShLLSrOzM+zVTLUM1Cyt+PlsikoSi3LTC1XqACKGekZQICSQqWtkgkStzwzpSQDqMLAxBwhmJGamZ5RYqtkbmEKF9QHmgkAUEsBAgAAFAACAAgAyJ2IR6kBxHb7AgAAsAgAABQAAAAAAAAAAQAAAAAAAAAAAHVuaXZlcnNhbC9wbGF5ZXIueG1sUEsBAgAAFAACAAgAcIB9SYlFZNhuGAAAt0MAABcAAAAAAAAAAAAAAAAALQMAAHVuaXZlcnNhbC91bml2ZXJzYWwucG5nUEsBAgAAFAACAAgAcIB9ST4T2LpNAAAAawAAABsAAAAAAAAAAQAAAAAA0BsAAHVuaXZlcnNhbC91bml2ZXJzYWwucG5nLnhtbFBLBQYAAAAAAwADANAAAABWHAAAAAA="/>
  <p:tag name="ISPRING_PRESENTATION_TITLE" val="www.33ppt.com"/>
</p:tagLst>
</file>

<file path=ppt/theme/theme1.xml><?xml version="1.0" encoding="utf-8"?>
<a:theme xmlns:a="http://schemas.openxmlformats.org/drawingml/2006/main" name="www.33ppt.com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1565</Words>
  <Application>Microsoft Office PowerPoint</Application>
  <PresentationFormat>自定义</PresentationFormat>
  <Paragraphs>850</Paragraphs>
  <Slides>12</Slides>
  <Notes>3</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www.33ppt.com </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subject>www.33ppt.com</dc:subject>
  <cp:keywords>www.33ppt.com</cp:keywords>
  <dc:description>www.33ppt.com</dc:description>
  <cp:lastModifiedBy>Administrator</cp:lastModifiedBy>
  <cp:revision>167</cp:revision>
  <dcterms:created xsi:type="dcterms:W3CDTF">2016-02-28T08:32:00Z</dcterms:created>
  <dcterms:modified xsi:type="dcterms:W3CDTF">2018-10-07T07:57:28Z</dcterms:modified>
  <cp:category>www.33ppt.com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