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8" r:id="rId2"/>
    <p:sldId id="266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9" r:id="rId19"/>
    <p:sldId id="320" r:id="rId20"/>
    <p:sldId id="318" r:id="rId21"/>
    <p:sldId id="321" r:id="rId22"/>
    <p:sldId id="322" r:id="rId23"/>
    <p:sldId id="323" r:id="rId24"/>
    <p:sldId id="324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6C6C6"/>
    <a:srgbClr val="295860"/>
    <a:srgbClr val="FFFFFF"/>
    <a:srgbClr val="666666"/>
    <a:srgbClr val="16383F"/>
    <a:srgbClr val="4A92C2"/>
    <a:srgbClr val="A9D18E"/>
    <a:srgbClr val="558334"/>
    <a:srgbClr val="92DEEB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-75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260F-0076-4BF7-9F86-2D873A1C17B1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7644A-1EA3-4DD5-B344-88C2A7FD28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966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067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644A-1EA3-4DD5-B344-88C2A7FD28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55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8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428C-DA2C-4B4F-95D1-A937BC92D838}" type="datetimeFigureOut">
              <a:rPr lang="zh-CN" altLang="en-US" smtClean="0"/>
              <a:pPr/>
              <a:t>2018/10/22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2"/>
          <p:cNvGrpSpPr/>
          <p:nvPr/>
        </p:nvGrpSpPr>
        <p:grpSpPr bwMode="auto">
          <a:xfrm>
            <a:off x="4698037" y="3016763"/>
            <a:ext cx="260350" cy="357187"/>
            <a:chOff x="4218255" y="2644947"/>
            <a:chExt cx="179475" cy="246054"/>
          </a:xfrm>
        </p:grpSpPr>
        <p:sp>
          <p:nvSpPr>
            <p:cNvPr id="4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组合 99"/>
          <p:cNvGrpSpPr/>
          <p:nvPr/>
        </p:nvGrpSpPr>
        <p:grpSpPr bwMode="auto">
          <a:xfrm>
            <a:off x="5155238" y="3007239"/>
            <a:ext cx="6379818" cy="1208823"/>
            <a:chOff x="6693091" y="2106668"/>
            <a:chExt cx="6047882" cy="1208616"/>
          </a:xfrm>
        </p:grpSpPr>
        <p:grpSp>
          <p:nvGrpSpPr>
            <p:cNvPr id="44" name="组合 83"/>
            <p:cNvGrpSpPr/>
            <p:nvPr/>
          </p:nvGrpSpPr>
          <p:grpSpPr bwMode="auto">
            <a:xfrm>
              <a:off x="6693091" y="2106668"/>
              <a:ext cx="6047882" cy="461962"/>
              <a:chOff x="6380050" y="1512875"/>
              <a:chExt cx="6047882" cy="461962"/>
            </a:xfrm>
          </p:grpSpPr>
          <p:sp>
            <p:nvSpPr>
              <p:cNvPr id="57" name="文本框 128"/>
              <p:cNvSpPr txBox="1">
                <a:spLocks noChangeArrowheads="1"/>
              </p:cNvSpPr>
              <p:nvPr/>
            </p:nvSpPr>
            <p:spPr bwMode="auto">
              <a:xfrm>
                <a:off x="7848842" y="1512875"/>
                <a:ext cx="4579090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Type Example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129"/>
              <p:cNvSpPr txBox="1">
                <a:spLocks noChangeArrowheads="1"/>
              </p:cNvSpPr>
              <p:nvPr/>
            </p:nvSpPr>
            <p:spPr bwMode="auto">
              <a:xfrm>
                <a:off x="6380050" y="1512875"/>
                <a:ext cx="1596512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7692913" y="15668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87"/>
            <p:cNvGrpSpPr/>
            <p:nvPr/>
          </p:nvGrpSpPr>
          <p:grpSpPr bwMode="auto">
            <a:xfrm>
              <a:off x="6693091" y="2853697"/>
              <a:ext cx="5298175" cy="461587"/>
              <a:chOff x="6380050" y="2271700"/>
              <a:chExt cx="5298175" cy="461587"/>
            </a:xfrm>
          </p:grpSpPr>
          <p:sp>
            <p:nvSpPr>
              <p:cNvPr id="54" name="文本框 127"/>
              <p:cNvSpPr txBox="1">
                <a:spLocks noChangeArrowheads="1"/>
              </p:cNvSpPr>
              <p:nvPr/>
            </p:nvSpPr>
            <p:spPr bwMode="auto">
              <a:xfrm>
                <a:off x="7848843" y="2271701"/>
                <a:ext cx="3829382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 </a:t>
                </a:r>
                <a:r>
                  <a:rPr lang="en-US" altLang="zh-CN" sz="2400" b="1" dirty="0" err="1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crosslingual</a:t>
                </a:r>
                <a:r>
                  <a:rPr lang="en-US" altLang="zh-CN" sz="240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of SSE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130"/>
              <p:cNvSpPr txBox="1">
                <a:spLocks noChangeArrowheads="1"/>
              </p:cNvSpPr>
              <p:nvPr/>
            </p:nvSpPr>
            <p:spPr bwMode="auto">
              <a:xfrm>
                <a:off x="6380050" y="2271700"/>
                <a:ext cx="1596512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02</a:t>
                </a:r>
                <a:endPara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7692913" y="2337332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100"/>
          <p:cNvGrpSpPr/>
          <p:nvPr/>
        </p:nvGrpSpPr>
        <p:grpSpPr bwMode="auto">
          <a:xfrm>
            <a:off x="4698037" y="3780350"/>
            <a:ext cx="260350" cy="357188"/>
            <a:chOff x="4218255" y="2644947"/>
            <a:chExt cx="179475" cy="246054"/>
          </a:xfrm>
        </p:grpSpPr>
        <p:sp>
          <p:nvSpPr>
            <p:cNvPr id="61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组合 118"/>
          <p:cNvGrpSpPr/>
          <p:nvPr/>
        </p:nvGrpSpPr>
        <p:grpSpPr bwMode="auto">
          <a:xfrm>
            <a:off x="1044575" y="0"/>
            <a:ext cx="2836049" cy="1405054"/>
            <a:chOff x="849199" y="0"/>
            <a:chExt cx="2166329" cy="1715350"/>
          </a:xfrm>
        </p:grpSpPr>
        <p:sp>
          <p:nvSpPr>
            <p:cNvPr id="70" name="五边形 117"/>
            <p:cNvSpPr>
              <a:spLocks noChangeArrowheads="1"/>
            </p:cNvSpPr>
            <p:nvPr/>
          </p:nvSpPr>
          <p:spPr bwMode="auto">
            <a:xfrm rot="5400000">
              <a:off x="1151311" y="-148865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92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五边形 113"/>
            <p:cNvSpPr>
              <a:spLocks noChangeArrowheads="1"/>
            </p:cNvSpPr>
            <p:nvPr/>
          </p:nvSpPr>
          <p:spPr bwMode="auto">
            <a:xfrm rot="5400000">
              <a:off x="1151312" y="-302112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163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 bwMode="auto">
          <a:xfrm>
            <a:off x="1204332" y="144967"/>
            <a:ext cx="2553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work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Picture 3" descr="C:\Users\Administrator.PC-201801051305\Desktop\QQ图片201809250921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816" y="2637418"/>
            <a:ext cx="3254529" cy="2160000"/>
          </a:xfrm>
          <a:prstGeom prst="rect">
            <a:avLst/>
          </a:prstGeom>
          <a:noFill/>
        </p:spPr>
      </p:pic>
      <p:grpSp>
        <p:nvGrpSpPr>
          <p:cNvPr id="33" name="组合 100"/>
          <p:cNvGrpSpPr/>
          <p:nvPr/>
        </p:nvGrpSpPr>
        <p:grpSpPr bwMode="auto">
          <a:xfrm>
            <a:off x="4698000" y="4594486"/>
            <a:ext cx="260350" cy="357188"/>
            <a:chOff x="4218255" y="2644947"/>
            <a:chExt cx="179475" cy="246054"/>
          </a:xfrm>
        </p:grpSpPr>
        <p:sp>
          <p:nvSpPr>
            <p:cNvPr id="34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6" name="文本框 130"/>
          <p:cNvSpPr txBox="1">
            <a:spLocks noChangeArrowheads="1"/>
          </p:cNvSpPr>
          <p:nvPr/>
        </p:nvSpPr>
        <p:spPr bwMode="auto">
          <a:xfrm>
            <a:off x="5155200" y="4496343"/>
            <a:ext cx="1684136" cy="4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6584273" y="4477766"/>
            <a:ext cx="137320" cy="3317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27"/>
          <p:cNvSpPr txBox="1">
            <a:spLocks noChangeArrowheads="1"/>
          </p:cNvSpPr>
          <p:nvPr/>
        </p:nvSpPr>
        <p:spPr bwMode="auto">
          <a:xfrm>
            <a:off x="6772824" y="4472282"/>
            <a:ext cx="5419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100"/>
          <p:cNvGrpSpPr/>
          <p:nvPr/>
        </p:nvGrpSpPr>
        <p:grpSpPr bwMode="auto">
          <a:xfrm>
            <a:off x="4698000" y="5252213"/>
            <a:ext cx="260350" cy="357188"/>
            <a:chOff x="4218255" y="2644947"/>
            <a:chExt cx="179475" cy="246054"/>
          </a:xfrm>
        </p:grpSpPr>
        <p:sp>
          <p:nvSpPr>
            <p:cNvPr id="46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8" name="文本框 130"/>
          <p:cNvSpPr txBox="1">
            <a:spLocks noChangeArrowheads="1"/>
          </p:cNvSpPr>
          <p:nvPr/>
        </p:nvSpPr>
        <p:spPr bwMode="auto">
          <a:xfrm>
            <a:off x="5155200" y="5154070"/>
            <a:ext cx="1684136" cy="4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 flipV="1">
            <a:off x="6560210" y="5171589"/>
            <a:ext cx="137320" cy="3317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127"/>
          <p:cNvSpPr txBox="1">
            <a:spLocks noChangeArrowheads="1"/>
          </p:cNvSpPr>
          <p:nvPr/>
        </p:nvSpPr>
        <p:spPr bwMode="auto">
          <a:xfrm>
            <a:off x="6772824" y="5190167"/>
            <a:ext cx="54191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 Visualization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606101" y="1212537"/>
            <a:ext cx="11585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3 : This link is basically the same as the author's question / very similar / can completely solve the author's problem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left picture is answer, the right are RSO and ESO questions,  they are not Repeating.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3211" y="2248987"/>
            <a:ext cx="66230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532738" y="1200505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4 : Duplicate problem with ESO.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136" y="2391728"/>
            <a:ext cx="5815263" cy="402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780" y="1735725"/>
            <a:ext cx="5208504" cy="150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821" y="2875547"/>
            <a:ext cx="5618747" cy="360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5 : related to the author's question, but it does not help to solve the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8737" y="1973346"/>
            <a:ext cx="64008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1: related to the author</a:t>
            </a:r>
            <a:r>
              <a:rPr lang="en-US" altLang="zh-CN" sz="2000" dirty="0" smtClean="0">
                <a:solidFill>
                  <a:srgbClr val="295860"/>
                </a:solidFill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question, and helpful in solving the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1381" y="1965242"/>
            <a:ext cx="8640416" cy="431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2: related to the author's question, but it does not help to solve the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599" y="3466014"/>
            <a:ext cx="10370479" cy="175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3 : related to the author's question, but can not know if there is help, the commenter only posts the link and has no description.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05" y="2404395"/>
            <a:ext cx="8265611" cy="384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19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Example(Comment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Type 4: Duplicate problem with ESO, and can answer the author's question .	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097" y="3315936"/>
            <a:ext cx="11157241" cy="253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8" name="文本框 27"/>
          <p:cNvSpPr txBox="1"/>
          <p:nvPr/>
        </p:nvSpPr>
        <p:spPr>
          <a:xfrm>
            <a:off x="881676" y="792323"/>
            <a:ext cx="821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2.Train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Lrean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input/output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8"/>
          <p:cNvSpPr txBox="1"/>
          <p:nvPr/>
        </p:nvSpPr>
        <p:spPr>
          <a:xfrm>
            <a:off x="710375" y="1501296"/>
            <a:ext cx="108038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train input file of SSE: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rawdata-crosslingual/DataSet.tar.gz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rawdata-crosslingual/DataSet.tar.gz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contains 3 files named as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TrainPairs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EvalPairs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preprocessing of input: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1.Extract Texts and Ids of 3 files, using split('\t') function, then produce source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corpus with Texts of 3 files.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2.Read the corpus and compute a dictionary of token counts, then generate vocabulary file.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3.Encode the data of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text + id + encoded form, the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encoding_size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50, then create encoded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TargetSpace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Data.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Using encoder and encoded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TargetSpace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 to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positive Evaluation/ Training corpus.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train output file of SSE: models-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endParaRPr lang="en-US" altLang="zh-CN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models-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contains 77 files, they are training result.</a:t>
            </a:r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1" name="文本框 118"/>
          <p:cNvSpPr txBox="1"/>
          <p:nvPr/>
        </p:nvSpPr>
        <p:spPr>
          <a:xfrm>
            <a:off x="192505" y="1537390"/>
            <a:ext cx="3260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targetIDs:5668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TrainPairs/EvalParis:6093</a:t>
            </a:r>
          </a:p>
          <a:p>
            <a:pPr algn="just"/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4466" y="3631866"/>
            <a:ext cx="6607175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3556" y="1263399"/>
            <a:ext cx="795655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框 27"/>
          <p:cNvSpPr txBox="1"/>
          <p:nvPr/>
        </p:nvSpPr>
        <p:spPr>
          <a:xfrm>
            <a:off x="881676" y="792323"/>
            <a:ext cx="826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2.Train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Run with my own data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5036" y="1665881"/>
            <a:ext cx="9066964" cy="422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782361"/>
            <a:ext cx="2995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During the training, there are 351 warnings that the </a:t>
            </a:r>
            <a:r>
              <a:rPr lang="en-US" altLang="zh-CN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targetID</a:t>
            </a:r>
            <a:r>
              <a:rPr lang="en-US" altLang="zh-CN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could not be found.</a:t>
            </a:r>
          </a:p>
          <a:p>
            <a:endParaRPr lang="zh-CN" altLang="en-US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7"/>
          <p:cNvSpPr txBox="1"/>
          <p:nvPr/>
        </p:nvSpPr>
        <p:spPr>
          <a:xfrm>
            <a:off x="881676" y="792323"/>
            <a:ext cx="826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2.Train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Run with my own data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1 : related to the original question and solved part of problem, but does not completely solve. 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1356" y="2231941"/>
            <a:ext cx="8131191" cy="426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883442" y="1788513"/>
            <a:ext cx="6557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u="sng" dirty="0" smtClean="0">
                <a:solidFill>
                  <a:srgbClr val="295860"/>
                </a:solidFill>
                <a:latin typeface="黑体" pitchFamily="49" charset="-122"/>
                <a:ea typeface="黑体" pitchFamily="49" charset="-122"/>
              </a:rPr>
              <a:t>Red box is the link from </a:t>
            </a:r>
            <a:r>
              <a:rPr lang="en-US" altLang="zh-CN" sz="2400" b="1" u="sng" dirty="0" smtClean="0">
                <a:solidFill>
                  <a:srgbClr val="295860"/>
                </a:solidFill>
                <a:latin typeface="黑体" pitchFamily="49" charset="-122"/>
                <a:ea typeface="黑体" pitchFamily="49" charset="-122"/>
              </a:rPr>
              <a:t>RSO </a:t>
            </a:r>
            <a:r>
              <a:rPr lang="en-US" altLang="zh-CN" sz="2400" b="1" u="sng" dirty="0" smtClean="0">
                <a:solidFill>
                  <a:srgbClr val="295860"/>
                </a:solidFill>
                <a:latin typeface="黑体" pitchFamily="49" charset="-122"/>
                <a:ea typeface="黑体" pitchFamily="49" charset="-122"/>
              </a:rPr>
              <a:t>to </a:t>
            </a:r>
            <a:r>
              <a:rPr lang="en-US" altLang="zh-CN" sz="2400" b="1" u="sng" dirty="0" smtClean="0">
                <a:solidFill>
                  <a:srgbClr val="295860"/>
                </a:solidFill>
                <a:latin typeface="黑体" pitchFamily="49" charset="-122"/>
                <a:ea typeface="黑体" pitchFamily="49" charset="-122"/>
              </a:rPr>
              <a:t>ESO</a:t>
            </a:r>
            <a:endParaRPr lang="zh-CN" altLang="en-US" sz="2400" u="sng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602" y="806116"/>
            <a:ext cx="5762663" cy="564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4389" y="768925"/>
            <a:ext cx="5947611" cy="574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392850"/>
            <a:ext cx="448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result: models-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9" name="文本框 118"/>
          <p:cNvSpPr txBox="1"/>
          <p:nvPr/>
        </p:nvSpPr>
        <p:spPr>
          <a:xfrm>
            <a:off x="818659" y="2054748"/>
            <a:ext cx="10803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demo input of SSE: a sentence entered by the user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preprocessing of input: 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load full set target Index data, calculate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targetEncodings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Calculate </a:t>
            </a:r>
            <a:r>
              <a:rPr lang="en-US" altLang="zh-CN" sz="2000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sourceEncodings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the input sentence.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Matrix multiplication of the target Encoding with each Encoding in the target.</a:t>
            </a:r>
          </a:p>
          <a:p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Sort of results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demo output of SSE: 10 sentences with the highest similarity.</a:t>
            </a:r>
          </a:p>
          <a:p>
            <a:endParaRPr lang="zh-CN" altLang="en-US" sz="20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881676" y="792323"/>
            <a:ext cx="8297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3.Demo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Lrean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input/output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0" name="文本框 27"/>
          <p:cNvSpPr txBox="1"/>
          <p:nvPr/>
        </p:nvSpPr>
        <p:spPr>
          <a:xfrm>
            <a:off x="881676" y="792323"/>
            <a:ext cx="8297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3.Demo </a:t>
            </a:r>
            <a:r>
              <a:rPr lang="en-US" altLang="zh-CN" sz="2400" b="1" dirty="0" err="1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crosslingual</a:t>
            </a:r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SSE— Run with my own data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159" y="2364498"/>
            <a:ext cx="11090158" cy="310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082842" y="1409382"/>
            <a:ext cx="8470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test result of my own data.</a:t>
            </a:r>
          </a:p>
          <a:p>
            <a:endParaRPr lang="zh-CN" altLang="en-US" sz="2400" dirty="0" smtClean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" name="矩形 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10" name="文本框 27"/>
          <p:cNvSpPr txBox="1"/>
          <p:nvPr/>
        </p:nvSpPr>
        <p:spPr>
          <a:xfrm>
            <a:off x="881676" y="792323"/>
            <a:ext cx="514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SSE Visualization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040" y="614781"/>
            <a:ext cx="5895307" cy="57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664" y="1251284"/>
            <a:ext cx="107378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9" name="文本框 27"/>
          <p:cNvSpPr txBox="1"/>
          <p:nvPr/>
        </p:nvSpPr>
        <p:spPr>
          <a:xfrm>
            <a:off x="881676" y="792323"/>
            <a:ext cx="514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SSE Visualization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2 : This link is the answer of the original question, but the author raises new problem on this LQ basis.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5001" y="2235117"/>
            <a:ext cx="9482676" cy="421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3 : This link is the answer of the original question, but the author does not understand some content/ has doubts/ use with problem/ will not use.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0214" y="2449429"/>
            <a:ext cx="7874391" cy="363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4 : Duplicate problem with ESO.</a:t>
            </a:r>
          </a:p>
          <a:p>
            <a:pPr algn="just"/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(The left picture is RSO, the right one is ESO.)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67464"/>
            <a:ext cx="6869864" cy="28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7725" y="2558049"/>
            <a:ext cx="6264275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5: related to the original question but does not solve the problem.</a:t>
            </a: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806" y="2026570"/>
            <a:ext cx="8361016" cy="404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521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Example(Question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Type 6 : the author quoted himself question at ESO. 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738" y="2091825"/>
            <a:ext cx="6096000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1 : related to the author</a:t>
            </a:r>
            <a:r>
              <a:rPr lang="en-US" altLang="zh-CN" sz="2000" dirty="0" smtClean="0">
                <a:solidFill>
                  <a:srgbClr val="295860"/>
                </a:solidFill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question, and helpful in solving the problem/ solving part of the author</a:t>
            </a:r>
            <a:r>
              <a:rPr lang="en-US" altLang="zh-CN" sz="2000" dirty="0" smtClean="0">
                <a:solidFill>
                  <a:srgbClr val="295860"/>
                </a:solidFill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 problem.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6411" y="2367465"/>
            <a:ext cx="7959641" cy="393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881676" y="792323"/>
            <a:ext cx="482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1.Type Example(Answer Type)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18"/>
          <p:cNvSpPr txBox="1"/>
          <p:nvPr/>
        </p:nvSpPr>
        <p:spPr>
          <a:xfrm>
            <a:off x="770533" y="1477232"/>
            <a:ext cx="9601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Answer Type 2 : related to the author's question, given the specific example / example code.</a:t>
            </a:r>
          </a:p>
          <a:p>
            <a:pPr algn="just">
              <a:buFont typeface="Wingdings" pitchFamily="2" charset="2"/>
              <a:buChar char="Ø"/>
            </a:pPr>
            <a:endParaRPr lang="zh-CN" altLang="en-US" sz="20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005" y="2624054"/>
            <a:ext cx="10784947" cy="315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76688E4-229E-453A-9875-90C9DA615F3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MidiE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HCAfUmJRWTYbhgAALdDAAAXAAAAdW5pdmVyc2FsL3VuaXZlcnNhbC5wbmftXHlYU9e2p7VFb6tQrt7KnLa2ilYZRAGZcq0CAioiaq1Ioo2CihARJJBRSwVLA6kioKJJBRHFIVrUCJm01MSKGAEpQ0iixpgAGQgJJJDpnRNE0Nr37nvv9nv3fo8//EzO3mf9fr+11l57nY998t2a1RHT3nN+z8bGZlrkiuVrbWzeDbOxmZQ9xRa44pW/6SPgv7fS10Z8YXP5gWs38OWdpKWrltrYXCW9b9z6LvD9L3tWfJVuY2NXD/57i4s8t83GZtnKyOVL12XBFAI4tRL1lUUdOhuy3/7WL9NXHXWMWckjno/o3L/c4eNr3236aNUVj7mr9BUbci795czGS0sPO7uYV544sivC7sfzX899Kyo6Oc2EFzVe3Isa8G1DqRZjGjeni6io/ntHOzCNm3wVrCNDV5J4bvQwqFlNQlHZ5mHl9TZYkKbnAvVtgJxNV+agi7Q9iKuslTfGZjB8QhzBq48z/Qd5uKQKmQuS4SByAC9tWcCxQ/vlm0UWExw7Gbyy/7oTRuZmbg8Gv1z5G8KeKY6ADsdiZ4Hfb3USQ7SFWtuRibtC8gvZCy3fw41fY+NRNE0yaGD/Yt988qHYGeAU9MJ/2Y8Ad6unNvtVeFiVzg2PtTokjlhuVXrWMewtUM4qn5GJZV/PAONu4ycprKLg0ZNH3POP3nTHA0w1m935I/DtM/4xVEWIriudXgpD79T1N3ipPt3Z9U3adE7KCn8Ex2rw2uB9X54chlFcT4479KnpWpoLp2AFrWIEdZNBqGOhUsw/nKH5py6vc/ubFfPhiU8bo15OKTrzVXfmOiv435OPLPpcUDjCcMeqI4mV/NgRFpcimy9mBM2zUv1xceSJ4tSIET3XZkfWNCvOWTnv/+3TnRsmQP7ZIHUhw7ft8Vcwzw5HZKqw0iAeQ+ymajcZeRbs5+LFCrgo65J4cbLbGPh5AmIzo/cy/ekHHR1ZjblN+46+hD9rFqBEuLQMhhux7TKfPcZxgCqGFEOp6k5St5oLYQ/G9KwZozZcyuHwfw1zyZH5kFq6x2jGWewiOPzGsE778pm4k6vjx91Bc3Us5Yj68JJ7xcmqfb116IGejuRIaloAsmGp9hPASvQ4KyXLnqylNSe7Pmh58hFayO1+Pp6wW+FBjCCKmnas2LZJE7zanzqOtNe03GXgjdWX/Q/Z9cSNZ2xbfzq+e7Fd2wXn5ZMH5o5FyRSd8+ThJa1z3qPdH7g9qnqDMbsg3keB52LGAtADd56al1rZFjA/SPUHI3L63T8YIXoG/gE17tTynOHxSitv75FtQBf4f4Eb7+LmLQEZnzM5LqdDx0d4p7drXTFMXLCGMpZOj9iLHO0AV6nD38Qka9Yb1SrpKpbe5PtGhhWI3Ng3+g430y289U3WShK2Oa5/A6W0ADmj/tyb1C7rCX7zQP3AiWkVb6S1vtW7+k3O8O5F/4Gp7KjXBsCkIgX3372uuzkQYtaL1YvtpIo9r1GXrMkKqlvRsHXdK/EomSRWyMoVea96hg6sN6HfIqEnJxl61odYPT4AoqrQgfMBAUI7TnKbAj5OkC4HYtyCkp5CcZqu1qhPcF8dTiVxbupZOqZXIcmtoG3XBwkxEyV0AmQC5F8BBDMkKaU2uh/RDo7vtjDKWmkmkqHmXB9adgTfeXOaOPzMKKIixCCvoX8Jy5Z0Tv0kkl5T5p26rM7J90/uHkcNdGLUd2aiqKzhHuVPIHceXq49WV/KNkoE9fZQBkaFEdHpBiXdSy5Q4XVKkkVP4mH7iyhdIUPPitTZ+8saXjSbl5C43s5vs+uavYcPemGfyHy0aM6K4buzSAxF7dgsk4pg6czIrsMbxRC2ZAk36ZAwnReS1s6IRTi65fT2D41NHe6lwss8Y/h64iNTemjfrUlpDxnzEXsSzK4HRudk1jhTDgeSkdgPk5wXevGToIYOmmnzgbL60eFOi8PwZAjWu/BYqcJsUBH4vL/dXPIiA/xrksjZz5steyt7nXhFeNatbqeR2KYmwk09X4r3Z88z//zZzcUvp1NxiuQ0RnBxDL6/SC2derJkJHsUiZlALxMAI+ezD7qnThvJic5GeU/rBWB25RwKdqGZcaDlRXoJ5M17sqPsocY9xuxJVYiR9KB3VD7pP6pkW8x6je1q7ih7QxF0qAgw3AyGQ58+efVLXRjZ6byngB1gp1phrJ1UtXXUDs6soZDqJXOHZmn3pI/qyYwJGVjn6hmzwNR1oMV7lMdlGNM5oiHOIE+CuhDMtyS+owNAJhYHbCJ3TrIP/mD8QH7zjuxdQBLQxTzITezICrke3zQZqr8dsJncOZPVd1CfbLPZ84UHLgEc3fMrJOdD9I9z1G02Nze/vEUKtQyBCBiRQfjKLTuCkc4LkLmAz/pT2La3JAtHockE81DARuFUq+P22XiSXvh+Q7FtQ9kTILQktt0tyaiPq1NbRX+HnoFPftz/Yr2mrieoZxIcJgOTgS6WxP7wlsT7lcnBVpJv33QdJdnaeuFL8ZZs3y4gP8cNLI4MlEtK4UKmtjmaLiVjPIUFTqNlIIHaBsOk6IDHrl/GysnaVh2wVWf9GXXrUs9AG1yE09FFAisdi1llsd2QiN1NIqnVV2FjOBsGoBYNlA4x9+XRAYqKTt2KTXFiBAZLJJEGql+Wu+vV6uPbjvwmkiNCxjDuecxLmWVldWXu+vDYnS4jWbXq/ML8KP5dq/3dUcWx6zrDrUa2xFUTy5v9RgJXtnb7jOJhXQXEtAMFrBGByKwQsbqvct35YM1rEyLIVpD2o/Mqzj2iA6XBQCcRjGI6Ca+taIKbWuEJGF7gGPZ5pNh3OVe2hMOrIqN75ASVC6Jbv7tJfWMOOetppw4GHT8VMeVSOE+yY9io4cENwpPjgGgxuJ64JEIGfsipPK/ARxtMWbDL6mm/SkDsQArxlNhr/Yl9ZJ3vOBGJ1hkBawGlPXxz78ENBKzZRaTndBiMDWxjw3XVr+P8gqPfhV/TPv3eC/YqMt0kW2LOMvb7hnOnBJo/Oau+sZUBH3CqHPVcoVMY22JSqS5vrt2rICgyeaEGeRmlMlPvF+n/m2MgBCO/6s/lRS0mOr/ACkyc4UY4qhNDLPoOKMkhg+hj+DhjyC+ytE3feVpcE6bjcDv10E85XH52buyod7j4s7L+3pmhFqMGWeidhyzK6AQm7HV0s5wMtS0ot24W69x886N6WvGOTOFHgeOCeePwmJxrBcQXk53CKlO2jbnwv86X1mgv5jXDE3tCloIQuQkhRmCxF78c24PXM83DvXQkwcBPooTZXmzRO0Igvev/vTqERGb/vc/pbIuBLTJ1UEwdSntLnz0KLJ8H+F36je6QFusC5I2hX0CDWzHwFK5TXqYr396w63fLMwb7dHra8rd+2/6qt4bmx7bnvrrgiznTt5yqHmNT3bzn7Ytx61/K3rTeeXUuXH8QvkXSzEb9dmne2IKfN21OvWMjS3NKdWUtKXR4h1H3oG79OLTKJ9u88y+XxWaUvWp/oWNYW6NH3apxcVq/M8CJWN6bOENwdryMRSenhjft881PfY2QbYWszimMdv5VMjmxGQJiOX/deHW5Rbc96lLDm1Kqx7kvqv7XLTMS/CtkfhN0J+j+O9KlISKadAxpCB1sNekYFdOfdUr4e6aKY7HaemAzV5aJjM+Vd2bCgw1Sbah2w+9RuMRywnAVAT2oAAuRSxgy7vcKM2fB4x55oA1/hvcyj1fIMEINWTAnVP0djWEf8ntzfGAXiQlW/6IUYlQ4DYF0QJsHNT6JF+aR3yAc6DFS4RM5NUF3gu7/BV2Oxz20qd/Lsvf1nkCA0wnSgn/XmOCeTqccmvTeFU8xgjmOdw9QsrQd5Vf2vt73NQ4/92fXGvryoK7cGY8H/UJvcLn6P6ejUxwzqyGWw8VFJWPwbi3j+h7ZdUJLc8yYpaDZ1gDs2/gSqNPHCfRSdf0Yj8JfQc/HupW8pJm50hrNnitjIUYsBF2+Lm8ccJE1jIHzx9Gzpkbr1jH23G1g/M7ZRU9QmqD0T6BE+76wHKq/bZ8JMckiUCN/P1ThVHxTG8HUdp22a9prNoGHUxVdxapBUmFM9CAP4diKfm11CGQQCnuv5F5HEnFXyGt3p2bMwBnVXNxZ2b3X77rrEcgqkennN6k7yjfFvEYS6Ih8DrHEbirvQ5df0833qZDpo0uUdb2Xa6CB1IHiVx1Fl3nUQZZDsp8druH9VeAigoZiHq1BG0p/NyswnKfet9w+gYke2O3qRjgDo6FeI+Ey9H3JtQcTCTxB6f8HpZ3E8ottbBOfnWDwX2A6M/GXnQmQCZAJkAmQCZAJkAmQCZAJkAmQCZAJkAmQCZAJkH9JEBh+SJJck/cpk5k2a+wqGaOsFbggGWngqy8Uv9T6mw4vETHgcRtl8ZewWr+cFc1K+Wwi/4dUDvF/dq7yv3Ews0vdc4GqBD/b3Pj5f3eacwz1XmyFDMU2CATSUF2tICK0/7BgcmjfAYEAJRI8yEoQDxS0LYEhh7NH3txaQGNcq1jPQeTysM99Z3a2cwyFXDmEgpffy7o/F8V8n1Tuxej7WanDq3RPv1fsYgjVdS0862tOv/WAp6AqcWvF7e0cUik5aSeDt12RJ75OkS7x6vm5QlYFNXXr36a7UINM2P1liCFLVALHJ3Sw5jbTDhT8NfbI4+1Gcnr37ckQIu/6IuGckMGNYumeDkpf1pNYbaZhfhPTChbAjCPkDumv8tJdR+/8+T5OJ5hJEGVVNGsWVHK7zqnTa+/HvF3X53EC9kjxiQmb+gvBLCUo8Rp/Qjp4AE0/+AyFl6IeuNOMLK47Ri7n1moeBPGwRjGE0MCv3Qw3Pp0pMg64izwtOOMA3DJQZnFX1krJAhrbpKAFDwarUEKIeM0wEhE8CB4n1XDjzTQfISo40XJDrdkUOshQ+ZMRjAfqulIR4XgqJ+kYRfpSqDHyZ63hTsMPZOTckOcLiZQ4NAvhGEZalFsJH66Ed5q6eKaufdxzyxDBbqQlRrNPRsHWDGKcmDt8nDJ0/P1plzbf16P88EwudUB/HZLzRG/2cVdacHYI71XLtg7gpSYfuwQVu0DdrkbICQx1qHgJh8/pdc/p1pvVGiceRq/vMBRAko16MddNVYPt2h4oSQpTFkhX8JjP9oEp9q44ec9Z0eewEu3J6G6f0q1GmO4nFutcrHYFYrOzaAPlNGoH1k+YHfq+9hPo7Jm+ZmaBw54hHNRQAzU8T4r2tJjm590DKEXU95iqaesv60ScLPnejyAqXyEKzJdSVRAeZrB4co8Fml1OMEX6TAZPX3tq74xVEFLVD2QM4JQZzeleldyTX6BTwcRKMTpoGsyB5XnNGs9K7uYSNVfWkg47Gqu1Tdh2q4uE7E6JFvsOlSxzLJ1TQDAQ8rpFEv1FgVqh112FxF3QXRBuqBUSXPJICawHakV/SgOF77ia+3gJht1j8Iwbzgo+qO0CdL6ARpskcPN2rEWzgjcNWBB1CYPwvUfPSBOiSLUrKUP3k55qYN8CyJUO850otTQLorNYfXx/HuXXu5JIsWjvtmAj6rhtY4/pgQExf70lxTUoX3lKZ2rWJZzVqrPAc7CdISZtC/3Cl1T3kHfOSmFRpCUj8OddnJbnabsAvRfbSlnaSr2hvqHEyugnnORz+Hc8HIy2e0aInIGkO3RL0yuap5TMt9ztHyDylEGuV25u3mmMLyTmWTyRHI9NJtrVg7HaHIjxsXJISmEPNpmLzEqV2ZOlWolWVmqPHe9llsQOmz8O0a1F39/KNTvPr5TaAjXlFCzrycGyftTGqd1Dpc0IT76+tpCSjjZrvPOFPy76xq3TIgnqTsGIa97ltpGCeRCqNAuBDTau7NJgVzVVWkXLG838gMFkq+rUVo9Au/ZoL2aGYhYONcjr9g2D4LRNNbQCFdUOa2XS68TzhTV4ME1oEfSM1RtyoOwucSG2GMhfjkR/J/ZSoxZTH7eCxz7qnv6ef/9AWEG5vyy4Qoa/G4V0GcyR6dMGweAnE781wEU+dkpo0V6syNFDV681I1MglmBOg1q1cxDfyj/SQXARKxocUBbRr3qp2mR4K5PBkrR95kbdhxXJTYMA4TqIW0RrUnghdANbfr6KnJ+zFeBZr2OTJ7tnPd59tIuG5ZsJKvYqa4LKXaA0nHhx111LQynZBSjCA05whK+J1beuOXkjoKUYwQaXjW3B0mS/LYVbd0PXfIY4GrRu2vauY2rV11MPituysXTXKdzHx8xuRBUcz5EMCJGDN5bVWPxyfXYoCQyTdxCxLQRvNPFLLG6FFibkiws6vgtU2c9l7e4Wp2F/k7J83jmr66DD8pbtAohKDO7VgVi2hBZp9W6T2XdbKdtPHP2+axDxrDXECSzzAJUrmk5ei3YDk34RflpzL7AnHiiKhpAMPLMrYT7L2cSB37q2Gzv4zHEZ9yFGz+quLbUTEc7vsgxqU45Yc7Iv2pbI+9YN2uYyhNB21wI70MbSMjWtERJFRQDDRznUpWhwY9+zF6ApgppaoHdoqgWWgKEd2Ofb0OyRzIO1mhXd/E/BzysXch66DNWVvzClNdyOi7ZaejSOXSKhYTjLAJ7zVbC0+GVWicxqE7/lhVxNFOVjTMh/boIyt85fiISjDdbVnkgdpymYk9R4FrqawOTNXjWy9rGPJ0EOsecEV2oDS5oRq3canc+0Ab3Hh2Yx1IzQNZHwWrlvTQlHV0Cr5NogS0PddQSNUX+ivFuRx4GUQQTV0FD2WDSOq/2fquLtKsR8NdteRHhRX4LVv0xX676tOgrjAi6ZWwDP0QbOC2/aMpWMMIJvaGbqhBiVchlk+GE8w2JSiUzDVMtwh8ExYqsnLtjTkjvQATkNFKxo8IAmlmJ17MqfjBXDFRL+oAVjGdVWwk5ETHGzYLBBUSrKSK4O3Y0I/SsBnjWve/F8oNje09dWtXkjZoT0nVJhk3Tx7IH4pHqp49eXpQiIob3DQNS5kSKhH/ZNByLqSPmsToWul+mz+PYEMb8HWR3DYwKrM0Ts63vhtvrlYqZKvOvmM5EjC1lKF5lShwyShhJYPSiVSNGMQnqHTtcmqNBt/PCHvU6qIPci/PzHc5q54iuWCpGBAymAiGXClhgoTrEAuhN7vxKS5GXVud21Tc01tvDDuw151iI6M01//GKFFj+SA1VUgqlXrcsFKjsB3FRY/cXUX6RQUrxfvvC9bmlNBtAI1EA/JARgHxh7qOYeJdL8HJkJvvJR2xhs7KtPgs8+0OtSv304q/aQVn3TnzX1jrn3IIzqc7KQ17WSBI+yan4PWB3NiAe9e1YIS4X+If6A1N6BWh7O02zu+6kSdEPtbopZWyVOp5TGZmw1vhslTj7kXkgW1/xkHqJYhu7rpfU0y22I8bZSR7DoxLJwws4pzy41cxvCzpC4lWqn4+Lkg56WANMOo0pNe0B6sihEucaaUEBJBAm4t7ksj+g2taRPAvbuVJ0ABTeGPN0exaMDY8c5Ij+CHFIm8s33NHKQRk5HUsWCyTyfR66FO8SGEpUv68deqvEelaEw3Qw54/ADLQriNfNwqHvMyAqde2Z0hwL3Jf77Xow9/VSvE2QU2LjgxC6iQzyMQ3jTwSAVQ7MAIf0h/NqTPhNePZPgw4KYKl+YS/NltWuyCoEAwcBGMd6b9VviMPPp9kheLcDwK2Cv87ojZXhUyL6JzShrnnI3vpJU+r0jXDoLtxJ2VoNd4EAFhO2/FCBR3WkBu7vNuQ1GpvJgRFOZ2ml11R4y70QUAYvHTmuqd1D09eYPizU02qK3+zd0iyWfrDadN4i57rzDZMyvvWDbHM1JLMaLsmZx2jQrXzSZ4URKNPoyIiFrRojkHjZK+tURqPa0/R32jm6I+QlE6PqQA4WwcMawaCBB6cKF19IMK2Z9hCwOhXnuwjJJca5iNQL2LPm7LDew274zN3SuNNiFv12VV6V/RgH65Srz1Kq4AJVXV1FMaLafjVsh2Zc9mMy+YdBALZqAm018trmXzUqxeXYJb6ARgvAMsJk2FcScrL24QMUALCnzxNwld+ZYNmfNcFs9AEpu4p0YFohMAoFBZDEH4GeLcVxEM8na9tM6t+/OniloT72TDvsF6PxP4HrjRYGGznIVToURT6nTXSXh5HIc2NafgbwP3iHjejgTD6djcU1qbi6Xlpcjg5iaIKdMV5+q/XKszxxdMGL5wTnkrK9RvBCdXMnQPKA5ivyFJe6TwFFt4sufPADPj6inWZ9fkn0HHwbBCKYBffjY70WAv0MhdnnL+rSQKD+NkpsJofHWx5uN9Ks5hQ/Cm5rAN1c4qHfAazcFBaZ0UVmFTFbgL2xnDnYmq5dabdPKrqIKBZoqRabF/pjdAccbxw1gbG0iw1Yvv/zFlm/+A1BLAwQUAAIACABwgH1JPhPYuk0AAABrAAAAGwAAAHVuaXZlcnNhbC91bml2ZXJzYWwucG5nLnhtbLOxr8jNUShLLSrOzM+zVTLUM1Cyt+PlsikoSi3LTC1XqACKGekZQICSQqWtkgkStzwzpSQDqMLAxBwhmJGamZ5RYqtkbmEKF9QHmgkAUEsBAgAAFAACAAgAyJ2IR6kBxHb7AgAAsAgAABQAAAAAAAAAAQAAAAAAAAAAAHVuaXZlcnNhbC9wbGF5ZXIueG1sUEsBAgAAFAACAAgAcIB9SYlFZNhuGAAAt0MAABcAAAAAAAAAAAAAAAAALQMAAHVuaXZlcnNhbC91bml2ZXJzYWwucG5nUEsBAgAAFAACAAgAcIB9ST4T2LpNAAAAawAAABsAAAAAAAAAAQAAAAAA0BsAAHVuaXZlcnNhbC91bml2ZXJzYWwucG5nLnhtbFBLBQYAAAAAAwADANAAAABWHAAAAAA="/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715</Words>
  <Application>Microsoft Office PowerPoint</Application>
  <PresentationFormat>自定义</PresentationFormat>
  <Paragraphs>86</Paragraphs>
  <Slides>24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www.33ppt.com 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subject>www.33ppt.com</dc:subject>
  <cp:keywords>www.33ppt.com</cp:keywords>
  <dc:description>www.33ppt.com</dc:description>
  <cp:lastModifiedBy>Administrator</cp:lastModifiedBy>
  <cp:revision>255</cp:revision>
  <dcterms:created xsi:type="dcterms:W3CDTF">2016-02-28T08:32:00Z</dcterms:created>
  <dcterms:modified xsi:type="dcterms:W3CDTF">2018-10-22T06:02:25Z</dcterms:modified>
  <cp:category>www.33ppt.com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