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330" r:id="rId5"/>
    <p:sldId id="331" r:id="rId6"/>
    <p:sldId id="322" r:id="rId7"/>
    <p:sldId id="335" r:id="rId8"/>
    <p:sldId id="336" r:id="rId9"/>
    <p:sldId id="337" r:id="rId10"/>
    <p:sldId id="338" r:id="rId11"/>
    <p:sldId id="339" r:id="rId12"/>
    <p:sldId id="340" r:id="rId13"/>
    <p:sldId id="341" r:id="rId14"/>
    <p:sldId id="342" r:id="rId15"/>
    <p:sldId id="344" r:id="rId16"/>
    <p:sldId id="343" r:id="rId17"/>
    <p:sldId id="34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A9"/>
    <a:srgbClr val="39BAE8"/>
    <a:srgbClr val="42BDE9"/>
    <a:srgbClr val="FFBFBE"/>
    <a:srgbClr val="92D9F2"/>
    <a:srgbClr val="E6E6E6"/>
    <a:srgbClr val="FCBA40"/>
    <a:srgbClr val="FFDA93"/>
    <a:srgbClr val="FFC0BE"/>
    <a:srgbClr val="76B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8" autoAdjust="0"/>
    <p:restoredTop sz="96201" autoAdjust="0"/>
  </p:normalViewPr>
  <p:slideViewPr>
    <p:cSldViewPr snapToGrid="0">
      <p:cViewPr varScale="1">
        <p:scale>
          <a:sx n="86" d="100"/>
          <a:sy n="86" d="100"/>
        </p:scale>
        <p:origin x="1382"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采用不同的特征表达形式可以构造出不同的滤波组</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采用不同的特征表达形式可以构造出不同的滤波组</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采用不同的特征表达形式可以构造出不同的滤波组</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采用不同的特征表达形式可以构造出不同的滤波组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采用不同的特征表达形式可以构造出不同的滤波组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采用不同的特征表达形式可以构造出不同的滤波组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18" name="矩形 17"/>
          <p:cNvSpPr/>
          <p:nvPr userDrawn="1"/>
        </p:nvSpPr>
        <p:spPr>
          <a:xfrm>
            <a:off x="0" y="0"/>
            <a:ext cx="9144000" cy="6858000"/>
          </a:xfrm>
          <a:prstGeom prst="rect">
            <a:avLst/>
          </a:prstGeom>
          <a:gradFill>
            <a:gsLst>
              <a:gs pos="10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userDrawn="1"/>
        </p:nvSpPr>
        <p:spPr>
          <a:xfrm>
            <a:off x="5774005" y="715252"/>
            <a:ext cx="2647538" cy="3530051"/>
          </a:xfrm>
          <a:prstGeom prst="ellipse">
            <a:avLst/>
          </a:pr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形状 50"/>
          <p:cNvSpPr/>
          <p:nvPr userDrawn="1"/>
        </p:nvSpPr>
        <p:spPr bwMode="auto">
          <a:xfrm>
            <a:off x="0" y="1699693"/>
            <a:ext cx="9144000" cy="5158309"/>
          </a:xfrm>
          <a:custGeom>
            <a:avLst/>
            <a:gdLst>
              <a:gd name="connsiteX0" fmla="*/ 9136649 w 12192000"/>
              <a:gd name="connsiteY0" fmla="*/ 19 h 5158309"/>
              <a:gd name="connsiteX1" fmla="*/ 12127529 w 12192000"/>
              <a:gd name="connsiteY1" fmla="*/ 961461 h 5158309"/>
              <a:gd name="connsiteX2" fmla="*/ 12192000 w 12192000"/>
              <a:gd name="connsiteY2" fmla="*/ 999249 h 5158309"/>
              <a:gd name="connsiteX3" fmla="*/ 12192000 w 12192000"/>
              <a:gd name="connsiteY3" fmla="*/ 5158309 h 5158309"/>
              <a:gd name="connsiteX4" fmla="*/ 0 w 12192000"/>
              <a:gd name="connsiteY4" fmla="*/ 5158309 h 5158309"/>
              <a:gd name="connsiteX5" fmla="*/ 0 w 12192000"/>
              <a:gd name="connsiteY5" fmla="*/ 4381506 h 5158309"/>
              <a:gd name="connsiteX6" fmla="*/ 766800 w 12192000"/>
              <a:gd name="connsiteY6" fmla="*/ 4316986 h 5158309"/>
              <a:gd name="connsiteX7" fmla="*/ 8952198 w 12192000"/>
              <a:gd name="connsiteY7" fmla="*/ 2840206 h 5158309"/>
              <a:gd name="connsiteX8" fmla="*/ 8329819 w 12192000"/>
              <a:gd name="connsiteY8" fmla="*/ 1097121 h 5158309"/>
              <a:gd name="connsiteX9" fmla="*/ 8478005 w 12192000"/>
              <a:gd name="connsiteY9" fmla="*/ 73404 h 5158309"/>
              <a:gd name="connsiteX10" fmla="*/ 9136649 w 12192000"/>
              <a:gd name="connsiteY10" fmla="*/ 19 h 51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8309">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bg1">
              <a:alpha val="20000"/>
            </a:schemeClr>
          </a:solidFill>
          <a:ln>
            <a:noFill/>
          </a:ln>
        </p:spPr>
        <p:txBody>
          <a:bodyPr vert="horz" wrap="square" lIns="68580" tIns="34290" rIns="68580" bIns="34290" numCol="1" anchor="t" anchorCtr="0" compatLnSpc="1">
            <a:noAutofit/>
          </a:bodyPr>
          <a:lstStyle/>
          <a:p>
            <a:endParaRPr lang="zh-CN" altLang="en-US" sz="1350"/>
          </a:p>
        </p:txBody>
      </p:sp>
      <p:sp>
        <p:nvSpPr>
          <p:cNvPr id="40" name="Freeform 9"/>
          <p:cNvSpPr/>
          <p:nvPr userDrawn="1"/>
        </p:nvSpPr>
        <p:spPr bwMode="auto">
          <a:xfrm>
            <a:off x="4018731" y="2039471"/>
            <a:ext cx="4552678" cy="3380331"/>
          </a:xfrm>
          <a:custGeom>
            <a:avLst/>
            <a:gdLst>
              <a:gd name="T0" fmla="*/ 0 w 4357"/>
              <a:gd name="T1" fmla="*/ 592 h 2429"/>
              <a:gd name="T2" fmla="*/ 3232 w 4357"/>
              <a:gd name="T3" fmla="*/ 592 h 2429"/>
              <a:gd name="T4" fmla="*/ 2777 w 4357"/>
              <a:gd name="T5" fmla="*/ 1195 h 2429"/>
              <a:gd name="T6" fmla="*/ 2621 w 4357"/>
              <a:gd name="T7" fmla="*/ 1265 h 2429"/>
              <a:gd name="T8" fmla="*/ 2848 w 4357"/>
              <a:gd name="T9" fmla="*/ 1644 h 2429"/>
              <a:gd name="T10" fmla="*/ 3040 w 4357"/>
              <a:gd name="T11" fmla="*/ 2304 h 2429"/>
              <a:gd name="T12" fmla="*/ 0 w 4357"/>
              <a:gd name="T13" fmla="*/ 2208 h 2429"/>
              <a:gd name="T14" fmla="*/ 0 w 4357"/>
              <a:gd name="T15" fmla="*/ 592 h 2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57" h="2429">
                <a:moveTo>
                  <a:pt x="0" y="592"/>
                </a:moveTo>
                <a:cubicBezTo>
                  <a:pt x="0" y="592"/>
                  <a:pt x="1964" y="0"/>
                  <a:pt x="3232" y="592"/>
                </a:cubicBezTo>
                <a:cubicBezTo>
                  <a:pt x="4357" y="1117"/>
                  <a:pt x="3079" y="1186"/>
                  <a:pt x="2777" y="1195"/>
                </a:cubicBezTo>
                <a:cubicBezTo>
                  <a:pt x="2718" y="1196"/>
                  <a:pt x="2661" y="1221"/>
                  <a:pt x="2621" y="1265"/>
                </a:cubicBezTo>
                <a:cubicBezTo>
                  <a:pt x="2553" y="1339"/>
                  <a:pt x="2523" y="1471"/>
                  <a:pt x="2848" y="1644"/>
                </a:cubicBezTo>
                <a:cubicBezTo>
                  <a:pt x="3368" y="1920"/>
                  <a:pt x="3396" y="2196"/>
                  <a:pt x="3040" y="2304"/>
                </a:cubicBezTo>
                <a:cubicBezTo>
                  <a:pt x="2629" y="2429"/>
                  <a:pt x="0" y="2208"/>
                  <a:pt x="0" y="2208"/>
                </a:cubicBezTo>
                <a:lnTo>
                  <a:pt x="0" y="592"/>
                </a:lnTo>
                <a:close/>
              </a:path>
            </a:pathLst>
          </a:custGeom>
          <a:gradFill>
            <a:gsLst>
              <a:gs pos="100000">
                <a:schemeClr val="accent2"/>
              </a:gs>
              <a:gs pos="23000">
                <a:schemeClr val="accent4"/>
              </a:gs>
            </a:gsLst>
            <a:lin ang="0" scaled="0"/>
          </a:gradFill>
          <a:ln>
            <a:noFill/>
          </a:ln>
        </p:spPr>
        <p:txBody>
          <a:bodyPr vert="horz" wrap="square" lIns="68580" tIns="34290" rIns="68580" bIns="34290" numCol="1" anchor="t" anchorCtr="0" compatLnSpc="1"/>
          <a:lstStyle/>
          <a:p>
            <a:endParaRPr lang="zh-CN" altLang="en-US" sz="1350"/>
          </a:p>
        </p:txBody>
      </p:sp>
      <p:sp>
        <p:nvSpPr>
          <p:cNvPr id="35" name="Freeform 5"/>
          <p:cNvSpPr/>
          <p:nvPr userDrawn="1"/>
        </p:nvSpPr>
        <p:spPr bwMode="auto">
          <a:xfrm>
            <a:off x="2057400" y="3636650"/>
            <a:ext cx="7086600" cy="3221350"/>
          </a:xfrm>
          <a:custGeom>
            <a:avLst/>
            <a:gdLst>
              <a:gd name="T0" fmla="*/ 0 w 4860"/>
              <a:gd name="T1" fmla="*/ 1468 h 1672"/>
              <a:gd name="T2" fmla="*/ 3924 w 4860"/>
              <a:gd name="T3" fmla="*/ 920 h 1672"/>
              <a:gd name="T4" fmla="*/ 3756 w 4860"/>
              <a:gd name="T5" fmla="*/ 416 h 1672"/>
              <a:gd name="T6" fmla="*/ 3796 w 4860"/>
              <a:gd name="T7" fmla="*/ 120 h 1672"/>
              <a:gd name="T8" fmla="*/ 4860 w 4860"/>
              <a:gd name="T9" fmla="*/ 428 h 1672"/>
              <a:gd name="T10" fmla="*/ 4860 w 4860"/>
              <a:gd name="T11" fmla="*/ 1672 h 1672"/>
              <a:gd name="T12" fmla="*/ 0 w 4860"/>
              <a:gd name="T13" fmla="*/ 1672 h 1672"/>
              <a:gd name="T14" fmla="*/ 0 w 4860"/>
              <a:gd name="T15" fmla="*/ 1468 h 1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0" h="1672">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100000">
                <a:schemeClr val="accent2"/>
              </a:gs>
              <a:gs pos="6000">
                <a:schemeClr val="bg1"/>
              </a:gs>
            </a:gsLst>
            <a:lin ang="0" scaled="0"/>
          </a:gradFill>
          <a:ln>
            <a:noFill/>
          </a:ln>
        </p:spPr>
        <p:txBody>
          <a:bodyPr vert="horz" wrap="square" lIns="68580" tIns="34290" rIns="68580" bIns="34290" numCol="1" anchor="t" anchorCtr="0" compatLnSpc="1"/>
          <a:lstStyle/>
          <a:p>
            <a:endParaRPr lang="zh-CN" altLang="en-US" sz="1350"/>
          </a:p>
        </p:txBody>
      </p:sp>
      <p:sp>
        <p:nvSpPr>
          <p:cNvPr id="29" name="任意多边形: 形状 28"/>
          <p:cNvSpPr/>
          <p:nvPr userDrawn="1"/>
        </p:nvSpPr>
        <p:spPr>
          <a:xfrm>
            <a:off x="1" y="2"/>
            <a:ext cx="3271838" cy="3919337"/>
          </a:xfrm>
          <a:custGeom>
            <a:avLst/>
            <a:gdLst>
              <a:gd name="connsiteX0" fmla="*/ 0 w 5276850"/>
              <a:gd name="connsiteY0" fmla="*/ 0 h 4740857"/>
              <a:gd name="connsiteX1" fmla="*/ 4934008 w 5276850"/>
              <a:gd name="connsiteY1" fmla="*/ 0 h 4740857"/>
              <a:gd name="connsiteX2" fmla="*/ 5018610 w 5276850"/>
              <a:gd name="connsiteY2" fmla="*/ 175624 h 4740857"/>
              <a:gd name="connsiteX3" fmla="*/ 5276850 w 5276850"/>
              <a:gd name="connsiteY3" fmla="*/ 1454732 h 4740857"/>
              <a:gd name="connsiteX4" fmla="*/ 1990725 w 5276850"/>
              <a:gd name="connsiteY4" fmla="*/ 4740857 h 4740857"/>
              <a:gd name="connsiteX5" fmla="*/ 153421 w 5276850"/>
              <a:gd name="connsiteY5" fmla="*/ 4179639 h 4740857"/>
              <a:gd name="connsiteX6" fmla="*/ 0 w 5276850"/>
              <a:gd name="connsiteY6" fmla="*/ 4064913 h 474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850" h="4740857">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椭圆 55"/>
          <p:cNvSpPr/>
          <p:nvPr userDrawn="1"/>
        </p:nvSpPr>
        <p:spPr>
          <a:xfrm>
            <a:off x="700986" y="3122083"/>
            <a:ext cx="1958309" cy="2611078"/>
          </a:xfrm>
          <a:prstGeom prst="ellipse">
            <a:avLst/>
          </a:prstGeom>
          <a:gradFill>
            <a:gsLst>
              <a:gs pos="100000">
                <a:schemeClr val="accent2"/>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Freeform 13"/>
          <p:cNvSpPr/>
          <p:nvPr userDrawn="1"/>
        </p:nvSpPr>
        <p:spPr bwMode="auto">
          <a:xfrm>
            <a:off x="1090474" y="1088584"/>
            <a:ext cx="2570780" cy="2895623"/>
          </a:xfrm>
          <a:custGeom>
            <a:avLst/>
            <a:gdLst>
              <a:gd name="T0" fmla="*/ 1149 w 1149"/>
              <a:gd name="T1" fmla="*/ 86 h 971"/>
              <a:gd name="T2" fmla="*/ 427 w 1149"/>
              <a:gd name="T3" fmla="*/ 86 h 971"/>
              <a:gd name="T4" fmla="*/ 539 w 1149"/>
              <a:gd name="T5" fmla="*/ 300 h 971"/>
              <a:gd name="T6" fmla="*/ 254 w 1149"/>
              <a:gd name="T7" fmla="*/ 554 h 971"/>
              <a:gd name="T8" fmla="*/ 336 w 1149"/>
              <a:gd name="T9" fmla="*/ 895 h 971"/>
              <a:gd name="T10" fmla="*/ 1149 w 1149"/>
              <a:gd name="T11" fmla="*/ 895 h 971"/>
              <a:gd name="T12" fmla="*/ 1149 w 1149"/>
              <a:gd name="T13" fmla="*/ 86 h 971"/>
            </a:gdLst>
            <a:ahLst/>
            <a:cxnLst>
              <a:cxn ang="0">
                <a:pos x="T0" y="T1"/>
              </a:cxn>
              <a:cxn ang="0">
                <a:pos x="T2" y="T3"/>
              </a:cxn>
              <a:cxn ang="0">
                <a:pos x="T4" y="T5"/>
              </a:cxn>
              <a:cxn ang="0">
                <a:pos x="T6" y="T7"/>
              </a:cxn>
              <a:cxn ang="0">
                <a:pos x="T8" y="T9"/>
              </a:cxn>
              <a:cxn ang="0">
                <a:pos x="T10" y="T11"/>
              </a:cxn>
              <a:cxn ang="0">
                <a:pos x="T12" y="T13"/>
              </a:cxn>
            </a:cxnLst>
            <a:rect l="0" t="0" r="r" b="b"/>
            <a:pathLst>
              <a:path w="1149" h="971">
                <a:moveTo>
                  <a:pt x="1149" y="86"/>
                </a:moveTo>
                <a:cubicBezTo>
                  <a:pt x="1149" y="86"/>
                  <a:pt x="508" y="0"/>
                  <a:pt x="427" y="86"/>
                </a:cubicBezTo>
                <a:cubicBezTo>
                  <a:pt x="343" y="175"/>
                  <a:pt x="444" y="199"/>
                  <a:pt x="539" y="300"/>
                </a:cubicBezTo>
                <a:cubicBezTo>
                  <a:pt x="615" y="381"/>
                  <a:pt x="508" y="473"/>
                  <a:pt x="254" y="554"/>
                </a:cubicBezTo>
                <a:cubicBezTo>
                  <a:pt x="0" y="635"/>
                  <a:pt x="20" y="818"/>
                  <a:pt x="336" y="895"/>
                </a:cubicBezTo>
                <a:cubicBezTo>
                  <a:pt x="651" y="971"/>
                  <a:pt x="1149" y="895"/>
                  <a:pt x="1149" y="895"/>
                </a:cubicBezTo>
                <a:lnTo>
                  <a:pt x="1149" y="86"/>
                </a:lnTo>
                <a:close/>
              </a:path>
            </a:pathLst>
          </a:custGeom>
          <a:gradFill>
            <a:gsLst>
              <a:gs pos="100000">
                <a:schemeClr val="accent2"/>
              </a:gs>
              <a:gs pos="0">
                <a:schemeClr val="accent3"/>
              </a:gs>
            </a:gsLst>
            <a:lin ang="0" scaled="0"/>
          </a:gradFill>
          <a:ln>
            <a:noFill/>
          </a:ln>
        </p:spPr>
        <p:txBody>
          <a:bodyPr vert="horz" wrap="square" lIns="68580" tIns="34290" rIns="68580" bIns="34290" numCol="1" anchor="t" anchorCtr="0" compatLnSpc="1"/>
          <a:lstStyle/>
          <a:p>
            <a:endParaRPr lang="zh-CN" altLang="en-US" sz="1350"/>
          </a:p>
        </p:txBody>
      </p:sp>
      <p:sp>
        <p:nvSpPr>
          <p:cNvPr id="33" name="任意多边形: 形状 32"/>
          <p:cNvSpPr/>
          <p:nvPr userDrawn="1"/>
        </p:nvSpPr>
        <p:spPr>
          <a:xfrm flipV="1">
            <a:off x="0" y="4353146"/>
            <a:ext cx="5707932" cy="2504854"/>
          </a:xfrm>
          <a:custGeom>
            <a:avLst/>
            <a:gdLst>
              <a:gd name="connsiteX0" fmla="*/ 3160308 w 7610576"/>
              <a:gd name="connsiteY0" fmla="*/ 2504854 h 2504854"/>
              <a:gd name="connsiteX1" fmla="*/ 7486141 w 7610576"/>
              <a:gd name="connsiteY1" fmla="*/ 204827 h 2504854"/>
              <a:gd name="connsiteX2" fmla="*/ 7610576 w 7610576"/>
              <a:gd name="connsiteY2" fmla="*/ 0 h 2504854"/>
              <a:gd name="connsiteX3" fmla="*/ 0 w 7610576"/>
              <a:gd name="connsiteY3" fmla="*/ 0 h 2504854"/>
              <a:gd name="connsiteX4" fmla="*/ 0 w 7610576"/>
              <a:gd name="connsiteY4" fmla="*/ 1431782 h 2504854"/>
              <a:gd name="connsiteX5" fmla="*/ 243558 w 7610576"/>
              <a:gd name="connsiteY5" fmla="*/ 1613912 h 2504854"/>
              <a:gd name="connsiteX6" fmla="*/ 3160308 w 7610576"/>
              <a:gd name="connsiteY6" fmla="*/ 2504854 h 250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0576" h="2504854">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100000">
                <a:schemeClr val="accent2"/>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矩形 40"/>
          <p:cNvSpPr/>
          <p:nvPr userDrawn="1"/>
        </p:nvSpPr>
        <p:spPr>
          <a:xfrm>
            <a:off x="2451597" y="992947"/>
            <a:ext cx="4240808"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01" name="副标题 2"/>
          <p:cNvSpPr>
            <a:spLocks noGrp="1"/>
          </p:cNvSpPr>
          <p:nvPr userDrawn="1">
            <p:ph type="subTitle" idx="1"/>
          </p:nvPr>
        </p:nvSpPr>
        <p:spPr>
          <a:xfrm>
            <a:off x="2446816" y="3120770"/>
            <a:ext cx="4240808" cy="558799"/>
          </a:xfrm>
        </p:spPr>
        <p:txBody>
          <a:bodyPr anchor="ctr">
            <a:normAutofit/>
          </a:bodyPr>
          <a:lstStyle>
            <a:lvl1pPr marL="0" indent="0" algn="ctr">
              <a:buNone/>
              <a:defRPr sz="15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US" dirty="0"/>
          </a:p>
        </p:txBody>
      </p:sp>
      <p:sp>
        <p:nvSpPr>
          <p:cNvPr id="9802" name="标题 1"/>
          <p:cNvSpPr>
            <a:spLocks noGrp="1"/>
          </p:cNvSpPr>
          <p:nvPr userDrawn="1">
            <p:ph type="ctrTitle"/>
          </p:nvPr>
        </p:nvSpPr>
        <p:spPr>
          <a:xfrm>
            <a:off x="2446815" y="1862835"/>
            <a:ext cx="4240808" cy="1257932"/>
          </a:xfrm>
        </p:spPr>
        <p:txBody>
          <a:bodyPr anchor="ctr">
            <a:normAutofit/>
          </a:bodyPr>
          <a:lstStyle>
            <a:lvl1pPr algn="ctr">
              <a:defRPr sz="3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2446816" y="4530107"/>
            <a:ext cx="4240808" cy="296271"/>
          </a:xfrm>
        </p:spPr>
        <p:txBody>
          <a:bodyPr vert="horz" anchor="ctr">
            <a:noAutofit/>
          </a:bodyPr>
          <a:lstStyle>
            <a:lvl1pPr marL="0" indent="0" algn="ctr">
              <a:buNone/>
              <a:defRPr sz="1125" b="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2446815" y="4847277"/>
            <a:ext cx="4240808" cy="296271"/>
          </a:xfrm>
        </p:spPr>
        <p:txBody>
          <a:bodyPr vert="horz" anchor="ctr">
            <a:noAutofit/>
          </a:bodyPr>
          <a:lstStyle>
            <a:lvl1pPr marL="0" indent="0" algn="ctr">
              <a:buNone/>
              <a:defRPr sz="1125" b="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4" name="矩形 3"/>
          <p:cNvSpPr/>
          <p:nvPr userDrawn="1"/>
        </p:nvSpPr>
        <p:spPr>
          <a:xfrm flipH="1">
            <a:off x="0" y="0"/>
            <a:ext cx="9144000" cy="6858000"/>
          </a:xfrm>
          <a:prstGeom prst="rect">
            <a:avLst/>
          </a:prstGeom>
          <a:gradFill>
            <a:gsLst>
              <a:gs pos="10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标题 1"/>
          <p:cNvSpPr>
            <a:spLocks noGrp="1"/>
          </p:cNvSpPr>
          <p:nvPr userDrawn="1">
            <p:ph type="title"/>
          </p:nvPr>
        </p:nvSpPr>
        <p:spPr>
          <a:xfrm>
            <a:off x="3515995" y="2215242"/>
            <a:ext cx="4064389" cy="895350"/>
          </a:xfrm>
        </p:spPr>
        <p:txBody>
          <a:bodyPr anchor="b">
            <a:normAutofit/>
          </a:bodyPr>
          <a:lstStyle>
            <a:lvl1pPr algn="l">
              <a:defRPr sz="18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516832" y="3110595"/>
            <a:ext cx="4064389" cy="1015623"/>
          </a:xfrm>
        </p:spPr>
        <p:txBody>
          <a:bodyPr anchor="t">
            <a:normAutofit/>
          </a:bodyPr>
          <a:lstStyle>
            <a:lvl1pPr marL="0" indent="0" algn="l">
              <a:lnSpc>
                <a:spcPct val="100000"/>
              </a:lnSpc>
              <a:buNone/>
              <a:defRPr sz="825">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endParaRPr lang="en-US" dirty="0"/>
          </a:p>
        </p:txBody>
      </p:sp>
      <p:sp>
        <p:nvSpPr>
          <p:cNvPr id="7" name="任意多边形: 形状 6"/>
          <p:cNvSpPr/>
          <p:nvPr userDrawn="1"/>
        </p:nvSpPr>
        <p:spPr bwMode="auto">
          <a:xfrm>
            <a:off x="0" y="1699693"/>
            <a:ext cx="9144000" cy="5158309"/>
          </a:xfrm>
          <a:custGeom>
            <a:avLst/>
            <a:gdLst>
              <a:gd name="connsiteX0" fmla="*/ 9136649 w 12192000"/>
              <a:gd name="connsiteY0" fmla="*/ 19 h 5158309"/>
              <a:gd name="connsiteX1" fmla="*/ 12127529 w 12192000"/>
              <a:gd name="connsiteY1" fmla="*/ 961461 h 5158309"/>
              <a:gd name="connsiteX2" fmla="*/ 12192000 w 12192000"/>
              <a:gd name="connsiteY2" fmla="*/ 999249 h 5158309"/>
              <a:gd name="connsiteX3" fmla="*/ 12192000 w 12192000"/>
              <a:gd name="connsiteY3" fmla="*/ 5158309 h 5158309"/>
              <a:gd name="connsiteX4" fmla="*/ 0 w 12192000"/>
              <a:gd name="connsiteY4" fmla="*/ 5158309 h 5158309"/>
              <a:gd name="connsiteX5" fmla="*/ 0 w 12192000"/>
              <a:gd name="connsiteY5" fmla="*/ 4381506 h 5158309"/>
              <a:gd name="connsiteX6" fmla="*/ 766800 w 12192000"/>
              <a:gd name="connsiteY6" fmla="*/ 4316986 h 5158309"/>
              <a:gd name="connsiteX7" fmla="*/ 8952198 w 12192000"/>
              <a:gd name="connsiteY7" fmla="*/ 2840206 h 5158309"/>
              <a:gd name="connsiteX8" fmla="*/ 8329819 w 12192000"/>
              <a:gd name="connsiteY8" fmla="*/ 1097121 h 5158309"/>
              <a:gd name="connsiteX9" fmla="*/ 8478005 w 12192000"/>
              <a:gd name="connsiteY9" fmla="*/ 73404 h 5158309"/>
              <a:gd name="connsiteX10" fmla="*/ 9136649 w 12192000"/>
              <a:gd name="connsiteY10" fmla="*/ 19 h 51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8309">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bg1">
              <a:alpha val="20000"/>
            </a:schemeClr>
          </a:solidFill>
          <a:ln>
            <a:noFill/>
          </a:ln>
        </p:spPr>
        <p:txBody>
          <a:bodyPr vert="horz" wrap="square" lIns="68580" tIns="34290" rIns="68580" bIns="34290" numCol="1" anchor="t" anchorCtr="0" compatLnSpc="1">
            <a:noAutofit/>
          </a:bodyPr>
          <a:lstStyle/>
          <a:p>
            <a:endParaRPr lang="zh-CN" altLang="en-US" sz="1350"/>
          </a:p>
        </p:txBody>
      </p:sp>
      <p:sp>
        <p:nvSpPr>
          <p:cNvPr id="8" name="Freeform 5"/>
          <p:cNvSpPr/>
          <p:nvPr userDrawn="1"/>
        </p:nvSpPr>
        <p:spPr bwMode="auto">
          <a:xfrm>
            <a:off x="2057400" y="3636650"/>
            <a:ext cx="7086600" cy="3221350"/>
          </a:xfrm>
          <a:custGeom>
            <a:avLst/>
            <a:gdLst>
              <a:gd name="T0" fmla="*/ 0 w 4860"/>
              <a:gd name="T1" fmla="*/ 1468 h 1672"/>
              <a:gd name="T2" fmla="*/ 3924 w 4860"/>
              <a:gd name="T3" fmla="*/ 920 h 1672"/>
              <a:gd name="T4" fmla="*/ 3756 w 4860"/>
              <a:gd name="T5" fmla="*/ 416 h 1672"/>
              <a:gd name="T6" fmla="*/ 3796 w 4860"/>
              <a:gd name="T7" fmla="*/ 120 h 1672"/>
              <a:gd name="T8" fmla="*/ 4860 w 4860"/>
              <a:gd name="T9" fmla="*/ 428 h 1672"/>
              <a:gd name="T10" fmla="*/ 4860 w 4860"/>
              <a:gd name="T11" fmla="*/ 1672 h 1672"/>
              <a:gd name="T12" fmla="*/ 0 w 4860"/>
              <a:gd name="T13" fmla="*/ 1672 h 1672"/>
              <a:gd name="T14" fmla="*/ 0 w 4860"/>
              <a:gd name="T15" fmla="*/ 1468 h 1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0" h="1672">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100000">
                <a:schemeClr val="accent2"/>
              </a:gs>
              <a:gs pos="6000">
                <a:schemeClr val="bg1"/>
              </a:gs>
            </a:gsLst>
            <a:lin ang="0" scaled="0"/>
          </a:gradFill>
          <a:ln>
            <a:noFill/>
          </a:ln>
        </p:spPr>
        <p:txBody>
          <a:bodyPr vert="horz" wrap="square" lIns="68580" tIns="34290" rIns="68580" bIns="34290" numCol="1" anchor="t" anchorCtr="0" compatLnSpc="1"/>
          <a:lstStyle/>
          <a:p>
            <a:endParaRPr lang="zh-CN" altLang="en-US" sz="1350"/>
          </a:p>
        </p:txBody>
      </p:sp>
      <p:sp>
        <p:nvSpPr>
          <p:cNvPr id="9" name="任意多边形: 形状 8"/>
          <p:cNvSpPr/>
          <p:nvPr userDrawn="1"/>
        </p:nvSpPr>
        <p:spPr>
          <a:xfrm flipV="1">
            <a:off x="0" y="4353146"/>
            <a:ext cx="5707932" cy="2504854"/>
          </a:xfrm>
          <a:custGeom>
            <a:avLst/>
            <a:gdLst>
              <a:gd name="connsiteX0" fmla="*/ 3160308 w 7610576"/>
              <a:gd name="connsiteY0" fmla="*/ 2504854 h 2504854"/>
              <a:gd name="connsiteX1" fmla="*/ 7486141 w 7610576"/>
              <a:gd name="connsiteY1" fmla="*/ 204827 h 2504854"/>
              <a:gd name="connsiteX2" fmla="*/ 7610576 w 7610576"/>
              <a:gd name="connsiteY2" fmla="*/ 0 h 2504854"/>
              <a:gd name="connsiteX3" fmla="*/ 0 w 7610576"/>
              <a:gd name="connsiteY3" fmla="*/ 0 h 2504854"/>
              <a:gd name="connsiteX4" fmla="*/ 0 w 7610576"/>
              <a:gd name="connsiteY4" fmla="*/ 1431782 h 2504854"/>
              <a:gd name="connsiteX5" fmla="*/ 243558 w 7610576"/>
              <a:gd name="connsiteY5" fmla="*/ 1613912 h 2504854"/>
              <a:gd name="connsiteX6" fmla="*/ 3160308 w 7610576"/>
              <a:gd name="connsiteY6" fmla="*/ 2504854 h 250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0576" h="2504854">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100000">
                <a:schemeClr val="accent2"/>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形状 11"/>
          <p:cNvSpPr/>
          <p:nvPr userDrawn="1"/>
        </p:nvSpPr>
        <p:spPr>
          <a:xfrm>
            <a:off x="1" y="4"/>
            <a:ext cx="2409825" cy="2886731"/>
          </a:xfrm>
          <a:custGeom>
            <a:avLst/>
            <a:gdLst>
              <a:gd name="connsiteX0" fmla="*/ 0 w 5276850"/>
              <a:gd name="connsiteY0" fmla="*/ 0 h 4740857"/>
              <a:gd name="connsiteX1" fmla="*/ 4934008 w 5276850"/>
              <a:gd name="connsiteY1" fmla="*/ 0 h 4740857"/>
              <a:gd name="connsiteX2" fmla="*/ 5018610 w 5276850"/>
              <a:gd name="connsiteY2" fmla="*/ 175624 h 4740857"/>
              <a:gd name="connsiteX3" fmla="*/ 5276850 w 5276850"/>
              <a:gd name="connsiteY3" fmla="*/ 1454732 h 4740857"/>
              <a:gd name="connsiteX4" fmla="*/ 1990725 w 5276850"/>
              <a:gd name="connsiteY4" fmla="*/ 4740857 h 4740857"/>
              <a:gd name="connsiteX5" fmla="*/ 153421 w 5276850"/>
              <a:gd name="connsiteY5" fmla="*/ 4179639 h 4740857"/>
              <a:gd name="connsiteX6" fmla="*/ 0 w 5276850"/>
              <a:gd name="connsiteY6" fmla="*/ 4064913 h 474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850" h="4740857">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dirty="0"/>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502444" y="1130302"/>
            <a:ext cx="8137922"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grpSp>
        <p:nvGrpSpPr>
          <p:cNvPr id="2" name="组合 1"/>
          <p:cNvGrpSpPr/>
          <p:nvPr userDrawn="1"/>
        </p:nvGrpSpPr>
        <p:grpSpPr>
          <a:xfrm flipH="1">
            <a:off x="0" y="4"/>
            <a:ext cx="9144000" cy="6857999"/>
            <a:chOff x="0" y="1"/>
            <a:chExt cx="12192000" cy="6857999"/>
          </a:xfrm>
        </p:grpSpPr>
        <p:sp>
          <p:nvSpPr>
            <p:cNvPr id="5" name="椭圆 4"/>
            <p:cNvSpPr/>
            <p:nvPr userDrawn="1"/>
          </p:nvSpPr>
          <p:spPr>
            <a:xfrm>
              <a:off x="7698671" y="715249"/>
              <a:ext cx="3530051" cy="3530051"/>
            </a:xfrm>
            <a:prstGeom prst="ellipse">
              <a:avLst/>
            </a:pr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任意多边形: 形状 6"/>
            <p:cNvSpPr/>
            <p:nvPr userDrawn="1"/>
          </p:nvSpPr>
          <p:spPr bwMode="auto">
            <a:xfrm>
              <a:off x="0" y="1699690"/>
              <a:ext cx="12192000" cy="5158309"/>
            </a:xfrm>
            <a:custGeom>
              <a:avLst/>
              <a:gdLst>
                <a:gd name="connsiteX0" fmla="*/ 9136649 w 12192000"/>
                <a:gd name="connsiteY0" fmla="*/ 19 h 5158309"/>
                <a:gd name="connsiteX1" fmla="*/ 12127529 w 12192000"/>
                <a:gd name="connsiteY1" fmla="*/ 961461 h 5158309"/>
                <a:gd name="connsiteX2" fmla="*/ 12192000 w 12192000"/>
                <a:gd name="connsiteY2" fmla="*/ 999249 h 5158309"/>
                <a:gd name="connsiteX3" fmla="*/ 12192000 w 12192000"/>
                <a:gd name="connsiteY3" fmla="*/ 5158309 h 5158309"/>
                <a:gd name="connsiteX4" fmla="*/ 0 w 12192000"/>
                <a:gd name="connsiteY4" fmla="*/ 5158309 h 5158309"/>
                <a:gd name="connsiteX5" fmla="*/ 0 w 12192000"/>
                <a:gd name="connsiteY5" fmla="*/ 4381506 h 5158309"/>
                <a:gd name="connsiteX6" fmla="*/ 766800 w 12192000"/>
                <a:gd name="connsiteY6" fmla="*/ 4316986 h 5158309"/>
                <a:gd name="connsiteX7" fmla="*/ 8952198 w 12192000"/>
                <a:gd name="connsiteY7" fmla="*/ 2840206 h 5158309"/>
                <a:gd name="connsiteX8" fmla="*/ 8329819 w 12192000"/>
                <a:gd name="connsiteY8" fmla="*/ 1097121 h 5158309"/>
                <a:gd name="connsiteX9" fmla="*/ 8478005 w 12192000"/>
                <a:gd name="connsiteY9" fmla="*/ 73404 h 5158309"/>
                <a:gd name="connsiteX10" fmla="*/ 9136649 w 12192000"/>
                <a:gd name="connsiteY10" fmla="*/ 19 h 51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8309">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bg1">
                <a:alpha val="20000"/>
              </a:schemeClr>
            </a:solidFill>
            <a:ln>
              <a:noFill/>
            </a:ln>
          </p:spPr>
          <p:txBody>
            <a:bodyPr vert="horz" wrap="square" lIns="91440" tIns="45720" rIns="91440" bIns="45720" numCol="1" anchor="t" anchorCtr="0" compatLnSpc="1">
              <a:noAutofit/>
            </a:bodyPr>
            <a:lstStyle/>
            <a:p>
              <a:endParaRPr lang="zh-CN" altLang="en-US" sz="1350"/>
            </a:p>
          </p:txBody>
        </p:sp>
        <p:sp>
          <p:nvSpPr>
            <p:cNvPr id="8" name="Freeform 9"/>
            <p:cNvSpPr/>
            <p:nvPr userDrawn="1"/>
          </p:nvSpPr>
          <p:spPr bwMode="auto">
            <a:xfrm>
              <a:off x="5358307" y="2039469"/>
              <a:ext cx="6070237" cy="3380331"/>
            </a:xfrm>
            <a:custGeom>
              <a:avLst/>
              <a:gdLst>
                <a:gd name="T0" fmla="*/ 0 w 4357"/>
                <a:gd name="T1" fmla="*/ 592 h 2429"/>
                <a:gd name="T2" fmla="*/ 3232 w 4357"/>
                <a:gd name="T3" fmla="*/ 592 h 2429"/>
                <a:gd name="T4" fmla="*/ 2777 w 4357"/>
                <a:gd name="T5" fmla="*/ 1195 h 2429"/>
                <a:gd name="T6" fmla="*/ 2621 w 4357"/>
                <a:gd name="T7" fmla="*/ 1265 h 2429"/>
                <a:gd name="T8" fmla="*/ 2848 w 4357"/>
                <a:gd name="T9" fmla="*/ 1644 h 2429"/>
                <a:gd name="T10" fmla="*/ 3040 w 4357"/>
                <a:gd name="T11" fmla="*/ 2304 h 2429"/>
                <a:gd name="T12" fmla="*/ 0 w 4357"/>
                <a:gd name="T13" fmla="*/ 2208 h 2429"/>
                <a:gd name="T14" fmla="*/ 0 w 4357"/>
                <a:gd name="T15" fmla="*/ 592 h 2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57" h="2429">
                  <a:moveTo>
                    <a:pt x="0" y="592"/>
                  </a:moveTo>
                  <a:cubicBezTo>
                    <a:pt x="0" y="592"/>
                    <a:pt x="1964" y="0"/>
                    <a:pt x="3232" y="592"/>
                  </a:cubicBezTo>
                  <a:cubicBezTo>
                    <a:pt x="4357" y="1117"/>
                    <a:pt x="3079" y="1186"/>
                    <a:pt x="2777" y="1195"/>
                  </a:cubicBezTo>
                  <a:cubicBezTo>
                    <a:pt x="2718" y="1196"/>
                    <a:pt x="2661" y="1221"/>
                    <a:pt x="2621" y="1265"/>
                  </a:cubicBezTo>
                  <a:cubicBezTo>
                    <a:pt x="2553" y="1339"/>
                    <a:pt x="2523" y="1471"/>
                    <a:pt x="2848" y="1644"/>
                  </a:cubicBezTo>
                  <a:cubicBezTo>
                    <a:pt x="3368" y="1920"/>
                    <a:pt x="3396" y="2196"/>
                    <a:pt x="3040" y="2304"/>
                  </a:cubicBezTo>
                  <a:cubicBezTo>
                    <a:pt x="2629" y="2429"/>
                    <a:pt x="0" y="2208"/>
                    <a:pt x="0" y="2208"/>
                  </a:cubicBezTo>
                  <a:lnTo>
                    <a:pt x="0" y="592"/>
                  </a:lnTo>
                  <a:close/>
                </a:path>
              </a:pathLst>
            </a:custGeom>
            <a:gradFill>
              <a:gsLst>
                <a:gs pos="100000">
                  <a:schemeClr val="accent2"/>
                </a:gs>
                <a:gs pos="23000">
                  <a:schemeClr val="accent4"/>
                </a:gs>
              </a:gsLst>
              <a:lin ang="0" scaled="0"/>
            </a:gradFill>
            <a:ln>
              <a:noFill/>
            </a:ln>
          </p:spPr>
          <p:txBody>
            <a:bodyPr vert="horz" wrap="square" lIns="91440" tIns="45720" rIns="91440" bIns="45720" numCol="1" anchor="t" anchorCtr="0" compatLnSpc="1"/>
            <a:lstStyle/>
            <a:p>
              <a:endParaRPr lang="zh-CN" altLang="en-US" sz="1350"/>
            </a:p>
          </p:txBody>
        </p:sp>
        <p:sp>
          <p:nvSpPr>
            <p:cNvPr id="9" name="Freeform 5"/>
            <p:cNvSpPr/>
            <p:nvPr userDrawn="1"/>
          </p:nvSpPr>
          <p:spPr bwMode="auto">
            <a:xfrm>
              <a:off x="2743200" y="3636650"/>
              <a:ext cx="9448800" cy="3221350"/>
            </a:xfrm>
            <a:custGeom>
              <a:avLst/>
              <a:gdLst>
                <a:gd name="T0" fmla="*/ 0 w 4860"/>
                <a:gd name="T1" fmla="*/ 1468 h 1672"/>
                <a:gd name="T2" fmla="*/ 3924 w 4860"/>
                <a:gd name="T3" fmla="*/ 920 h 1672"/>
                <a:gd name="T4" fmla="*/ 3756 w 4860"/>
                <a:gd name="T5" fmla="*/ 416 h 1672"/>
                <a:gd name="T6" fmla="*/ 3796 w 4860"/>
                <a:gd name="T7" fmla="*/ 120 h 1672"/>
                <a:gd name="T8" fmla="*/ 4860 w 4860"/>
                <a:gd name="T9" fmla="*/ 428 h 1672"/>
                <a:gd name="T10" fmla="*/ 4860 w 4860"/>
                <a:gd name="T11" fmla="*/ 1672 h 1672"/>
                <a:gd name="T12" fmla="*/ 0 w 4860"/>
                <a:gd name="T13" fmla="*/ 1672 h 1672"/>
                <a:gd name="T14" fmla="*/ 0 w 4860"/>
                <a:gd name="T15" fmla="*/ 1468 h 16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60" h="1672">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100000">
                  <a:schemeClr val="accent2"/>
                </a:gs>
                <a:gs pos="6000">
                  <a:schemeClr val="bg1"/>
                </a:gs>
              </a:gsLst>
              <a:lin ang="0" scaled="0"/>
            </a:gradFill>
            <a:ln>
              <a:noFill/>
            </a:ln>
          </p:spPr>
          <p:txBody>
            <a:bodyPr vert="horz" wrap="square" lIns="91440" tIns="45720" rIns="91440" bIns="45720" numCol="1" anchor="t" anchorCtr="0" compatLnSpc="1"/>
            <a:lstStyle/>
            <a:p>
              <a:endParaRPr lang="zh-CN" altLang="en-US" sz="1350"/>
            </a:p>
          </p:txBody>
        </p:sp>
        <p:sp>
          <p:nvSpPr>
            <p:cNvPr id="10" name="任意多边形: 形状 9"/>
            <p:cNvSpPr/>
            <p:nvPr userDrawn="1"/>
          </p:nvSpPr>
          <p:spPr>
            <a:xfrm>
              <a:off x="0" y="1"/>
              <a:ext cx="4362450" cy="3919337"/>
            </a:xfrm>
            <a:custGeom>
              <a:avLst/>
              <a:gdLst>
                <a:gd name="connsiteX0" fmla="*/ 0 w 5276850"/>
                <a:gd name="connsiteY0" fmla="*/ 0 h 4740857"/>
                <a:gd name="connsiteX1" fmla="*/ 4934008 w 5276850"/>
                <a:gd name="connsiteY1" fmla="*/ 0 h 4740857"/>
                <a:gd name="connsiteX2" fmla="*/ 5018610 w 5276850"/>
                <a:gd name="connsiteY2" fmla="*/ 175624 h 4740857"/>
                <a:gd name="connsiteX3" fmla="*/ 5276850 w 5276850"/>
                <a:gd name="connsiteY3" fmla="*/ 1454732 h 4740857"/>
                <a:gd name="connsiteX4" fmla="*/ 1990725 w 5276850"/>
                <a:gd name="connsiteY4" fmla="*/ 4740857 h 4740857"/>
                <a:gd name="connsiteX5" fmla="*/ 153421 w 5276850"/>
                <a:gd name="connsiteY5" fmla="*/ 4179639 h 4740857"/>
                <a:gd name="connsiteX6" fmla="*/ 0 w 5276850"/>
                <a:gd name="connsiteY6" fmla="*/ 4064913 h 474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850" h="4740857">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100000">
                  <a:schemeClr val="accent4"/>
                </a:gs>
                <a:gs pos="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userDrawn="1"/>
          </p:nvSpPr>
          <p:spPr>
            <a:xfrm>
              <a:off x="934647" y="3122083"/>
              <a:ext cx="2611078" cy="2611078"/>
            </a:xfrm>
            <a:prstGeom prst="ellipse">
              <a:avLst/>
            </a:prstGeom>
            <a:gradFill>
              <a:gsLst>
                <a:gs pos="100000">
                  <a:schemeClr val="accent2"/>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Freeform 13"/>
            <p:cNvSpPr/>
            <p:nvPr userDrawn="1"/>
          </p:nvSpPr>
          <p:spPr bwMode="auto">
            <a:xfrm>
              <a:off x="1453964" y="1088581"/>
              <a:ext cx="3427706" cy="2895623"/>
            </a:xfrm>
            <a:custGeom>
              <a:avLst/>
              <a:gdLst>
                <a:gd name="T0" fmla="*/ 1149 w 1149"/>
                <a:gd name="T1" fmla="*/ 86 h 971"/>
                <a:gd name="T2" fmla="*/ 427 w 1149"/>
                <a:gd name="T3" fmla="*/ 86 h 971"/>
                <a:gd name="T4" fmla="*/ 539 w 1149"/>
                <a:gd name="T5" fmla="*/ 300 h 971"/>
                <a:gd name="T6" fmla="*/ 254 w 1149"/>
                <a:gd name="T7" fmla="*/ 554 h 971"/>
                <a:gd name="T8" fmla="*/ 336 w 1149"/>
                <a:gd name="T9" fmla="*/ 895 h 971"/>
                <a:gd name="T10" fmla="*/ 1149 w 1149"/>
                <a:gd name="T11" fmla="*/ 895 h 971"/>
                <a:gd name="T12" fmla="*/ 1149 w 1149"/>
                <a:gd name="T13" fmla="*/ 86 h 971"/>
              </a:gdLst>
              <a:ahLst/>
              <a:cxnLst>
                <a:cxn ang="0">
                  <a:pos x="T0" y="T1"/>
                </a:cxn>
                <a:cxn ang="0">
                  <a:pos x="T2" y="T3"/>
                </a:cxn>
                <a:cxn ang="0">
                  <a:pos x="T4" y="T5"/>
                </a:cxn>
                <a:cxn ang="0">
                  <a:pos x="T6" y="T7"/>
                </a:cxn>
                <a:cxn ang="0">
                  <a:pos x="T8" y="T9"/>
                </a:cxn>
                <a:cxn ang="0">
                  <a:pos x="T10" y="T11"/>
                </a:cxn>
                <a:cxn ang="0">
                  <a:pos x="T12" y="T13"/>
                </a:cxn>
              </a:cxnLst>
              <a:rect l="0" t="0" r="r" b="b"/>
              <a:pathLst>
                <a:path w="1149" h="971">
                  <a:moveTo>
                    <a:pt x="1149" y="86"/>
                  </a:moveTo>
                  <a:cubicBezTo>
                    <a:pt x="1149" y="86"/>
                    <a:pt x="508" y="0"/>
                    <a:pt x="427" y="86"/>
                  </a:cubicBezTo>
                  <a:cubicBezTo>
                    <a:pt x="343" y="175"/>
                    <a:pt x="444" y="199"/>
                    <a:pt x="539" y="300"/>
                  </a:cubicBezTo>
                  <a:cubicBezTo>
                    <a:pt x="615" y="381"/>
                    <a:pt x="508" y="473"/>
                    <a:pt x="254" y="554"/>
                  </a:cubicBezTo>
                  <a:cubicBezTo>
                    <a:pt x="0" y="635"/>
                    <a:pt x="20" y="818"/>
                    <a:pt x="336" y="895"/>
                  </a:cubicBezTo>
                  <a:cubicBezTo>
                    <a:pt x="651" y="971"/>
                    <a:pt x="1149" y="895"/>
                    <a:pt x="1149" y="895"/>
                  </a:cubicBezTo>
                  <a:lnTo>
                    <a:pt x="1149" y="86"/>
                  </a:lnTo>
                  <a:close/>
                </a:path>
              </a:pathLst>
            </a:custGeom>
            <a:gradFill>
              <a:gsLst>
                <a:gs pos="100000">
                  <a:schemeClr val="accent2"/>
                </a:gs>
                <a:gs pos="0">
                  <a:schemeClr val="accent3"/>
                </a:gs>
              </a:gsLst>
              <a:lin ang="0" scaled="0"/>
            </a:gradFill>
            <a:ln>
              <a:noFill/>
            </a:ln>
          </p:spPr>
          <p:txBody>
            <a:bodyPr vert="horz" wrap="square" lIns="91440" tIns="45720" rIns="91440" bIns="45720" numCol="1" anchor="t" anchorCtr="0" compatLnSpc="1"/>
            <a:lstStyle/>
            <a:p>
              <a:endParaRPr lang="zh-CN" altLang="en-US" sz="1350"/>
            </a:p>
          </p:txBody>
        </p:sp>
        <p:sp>
          <p:nvSpPr>
            <p:cNvPr id="14" name="任意多边形: 形状 13"/>
            <p:cNvSpPr/>
            <p:nvPr userDrawn="1"/>
          </p:nvSpPr>
          <p:spPr>
            <a:xfrm flipV="1">
              <a:off x="0" y="4353146"/>
              <a:ext cx="7610576" cy="2504854"/>
            </a:xfrm>
            <a:custGeom>
              <a:avLst/>
              <a:gdLst>
                <a:gd name="connsiteX0" fmla="*/ 3160308 w 7610576"/>
                <a:gd name="connsiteY0" fmla="*/ 2504854 h 2504854"/>
                <a:gd name="connsiteX1" fmla="*/ 7486141 w 7610576"/>
                <a:gd name="connsiteY1" fmla="*/ 204827 h 2504854"/>
                <a:gd name="connsiteX2" fmla="*/ 7610576 w 7610576"/>
                <a:gd name="connsiteY2" fmla="*/ 0 h 2504854"/>
                <a:gd name="connsiteX3" fmla="*/ 0 w 7610576"/>
                <a:gd name="connsiteY3" fmla="*/ 0 h 2504854"/>
                <a:gd name="connsiteX4" fmla="*/ 0 w 7610576"/>
                <a:gd name="connsiteY4" fmla="*/ 1431782 h 2504854"/>
                <a:gd name="connsiteX5" fmla="*/ 243558 w 7610576"/>
                <a:gd name="connsiteY5" fmla="*/ 1613912 h 2504854"/>
                <a:gd name="connsiteX6" fmla="*/ 3160308 w 7610576"/>
                <a:gd name="connsiteY6" fmla="*/ 2504854 h 250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0576" h="2504854">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100000">
                  <a:schemeClr val="accent2"/>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6" name="矩形 15"/>
          <p:cNvSpPr/>
          <p:nvPr userDrawn="1"/>
        </p:nvSpPr>
        <p:spPr>
          <a:xfrm>
            <a:off x="2451597" y="1030771"/>
            <a:ext cx="4240808" cy="521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标题 1"/>
          <p:cNvSpPr>
            <a:spLocks noGrp="1"/>
          </p:cNvSpPr>
          <p:nvPr userDrawn="1">
            <p:ph type="ctrTitle" hasCustomPrompt="1"/>
          </p:nvPr>
        </p:nvSpPr>
        <p:spPr>
          <a:xfrm>
            <a:off x="2537222" y="2034340"/>
            <a:ext cx="4069557" cy="1621509"/>
          </a:xfrm>
        </p:spPr>
        <p:txBody>
          <a:bodyPr anchor="b">
            <a:normAutofit/>
          </a:bodyPr>
          <a:lstStyle>
            <a:lvl1pPr marL="0" indent="0" algn="ctr">
              <a:buFont typeface="Arial" panose="020B0604020202020204" pitchFamily="34" charset="0"/>
              <a:buNone/>
              <a:defRPr sz="24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2537222" y="4340576"/>
            <a:ext cx="4069557" cy="310871"/>
          </a:xfrm>
        </p:spPr>
        <p:txBody>
          <a:bodyPr vert="horz" lIns="91440" tIns="45720" rIns="91440" bIns="45720" rtlCol="0">
            <a:normAutofit/>
          </a:bodyPr>
          <a:lstStyle>
            <a:lvl1pPr marL="0" indent="0" algn="ctr">
              <a:buNone/>
              <a:defRPr lang="zh-CN" altLang="en-US" sz="1125" smtClean="0">
                <a:solidFill>
                  <a:schemeClr val="tx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2537222" y="4044305"/>
            <a:ext cx="4069557" cy="296271"/>
          </a:xfrm>
        </p:spPr>
        <p:txBody>
          <a:bodyPr vert="horz" anchor="ctr">
            <a:noAutofit/>
          </a:bodyPr>
          <a:lstStyle>
            <a:lvl1pPr marL="0" indent="0" algn="ctr">
              <a:buNone/>
              <a:defRPr sz="1125" b="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4"/>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3"/>
            <a:ext cx="8137922"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502444" y="1028700"/>
            <a:ext cx="813792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4051299" y="6240466"/>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502444" y="6240466"/>
            <a:ext cx="3105151" cy="206381"/>
          </a:xfrm>
          <a:prstGeom prst="rect">
            <a:avLst/>
          </a:prstGeom>
        </p:spPr>
        <p:txBody>
          <a:bodyPr vert="horz" lIns="91440" tIns="45720" rIns="91440" bIns="45720" rtlCol="0" anchor="ctr"/>
          <a:lstStyle>
            <a:lvl1pPr algn="l">
              <a:defRPr sz="75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6457949" y="6240466"/>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685165"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165"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165"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165"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165"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165"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5.xml"/><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141809" y="858441"/>
          <a:ext cx="1191" cy="1191"/>
        </p:xfrm>
        <a:graphic>
          <a:graphicData uri="http://schemas.openxmlformats.org/presentationml/2006/ole">
            <mc:AlternateContent xmlns:mc="http://schemas.openxmlformats.org/markup-compatibility/2006">
              <mc:Choice xmlns:v="urn:schemas-microsoft-com:vml" Requires="v">
                <p:oleObj spid="_x0000_s1130" name="think-cell Slide" r:id="rId2" imgW="9525" imgH="9525" progId="TCLayout.ActiveDocument.1">
                  <p:embed/>
                </p:oleObj>
              </mc:Choice>
              <mc:Fallback>
                <p:oleObj name="think-cell Slide" r:id="rId2" imgW="9525" imgH="9525" progId="TCLayout.ActiveDocument.1">
                  <p:embed/>
                  <p:pic>
                    <p:nvPicPr>
                      <p:cNvPr id="0" name="对象 2" hidden="1"/>
                      <p:cNvPicPr/>
                      <p:nvPr/>
                    </p:nvPicPr>
                    <p:blipFill>
                      <a:blip r:embed="rId3"/>
                      <a:stretch>
                        <a:fillRect/>
                      </a:stretch>
                    </p:blipFill>
                    <p:spPr>
                      <a:xfrm>
                        <a:off x="-1141809" y="858441"/>
                        <a:ext cx="1191" cy="1191"/>
                      </a:xfrm>
                      <a:prstGeom prst="rect">
                        <a:avLst/>
                      </a:prstGeom>
                    </p:spPr>
                  </p:pic>
                </p:oleObj>
              </mc:Fallback>
            </mc:AlternateContent>
          </a:graphicData>
        </a:graphic>
      </p:graphicFrame>
      <p:sp>
        <p:nvSpPr>
          <p:cNvPr id="2" name="矩形 1" hidden="1"/>
          <p:cNvSpPr/>
          <p:nvPr>
            <p:custDataLst>
              <p:tags r:id="rId4"/>
            </p:custDataLst>
          </p:nvPr>
        </p:nvSpPr>
        <p:spPr>
          <a:xfrm>
            <a:off x="-1143001"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3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2446815" y="1862835"/>
            <a:ext cx="4240808" cy="1785240"/>
          </a:xfrm>
        </p:spPr>
        <p:txBody>
          <a:bodyPr>
            <a:normAutofit/>
          </a:bodyPr>
          <a:lstStyle/>
          <a:p>
            <a:pPr>
              <a:lnSpc>
                <a:spcPct val="150000"/>
              </a:lnSpc>
            </a:pPr>
            <a:r>
              <a:rPr lang="zh-CN" altLang="en-US" sz="3200" dirty="0"/>
              <a:t>工作汇报</a:t>
            </a:r>
            <a:endParaRPr lang="zh-CN" altLang="en-US" sz="3200" dirty="0"/>
          </a:p>
        </p:txBody>
      </p:sp>
      <p:sp>
        <p:nvSpPr>
          <p:cNvPr id="6" name="文本占位符 5"/>
          <p:cNvSpPr>
            <a:spLocks noGrp="1"/>
          </p:cNvSpPr>
          <p:nvPr>
            <p:ph type="body" sz="quarter" idx="10"/>
          </p:nvPr>
        </p:nvSpPr>
        <p:spPr/>
        <p:txBody>
          <a:bodyPr/>
          <a:lstStyle/>
          <a:p>
            <a:endParaRPr lang="en-US" altLang="zh-CN" dirty="0"/>
          </a:p>
        </p:txBody>
      </p:sp>
      <p:sp>
        <p:nvSpPr>
          <p:cNvPr id="7" name="文本占位符 6"/>
          <p:cNvSpPr>
            <a:spLocks noGrp="1"/>
          </p:cNvSpPr>
          <p:nvPr>
            <p:ph type="body" sz="quarter" idx="11"/>
          </p:nvPr>
        </p:nvSpPr>
        <p:spPr/>
        <p:txBody>
          <a:bodyPr/>
          <a:lstStyle/>
          <a:p>
            <a:r>
              <a:rPr lang="en-US" altLang="en-US" dirty="0"/>
              <a:t>2018</a:t>
            </a:r>
            <a:r>
              <a:rPr lang="zh-CN" altLang="en-US" dirty="0"/>
              <a:t>年</a:t>
            </a:r>
            <a:r>
              <a:rPr lang="en-US" altLang="zh-CN" dirty="0"/>
              <a:t>10</a:t>
            </a:r>
            <a:r>
              <a:rPr lang="zh-CN" altLang="en-US" dirty="0"/>
              <a:t>月</a:t>
            </a:r>
            <a:r>
              <a:rPr lang="en-US" altLang="zh-CN" dirty="0"/>
              <a:t>23</a:t>
            </a:r>
            <a:r>
              <a:rPr lang="zh-CN" altLang="en-US" dirty="0"/>
              <a:t>日</a:t>
            </a:r>
            <a:endParaRPr lang="zh-CN" altLang="en-US"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227695"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zh-CN" altLang="en-US" sz="1800" b="0" dirty="0">
                <a:latin typeface="宋体" panose="02010600030101010101" pitchFamily="2" charset="-122"/>
                <a:ea typeface="宋体" panose="02010600030101010101" pitchFamily="2" charset="-122"/>
                <a:cs typeface="宋体" panose="02010600030101010101" pitchFamily="2" charset="-122"/>
              </a:rPr>
              <a:t>定义类：</a:t>
            </a:r>
            <a:endParaRPr lang="zh-CN" altLang="en-US" sz="18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rPr>
              <a:t>1. a stack is a container of objects that are inserted and removed according to the last-in first-out lifo principle.</a:t>
            </a:r>
            <a:endParaRPr 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rPr>
              <a:t>2. flask is a python micro web framework used to run major websites including pintrest twilio and linkedin.</a:t>
            </a:r>
            <a:endParaRPr 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rPr>
              <a:t>3. pyglet is a python module used for visuals and sound.</a:t>
            </a:r>
            <a:endParaRPr 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sz="1800" b="0" dirty="0">
                <a:latin typeface="Cambria" panose="02040503050406030204" charset="0"/>
                <a:ea typeface="宋体" panose="02010600030101010101" pitchFamily="2" charset="-122"/>
                <a:cs typeface="Cambria" panose="02040503050406030204" charset="0"/>
              </a:rPr>
              <a:t>4. decorator functions are software design patterns.</a:t>
            </a:r>
            <a:endParaRPr lang="en-US" sz="1800" b="0" dirty="0">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sz="1800" b="0" dirty="0">
                <a:latin typeface="宋体" panose="02010600030101010101" pitchFamily="2" charset="-122"/>
                <a:ea typeface="宋体" panose="02010600030101010101" pitchFamily="2" charset="-122"/>
                <a:cs typeface="宋体" panose="02010600030101010101" pitchFamily="2" charset="-122"/>
              </a:rPr>
              <a:t>2</a:t>
            </a:r>
            <a:r>
              <a:rPr lang="zh-CN" altLang="en-US" sz="1800" b="0" dirty="0">
                <a:latin typeface="宋体" panose="02010600030101010101" pitchFamily="2" charset="-122"/>
                <a:ea typeface="宋体" panose="02010600030101010101" pitchFamily="2" charset="-122"/>
                <a:cs typeface="宋体" panose="02010600030101010101" pitchFamily="2" charset="-122"/>
              </a:rPr>
              <a:t>比较：</a:t>
            </a:r>
            <a:endParaRPr lang="zh-CN" altLang="en-US" sz="18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r>
              <a:rPr lang="en-US" altLang="zh-CN" sz="1800" b="0" dirty="0">
                <a:latin typeface="宋体" panose="02010600030101010101" pitchFamily="2" charset="-122"/>
                <a:ea typeface="宋体" panose="02010600030101010101" pitchFamily="2" charset="-122"/>
                <a:cs typeface="宋体" panose="02010600030101010101" pitchFamily="2" charset="-122"/>
              </a:rPr>
              <a:t>1.</a:t>
            </a:r>
            <a:r>
              <a:rPr lang="zh-CN" altLang="en-US" sz="1800" b="0" dirty="0">
                <a:latin typeface="宋体" panose="02010600030101010101" pitchFamily="2" charset="-122"/>
                <a:ea typeface="宋体" panose="02010600030101010101" pitchFamily="2" charset="-122"/>
                <a:cs typeface="宋体" panose="02010600030101010101" pitchFamily="2" charset="-122"/>
              </a:rPr>
              <a:t>a comprehension or generator expression is more readable more powerful and more efficient than filter or ifilter</a:t>
            </a:r>
            <a:r>
              <a:rPr lang="en-US" altLang="zh-CN" sz="1800" b="0" dirty="0">
                <a:latin typeface="宋体" panose="02010600030101010101" pitchFamily="2" charset="-122"/>
                <a:ea typeface="宋体" panose="02010600030101010101" pitchFamily="2" charset="-122"/>
                <a:cs typeface="宋体" panose="02010600030101010101" pitchFamily="2" charset="-122"/>
              </a:rPr>
              <a:t>.</a:t>
            </a:r>
            <a:endParaRPr lang="zh-CN" altLang="en-US" sz="18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r>
              <a:rPr lang="en-US" altLang="zh-CN" sz="1800" b="0" dirty="0">
                <a:latin typeface="宋体" panose="02010600030101010101" pitchFamily="2" charset="-122"/>
                <a:ea typeface="宋体" panose="02010600030101010101" pitchFamily="2" charset="-122"/>
                <a:cs typeface="宋体" panose="02010600030101010101" pitchFamily="2" charset="-122"/>
              </a:rPr>
              <a:t>2.this module will answer question such as is it faster to do a list comprehension or use the built-in list when transforming a set into a list.</a:t>
            </a:r>
            <a:endParaRPr lang="en-US" altLang="zh-CN" sz="18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r>
              <a:rPr lang="en-US" altLang="zh-CN" sz="1800" b="0" dirty="0">
                <a:latin typeface="宋体" panose="02010600030101010101" pitchFamily="2" charset="-122"/>
                <a:ea typeface="宋体" panose="02010600030101010101" pitchFamily="2" charset="-122"/>
                <a:cs typeface="宋体" panose="02010600030101010101" pitchFamily="2" charset="-122"/>
              </a:rPr>
              <a:t>3.python 2.7 is backwards-compatible with most earlier versions of python and can run python code from most 1.x and 2.x versions of python unchanged.</a:t>
            </a:r>
            <a:endParaRPr lang="en-US" altLang="zh-CN" sz="18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r>
              <a:rPr lang="en-US" altLang="zh-CN" sz="1800" b="0" dirty="0">
                <a:latin typeface="宋体" panose="02010600030101010101" pitchFamily="2" charset="-122"/>
                <a:ea typeface="宋体" panose="02010600030101010101" pitchFamily="2" charset="-122"/>
                <a:cs typeface="宋体" panose="02010600030101010101" pitchFamily="2" charset="-122"/>
              </a:rPr>
              <a:t>4.code utilizing classes is generally easier to read understand and maintain</a:t>
            </a:r>
            <a:endParaRPr lang="en-US" altLang="zh-CN" sz="18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r>
              <a:rPr lang="en-US" altLang="zh-CN" sz="1800" b="0" dirty="0">
                <a:solidFill>
                  <a:srgbClr val="FF0000"/>
                </a:solidFill>
                <a:latin typeface="宋体" panose="02010600030101010101" pitchFamily="2" charset="-122"/>
                <a:ea typeface="宋体" panose="02010600030101010101" pitchFamily="2" charset="-122"/>
                <a:cs typeface="宋体" panose="02010600030101010101" pitchFamily="2" charset="-122"/>
              </a:rPr>
              <a:t>5.the capitalization of the tkinter module is different between python 2 and 3.</a:t>
            </a:r>
            <a:endParaRPr lang="en-US" altLang="zh-CN" sz="1800" b="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endParaRPr lang="en-US" altLang="zh-CN" sz="1800" b="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endParaRPr lang="en-US" altLang="zh-CN" sz="1800" b="0" dirty="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zh-CN" altLang="en-US" sz="2000" b="0" dirty="0">
                <a:latin typeface="Cambria" panose="02040503050406030204" charset="0"/>
                <a:ea typeface="宋体" panose="02010600030101010101" pitchFamily="2" charset="-122"/>
                <a:cs typeface="Cambria" panose="02040503050406030204" charset="0"/>
              </a:rPr>
              <a:t>包含</a:t>
            </a:r>
            <a:r>
              <a:rPr lang="zh-CN" altLang="en-US" sz="1800" b="0" dirty="0">
                <a:latin typeface="Cambria" panose="02040503050406030204" charset="0"/>
                <a:ea typeface="宋体" panose="02010600030101010101" pitchFamily="2" charset="-122"/>
                <a:cs typeface="Cambria" panose="02040503050406030204" charset="0"/>
              </a:rPr>
              <a: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1.a linked list is a collection of nodes each made up of a reference and a value</a:t>
            </a:r>
            <a:r>
              <a:rPr lang="en-US" sz="1800" b="0" dirty="0">
                <a:latin typeface="Cambria" panose="02040503050406030204" charset="0"/>
                <a:ea typeface="宋体" panose="02010600030101010101" pitchFamily="2" charset="-122"/>
                <a:cs typeface="Cambria" panose="02040503050406030204" charset="0"/>
              </a:rPr>
              <a: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2</a:t>
            </a:r>
            <a:r>
              <a:rPr lang="zh-CN" altLang="en-US" sz="1800" b="0" dirty="0">
                <a:latin typeface="Cambria" panose="02040503050406030204" charset="0"/>
                <a:ea typeface="宋体" panose="02010600030101010101" pitchFamily="2" charset="-122"/>
                <a:cs typeface="Cambria" panose="02040503050406030204" charset="0"/>
              </a:rPr>
              <a:t>，linked lists can be used to implement more complex data structures like lists stacks queues and associative arrays</a:t>
            </a:r>
            <a:r>
              <a:rPr lang="en-US" altLang="zh-CN" sz="1800" b="0" dirty="0">
                <a:latin typeface="Cambria" panose="02040503050406030204" charset="0"/>
                <a:ea typeface="宋体" panose="02010600030101010101" pitchFamily="2" charset="-122"/>
                <a:cs typeface="Cambria" panose="02040503050406030204" charset="0"/>
              </a:rPr>
              <a: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3.pyaudio </a:t>
            </a:r>
            <a:r>
              <a:rPr lang="en-US" altLang="zh-CN" sz="1800" b="0" dirty="0">
                <a:solidFill>
                  <a:srgbClr val="FF0000"/>
                </a:solidFill>
                <a:latin typeface="Cambria" panose="02040503050406030204" charset="0"/>
                <a:ea typeface="宋体" panose="02010600030101010101" pitchFamily="2" charset="-122"/>
                <a:cs typeface="Cambria" panose="02040503050406030204" charset="0"/>
              </a:rPr>
              <a:t>provides</a:t>
            </a:r>
            <a:r>
              <a:rPr lang="en-US" altLang="zh-CN" sz="1800" b="0" dirty="0">
                <a:latin typeface="Cambria" panose="02040503050406030204" charset="0"/>
                <a:ea typeface="宋体" panose="02010600030101010101" pitchFamily="2" charset="-122"/>
                <a:cs typeface="Cambria" panose="02040503050406030204" charset="0"/>
              </a:rPr>
              <a:t> python bindings for portaudio the cross-platform audio io library .</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4.python </a:t>
            </a:r>
            <a:r>
              <a:rPr lang="en-US" altLang="zh-CN" sz="1800" b="0" dirty="0">
                <a:solidFill>
                  <a:srgbClr val="FF0000"/>
                </a:solidFill>
                <a:latin typeface="Cambria" panose="02040503050406030204" charset="0"/>
                <a:ea typeface="宋体" panose="02010600030101010101" pitchFamily="2" charset="-122"/>
                <a:cs typeface="Cambria" panose="02040503050406030204" charset="0"/>
              </a:rPr>
              <a:t>offers</a:t>
            </a:r>
            <a:r>
              <a:rPr lang="en-US" altLang="zh-CN" sz="1800" b="0" dirty="0">
                <a:latin typeface="Cambria" panose="02040503050406030204" charset="0"/>
                <a:ea typeface="宋体" panose="02010600030101010101" pitchFamily="2" charset="-122"/>
                <a:cs typeface="Cambria" panose="02040503050406030204" charset="0"/>
              </a:rPr>
              <a:t> a wide variety of string formatting methods which are outlined </a:t>
            </a:r>
            <a:r>
              <a:rPr lang="en-US" altLang="zh-CN" sz="1800" b="0" dirty="0">
                <a:solidFill>
                  <a:srgbClr val="FF0000"/>
                </a:solidFill>
                <a:latin typeface="Cambria" panose="02040503050406030204" charset="0"/>
                <a:ea typeface="宋体" panose="02010600030101010101" pitchFamily="2" charset="-122"/>
                <a:cs typeface="Cambria" panose="02040503050406030204" charset="0"/>
              </a:rPr>
              <a:t>in this topic.</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5.regular expressions are combinations of characters that are interpreted as rules for matching substrings.</a:t>
            </a:r>
            <a:endParaRPr lang="en-US" altLang="zh-CN" sz="1800" b="0" dirty="0">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zh-CN" sz="2000" b="0" dirty="0">
                <a:latin typeface="宋体" panose="02010600030101010101" pitchFamily="2" charset="-122"/>
                <a:ea typeface="宋体" panose="02010600030101010101" pitchFamily="2" charset="-122"/>
                <a:cs typeface="宋体" panose="02010600030101010101" pitchFamily="2" charset="-122"/>
              </a:rPr>
              <a:t>并列：</a:t>
            </a:r>
            <a:endParaRPr lang="zh-CN" sz="2000" b="0" dirty="0">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mj-lt"/>
              <a:buNone/>
            </a:pP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1.a list can be a collection of either homogeneous or heterogeneous elements and may contain ints strings or other lists.</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2.threads allow multiple processes to flow independent of each other.</a:t>
            </a:r>
            <a:endParaRPr lang="en-US" altLang="zh-CN" sz="20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2000" b="0" dirty="0">
                <a:latin typeface="Cambria" panose="02040503050406030204" charset="0"/>
                <a:ea typeface="宋体" panose="02010600030101010101" pitchFamily="2" charset="-122"/>
                <a:cs typeface="Cambria" panose="02040503050406030204" charset="0"/>
              </a:rPr>
              <a:t>3.</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the base64 module </a:t>
            </a:r>
            <a:r>
              <a:rPr lang="en-US" altLang="zh-CN" sz="2000" b="0" dirty="0">
                <a:solidFill>
                  <a:srgbClr val="FF0000"/>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is part of</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 the standard library which means it installs </a:t>
            </a:r>
            <a:r>
              <a:rPr lang="en-US" altLang="zh-CN" sz="2000" b="0" dirty="0">
                <a:solidFill>
                  <a:srgbClr val="FF0000"/>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along with</a:t>
            </a:r>
            <a:r>
              <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 python.</a:t>
            </a:r>
            <a:endParaRPr lang="en-US" altLang="zh-CN" sz="20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zh-CN" altLang="en-US" sz="2000" b="0" dirty="0">
                <a:latin typeface="宋体" panose="02010600030101010101" pitchFamily="2" charset="-122"/>
                <a:ea typeface="宋体" panose="02010600030101010101" pitchFamily="2" charset="-122"/>
                <a:cs typeface="Cambria" panose="02040503050406030204" charset="0"/>
              </a:rPr>
              <a:t>否定意义</a:t>
            </a:r>
            <a:r>
              <a:rPr lang="zh-CN" altLang="en-US" sz="1800" b="0" dirty="0">
                <a:latin typeface="Cambria" panose="02040503050406030204" charset="0"/>
                <a:ea typeface="宋体" panose="02010600030101010101" pitchFamily="2" charset="-122"/>
                <a:cs typeface="Cambria" panose="02040503050406030204" charset="0"/>
              </a:rPr>
              <a: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1.python variables do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not</a:t>
            </a:r>
            <a:r>
              <a:rPr lang="en-US" altLang="zh-CN" sz="1800" b="0" dirty="0">
                <a:latin typeface="Cambria" panose="02040503050406030204" charset="0"/>
                <a:ea typeface="宋体" panose="02010600030101010101" pitchFamily="2" charset="-122"/>
                <a:cs typeface="Cambria" panose="02040503050406030204" charset="0"/>
              </a:rPr>
              <a:t> need an explicit declaration to reserve memory space.</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2.</a:t>
            </a:r>
            <a:r>
              <a:rPr lang="en-US" sz="1800" b="0" dirty="0">
                <a:latin typeface="Cambria" panose="02040503050406030204" charset="0"/>
                <a:ea typeface="宋体" panose="02010600030101010101" pitchFamily="2" charset="-122"/>
                <a:cs typeface="Cambria" panose="02040503050406030204" charset="0"/>
              </a:rPr>
              <a:t>functions simplify the coding process prevent redundant logic and make the code easier to follow</a:t>
            </a:r>
            <a:r>
              <a:rPr lang="en-US" altLang="zh-CN" sz="1800" b="0" dirty="0">
                <a:latin typeface="Cambria" panose="02040503050406030204" charset="0"/>
                <a:ea typeface="宋体" panose="02010600030101010101" pitchFamily="2" charset="-122"/>
                <a:cs typeface="Cambria" panose="02040503050406030204" charset="0"/>
              </a:rPr>
              <a:t>.</a:t>
            </a:r>
            <a:endParaRPr 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3.</a:t>
            </a:r>
            <a:r>
              <a:rPr lang="zh-CN" altLang="en-US" sz="1800" b="0" dirty="0">
                <a:solidFill>
                  <a:srgbClr val="FF0000"/>
                </a:solidFill>
                <a:latin typeface="Cambria" panose="02040503050406030204" charset="0"/>
                <a:ea typeface="宋体" panose="02010600030101010101" pitchFamily="2" charset="-122"/>
                <a:cs typeface="Cambria" panose="02040503050406030204" charset="0"/>
              </a:rPr>
              <a:t>unlike</a:t>
            </a:r>
            <a:r>
              <a:rPr lang="zh-CN" altLang="en-US" sz="1800" b="0" dirty="0">
                <a:latin typeface="Cambria" panose="02040503050406030204" charset="0"/>
                <a:ea typeface="宋体" panose="02010600030101010101" pitchFamily="2" charset="-122"/>
                <a:cs typeface="Cambria" panose="02040503050406030204" charset="0"/>
              </a:rPr>
              <a:t> other languages where file input and output requires complex reading and writing objects python simplifies the process only needing commands to open read write and close the filelinked lists can be used to implement more complex data structures like lists stacks queues and associative arrays</a:t>
            </a:r>
            <a:r>
              <a:rPr lang="en-US" altLang="zh-CN" sz="1800" b="0" dirty="0">
                <a:latin typeface="Cambria" panose="02040503050406030204" charset="0"/>
                <a:ea typeface="宋体" panose="02010600030101010101" pitchFamily="2" charset="-122"/>
                <a:cs typeface="Cambria" panose="02040503050406030204" charset="0"/>
              </a:rPr>
              <a:t>.</a:t>
            </a:r>
            <a:endParaRPr lang="zh-CN" altLang="en-US"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3.most exceptions are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not</a:t>
            </a:r>
            <a:r>
              <a:rPr lang="en-US" altLang="zh-CN" sz="1800" b="0" dirty="0">
                <a:latin typeface="Cambria" panose="02040503050406030204" charset="0"/>
                <a:ea typeface="宋体" panose="02010600030101010101" pitchFamily="2" charset="-122"/>
                <a:cs typeface="Cambria" panose="02040503050406030204" charset="0"/>
              </a:rPr>
              <a:t> handled by programs.</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4.here in stack overflow we often see duplicates talking about the same errors importerror </a:t>
            </a:r>
            <a:r>
              <a:rPr lang="en-US" altLang="zh-CN" sz="1800" b="0" dirty="0">
                <a:solidFill>
                  <a:schemeClr val="accent1"/>
                </a:solidFill>
                <a:effectLst>
                  <a:outerShdw blurRad="38100" dist="25400" dir="5400000" algn="ctr" rotWithShape="0">
                    <a:srgbClr val="6E747A">
                      <a:alpha val="43000"/>
                    </a:srgbClr>
                  </a:outerShdw>
                </a:effectLst>
                <a:latin typeface="Cambria" panose="02040503050406030204" charset="0"/>
                <a:ea typeface="宋体" panose="02010600030101010101" pitchFamily="2" charset="-122"/>
                <a:cs typeface="Cambria" panose="02040503050406030204" charset="0"/>
              </a:rPr>
              <a:t>no</a:t>
            </a:r>
            <a:r>
              <a:rPr lang="en-US" altLang="zh-CN" sz="1800" b="0" dirty="0">
                <a:latin typeface="Cambria" panose="02040503050406030204" charset="0"/>
                <a:ea typeface="宋体" panose="02010600030101010101" pitchFamily="2" charset="-122"/>
                <a:cs typeface="Cambria" panose="02040503050406030204" charset="0"/>
              </a:rPr>
              <a:t> module named syntaxerror invalid syntax or nameerror name.</a:t>
            </a:r>
            <a:endParaRPr lang="en-US" altLang="zh-CN" sz="1800" b="0" dirty="0">
              <a:latin typeface="Cambria" panose="02040503050406030204" charset="0"/>
              <a:ea typeface="宋体" panose="02010600030101010101" pitchFamily="2" charset="-122"/>
              <a:cs typeface="Cambria" panose="02040503050406030204" charset="0"/>
            </a:endParaRPr>
          </a:p>
          <a:p>
            <a:pPr indent="0">
              <a:lnSpc>
                <a:spcPct val="150000"/>
              </a:lnSpc>
              <a:buFont typeface="+mj-lt"/>
              <a:buNone/>
            </a:pPr>
            <a:r>
              <a:rPr lang="en-US" altLang="zh-CN" sz="1800" b="0" dirty="0">
                <a:latin typeface="Cambria" panose="02040503050406030204" charset="0"/>
                <a:ea typeface="宋体" panose="02010600030101010101" pitchFamily="2" charset="-122"/>
                <a:cs typeface="Cambria" panose="02040503050406030204" charset="0"/>
              </a:rPr>
              <a:t>5.avoiding the cross-platform encoding hell when using python s built-in open it is best-practice to always pass the encoding argument if you intend your code to be run cross-platform. </a:t>
            </a:r>
            <a:endParaRPr lang="en-US" altLang="zh-CN" sz="1800" b="0" dirty="0">
              <a:latin typeface="Cambria" panose="02040503050406030204" charset="0"/>
              <a:ea typeface="宋体" panose="02010600030101010101" pitchFamily="2" charset="-122"/>
              <a:cs typeface="Cambria" panose="02040503050406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141809" y="858441"/>
          <a:ext cx="1191" cy="1191"/>
        </p:xfrm>
        <a:graphic>
          <a:graphicData uri="http://schemas.openxmlformats.org/presentationml/2006/ole">
            <mc:AlternateContent xmlns:mc="http://schemas.openxmlformats.org/markup-compatibility/2006">
              <mc:Choice xmlns:v="urn:schemas-microsoft-com:vml" Requires="v">
                <p:oleObj spid="_x0000_s3160" name="think-cell Slide" r:id="rId2" imgW="9525" imgH="9525" progId="TCLayout.ActiveDocument.1">
                  <p:embed/>
                </p:oleObj>
              </mc:Choice>
              <mc:Fallback>
                <p:oleObj name="think-cell Slide" r:id="rId2" imgW="9525" imgH="9525" progId="TCLayout.ActiveDocument.1">
                  <p:embed/>
                  <p:pic>
                    <p:nvPicPr>
                      <p:cNvPr id="0" name="对象 2" hidden="1"/>
                      <p:cNvPicPr/>
                      <p:nvPr/>
                    </p:nvPicPr>
                    <p:blipFill>
                      <a:blip r:embed="rId3"/>
                      <a:stretch>
                        <a:fillRect/>
                      </a:stretch>
                    </p:blipFill>
                    <p:spPr>
                      <a:xfrm>
                        <a:off x="-1141809" y="858441"/>
                        <a:ext cx="1191" cy="1191"/>
                      </a:xfrm>
                      <a:prstGeom prst="rect">
                        <a:avLst/>
                      </a:prstGeom>
                    </p:spPr>
                  </p:pic>
                </p:oleObj>
              </mc:Fallback>
            </mc:AlternateContent>
          </a:graphicData>
        </a:graphic>
      </p:graphicFrame>
      <p:sp>
        <p:nvSpPr>
          <p:cNvPr id="2" name="矩形 1" hidden="1"/>
          <p:cNvSpPr/>
          <p:nvPr>
            <p:custDataLst>
              <p:tags r:id="rId4"/>
            </p:custDataLst>
          </p:nvPr>
        </p:nvSpPr>
        <p:spPr>
          <a:xfrm>
            <a:off x="-1143001" y="857250"/>
            <a:ext cx="119063" cy="119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2537221" y="2618245"/>
            <a:ext cx="4069557" cy="1621509"/>
          </a:xfrm>
        </p:spPr>
        <p:txBody>
          <a:bodyPr>
            <a:normAutofit/>
          </a:bodyPr>
          <a:lstStyle/>
          <a:p>
            <a:r>
              <a:rPr lang="en-US" altLang="zh-CN" sz="9600" dirty="0"/>
              <a:t>Q&amp;A</a:t>
            </a:r>
            <a:endParaRPr lang="zh-CN" alt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r>
              <a:rPr lang="en-US" altLang="zh-CN" sz="2400" dirty="0"/>
              <a:t>1</a:t>
            </a:r>
            <a:endParaRPr lang="zh-CN" altLang="en-US" sz="2400" dirty="0"/>
          </a:p>
        </p:txBody>
      </p:sp>
      <p:pic>
        <p:nvPicPr>
          <p:cNvPr id="8" name="图片 7"/>
          <p:cNvPicPr>
            <a:picLocks noChangeAspect="1"/>
          </p:cNvPicPr>
          <p:nvPr/>
        </p:nvPicPr>
        <p:blipFill>
          <a:blip r:embed="rId1"/>
          <a:stretch>
            <a:fillRect/>
          </a:stretch>
        </p:blipFill>
        <p:spPr>
          <a:xfrm>
            <a:off x="1660907" y="1259352"/>
            <a:ext cx="5822185" cy="3025402"/>
          </a:xfrm>
          <a:prstGeom prst="rect">
            <a:avLst/>
          </a:prstGeom>
        </p:spPr>
      </p:pic>
      <p:sp>
        <p:nvSpPr>
          <p:cNvPr id="9" name="标题 7"/>
          <p:cNvSpPr>
            <a:spLocks noGrp="1"/>
          </p:cNvSpPr>
          <p:nvPr>
            <p:ph type="title"/>
          </p:nvPr>
        </p:nvSpPr>
        <p:spPr>
          <a:xfrm>
            <a:off x="502444" y="4"/>
            <a:ext cx="8137922" cy="1028699"/>
          </a:xfrm>
        </p:spPr>
        <p:txBody>
          <a:bodyPr/>
          <a:lstStyle/>
          <a:p>
            <a:r>
              <a:rPr lang="en-US" altLang="zh-CN" dirty="0"/>
              <a:t>Compute cosine distance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r>
              <a:rPr lang="en-US" altLang="zh-CN" sz="2400" dirty="0"/>
              <a:t>1</a:t>
            </a:r>
            <a:endParaRPr lang="zh-CN" altLang="en-US" sz="2400" dirty="0"/>
          </a:p>
        </p:txBody>
      </p:sp>
      <p:sp>
        <p:nvSpPr>
          <p:cNvPr id="9" name="标题 7"/>
          <p:cNvSpPr>
            <a:spLocks noGrp="1"/>
          </p:cNvSpPr>
          <p:nvPr>
            <p:ph type="title"/>
          </p:nvPr>
        </p:nvSpPr>
        <p:spPr>
          <a:xfrm>
            <a:off x="502444" y="4"/>
            <a:ext cx="8137922" cy="1028699"/>
          </a:xfrm>
        </p:spPr>
        <p:txBody>
          <a:bodyPr/>
          <a:lstStyle/>
          <a:p>
            <a:r>
              <a:rPr lang="en-US" altLang="zh-CN" dirty="0"/>
              <a:t>Model configuration</a:t>
            </a:r>
            <a:endParaRPr lang="zh-CN" altLang="en-US" dirty="0"/>
          </a:p>
        </p:txBody>
      </p:sp>
      <p:sp>
        <p:nvSpPr>
          <p:cNvPr id="5" name="文本框 4"/>
          <p:cNvSpPr txBox="1"/>
          <p:nvPr/>
        </p:nvSpPr>
        <p:spPr>
          <a:xfrm>
            <a:off x="754006" y="1028703"/>
            <a:ext cx="7634797" cy="5078313"/>
          </a:xfrm>
          <a:prstGeom prst="rect">
            <a:avLst/>
          </a:prstGeom>
          <a:noFill/>
        </p:spPr>
        <p:txBody>
          <a:bodyPr wrap="square" rtlCol="0">
            <a:spAutoFit/>
          </a:bodyPr>
          <a:lstStyle/>
          <a:p>
            <a:r>
              <a:rPr lang="en-US" altLang="zh-CN" dirty="0"/>
              <a:t>Train:</a:t>
            </a:r>
            <a:endParaRPr lang="en-US" altLang="zh-CN" dirty="0"/>
          </a:p>
          <a:p>
            <a:r>
              <a:rPr lang="en-US" altLang="zh-CN" dirty="0"/>
              <a:t>Batch size:400</a:t>
            </a:r>
            <a:endParaRPr lang="en-US" altLang="zh-CN" dirty="0"/>
          </a:p>
          <a:p>
            <a:r>
              <a:rPr lang="en-US" altLang="zh-CN" dirty="0" err="1"/>
              <a:t>Uniform_init_scale:random</a:t>
            </a:r>
            <a:r>
              <a:rPr lang="en-US" altLang="zh-CN" dirty="0"/>
              <a:t> </a:t>
            </a:r>
            <a:r>
              <a:rPr lang="en-US" altLang="zh-CN" dirty="0" err="1"/>
              <a:t>initscale</a:t>
            </a:r>
            <a:endParaRPr lang="en-US" altLang="zh-CN" dirty="0"/>
          </a:p>
          <a:p>
            <a:r>
              <a:rPr lang="en-US" altLang="zh-CN" dirty="0" err="1"/>
              <a:t>Learning_rate</a:t>
            </a:r>
            <a:r>
              <a:rPr lang="en-US" altLang="zh-CN" dirty="0"/>
              <a:t> 0.0005 The learning rate of Adam</a:t>
            </a:r>
            <a:endParaRPr lang="en-US" altLang="zh-CN" dirty="0"/>
          </a:p>
          <a:p>
            <a:r>
              <a:rPr lang="en-US" altLang="zh-CN" dirty="0" err="1"/>
              <a:t>Uniform_init_scale</a:t>
            </a:r>
            <a:r>
              <a:rPr lang="en-US" altLang="zh-CN" dirty="0"/>
              <a:t> 0.1 The random </a:t>
            </a:r>
            <a:r>
              <a:rPr lang="en-US" altLang="zh-CN" dirty="0" err="1"/>
              <a:t>init</a:t>
            </a:r>
            <a:r>
              <a:rPr lang="en-US" altLang="zh-CN" dirty="0"/>
              <a:t> scale</a:t>
            </a:r>
            <a:endParaRPr lang="en-US" altLang="zh-CN" dirty="0"/>
          </a:p>
          <a:p>
            <a:r>
              <a:rPr lang="en-US" altLang="zh-CN" dirty="0" err="1"/>
              <a:t>Clip_gradient_norm</a:t>
            </a:r>
            <a:r>
              <a:rPr lang="en-US" altLang="zh-CN" dirty="0"/>
              <a:t> 5.0 gradient clipping </a:t>
            </a:r>
            <a:r>
              <a:rPr lang="en-US" altLang="zh-CN" dirty="0" err="1"/>
              <a:t>norm,to</a:t>
            </a:r>
            <a:r>
              <a:rPr lang="en-US" altLang="zh-CN" dirty="0"/>
              <a:t> protect gradient explosion</a:t>
            </a:r>
            <a:endParaRPr lang="en-US" altLang="zh-CN" dirty="0"/>
          </a:p>
          <a:p>
            <a:r>
              <a:rPr lang="en-US" altLang="zh-CN" dirty="0" err="1"/>
              <a:t>Save_model_secs</a:t>
            </a:r>
            <a:r>
              <a:rPr lang="en-US" altLang="zh-CN" dirty="0"/>
              <a:t> 600 save model ever 600s</a:t>
            </a:r>
            <a:endParaRPr lang="en-US" altLang="zh-CN" dirty="0"/>
          </a:p>
          <a:p>
            <a:r>
              <a:rPr lang="en-US" altLang="zh-CN" dirty="0"/>
              <a:t>Save_summaries_secs:600 save log ever 600s</a:t>
            </a:r>
            <a:endParaRPr lang="en-US" altLang="zh-CN" dirty="0"/>
          </a:p>
          <a:p>
            <a:r>
              <a:rPr lang="en-US" altLang="zh-CN" dirty="0" err="1"/>
              <a:t>Nepochs</a:t>
            </a:r>
            <a:r>
              <a:rPr lang="en-US" altLang="zh-CN" dirty="0"/>
              <a:t> 1 number of epochs</a:t>
            </a:r>
            <a:endParaRPr lang="en-US" altLang="zh-CN" dirty="0"/>
          </a:p>
          <a:p>
            <a:r>
              <a:rPr lang="en-US" altLang="zh-CN" dirty="0" err="1"/>
              <a:t>Num_train_inst</a:t>
            </a:r>
            <a:r>
              <a:rPr lang="en-US" altLang="zh-CN" dirty="0"/>
              <a:t> Number of training instances</a:t>
            </a:r>
            <a:endParaRPr lang="en-US" altLang="zh-CN" dirty="0"/>
          </a:p>
          <a:p>
            <a:r>
              <a:rPr lang="en-US" altLang="zh-CN" dirty="0" err="1"/>
              <a:t>Max_ckpts</a:t>
            </a:r>
            <a:r>
              <a:rPr lang="en-US" altLang="zh-CN" dirty="0"/>
              <a:t> 5 max number of </a:t>
            </a:r>
            <a:r>
              <a:rPr lang="en-US" altLang="zh-CN" dirty="0" err="1"/>
              <a:t>ckpts</a:t>
            </a:r>
            <a:r>
              <a:rPr lang="en-US" altLang="zh-CN" dirty="0"/>
              <a:t> to keep</a:t>
            </a:r>
            <a:endParaRPr lang="en-US" altLang="zh-CN" dirty="0"/>
          </a:p>
          <a:p>
            <a:r>
              <a:rPr lang="en-US" altLang="zh-CN" dirty="0" err="1"/>
              <a:t>Num_input_reader_threads</a:t>
            </a:r>
            <a:r>
              <a:rPr lang="en-US" altLang="zh-CN" dirty="0"/>
              <a:t> 1 input data reader threads</a:t>
            </a:r>
            <a:endParaRPr lang="en-US" altLang="zh-CN" dirty="0"/>
          </a:p>
          <a:p>
            <a:r>
              <a:rPr lang="en-US" altLang="zh-CN" dirty="0" err="1"/>
              <a:t>Learning_rate_decay_steps</a:t>
            </a:r>
            <a:r>
              <a:rPr lang="en-US" altLang="zh-CN" dirty="0"/>
              <a:t> 400000 learning rate decay every 400000 steps</a:t>
            </a:r>
            <a:endParaRPr lang="en-US" altLang="zh-CN" dirty="0"/>
          </a:p>
          <a:p>
            <a:r>
              <a:rPr lang="en-US" altLang="zh-CN" dirty="0" err="1"/>
              <a:t>sequence_length</a:t>
            </a:r>
            <a:r>
              <a:rPr lang="en-US" altLang="zh-CN" dirty="0"/>
              <a:t> 30 Max sentence length considered</a:t>
            </a:r>
            <a:endParaRPr lang="en-US" altLang="zh-CN" dirty="0"/>
          </a:p>
          <a:p>
            <a:r>
              <a:rPr lang="en-US" altLang="zh-CN" dirty="0" err="1"/>
              <a:t>Context_size</a:t>
            </a:r>
            <a:r>
              <a:rPr lang="en-US" altLang="zh-CN" dirty="0"/>
              <a:t> 1 Prediction context size</a:t>
            </a:r>
            <a:endParaRPr lang="en-US" altLang="zh-CN" dirty="0"/>
          </a:p>
          <a:p>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z="2400" smtClean="0"/>
            </a:fld>
            <a:endParaRPr lang="zh-CN" altLang="en-US" sz="2400"/>
          </a:p>
        </p:txBody>
      </p:sp>
      <p:sp>
        <p:nvSpPr>
          <p:cNvPr id="8" name="标题 7"/>
          <p:cNvSpPr>
            <a:spLocks noGrp="1"/>
          </p:cNvSpPr>
          <p:nvPr>
            <p:ph type="title"/>
          </p:nvPr>
        </p:nvSpPr>
        <p:spPr/>
        <p:txBody>
          <a:bodyPr/>
          <a:lstStyle/>
          <a:p>
            <a:r>
              <a:rPr lang="en-US" altLang="zh-CN" dirty="0"/>
              <a:t>Data processing</a:t>
            </a:r>
            <a:endParaRPr lang="zh-CN" altLang="en-US" dirty="0"/>
          </a:p>
        </p:txBody>
      </p:sp>
      <p:sp>
        <p:nvSpPr>
          <p:cNvPr id="9" name="文本框 8"/>
          <p:cNvSpPr txBox="1"/>
          <p:nvPr/>
        </p:nvSpPr>
        <p:spPr>
          <a:xfrm>
            <a:off x="754006" y="1189608"/>
            <a:ext cx="7634797" cy="2585323"/>
          </a:xfrm>
          <a:prstGeom prst="rect">
            <a:avLst/>
          </a:prstGeom>
          <a:noFill/>
        </p:spPr>
        <p:txBody>
          <a:bodyPr wrap="square" rtlCol="0">
            <a:spAutoFit/>
          </a:bodyPr>
          <a:lstStyle/>
          <a:p>
            <a:r>
              <a:rPr lang="en-US" altLang="zh-CN" dirty="0"/>
              <a:t>Total sentences: 3049353</a:t>
            </a:r>
            <a:endParaRPr lang="en-US" altLang="zh-CN" dirty="0"/>
          </a:p>
          <a:p>
            <a:r>
              <a:rPr lang="en-US" altLang="zh-CN" dirty="0"/>
              <a:t>1.Delete the sentences which has less than three words (2775989)</a:t>
            </a:r>
            <a:endParaRPr lang="en-US" altLang="zh-CN" dirty="0"/>
          </a:p>
          <a:p>
            <a:r>
              <a:rPr lang="en-US" altLang="zh-CN" dirty="0"/>
              <a:t>2.Encode and save to a </a:t>
            </a:r>
            <a:r>
              <a:rPr lang="en-US" altLang="zh-CN" dirty="0" err="1"/>
              <a:t>npy</a:t>
            </a:r>
            <a:r>
              <a:rPr lang="en-US" altLang="zh-CN" dirty="0"/>
              <a:t> file</a:t>
            </a:r>
            <a:endParaRPr lang="en-US" altLang="zh-CN" dirty="0"/>
          </a:p>
          <a:p>
            <a:r>
              <a:rPr lang="en-US" altLang="zh-CN" dirty="0"/>
              <a:t>3.Divided into 10 sentences aggregation</a:t>
            </a:r>
            <a:endParaRPr lang="en-US" altLang="zh-CN" dirty="0"/>
          </a:p>
          <a:p>
            <a:r>
              <a:rPr lang="en-US" altLang="zh-CN" dirty="0"/>
              <a:t>4.Make cluster for every sentences aggregation by autotuned algorithm in </a:t>
            </a:r>
            <a:r>
              <a:rPr lang="en-US" altLang="zh-CN" dirty="0" err="1"/>
              <a:t>flann</a:t>
            </a:r>
            <a:endParaRPr lang="en-US" altLang="zh-CN" dirty="0"/>
          </a:p>
          <a:p>
            <a:r>
              <a:rPr lang="en-US" altLang="zh-CN" dirty="0"/>
              <a:t>5.For every test sentences ,find ten nearest </a:t>
            </a:r>
            <a:r>
              <a:rPr lang="en-US" altLang="zh-CN" dirty="0" err="1"/>
              <a:t>neighbours,get</a:t>
            </a:r>
            <a:r>
              <a:rPr lang="en-US" altLang="zh-CN" dirty="0"/>
              <a:t> their cos similarity</a:t>
            </a:r>
            <a:endParaRPr lang="en-US" altLang="zh-CN" dirty="0"/>
          </a:p>
          <a:p>
            <a:r>
              <a:rPr lang="en-US" altLang="zh-CN" dirty="0"/>
              <a:t>6.Compare the meaning</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074" y="4"/>
            <a:ext cx="8137922" cy="1028699"/>
          </a:xfrm>
        </p:spPr>
        <p:txBody>
          <a:bodyPr>
            <a:normAutofit/>
          </a:bodyPr>
          <a:lstStyle/>
          <a:p>
            <a:endParaRPr lang="en-US" altLang="zh-CN" sz="2400" dirty="0"/>
          </a:p>
        </p:txBody>
      </p:sp>
      <p:sp>
        <p:nvSpPr>
          <p:cNvPr id="4" name="灯片编号占位符 3"/>
          <p:cNvSpPr>
            <a:spLocks noGrp="1"/>
          </p:cNvSpPr>
          <p:nvPr>
            <p:ph type="sldNum" sz="quarter" idx="12"/>
          </p:nvPr>
        </p:nvSpPr>
        <p:spPr/>
        <p:txBody>
          <a:bodyPr/>
          <a:lstStyle/>
          <a:p>
            <a:fld id="{5DD3DB80-B894-403A-B48E-6FDC1A72010E}" type="slidenum">
              <a:rPr lang="zh-CN" altLang="en-US" sz="2400" smtClean="0"/>
            </a:fld>
            <a:endParaRPr lang="zh-CN" altLang="en-US" sz="2400" smtClean="0"/>
          </a:p>
        </p:txBody>
      </p:sp>
      <p:sp>
        <p:nvSpPr>
          <p:cNvPr id="5" name="文本框 4"/>
          <p:cNvSpPr txBox="1"/>
          <p:nvPr/>
        </p:nvSpPr>
        <p:spPr>
          <a:xfrm>
            <a:off x="160020" y="2038350"/>
            <a:ext cx="8952865" cy="1383665"/>
          </a:xfrm>
          <a:prstGeom prst="rect">
            <a:avLst/>
          </a:prstGeom>
          <a:noFill/>
        </p:spPr>
        <p:txBody>
          <a:bodyPr wrap="square" rtlCol="0">
            <a:spAutoFit/>
          </a:bodyPr>
          <a:lstStyle/>
          <a:p>
            <a:pPr indent="0">
              <a:buFont typeface="Wingdings" panose="05000000000000000000" pitchFamily="2" charset="2"/>
              <a:buNone/>
            </a:pPr>
            <a:endParaRPr lang="zh-CN" altLang="en-US" sz="2400" dirty="0"/>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sym typeface="+mn-lt"/>
            </a:endParaRPr>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7" name="iṡľïḑè"/>
          <p:cNvSpPr txBox="1"/>
          <p:nvPr/>
        </p:nvSpPr>
        <p:spPr bwMode="auto">
          <a:xfrm>
            <a:off x="160020" y="1028700"/>
            <a:ext cx="7908925" cy="5046345"/>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endParaRPr lang="en-US" altLang="zh-CN" sz="1800" b="0" dirty="0">
              <a:latin typeface="+mn-lt"/>
              <a:ea typeface="+mn-ea"/>
              <a:sym typeface="+mn-lt"/>
            </a:endParaRPr>
          </a:p>
        </p:txBody>
      </p:sp>
      <p:sp>
        <p:nvSpPr>
          <p:cNvPr id="6" name="iṡľïḑè"/>
          <p:cNvSpPr txBox="1"/>
          <p:nvPr/>
        </p:nvSpPr>
        <p:spPr bwMode="auto">
          <a:xfrm>
            <a:off x="61595" y="4339590"/>
            <a:ext cx="7908925" cy="2153285"/>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zh-CN" altLang="en-US" sz="1800" b="0" dirty="0">
                <a:solidFill>
                  <a:srgbClr val="FF0000"/>
                </a:solidFill>
                <a:latin typeface="微软雅黑" panose="020B0503020204020204" pitchFamily="34" charset="-122"/>
                <a:sym typeface="+mn-lt"/>
              </a:rPr>
              <a:t>The diagram shows a topics page：contains many examples</a:t>
            </a:r>
            <a:r>
              <a:rPr lang="en-US" altLang="zh-CN" sz="1800" b="0" dirty="0">
                <a:solidFill>
                  <a:srgbClr val="FF0000"/>
                </a:solidFill>
                <a:latin typeface="微软雅黑" panose="020B0503020204020204" pitchFamily="34" charset="-122"/>
                <a:sym typeface="+mn-lt"/>
              </a:rPr>
              <a:t>.</a:t>
            </a:r>
            <a:endParaRPr lang="zh-CN" altLang="en-US" sz="1800" b="0" dirty="0">
              <a:solidFill>
                <a:srgbClr val="FF0000"/>
              </a:solidFill>
              <a:latin typeface="微软雅黑" panose="020B0503020204020204" pitchFamily="34" charset="-122"/>
              <a:sym typeface="+mn-lt"/>
            </a:endParaRPr>
          </a:p>
          <a:p>
            <a:pPr indent="0">
              <a:lnSpc>
                <a:spcPct val="150000"/>
              </a:lnSpc>
              <a:buFont typeface="+mj-lt"/>
              <a:buNone/>
            </a:pPr>
            <a:r>
              <a:rPr lang="zh-CN" altLang="en-US" sz="1800" b="0" dirty="0">
                <a:latin typeface="微软雅黑" panose="020B0503020204020204" pitchFamily="34" charset="-122"/>
                <a:sym typeface="+mn-lt"/>
              </a:rPr>
              <a:t>1146 tags, a tag contains a lot of topics, and a topic contains a lot of examples</a:t>
            </a:r>
            <a:r>
              <a:rPr lang="en-US" altLang="zh-CN" sz="1800" b="0" dirty="0">
                <a:latin typeface="微软雅黑" panose="020B0503020204020204" pitchFamily="34" charset="-122"/>
                <a:sym typeface="+mn-lt"/>
              </a:rPr>
              <a:t>.</a:t>
            </a:r>
            <a:endParaRPr lang="zh-CN" altLang="en-US" sz="1800" b="0" dirty="0">
              <a:latin typeface="微软雅黑" panose="020B0503020204020204" pitchFamily="34" charset="-122"/>
              <a:sym typeface="+mn-lt"/>
            </a:endParaRPr>
          </a:p>
          <a:p>
            <a:pPr indent="0">
              <a:lnSpc>
                <a:spcPct val="150000"/>
              </a:lnSpc>
              <a:buFont typeface="+mj-lt"/>
              <a:buNone/>
            </a:pPr>
            <a:endParaRPr lang="zh-CN" altLang="en-US" sz="1800" b="0" dirty="0">
              <a:latin typeface="微软雅黑" panose="020B0503020204020204" pitchFamily="34" charset="-122"/>
              <a:sym typeface="+mn-lt"/>
            </a:endParaRPr>
          </a:p>
        </p:txBody>
      </p:sp>
      <p:pic>
        <p:nvPicPr>
          <p:cNvPr id="3" name="图片 2"/>
          <p:cNvPicPr>
            <a:picLocks noChangeAspect="1"/>
          </p:cNvPicPr>
          <p:nvPr/>
        </p:nvPicPr>
        <p:blipFill>
          <a:blip r:embed="rId1"/>
          <a:stretch>
            <a:fillRect/>
          </a:stretch>
        </p:blipFill>
        <p:spPr>
          <a:xfrm>
            <a:off x="1773555" y="0"/>
            <a:ext cx="7339330" cy="433959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074" y="4"/>
            <a:ext cx="8137922" cy="1028699"/>
          </a:xfrm>
        </p:spPr>
        <p:txBody>
          <a:bodyPr>
            <a:normAutofit/>
          </a:bodyPr>
          <a:lstStyle/>
          <a:p>
            <a:endParaRPr lang="en-US" altLang="zh-CN" sz="2400" dirty="0"/>
          </a:p>
        </p:txBody>
      </p:sp>
      <p:sp>
        <p:nvSpPr>
          <p:cNvPr id="4" name="灯片编号占位符 3"/>
          <p:cNvSpPr>
            <a:spLocks noGrp="1"/>
          </p:cNvSpPr>
          <p:nvPr>
            <p:ph type="sldNum" sz="quarter" idx="12"/>
          </p:nvPr>
        </p:nvSpPr>
        <p:spPr/>
        <p:txBody>
          <a:bodyPr/>
          <a:lstStyle/>
          <a:p>
            <a:fld id="{5DD3DB80-B894-403A-B48E-6FDC1A72010E}" type="slidenum">
              <a:rPr lang="zh-CN" altLang="en-US" sz="2400" smtClean="0"/>
            </a:fld>
            <a:endParaRPr lang="zh-CN" altLang="en-US" sz="2400" smtClean="0"/>
          </a:p>
        </p:txBody>
      </p:sp>
      <p:sp>
        <p:nvSpPr>
          <p:cNvPr id="5" name="文本框 4"/>
          <p:cNvSpPr txBox="1"/>
          <p:nvPr/>
        </p:nvSpPr>
        <p:spPr>
          <a:xfrm>
            <a:off x="160020" y="2038350"/>
            <a:ext cx="8952865" cy="1383665"/>
          </a:xfrm>
          <a:prstGeom prst="rect">
            <a:avLst/>
          </a:prstGeom>
          <a:noFill/>
        </p:spPr>
        <p:txBody>
          <a:bodyPr wrap="square" rtlCol="0">
            <a:spAutoFit/>
          </a:bodyPr>
          <a:lstStyle/>
          <a:p>
            <a:pPr indent="0">
              <a:buFont typeface="Wingdings" panose="05000000000000000000" pitchFamily="2" charset="2"/>
              <a:buNone/>
            </a:pPr>
            <a:endParaRPr lang="zh-CN" altLang="en-US" sz="2400" dirty="0"/>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sym typeface="+mn-lt"/>
            </a:endParaRPr>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7" name="iṡľïḑè"/>
          <p:cNvSpPr txBox="1"/>
          <p:nvPr/>
        </p:nvSpPr>
        <p:spPr bwMode="auto">
          <a:xfrm>
            <a:off x="160020" y="1028700"/>
            <a:ext cx="7908925" cy="5046345"/>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zh-CN" altLang="en-US" sz="1800" b="0" dirty="0">
                <a:latin typeface="微软雅黑" panose="020B0503020204020204" pitchFamily="34" charset="-122"/>
                <a:sym typeface="+mn-lt"/>
              </a:rPr>
              <a:t>For each tag the documentation is organized in topics which contain examples explaining the topic, followed by Syntax, Parameters and Remarks sections. </a:t>
            </a:r>
            <a:r>
              <a:rPr lang="en-US" altLang="zh-CN" sz="1800" b="0" dirty="0">
                <a:latin typeface="+mn-lt"/>
                <a:ea typeface="+mn-ea"/>
                <a:sym typeface="+mn-lt"/>
              </a:rPr>
              <a:t>The Syntax section contains concise syntax reference documentation while the Parameters one may include information about the parameters of a constructor or a method. The Remarks section is optional.</a:t>
            </a:r>
            <a:endParaRPr lang="en-US" altLang="zh-CN" sz="1800" b="0" dirty="0">
              <a:latin typeface="+mn-lt"/>
              <a:ea typeface="+mn-ea"/>
              <a:sym typeface="+mn-lt"/>
            </a:endParaRPr>
          </a:p>
          <a:p>
            <a:pPr indent="0">
              <a:lnSpc>
                <a:spcPct val="150000"/>
              </a:lnSpc>
              <a:buFont typeface="+mj-lt"/>
              <a:buNone/>
            </a:pPr>
            <a:r>
              <a:rPr lang="en-US" altLang="zh-CN" sz="1800" b="0" dirty="0">
                <a:latin typeface="+mn-lt"/>
                <a:ea typeface="+mn-ea"/>
                <a:sym typeface="+mn-lt"/>
              </a:rPr>
              <a:t>      eg, the Java Language tag has the largest number of topics(185) , including Arrays, Streams, Strings, Generics, Lambda Expressions, and others. The </a:t>
            </a:r>
            <a:r>
              <a:rPr lang="en-US" altLang="zh-CN" sz="1800" b="0" dirty="0">
                <a:solidFill>
                  <a:srgbClr val="FF0000"/>
                </a:solidFill>
                <a:latin typeface="+mn-lt"/>
                <a:ea typeface="+mn-ea"/>
                <a:sym typeface="+mn-lt"/>
              </a:rPr>
              <a:t>Arrays topic</a:t>
            </a:r>
            <a:r>
              <a:rPr lang="en-US" altLang="zh-CN" sz="1800" b="0" dirty="0">
                <a:latin typeface="+mn-lt"/>
                <a:ea typeface="+mn-ea"/>
                <a:sym typeface="+mn-lt"/>
              </a:rPr>
              <a:t> includes 18 examples showing how to create, sort, iterate, compare, convert or perform other operations with arrays. Each example usually contains some text and code snippets demonstrating the use of the respective technology feature. </a:t>
            </a:r>
            <a:endParaRPr lang="en-US" altLang="zh-CN" sz="1800" b="0" dirty="0">
              <a:latin typeface="+mn-lt"/>
              <a:ea typeface="+mn-ea"/>
              <a:sym typeface="+mn-lt"/>
            </a:endParaRPr>
          </a:p>
        </p:txBody>
      </p:sp>
      <p:sp>
        <p:nvSpPr>
          <p:cNvPr id="6" name="iṡľïḑè"/>
          <p:cNvSpPr txBox="1"/>
          <p:nvPr/>
        </p:nvSpPr>
        <p:spPr bwMode="auto">
          <a:xfrm>
            <a:off x="75565" y="4335780"/>
            <a:ext cx="7908925" cy="2153285"/>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endParaRPr lang="zh-CN" altLang="en-US" sz="1800" b="0" dirty="0">
              <a:latin typeface="微软雅黑" panose="020B0503020204020204" pitchFamily="34" charset="-122"/>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181735" y="149860"/>
            <a:ext cx="10895330" cy="65144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iṡľïḑè"/>
          <p:cNvSpPr txBox="1"/>
          <p:nvPr/>
        </p:nvSpPr>
        <p:spPr bwMode="auto">
          <a:xfrm>
            <a:off x="645795" y="416560"/>
            <a:ext cx="8446770" cy="599948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The data source used for clauses:</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1.intruductionMarkdown fields in topics.json</a:t>
            </a:r>
            <a:endParaRPr lang="en-US" altLang="zh-CN" sz="1800" b="0" dirty="0">
              <a:latin typeface="微软雅黑" panose="020B0503020204020204" pitchFamily="34" charset="-122"/>
              <a:cs typeface="宋体" panose="02010600030101010101" pitchFamily="2" charset="-122"/>
            </a:endParaRPr>
          </a:p>
          <a:p>
            <a:pPr indent="0">
              <a:lnSpc>
                <a:spcPct val="150000"/>
              </a:lnSpc>
              <a:buFont typeface="+mj-lt"/>
              <a:buNone/>
            </a:pPr>
            <a:r>
              <a:rPr lang="en-US" altLang="zh-CN" sz="1800" b="0" dirty="0">
                <a:latin typeface="微软雅黑" panose="020B0503020204020204" pitchFamily="34" charset="-122"/>
                <a:cs typeface="宋体" panose="02010600030101010101" pitchFamily="2" charset="-122"/>
              </a:rPr>
              <a:t>2.BodyHtml</a:t>
            </a:r>
            <a:r>
              <a:rPr lang="en-US" altLang="zh-CN" sz="1800" b="0" dirty="0">
                <a:latin typeface="微软雅黑" panose="020B0503020204020204" pitchFamily="34" charset="-122"/>
                <a:cs typeface="宋体" panose="02010600030101010101" pitchFamily="2" charset="-122"/>
                <a:sym typeface="+mn-ea"/>
              </a:rPr>
              <a:t> fields in example.json</a:t>
            </a:r>
            <a:endParaRPr lang="en-US" altLang="zh-CN" sz="1800" b="0" dirty="0">
              <a:latin typeface="微软雅黑" panose="020B0503020204020204" pitchFamily="34"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915" y="0"/>
            <a:ext cx="8138160" cy="1125855"/>
          </a:xfrm>
        </p:spPr>
        <p:txBody>
          <a:bodyPr>
            <a:normAutofit/>
            <a:scene3d>
              <a:camera prst="orthographicFront"/>
              <a:lightRig rig="threePt" dir="t"/>
            </a:scene3d>
          </a:bodyPr>
          <a:lstStyle/>
          <a:p>
            <a:br>
              <a:rPr lang="en-US" altLang="zh-CN" sz="2400" dirty="0">
                <a:solidFill>
                  <a:schemeClr val="accent4"/>
                </a:solidFill>
                <a:effectLst/>
              </a:rPr>
            </a:br>
            <a:r>
              <a:rPr lang="en-US" altLang="zh-CN" sz="2400" dirty="0">
                <a:solidFill>
                  <a:schemeClr val="accent1"/>
                </a:solidFill>
                <a:effectLst>
                  <a:outerShdw blurRad="38100" dist="25400" dir="5400000" algn="ctr" rotWithShape="0">
                    <a:srgbClr val="6E747A">
                      <a:alpha val="43000"/>
                    </a:srgbClr>
                  </a:outerShdw>
                </a:effectLst>
              </a:rPr>
              <a:t>Last week's question</a:t>
            </a:r>
            <a:endParaRPr lang="en-US" altLang="zh-CN" sz="2400" dirty="0">
              <a:solidFill>
                <a:schemeClr val="accent1"/>
              </a:solidFill>
              <a:effectLst>
                <a:outerShdw blurRad="38100" dist="25400" dir="5400000" algn="ctr" rotWithShape="0">
                  <a:srgbClr val="6E747A">
                    <a:alpha val="43000"/>
                  </a:srgbClr>
                </a:outerShdw>
              </a:effectLs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z="2400" smtClean="0"/>
            </a:fld>
            <a:endParaRPr lang="zh-CN" altLang="en-US" sz="2400" smtClean="0"/>
          </a:p>
        </p:txBody>
      </p:sp>
      <p:sp>
        <p:nvSpPr>
          <p:cNvPr id="5" name="文本框 4"/>
          <p:cNvSpPr txBox="1"/>
          <p:nvPr/>
        </p:nvSpPr>
        <p:spPr>
          <a:xfrm>
            <a:off x="160020" y="2038350"/>
            <a:ext cx="8952865" cy="1014730"/>
          </a:xfrm>
          <a:prstGeom prst="rect">
            <a:avLst/>
          </a:prstGeom>
          <a:noFill/>
        </p:spPr>
        <p:txBody>
          <a:bodyPr wrap="square" rtlCol="0">
            <a:spAutoFit/>
          </a:bodyPr>
          <a:lstStyle/>
          <a:p>
            <a:pPr indent="0">
              <a:buFont typeface="Wingdings" panose="05000000000000000000" pitchFamily="2" charset="2"/>
              <a:buNone/>
            </a:pPr>
            <a:endParaRPr lang="zh-CN" altLang="en-US" sz="200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lt"/>
            </a:endParaRPr>
          </a:p>
          <a:p>
            <a:pPr indent="0">
              <a:buFont typeface="Wingdings" panose="05000000000000000000" pitchFamily="2" charset="2"/>
              <a:buNone/>
            </a:pPr>
            <a:endParaRPr lang="zh-CN" altLang="en-US" sz="20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endParaRPr lang="zh-CN" altLang="en-US" sz="2000"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7" name="iṡľïḑè"/>
          <p:cNvSpPr txBox="1"/>
          <p:nvPr/>
        </p:nvSpPr>
        <p:spPr bwMode="auto">
          <a:xfrm>
            <a:off x="160020" y="1028700"/>
            <a:ext cx="7908925" cy="1969770"/>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endParaRPr lang="zh-CN" altLang="en-US" sz="1800" b="0" dirty="0">
              <a:latin typeface="+mn-lt"/>
              <a:ea typeface="+mn-ea"/>
              <a:sym typeface="+mn-lt"/>
            </a:endParaRPr>
          </a:p>
          <a:p>
            <a:pPr indent="0">
              <a:lnSpc>
                <a:spcPct val="150000"/>
              </a:lnSpc>
              <a:buFont typeface="+mj-lt"/>
              <a:buNone/>
            </a:pPr>
            <a:endParaRPr lang="en-US" altLang="zh-CN" sz="1800" b="0" dirty="0">
              <a:latin typeface="+mn-lt"/>
              <a:ea typeface="+mn-ea"/>
              <a:sym typeface="+mn-lt"/>
            </a:endParaRPr>
          </a:p>
        </p:txBody>
      </p:sp>
      <p:sp>
        <p:nvSpPr>
          <p:cNvPr id="6" name="iṡľïḑè"/>
          <p:cNvSpPr txBox="1"/>
          <p:nvPr/>
        </p:nvSpPr>
        <p:spPr bwMode="auto">
          <a:xfrm>
            <a:off x="208915" y="1122680"/>
            <a:ext cx="7908925" cy="5324475"/>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indent="0">
              <a:lnSpc>
                <a:spcPct val="150000"/>
              </a:lnSpc>
              <a:buFont typeface="+mj-lt"/>
              <a:buNone/>
            </a:pPr>
            <a:r>
              <a:rPr lang="en-US" altLang="zh-CN" sz="2400" dirty="0">
                <a:latin typeface="微软雅黑" panose="020B0503020204020204" pitchFamily="34" charset="-122"/>
                <a:sym typeface="+mn-lt"/>
              </a:rPr>
              <a:t>Doctagversions .json</a:t>
            </a:r>
            <a:endParaRPr lang="en-US" altLang="zh-CN" sz="2400" dirty="0">
              <a:latin typeface="微软雅黑" panose="020B0503020204020204" pitchFamily="34" charset="-122"/>
              <a:sym typeface="+mn-lt"/>
            </a:endParaRPr>
          </a:p>
          <a:p>
            <a:pPr indent="0">
              <a:buFont typeface="Wingdings" panose="05000000000000000000" pitchFamily="2" charset="2"/>
              <a:buNone/>
            </a:pPr>
            <a:r>
              <a:rPr lang="en-US" altLang="zh-CN" sz="2000" b="0" dirty="0">
                <a:effectLst/>
                <a:latin typeface="宋体" panose="02010600030101010101" pitchFamily="2" charset="-122"/>
                <a:ea typeface="宋体" panose="02010600030101010101" pitchFamily="2" charset="-122"/>
                <a:cs typeface="宋体" panose="02010600030101010101" pitchFamily="2" charset="-122"/>
                <a:sym typeface="+mn-lt"/>
              </a:rPr>
              <a:t>introduce</a:t>
            </a:r>
            <a:r>
              <a:rPr lang="zh-CN" altLang="en-US" sz="2000" b="0" dirty="0">
                <a:effectLst/>
                <a:latin typeface="宋体" panose="02010600030101010101" pitchFamily="2" charset="-122"/>
                <a:ea typeface="宋体" panose="02010600030101010101" pitchFamily="2" charset="-122"/>
                <a:cs typeface="宋体" panose="02010600030101010101" pitchFamily="2" charset="-122"/>
                <a:sym typeface="+mn-lt"/>
              </a:rPr>
              <a:t>：Version types of each tag in the document</a:t>
            </a:r>
            <a:endParaRPr lang="zh-CN" altLang="en-US" sz="2000" b="0" dirty="0">
              <a:effectLst/>
              <a:latin typeface="宋体" panose="02010600030101010101" pitchFamily="2" charset="-122"/>
              <a:ea typeface="宋体" panose="02010600030101010101" pitchFamily="2" charset="-122"/>
              <a:cs typeface="宋体" panose="02010600030101010101" pitchFamily="2" charset="-122"/>
              <a:sym typeface="+mn-lt"/>
            </a:endParaRPr>
          </a:p>
          <a:p>
            <a:pPr indent="0">
              <a:buFont typeface="Wingdings" panose="05000000000000000000" pitchFamily="2" charset="2"/>
              <a:buNone/>
            </a:pPr>
            <a:r>
              <a:rPr lang="en-US" altLang="zh-CN" sz="2000" b="0" dirty="0">
                <a:effectLst/>
                <a:latin typeface="宋体" panose="02010600030101010101" pitchFamily="2" charset="-122"/>
                <a:ea typeface="宋体" panose="02010600030101010101" pitchFamily="2" charset="-122"/>
                <a:cs typeface="宋体" panose="02010600030101010101" pitchFamily="2" charset="-122"/>
                <a:sym typeface="+mn-lt"/>
              </a:rPr>
              <a:t>total number</a:t>
            </a:r>
            <a:r>
              <a:rPr lang="zh-CN" altLang="en-US" sz="2000" b="0" dirty="0">
                <a:effectLst/>
                <a:latin typeface="宋体" panose="02010600030101010101" pitchFamily="2" charset="-122"/>
                <a:ea typeface="宋体" panose="02010600030101010101" pitchFamily="2" charset="-122"/>
                <a:cs typeface="宋体" panose="02010600030101010101" pitchFamily="2" charset="-122"/>
                <a:sym typeface="+mn-lt"/>
              </a:rPr>
              <a:t>：</a:t>
            </a:r>
            <a:r>
              <a:rPr lang="en-US" altLang="zh-CN" sz="2000" b="0" dirty="0">
                <a:effectLst/>
                <a:latin typeface="宋体" panose="02010600030101010101" pitchFamily="2" charset="-122"/>
                <a:ea typeface="宋体" panose="02010600030101010101" pitchFamily="2" charset="-122"/>
                <a:cs typeface="宋体" panose="02010600030101010101" pitchFamily="2" charset="-122"/>
                <a:sym typeface="+mn-lt"/>
              </a:rPr>
              <a:t>5956</a:t>
            </a:r>
            <a:endParaRPr lang="en-US" altLang="zh-CN" sz="2000" b="0" dirty="0">
              <a:solidFill>
                <a:schemeClr val="tx1"/>
              </a:solidFill>
              <a:effectLst/>
              <a:latin typeface="宋体" panose="02010600030101010101" pitchFamily="2" charset="-122"/>
              <a:ea typeface="宋体" panose="02010600030101010101" pitchFamily="2" charset="-122"/>
              <a:cs typeface="宋体" panose="02010600030101010101" pitchFamily="2" charset="-122"/>
              <a:sym typeface="+mn-lt"/>
            </a:endParaRPr>
          </a:p>
          <a:p>
            <a:pPr indent="0">
              <a:buFont typeface="Wingdings" panose="05000000000000000000" pitchFamily="2" charset="2"/>
              <a:buNone/>
            </a:pPr>
            <a:r>
              <a:rPr lang="en-US" altLang="zh-CN" sz="1800" b="0" dirty="0">
                <a:latin typeface="微软雅黑" panose="020B0503020204020204" pitchFamily="34" charset="-122"/>
                <a:sym typeface="+mn-lt"/>
              </a:rPr>
              <a:t>tags number</a:t>
            </a:r>
            <a:r>
              <a:rPr lang="zh-CN" altLang="en-US" sz="1800" b="0" dirty="0">
                <a:latin typeface="微软雅黑" panose="020B0503020204020204" pitchFamily="34" charset="-122"/>
                <a:sym typeface="+mn-lt"/>
              </a:rPr>
              <a:t>：1146</a:t>
            </a:r>
            <a:endParaRPr lang="zh-CN" altLang="en-US" sz="1800" b="0" dirty="0">
              <a:latin typeface="微软雅黑" panose="020B0503020204020204" pitchFamily="34" charset="-122"/>
              <a:sym typeface="+mn-lt"/>
            </a:endParaRPr>
          </a:p>
          <a:p>
            <a:pPr indent="0">
              <a:buFont typeface="Wingdings" panose="05000000000000000000" pitchFamily="2" charset="2"/>
              <a:buNone/>
            </a:pPr>
            <a:r>
              <a:rPr lang="zh-CN" altLang="en-US" sz="1800" b="0" dirty="0">
                <a:latin typeface="微软雅黑" panose="020B0503020204020204" pitchFamily="34" charset="-122"/>
                <a:sym typeface="+mn-lt"/>
              </a:rPr>
              <a:t>795 tags have no version information</a:t>
            </a:r>
            <a:endParaRPr lang="zh-CN" altLang="en-US" sz="1800" b="0" dirty="0">
              <a:latin typeface="微软雅黑" panose="020B0503020204020204" pitchFamily="34" charset="-122"/>
              <a:sym typeface="+mn-lt"/>
            </a:endParaRPr>
          </a:p>
          <a:p>
            <a:pPr indent="0">
              <a:lnSpc>
                <a:spcPct val="150000"/>
              </a:lnSpc>
              <a:buFont typeface="+mj-lt"/>
              <a:buNone/>
            </a:pPr>
            <a:r>
              <a:rPr lang="zh-CN" altLang="en-US" sz="1800" b="0" dirty="0">
                <a:latin typeface="微软雅黑" panose="020B0503020204020204" pitchFamily="34" charset="-122"/>
                <a:sym typeface="+mn-lt"/>
              </a:rPr>
              <a:t>Not all tags have version Numbers</a:t>
            </a:r>
            <a:r>
              <a:rPr lang="en-US" altLang="zh-CN" sz="1800" b="0" dirty="0">
                <a:latin typeface="微软雅黑" panose="020B0503020204020204" pitchFamily="34" charset="-122"/>
                <a:sym typeface="+mn-lt"/>
              </a:rPr>
              <a:t>,</a:t>
            </a:r>
            <a:endParaRPr lang="en-US" altLang="zh-CN" sz="1800" b="0" dirty="0">
              <a:latin typeface="微软雅黑" panose="020B0503020204020204" pitchFamily="34" charset="-122"/>
              <a:sym typeface="+mn-lt"/>
            </a:endParaRPr>
          </a:p>
          <a:p>
            <a:pPr indent="0">
              <a:lnSpc>
                <a:spcPct val="150000"/>
              </a:lnSpc>
              <a:buFont typeface="+mj-lt"/>
              <a:buNone/>
            </a:pPr>
            <a:r>
              <a:rPr lang="en-US" altLang="zh-CN" sz="1800" b="0" dirty="0">
                <a:latin typeface="微软雅黑" panose="020B0503020204020204" pitchFamily="34" charset="-122"/>
                <a:sym typeface="+mn-lt"/>
              </a:rPr>
              <a:t>eg:linux,gwt</a:t>
            </a:r>
            <a:endParaRPr lang="en-US" altLang="zh-CN" sz="1800" b="0" dirty="0">
              <a:latin typeface="微软雅黑" panose="020B0503020204020204" pitchFamily="34" charset="-122"/>
              <a:sym typeface="+mn-lt"/>
            </a:endParaRPr>
          </a:p>
          <a:p>
            <a:pPr indent="0">
              <a:lnSpc>
                <a:spcPct val="150000"/>
              </a:lnSpc>
              <a:buFont typeface="+mj-lt"/>
              <a:buNone/>
            </a:pPr>
            <a:r>
              <a:rPr lang="en-US" altLang="zh-CN" sz="2400" dirty="0">
                <a:latin typeface="Cambria" panose="02040503050406030204" charset="0"/>
                <a:cs typeface="Cambria" panose="02040503050406030204" charset="0"/>
                <a:sym typeface="+mn-lt"/>
              </a:rPr>
              <a:t>topics.json</a:t>
            </a:r>
            <a:endParaRPr lang="zh-CN" altLang="en-US" sz="1800" b="0" dirty="0">
              <a:effectLst/>
              <a:latin typeface="微软雅黑" panose="020B0503020204020204" pitchFamily="34" charset="-122"/>
              <a:cs typeface="微软雅黑" panose="020B0503020204020204" pitchFamily="34" charset="-122"/>
              <a:sym typeface="+mn-lt"/>
            </a:endParaRPr>
          </a:p>
          <a:p>
            <a:pPr indent="0">
              <a:buFont typeface="Wingdings" panose="05000000000000000000" pitchFamily="2" charset="2"/>
              <a:buNone/>
            </a:pPr>
            <a:r>
              <a:rPr lang="en-US" altLang="zh-CN" sz="1800" b="0" dirty="0">
                <a:effectLst/>
                <a:latin typeface="微软雅黑" panose="020B0503020204020204" pitchFamily="34" charset="-122"/>
                <a:cs typeface="微软雅黑" panose="020B0503020204020204" pitchFamily="34" charset="-122"/>
                <a:sym typeface="+mn-lt"/>
              </a:rPr>
              <a:t>total number:8038</a:t>
            </a:r>
            <a:endParaRPr lang="en-US" altLang="zh-CN" sz="1800" b="0" dirty="0">
              <a:effectLst/>
              <a:latin typeface="微软雅黑" panose="020B0503020204020204" pitchFamily="34" charset="-122"/>
              <a:cs typeface="微软雅黑" panose="020B0503020204020204" pitchFamily="34" charset="-122"/>
              <a:sym typeface="+mn-lt"/>
            </a:endParaRPr>
          </a:p>
          <a:p>
            <a:pPr indent="0">
              <a:buFont typeface="Wingdings" panose="05000000000000000000" pitchFamily="2" charset="2"/>
              <a:buNone/>
            </a:pPr>
            <a:r>
              <a:rPr lang="en-US" altLang="zh-CN" sz="1800" b="0" dirty="0">
                <a:effectLst/>
                <a:latin typeface="微软雅黑" panose="020B0503020204020204" pitchFamily="34" charset="-122"/>
                <a:cs typeface="微软雅黑" panose="020B0503020204020204" pitchFamily="34" charset="-122"/>
                <a:sym typeface="+mn-lt"/>
              </a:rPr>
              <a:t>python number:20</a:t>
            </a:r>
            <a:r>
              <a:rPr lang="en-US" altLang="zh-CN" sz="1800" b="0" dirty="0">
                <a:effectLst/>
                <a:latin typeface="微软雅黑" panose="020B0503020204020204" pitchFamily="34" charset="-122"/>
                <a:cs typeface="宋体" panose="02010600030101010101" pitchFamily="2" charset="-122"/>
                <a:sym typeface="+mn-lt"/>
              </a:rPr>
              <a:t>2</a:t>
            </a:r>
            <a:endParaRPr lang="en-US" altLang="zh-CN" sz="1800" b="0" dirty="0">
              <a:effectLst/>
              <a:latin typeface="微软雅黑" panose="020B0503020204020204" pitchFamily="34" charset="-122"/>
              <a:cs typeface="宋体" panose="02010600030101010101" pitchFamily="2" charset="-122"/>
              <a:sym typeface="+mn-lt"/>
            </a:endParaRPr>
          </a:p>
          <a:p>
            <a:pPr indent="0">
              <a:buFont typeface="Wingdings" panose="05000000000000000000" pitchFamily="2" charset="2"/>
              <a:buNone/>
            </a:pPr>
            <a:r>
              <a:rPr lang="en-US" altLang="zh-CN" sz="1800" b="0" dirty="0">
                <a:effectLst/>
                <a:latin typeface="微软雅黑" panose="020B0503020204020204" pitchFamily="34" charset="-122"/>
                <a:cs typeface="宋体" panose="02010600030101010101" pitchFamily="2" charset="-122"/>
                <a:sym typeface="+mn-lt"/>
              </a:rPr>
              <a:t> 20 tags don't have  topics</a:t>
            </a:r>
            <a:r>
              <a:rPr lang="zh-CN" altLang="en-US" sz="1800" b="0" dirty="0">
                <a:effectLst/>
                <a:latin typeface="微软雅黑" panose="020B0503020204020204" pitchFamily="34" charset="-122"/>
                <a:cs typeface="宋体" panose="02010600030101010101" pitchFamily="2" charset="-122"/>
                <a:sym typeface="+mn-lt"/>
              </a:rPr>
              <a:t>，Topic contains 1126 tags，</a:t>
            </a:r>
            <a:r>
              <a:rPr lang="en-US" altLang="zh-CN" sz="1800" b="0" dirty="0">
                <a:effectLst/>
                <a:latin typeface="微软雅黑" panose="020B0503020204020204" pitchFamily="34" charset="-122"/>
                <a:cs typeface="宋体" panose="02010600030101010101" pitchFamily="2" charset="-122"/>
                <a:sym typeface="+mn-lt"/>
              </a:rPr>
              <a:t>o</a:t>
            </a:r>
            <a:r>
              <a:rPr lang="zh-CN" altLang="en-US" sz="1800" b="0" dirty="0">
                <a:effectLst/>
                <a:latin typeface="微软雅黑" panose="020B0503020204020204" pitchFamily="34" charset="-122"/>
                <a:cs typeface="宋体" panose="02010600030101010101" pitchFamily="2" charset="-122"/>
                <a:sym typeface="+mn-lt"/>
              </a:rPr>
              <a:t>n average, one topics contains eight topics。</a:t>
            </a:r>
            <a:endParaRPr lang="zh-CN" altLang="en-US" sz="1800" b="0" dirty="0">
              <a:effectLst/>
              <a:latin typeface="微软雅黑" panose="020B0503020204020204" pitchFamily="34" charset="-122"/>
              <a:cs typeface="宋体" panose="02010600030101010101" pitchFamily="2" charset="-122"/>
              <a:sym typeface="+mn-lt"/>
            </a:endParaRPr>
          </a:p>
          <a:p>
            <a:pPr indent="0">
              <a:buFont typeface="Wingdings" panose="05000000000000000000" pitchFamily="2" charset="2"/>
              <a:buNone/>
            </a:pPr>
            <a:endParaRPr lang="en-US" altLang="zh-CN" sz="1800" b="0" dirty="0">
              <a:latin typeface="微软雅黑" panose="020B0503020204020204" pitchFamily="34" charset="-122"/>
              <a:sym typeface="+mn-lt"/>
            </a:endParaRPr>
          </a:p>
          <a:p>
            <a:pPr indent="0">
              <a:lnSpc>
                <a:spcPct val="150000"/>
              </a:lnSpc>
              <a:buFont typeface="+mj-lt"/>
              <a:buNone/>
            </a:pPr>
            <a:endParaRPr lang="en-US" altLang="zh-CN" sz="1800" b="0" dirty="0">
              <a:latin typeface="微软雅黑" panose="020B0503020204020204" pitchFamily="34" charset="-122"/>
              <a:sym typeface="+mn-lt"/>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A6S0wzOvQ8a50SA42PUNRg"/>
</p:tagLst>
</file>

<file path=ppt/tags/tag3.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CBBE7"/>
      </a:accent1>
      <a:accent2>
        <a:srgbClr val="91D8F2"/>
      </a:accent2>
      <a:accent3>
        <a:srgbClr val="FF83A8"/>
      </a:accent3>
      <a:accent4>
        <a:srgbClr val="FFBFBE"/>
      </a:accent4>
      <a:accent5>
        <a:srgbClr val="707070"/>
      </a:accent5>
      <a:accent6>
        <a:srgbClr val="545454"/>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CBBE7"/>
    </a:accent1>
    <a:accent2>
      <a:srgbClr val="91D8F2"/>
    </a:accent2>
    <a:accent3>
      <a:srgbClr val="FF83A8"/>
    </a:accent3>
    <a:accent4>
      <a:srgbClr val="FFBFBE"/>
    </a:accent4>
    <a:accent5>
      <a:srgbClr val="707070"/>
    </a:accent5>
    <a:accent6>
      <a:srgbClr val="54545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CBBE7"/>
    </a:accent1>
    <a:accent2>
      <a:srgbClr val="91D8F2"/>
    </a:accent2>
    <a:accent3>
      <a:srgbClr val="FF83A8"/>
    </a:accent3>
    <a:accent4>
      <a:srgbClr val="FFBFBE"/>
    </a:accent4>
    <a:accent5>
      <a:srgbClr val="707070"/>
    </a:accent5>
    <a:accent6>
      <a:srgbClr val="54545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4938</Words>
  <Application>WPS 演示</Application>
  <PresentationFormat>全屏显示(4:3)</PresentationFormat>
  <Paragraphs>129</Paragraphs>
  <Slides>15</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6" baseType="lpstr">
      <vt:lpstr>Arial</vt:lpstr>
      <vt:lpstr>宋体</vt:lpstr>
      <vt:lpstr>Wingdings</vt:lpstr>
      <vt:lpstr>微软雅黑</vt:lpstr>
      <vt:lpstr>黑体</vt:lpstr>
      <vt:lpstr>Cambria</vt:lpstr>
      <vt:lpstr>Arial Unicode MS</vt:lpstr>
      <vt:lpstr>Calibri</vt:lpstr>
      <vt:lpstr>主题5</vt:lpstr>
      <vt:lpstr>TCLayout.ActiveDocument.1</vt:lpstr>
      <vt:lpstr>TCLayout.ActiveDocument.1</vt:lpstr>
      <vt:lpstr>工作汇报</vt:lpstr>
      <vt:lpstr>Compute cosine distance</vt:lpstr>
      <vt:lpstr>Model configuration</vt:lpstr>
      <vt:lpstr>Data processing</vt:lpstr>
      <vt:lpstr>PowerPoint 演示文稿</vt:lpstr>
      <vt:lpstr>PowerPoint 演示文稿</vt:lpstr>
      <vt:lpstr>PowerPoint 演示文稿</vt:lpstr>
      <vt:lpstr>PowerPoint 演示文稿</vt:lpstr>
      <vt:lpstr> Last week's question</vt:lpstr>
      <vt:lpstr>PowerPoint 演示文稿</vt:lpstr>
      <vt:lpstr>PowerPoint 演示文稿</vt:lpstr>
      <vt:lpstr>PowerPoint 演示文稿</vt:lpstr>
      <vt:lpstr>PowerPoint 演示文稿</vt:lpstr>
      <vt:lpstr>PowerPoint 演示文稿</vt:lpstr>
      <vt:lpstr>Q&amp;A</vt:lpstr>
    </vt:vector>
  </TitlesOfParts>
  <Company>iSlide</Company>
  <LinksUpToDate>false</LinksUpToDate>
  <SharedDoc>false</SharedDoc>
  <HyperlinksChanged>false</HyperlinksChanged>
  <AppVersion>14.0000</AppVersion>
  <Manager>iSlide</Manager>
  <HyperlinkBase>https://www.islide.cc</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当代学姐之霸气锅</cp:lastModifiedBy>
  <cp:revision>227</cp:revision>
  <cp:lastPrinted>2018-06-07T16:00:00Z</cp:lastPrinted>
  <dcterms:created xsi:type="dcterms:W3CDTF">2018-06-07T16:00:00Z</dcterms:created>
  <dcterms:modified xsi:type="dcterms:W3CDTF">2018-10-23T09:20:07Z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2052-10.1.0.7520</vt:lpwstr>
  </property>
  <property fmtid="{D5CDD505-2E9C-101B-9397-08002B2CF9AE}" pid="4" name="KSORubyTemplateID">
    <vt:lpwstr>2</vt:lpwstr>
  </property>
</Properties>
</file>