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78" r:id="rId8"/>
    <p:sldId id="259" r:id="rId9"/>
    <p:sldId id="269" r:id="rId10"/>
    <p:sldId id="270" r:id="rId11"/>
    <p:sldId id="271" r:id="rId12"/>
    <p:sldId id="272" r:id="rId13"/>
    <p:sldId id="280" r:id="rId14"/>
    <p:sldId id="273" r:id="rId15"/>
    <p:sldId id="281" r:id="rId16"/>
    <p:sldId id="282" r:id="rId17"/>
    <p:sldId id="276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4/19/2025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4/19/2025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4/19/2025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4/19/2025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4/19/2025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4/19/2025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4/19/2025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s.fhwa.dot.gov/weather/" TargetMode="External"/><Relationship Id="rId2" Type="http://schemas.openxmlformats.org/officeDocument/2006/relationships/hyperlink" Target="https://www.ncdc.noaa.gov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obhanmoosavi/us-accidents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1" y="2292094"/>
            <a:ext cx="7130354" cy="2219691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US ACCIDENT: 2016 - 2023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BB928-3BF4-3983-3A84-C6F0802CDB3F}"/>
              </a:ext>
            </a:extLst>
          </p:cNvPr>
          <p:cNvSpPr txBox="1"/>
          <p:nvPr/>
        </p:nvSpPr>
        <p:spPr>
          <a:xfrm>
            <a:off x="33539" y="4758023"/>
            <a:ext cx="713035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u="none" strike="noStrike" baseline="0" dirty="0">
                <a:solidFill>
                  <a:schemeClr val="tx2"/>
                </a:solidFill>
                <a:latin typeface="LMMono10-Regular-Identity-H"/>
              </a:rPr>
              <a:t>Januarius Kodzo Avorgbedor || Bolatito Akinyemi || Prosper Kofi Legbedze  || Emmanuel Adebiyi</a:t>
            </a:r>
            <a:endParaRPr lang="en-US" sz="1350" b="1" dirty="0">
              <a:solidFill>
                <a:schemeClr val="tx2"/>
              </a:solidFill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B8240E9-C1F4-C458-A7A3-39AAD678E3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81000"/>
          </a:blip>
          <a:srcRect l="8733" r="8733"/>
          <a:stretch>
            <a:fillRect/>
          </a:stretch>
        </p:blipFill>
        <p:spPr>
          <a:xfrm>
            <a:off x="7130353" y="1236103"/>
            <a:ext cx="4990112" cy="4352934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8B292-C9FA-EBF2-E8E2-96A110913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11C6-184B-372E-2BFD-0960FE8D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69EDB-0808-B0A1-8017-284057D37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377" y="6251509"/>
            <a:ext cx="9982200" cy="583163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5F65745-3BF1-086D-386D-6A4B9E744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77" y="1300130"/>
            <a:ext cx="10636899" cy="482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13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8A5E3-7503-0694-C2E5-322389CEB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2D4F-5BC3-A028-7219-F0CB033B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Intelligent (Data Analysis)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59E0D7-3F7C-ED26-082F-765EC2A9E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22" y="1338942"/>
            <a:ext cx="10823510" cy="544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47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B91F8-780B-C687-DF36-9AE6A597A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74C4-17E6-D18F-F893-834B2BB9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65" y="559836"/>
            <a:ext cx="9980682" cy="54801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and 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17E11C-B1D1-6007-C202-8A5E54464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1600"/>
            <a:ext cx="12192000" cy="5486400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300" b="1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Major Observations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1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Higher accident rates in late summer and December. Significant incidents during holiday months.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1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majority of accidents resulted in minor to moderate severity (Severity 2). With  1.1% classified as severe (Severity Scale: 1-4)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1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 </a:t>
            </a:r>
            <a:r>
              <a:rPr lang="en-US" sz="2100" kern="1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States by Accidents include California(1.74M) and Florida(880K), whilst the top cities include Miami and Houston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100" kern="1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significant number of the</a:t>
            </a:r>
            <a:r>
              <a:rPr lang="en-US" sz="21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accidents occurred at “Traffic </a:t>
            </a:r>
            <a:r>
              <a:rPr lang="en-US" sz="2100" kern="1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signals” </a:t>
            </a:r>
            <a:r>
              <a:rPr lang="en-US" sz="21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(14.8%) and "Crossing" (11.31%), with m</a:t>
            </a:r>
            <a:r>
              <a:rPr lang="en-US" sz="2100" kern="1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inor impact from bumps and turning loops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1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majority of the accidents occurred in fair weather conditions with notable spikes in incidents during severe weather (e.g., fog, rain).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US" sz="2100" kern="1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300" b="1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100" kern="1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t</a:t>
            </a:r>
            <a:r>
              <a:rPr lang="en-US" sz="21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argeted </a:t>
            </a:r>
            <a:r>
              <a:rPr lang="en-US" sz="2100" kern="1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1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afety </a:t>
            </a:r>
            <a:r>
              <a:rPr lang="en-US" sz="2100" kern="1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1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ampaigns in high-accident states and cities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1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 safety measures for areas with high-severity cases.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1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 infrastructure, such as signage, and improve visibility at busy crossings and around traffic </a:t>
            </a:r>
            <a:r>
              <a:rPr lang="en-US" sz="2100" kern="1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signals</a:t>
            </a:r>
            <a:r>
              <a:rPr lang="en-US" sz="21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100" kern="1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Driver education programs should focus on bad weather conditions and safe driving practices.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2100" kern="1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Ongoing Monitoring of accident trends to adjust strategies proactively.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US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US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US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US" b="1" kern="1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US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US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7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CE528-13B4-91E8-C979-4CB3C1E17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61E0-CC4E-AD5F-40E2-D198D960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503852"/>
            <a:ext cx="9980682" cy="669309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C409F2-04F2-71C1-AFBC-72547151C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51" y="1352939"/>
            <a:ext cx="11803225" cy="5346441"/>
          </a:xfrm>
        </p:spPr>
        <p:txBody>
          <a:bodyPr>
            <a:normAutofit/>
          </a:bodyPr>
          <a:lstStyle/>
          <a:p>
            <a:pPr>
              <a:spcAft>
                <a:spcPts val="750"/>
              </a:spcAft>
            </a:pPr>
            <a:r>
              <a:rPr lang="en-US" b="0" i="0" dirty="0">
                <a:solidFill>
                  <a:schemeClr val="tx2"/>
                </a:solidFill>
                <a:effectLst/>
                <a:latin typeface="D-DINExp"/>
              </a:rPr>
              <a:t>The analysis of US accident data from 2016 to 2023 has successfully provided valuable insights into the patterns and dynamics of road safety across the country. </a:t>
            </a:r>
          </a:p>
          <a:p>
            <a:pPr>
              <a:spcAft>
                <a:spcPts val="750"/>
              </a:spcAft>
            </a:pPr>
            <a:r>
              <a:rPr lang="en-US" b="0" i="0" dirty="0">
                <a:solidFill>
                  <a:schemeClr val="tx2"/>
                </a:solidFill>
                <a:effectLst/>
                <a:latin typeface="D-DINExp"/>
              </a:rPr>
              <a:t>By leveraging advanced analytical tools and methodologies, we conducted a comprehensive exploration of multifaceted datasets, revealing critical trends in accident frequency, severity, and contributing factors.</a:t>
            </a:r>
          </a:p>
          <a:p>
            <a:pPr>
              <a:spcAft>
                <a:spcPts val="750"/>
              </a:spcAft>
            </a:pPr>
            <a:r>
              <a:rPr lang="en-US" b="0" i="0" dirty="0">
                <a:solidFill>
                  <a:schemeClr val="tx2"/>
                </a:solidFill>
                <a:effectLst/>
                <a:latin typeface="D-DINExp"/>
              </a:rPr>
              <a:t>Through meticulous examination of a substantial dataset, we identified actionable recommendations aimed at enhancing road safety. </a:t>
            </a:r>
          </a:p>
          <a:p>
            <a:pPr>
              <a:spcAft>
                <a:spcPts val="750"/>
              </a:spcAft>
            </a:pPr>
            <a:r>
              <a:rPr lang="en-US" b="0" i="0" dirty="0">
                <a:solidFill>
                  <a:schemeClr val="tx2"/>
                </a:solidFill>
                <a:effectLst/>
                <a:latin typeface="D-DINExp"/>
              </a:rPr>
              <a:t>These insights are grounded in empirical evidence drawn from the analysis, highlighting the need for targeted interventions in high-accident states and cities, as well as improvements to road infrastructure and driver education.</a:t>
            </a:r>
          </a:p>
          <a:p>
            <a:r>
              <a:rPr lang="en-US" b="0" i="0" dirty="0">
                <a:solidFill>
                  <a:schemeClr val="tx2"/>
                </a:solidFill>
                <a:effectLst/>
                <a:latin typeface="D-DINExp"/>
              </a:rPr>
              <a:t>The project not only shed light on underlying trends but also emphasized the importance of ongoing monitoring and data-driven strategies. </a:t>
            </a:r>
          </a:p>
          <a:p>
            <a:r>
              <a:rPr lang="en-US" b="0" i="0" dirty="0">
                <a:solidFill>
                  <a:schemeClr val="tx2"/>
                </a:solidFill>
                <a:effectLst/>
                <a:latin typeface="D-DINExp"/>
              </a:rPr>
              <a:t>By focusing on these insights and recommendations, stakeholders can make informed decisions that contribute to reducing accidents and improving overall traffic safety in the future.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48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6722E-D390-1569-9D28-A41C17672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FAD6-771F-9732-E15C-A3D07283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2F3200-13ED-0F44-ED9F-C8964ECD1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046" y="1544215"/>
            <a:ext cx="11286153" cy="5080519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Zhou, Y., Wang, X., &amp; Zhang, L. (2021). “The Impact of Weather on Road Traffic Accidents: A Machine Learning Approach.”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https://www.ncdc.noaa.gov/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https://ops.fhwa.dot.gov/weather/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https://www.nhtsa.gov/research-data</a:t>
            </a:r>
          </a:p>
        </p:txBody>
      </p:sp>
    </p:spTree>
    <p:extLst>
      <p:ext uri="{BB962C8B-B14F-4D97-AF65-F5344CB8AC3E}">
        <p14:creationId xmlns:p14="http://schemas.microsoft.com/office/powerpoint/2010/main" val="300970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92D4D-09C2-8ED1-C6FA-79C3F9342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24E5-7184-68A3-8367-43CDDE46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93" y="613356"/>
            <a:ext cx="9980682" cy="559806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Contribution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AA5B7BF-D148-4085-5A1A-5C9009005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192698"/>
              </p:ext>
            </p:extLst>
          </p:nvPr>
        </p:nvGraphicFramePr>
        <p:xfrm>
          <a:off x="446612" y="1371599"/>
          <a:ext cx="11011380" cy="5262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845">
                  <a:extLst>
                    <a:ext uri="{9D8B030D-6E8A-4147-A177-3AD203B41FA5}">
                      <a16:colId xmlns:a16="http://schemas.microsoft.com/office/drawing/2014/main" val="2220834223"/>
                    </a:ext>
                  </a:extLst>
                </a:gridCol>
                <a:gridCol w="2752845">
                  <a:extLst>
                    <a:ext uri="{9D8B030D-6E8A-4147-A177-3AD203B41FA5}">
                      <a16:colId xmlns:a16="http://schemas.microsoft.com/office/drawing/2014/main" val="1579035576"/>
                    </a:ext>
                  </a:extLst>
                </a:gridCol>
                <a:gridCol w="2752845">
                  <a:extLst>
                    <a:ext uri="{9D8B030D-6E8A-4147-A177-3AD203B41FA5}">
                      <a16:colId xmlns:a16="http://schemas.microsoft.com/office/drawing/2014/main" val="1999886286"/>
                    </a:ext>
                  </a:extLst>
                </a:gridCol>
                <a:gridCol w="2752845">
                  <a:extLst>
                    <a:ext uri="{9D8B030D-6E8A-4147-A177-3AD203B41FA5}">
                      <a16:colId xmlns:a16="http://schemas.microsoft.com/office/drawing/2014/main" val="4092428108"/>
                    </a:ext>
                  </a:extLst>
                </a:gridCol>
              </a:tblGrid>
              <a:tr h="4514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Bolatito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Januarius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Emmanuel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644808"/>
                  </a:ext>
                </a:extLst>
              </a:tr>
              <a:tr h="110810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AWS S3 buckets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cleaning and processing with AWS Glue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Setting up data warehouse in Redshift</a:t>
                      </a:r>
                    </a:p>
                    <a:p>
                      <a:endParaRPr lang="en-US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BI: Road Condition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413745"/>
                  </a:ext>
                </a:extLst>
              </a:tr>
              <a:tr h="110810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integration/upload to AWS S3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BI: Severity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BI and Redshift connection</a:t>
                      </a:r>
                    </a:p>
                    <a:p>
                      <a:endParaRPr lang="en-US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BI: Weather Elements and Condition Analysis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909230"/>
                  </a:ext>
                </a:extLst>
              </a:tr>
              <a:tr h="1108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BI: Top 10 Areas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 Preparation: Data Processing, Data Warehousing &amp; 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BI: Dashboard design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BI: Periodic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358294"/>
                  </a:ext>
                </a:extLst>
              </a:tr>
              <a:tr h="1486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 Preparation: Project Architecture and Tools, Data Staging and Processed Zone</a:t>
                      </a:r>
                    </a:p>
                    <a:p>
                      <a:endParaRPr lang="en-US" sz="16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Report Review and Editing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 Preparation: Project Background, Justification for Dataset Selection Project Scope and 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 Preparation:  Data Analysis, Key Insights &amp; Recommendations and 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073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00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70254" y="1571149"/>
            <a:ext cx="9982200" cy="4904295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Background</a:t>
            </a:r>
          </a:p>
          <a:p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 for Dataset Selection</a:t>
            </a:r>
          </a:p>
          <a:p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 and Objective</a:t>
            </a:r>
          </a:p>
          <a:p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 and Tools</a:t>
            </a:r>
          </a:p>
          <a:p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Staging</a:t>
            </a:r>
          </a:p>
          <a:p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  <a:p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Processed Zone</a:t>
            </a:r>
          </a:p>
          <a:p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Warehousing</a:t>
            </a:r>
          </a:p>
          <a:p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and Recommendations</a:t>
            </a:r>
          </a:p>
          <a:p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6AF8A-E1E5-3D82-7C0F-DA697F607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48" y="1352550"/>
            <a:ext cx="10925175" cy="542925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24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Covers car accidents across 49 states in the USA.</a:t>
            </a:r>
          </a:p>
          <a:p>
            <a:pPr>
              <a:lnSpc>
                <a:spcPct val="120000"/>
              </a:lnSpc>
            </a:pPr>
            <a:r>
              <a:rPr lang="en-US" sz="24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Timeframe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collected from February 2016 to March 2023.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Collection Method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Utilizes multiple APIs for streaming traffic incident data.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Sources include:</a:t>
            </a:r>
          </a:p>
          <a:p>
            <a:pPr marL="1143000" lvl="2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 and state departments of transportation</a:t>
            </a:r>
          </a:p>
          <a:p>
            <a:pPr marL="1143000" lvl="2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Law enforcement agencies</a:t>
            </a:r>
          </a:p>
          <a:p>
            <a:pPr marL="1143000" lvl="2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Traffic cameras</a:t>
            </a:r>
          </a:p>
          <a:p>
            <a:pPr marL="1143000" lvl="2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Traffic sensors within road networks</a:t>
            </a:r>
          </a:p>
          <a:p>
            <a:pPr>
              <a:lnSpc>
                <a:spcPct val="120000"/>
              </a:lnSpc>
            </a:pPr>
            <a:r>
              <a:rPr lang="en-US" sz="24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Size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Approximately 7.7 million accident records.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Details: </a:t>
            </a:r>
            <a:r>
              <a:rPr lang="en-US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https://www.kaggle.com/datasets/sobhanmoosavi/us-accidents/data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endParaRPr lang="en-US" sz="16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sz="16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0D800-0B91-04B2-AA7A-3C3EF5385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BFAC-7232-E4E6-06F8-878BE792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21" y="165895"/>
            <a:ext cx="9980682" cy="1096962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Justification for Dataset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8419-4B71-1396-AAF1-4CA159177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486" y="1468989"/>
            <a:ext cx="11952514" cy="500645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5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Relevance:</a:t>
            </a:r>
          </a:p>
          <a:p>
            <a:pPr marL="0" indent="0">
              <a:buNone/>
            </a:pPr>
            <a:r>
              <a:rPr lang="en-US" sz="5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Helps in understanding accident trends over time.</a:t>
            </a:r>
          </a:p>
          <a:p>
            <a:pPr marL="0" indent="0">
              <a:buNone/>
            </a:pPr>
            <a:r>
              <a:rPr lang="en-US" sz="5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Provides insights for improving road safety and traffic regulations.</a:t>
            </a:r>
          </a:p>
          <a:p>
            <a:pPr marL="0" indent="0">
              <a:buNone/>
            </a:pPr>
            <a:r>
              <a:rPr lang="en-US" sz="5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55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Richness of Data:</a:t>
            </a:r>
          </a:p>
          <a:p>
            <a:pPr marL="0" indent="0">
              <a:buNone/>
            </a:pPr>
            <a:r>
              <a:rPr lang="en-US" sz="5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Multiple factors (weather, time, location, road conditions).</a:t>
            </a:r>
          </a:p>
          <a:p>
            <a:pPr marL="0" indent="0">
              <a:buNone/>
            </a:pPr>
            <a:r>
              <a:rPr lang="en-US" sz="5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Potential for deep analysis and visualization.</a:t>
            </a:r>
          </a:p>
          <a:p>
            <a:pPr marL="0" indent="0">
              <a:buNone/>
            </a:pPr>
            <a:r>
              <a:rPr lang="en-US" sz="5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55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Application:</a:t>
            </a:r>
          </a:p>
          <a:p>
            <a:pPr marL="0" indent="0">
              <a:buNone/>
            </a:pPr>
            <a:r>
              <a:rPr lang="en-US" sz="5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Useful for policymakers, transport agencies, and urban planners.</a:t>
            </a:r>
          </a:p>
          <a:p>
            <a:pPr marL="0" indent="0">
              <a:buNone/>
            </a:pPr>
            <a:r>
              <a:rPr lang="en-US" sz="5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Can aid in machine learning applications for accident prediction.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24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Objective and Project Scope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29" y="1571625"/>
            <a:ext cx="11952514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analyze car accident trends, identify high-risk areas, and gain insights into road safety.</a:t>
            </a:r>
          </a:p>
          <a:p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data architecture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ETL (extracting, transforming, and loading) operation on data for analysis.</a:t>
            </a:r>
          </a:p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 insightful analysis and develop report dashboards for interactive insights.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60BDB-853A-F92A-7B70-02ADEF244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2E88-8C86-69BF-13E2-97458D53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 and 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F4D84-B520-7E59-B70F-C2C3E184F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1" y="1632858"/>
            <a:ext cx="11555537" cy="40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7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7FF48-2C6D-C0E4-4538-8B9DD7277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150A-CDA6-88F4-F895-B1D087DC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Staging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C8046E-F409-3C3D-CEEC-543A71D96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31" y="6274837"/>
            <a:ext cx="9982200" cy="5831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 CSV format was uploaded to AWS S3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0E0CFD-46A0-1D98-3C3A-4EA627F07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68" y="1357603"/>
            <a:ext cx="10115198" cy="476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25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7B67B-D60C-5E5F-0FAB-D4E06AEE3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BF02-A82B-8045-E11F-C1C1EA0B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ETL 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0654B4-411E-ADC5-8CF3-99565CD65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67" y="6307494"/>
            <a:ext cx="10446397" cy="550506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DB4DA68-F8FF-6687-BCD5-411957472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67" y="1389775"/>
            <a:ext cx="9911443" cy="485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65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923B3-9ACD-14D3-F967-BD7D75140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E11F-0CCA-4AC2-2062-3A0DDECF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Processed Zone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6B8A0C-94DA-7CB2-B1D7-525D043A6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89" y="6380583"/>
            <a:ext cx="9982200" cy="40121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storage for transformed data in S3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2B2AF4-C902-7A61-6E9E-6934C35E9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10" y="1357214"/>
            <a:ext cx="9507894" cy="502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96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4959</TotalTime>
  <Words>884</Words>
  <Application>Microsoft Office PowerPoint</Application>
  <PresentationFormat>Widescreen</PresentationFormat>
  <Paragraphs>111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D-DINExp</vt:lpstr>
      <vt:lpstr>Euphemia</vt:lpstr>
      <vt:lpstr>LMMono10-Regular-Identity-H</vt:lpstr>
      <vt:lpstr>Plantagenet Cherokee</vt:lpstr>
      <vt:lpstr>Times New Roman</vt:lpstr>
      <vt:lpstr>Wingdings</vt:lpstr>
      <vt:lpstr>Academic Literature 16x9</vt:lpstr>
      <vt:lpstr>US ACCIDENT: 2016 - 2023 Analysis</vt:lpstr>
      <vt:lpstr>Agenda</vt:lpstr>
      <vt:lpstr>Project Background</vt:lpstr>
      <vt:lpstr>Justification for Dataset Selection</vt:lpstr>
      <vt:lpstr>Objective and Project Scope </vt:lpstr>
      <vt:lpstr>Project Architecture and Tools</vt:lpstr>
      <vt:lpstr>Data Staging</vt:lpstr>
      <vt:lpstr>Data ETL Process</vt:lpstr>
      <vt:lpstr>Processed Zone</vt:lpstr>
      <vt:lpstr>Data Warehousing</vt:lpstr>
      <vt:lpstr>Business Intelligent (Data Analysis)</vt:lpstr>
      <vt:lpstr>Key Insights and Recommendations</vt:lpstr>
      <vt:lpstr>Conclusion</vt:lpstr>
      <vt:lpstr>References</vt:lpstr>
      <vt:lpstr>Team Contribution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Prosper Legbedze</dc:creator>
  <cp:lastModifiedBy>Prosper Legbedze</cp:lastModifiedBy>
  <cp:revision>16</cp:revision>
  <dcterms:created xsi:type="dcterms:W3CDTF">2025-04-03T17:18:36Z</dcterms:created>
  <dcterms:modified xsi:type="dcterms:W3CDTF">2025-04-19T16:48:49Z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