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DB5E-2AD2-4CB5-B81F-46C965C7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DFEDE-1D94-4597-92DD-D385C644D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85EBA-6A41-44EC-B062-9A8C1DC1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FDBA-A834-4E0A-8834-45248B1430C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262B-009B-417E-B174-7E4D2E1A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417F2-1759-4003-ACD2-503530CA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A6B1-58DA-4517-9C90-5E8F9C62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45D4-961F-4797-BAC5-F6712ED2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A3A70-3355-425A-A709-C0F1017B8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B3D72-8269-464A-B477-AD3CF887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FDBA-A834-4E0A-8834-45248B1430C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6ED0-75AA-4E6A-B7EE-DA4241DE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02F54-5DB9-425B-B685-46C5A3FD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A6B1-58DA-4517-9C90-5E8F9C62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8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C1E44-D9C0-4DA9-A68A-5DBF40376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AC234-BFFC-4DFC-A3B9-D932A7CA3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68E7-942D-44EC-867D-154F38F1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FDBA-A834-4E0A-8834-45248B1430C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40A2-2A2E-44B8-99FA-8489FD66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AB35-4A78-40C7-A910-8B40047B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A6B1-58DA-4517-9C90-5E8F9C62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4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BDB1-8F53-421D-8DAF-92682909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4E3A-10A7-47D7-901C-01F0D7251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FF846-1488-46E5-AA70-0A9DE3BE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FDBA-A834-4E0A-8834-45248B1430C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E903-D27C-4FE8-A0AB-D186DD81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15F8C-9F67-40D0-843C-C48D29D9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A6B1-58DA-4517-9C90-5E8F9C62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1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3DA7-0190-4FF1-93FB-613F8201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79038-C777-479B-ABC2-5390283CA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9F4BF-516B-4AE6-A71F-418A2391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FDBA-A834-4E0A-8834-45248B1430C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15DB-2B12-4FDF-9BE7-3CE51E3B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66A5-F381-4B7D-92AB-46202DF5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A6B1-58DA-4517-9C90-5E8F9C62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3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362-4D2C-47A6-A4F8-510B9926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E3F8-C7C7-4178-ACF2-385273B55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57EB1-5EFD-4743-AB51-249B52A15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275B9-479F-41F8-B30B-1F3F1430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FDBA-A834-4E0A-8834-45248B1430C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3A167-DA70-4265-810E-2CBC0AB6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3E404-A2EE-4CCA-B2E8-337222AE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A6B1-58DA-4517-9C90-5E8F9C62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ADF7-CD5E-4D78-B2C9-D10F3A38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09E4E-04FF-473B-B606-4CDA0DE28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4E551-08BC-44DE-8FCE-E8B1970BE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37528-C52C-448A-9993-A3163A234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6D01D-85E9-4135-B3C0-61C372ABA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25F03-B7E9-46C7-B0D7-9B1264B7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FDBA-A834-4E0A-8834-45248B1430C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0B8B9-FBA8-4E70-9B78-B41206F9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826EA-A7DE-43E3-9268-EF676162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A6B1-58DA-4517-9C90-5E8F9C62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3068-DD3F-4EED-B1D3-F8EE72A3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2A309-1927-45E8-B942-B130B2A4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FDBA-A834-4E0A-8834-45248B1430C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2E0E7-7DE0-416E-B11C-77A3372B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405C4-CF7C-46C6-A1E8-8BA1FAA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A6B1-58DA-4517-9C90-5E8F9C62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8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E0119-E9D3-4FFF-935B-60E67B3C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FDBA-A834-4E0A-8834-45248B1430C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EA1A6-033B-42AB-BC96-4049BC74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EE94B-BF16-403B-943B-0D63084E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A6B1-58DA-4517-9C90-5E8F9C62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4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F27D-BBD4-4E67-A88D-76697EE7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54CE-D631-4802-A775-33EA9578D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C99D1-1A7A-4588-86D3-C9B1A1FC0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2CDEE-481C-4B41-A26A-9B64EEE0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FDBA-A834-4E0A-8834-45248B1430C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0F84D-9781-489D-92A9-B1B04305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919D8-EEFE-40EE-B7DD-C9CF127F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A6B1-58DA-4517-9C90-5E8F9C62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0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981A-F3B4-4124-B957-27B0DDE0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A4ACC-9A84-4315-B727-7871C0D33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CDA3A-54E5-4BFA-956E-60315BBA5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A21C4-C45E-4155-83C6-C5E24784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FDBA-A834-4E0A-8834-45248B1430C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1C5E2-E30B-44A3-9BDE-665ECB48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EF9DC-51FA-4482-8BCD-504DE8B0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A6B1-58DA-4517-9C90-5E8F9C62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4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45000">
              <a:schemeClr val="accent1">
                <a:lumMod val="45000"/>
                <a:lumOff val="55000"/>
              </a:schemeClr>
            </a:gs>
            <a:gs pos="84000">
              <a:schemeClr val="bg2">
                <a:lumMod val="75000"/>
              </a:schemeClr>
            </a:gs>
            <a:gs pos="9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5DBB9-49F5-44BB-95A5-57E61B49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2A862-BB33-4BF1-8E15-A088C3B30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CB3B5-3612-4C32-9F09-772714F99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FDBA-A834-4E0A-8834-45248B1430C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6AA96-9927-41E3-8C55-DC28CB593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B5371-D7B8-4BF1-9435-F3A08E006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A6B1-58DA-4517-9C90-5E8F9C62C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anukad@janashakthi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02F9-62BB-4D57-80B1-EB4F47C93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505"/>
            <a:ext cx="9144000" cy="23876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48EED-5942-464A-878A-3609DC31B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7105"/>
            <a:ext cx="9144000" cy="1655762"/>
          </a:xfrm>
        </p:spPr>
        <p:txBody>
          <a:bodyPr/>
          <a:lstStyle/>
          <a:p>
            <a:r>
              <a:rPr lang="en-US" b="1" dirty="0"/>
              <a:t>ML Foundation Course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F3886-3EF2-4972-8434-9967416471E3}"/>
              </a:ext>
            </a:extLst>
          </p:cNvPr>
          <p:cNvSpPr txBox="1"/>
          <p:nvPr/>
        </p:nvSpPr>
        <p:spPr>
          <a:xfrm>
            <a:off x="6239933" y="4826675"/>
            <a:ext cx="5596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/>
              <a:t>Name: Januka Dharmapriya</a:t>
            </a:r>
          </a:p>
          <a:p>
            <a:pPr algn="r">
              <a:lnSpc>
                <a:spcPct val="150000"/>
              </a:lnSpc>
            </a:pPr>
            <a:r>
              <a:rPr lang="en-US" sz="2400" dirty="0"/>
              <a:t>Registration Number: 266</a:t>
            </a:r>
          </a:p>
          <a:p>
            <a:pPr algn="r">
              <a:lnSpc>
                <a:spcPct val="150000"/>
              </a:lnSpc>
            </a:pPr>
            <a:r>
              <a:rPr lang="en-US" sz="2400" dirty="0"/>
              <a:t>Email: </a:t>
            </a:r>
            <a:r>
              <a:rPr lang="en-US" sz="2400" dirty="0">
                <a:hlinkClick r:id="rId2"/>
              </a:rPr>
              <a:t>janukad@janashakthi.com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 descr="How to Handle Your Constant Flow of Google Analytics Data ...">
            <a:extLst>
              <a:ext uri="{FF2B5EF4-FFF2-40B4-BE49-F238E27FC236}">
                <a16:creationId xmlns:a16="http://schemas.microsoft.com/office/drawing/2014/main" id="{1CC1E2D3-7481-4E08-A66F-41A059213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36" y="770466"/>
            <a:ext cx="5662930" cy="2536825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75638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304-AFD6-4D16-B1C8-4DCF541F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136"/>
          </a:xfrm>
        </p:spPr>
        <p:txBody>
          <a:bodyPr/>
          <a:lstStyle/>
          <a:p>
            <a:pPr algn="ctr"/>
            <a:r>
              <a:rPr lang="en-US" b="1" dirty="0"/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1006C-DF00-4855-A143-FB81B88D2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486959"/>
            <a:ext cx="10515600" cy="4351338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</a:rPr>
              <a:t>This dataset has 894 samples and the Training Dataset consists of 583 samples and the Testing Dataset consists of 311 samples.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</a:rPr>
              <a:t>The Training Dataset set contains 416 liver patient records and 167 non-liver patient records.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w Cen MT" panose="020B0602020104020603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</a:rPr>
              <a:t>The given dataset has only two (2) classes as “Yes” for liver patient and “No” for non-liver patient.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</a:rPr>
              <a:t>There are eleven (11) attributes available in the dataset and ‘Gender’ and ‘Class’ attributes are nominal attribute while all the others are numerical attributes. </a:t>
            </a:r>
          </a:p>
          <a:p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Class distribution of the Training and the Test datasets are as follows.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w Cen MT" panose="020B0602020104020603" pitchFamily="34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ACC2A-453F-41E1-BC11-174F56AD12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2182" y="4220105"/>
            <a:ext cx="6827635" cy="161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3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304-AFD6-4D16-B1C8-4DCF541F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136"/>
          </a:xfrm>
        </p:spPr>
        <p:txBody>
          <a:bodyPr/>
          <a:lstStyle/>
          <a:p>
            <a:pPr algn="ctr"/>
            <a:r>
              <a:rPr lang="en-US" b="1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1006C-DF00-4855-A143-FB81B88D2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486959"/>
            <a:ext cx="10896600" cy="4351338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The training process was completed by using the “Keras” from TensorFlow while following steps listed in below.</a:t>
            </a:r>
            <a:endParaRPr lang="en-US" sz="18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Loading the Training and Testing datasets (Using Python “Pandas” framework).</a:t>
            </a:r>
            <a:endParaRPr lang="en-US" sz="16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Describing Training dataset.</a:t>
            </a:r>
            <a:endParaRPr lang="en-US" sz="16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Describing Testing dataset.</a:t>
            </a:r>
            <a:endParaRPr lang="en-US" sz="16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Visualizations of the Training and Testing datasets.</a:t>
            </a:r>
            <a:endParaRPr lang="en-US" sz="16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Data pre-processing.</a:t>
            </a:r>
            <a:endParaRPr lang="en-US" sz="16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 Feature selections for the training process.</a:t>
            </a:r>
            <a:endParaRPr lang="en-US" sz="16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Building the model (Using “Keras” from TensorFlow).</a:t>
            </a:r>
            <a:endParaRPr lang="en-US" sz="16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Training the model.</a:t>
            </a:r>
            <a:endParaRPr lang="en-US" sz="16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Evaluating the built-in model.</a:t>
            </a:r>
            <a:endParaRPr lang="en-US" sz="16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w Cen MT" panose="020B06020201040206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8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BDA7-57F1-42E4-99CF-59FDFC64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12" y="2103437"/>
            <a:ext cx="403415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Correlation between the attributes of the Training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8578B-69D8-4839-A9A0-759D0EEFE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78" y="257703"/>
            <a:ext cx="6222576" cy="59116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82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BDA7-57F1-42E4-99CF-59FDFC64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45" y="2611437"/>
            <a:ext cx="403415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Correlation between the attributes of the Training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3595E-7B23-4837-A3A4-246562FC8B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33" y="384810"/>
            <a:ext cx="6121400" cy="60883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735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E937-6BC1-4803-A182-C95CB014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Building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0062-178A-41BD-9668-C968AE9B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w Cen MT" panose="020B0602020104020603" pitchFamily="34" charset="0"/>
              </a:rPr>
              <a:t>For building the supervised learning model, I have used Keras from the TensorFlow.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Keras act as a wrapper for the TensorFlow. It can easily be used for building machine learning models with having only a few lines of code.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w Cen MT" panose="020B0602020104020603" pitchFamily="34" charset="0"/>
              </a:rPr>
              <a:t>Since the planned model has exactly one input tensor and one output tensor, I have used “Sequential model” in Keras for this step.</a:t>
            </a:r>
            <a:endParaRPr lang="en-US" sz="1800" dirty="0">
              <a:latin typeface="Calibri" panose="020F0502020204030204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98851-DEE5-41A2-BDBF-8A3600123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3414078"/>
            <a:ext cx="3779520" cy="2762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093C5-707E-45C4-9B3D-3E726E187223}"/>
              </a:ext>
            </a:extLst>
          </p:cNvPr>
          <p:cNvSpPr txBox="1"/>
          <p:nvPr/>
        </p:nvSpPr>
        <p:spPr>
          <a:xfrm>
            <a:off x="2184400" y="4600787"/>
            <a:ext cx="4275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Keras Model summary:</a:t>
            </a:r>
          </a:p>
        </p:txBody>
      </p:sp>
    </p:spTree>
    <p:extLst>
      <p:ext uri="{BB962C8B-B14F-4D97-AF65-F5344CB8AC3E}">
        <p14:creationId xmlns:p14="http://schemas.microsoft.com/office/powerpoint/2010/main" val="73654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E937-6BC1-4803-A182-C95CB014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Building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0062-178A-41BD-9668-C968AE9B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w Cen MT" panose="020B0602020104020603" pitchFamily="34" charset="0"/>
              </a:rPr>
              <a:t>For building the supervised learning model, I have used Keras from the TensorFlow.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w Cen MT" panose="020B0602020104020603" pitchFamily="34" charset="0"/>
                <a:cs typeface="Times New Roman" panose="02020603050405020304" pitchFamily="18" charset="0"/>
              </a:rPr>
              <a:t>Keras act as a wrapper for the TensorFlow. It can easily be used for building machine learning models with having only a few lines of code.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w Cen MT" panose="020B0602020104020603" pitchFamily="34" charset="0"/>
              </a:rPr>
              <a:t>Since the planned model has exactly one input tensor and one output tensor, I have used “Sequential model” in Keras for this step.</a:t>
            </a:r>
            <a:endParaRPr lang="en-US" sz="1800" dirty="0">
              <a:latin typeface="Calibri" panose="020F0502020204030204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w Cen MT" panose="020B0602020104020603" pitchFamily="34" charset="0"/>
              <a:ea typeface="Tw Cen MT" panose="020B0602020104020603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98851-DEE5-41A2-BDBF-8A3600123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29990"/>
            <a:ext cx="3779520" cy="2762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093C5-707E-45C4-9B3D-3E726E187223}"/>
              </a:ext>
            </a:extLst>
          </p:cNvPr>
          <p:cNvSpPr txBox="1"/>
          <p:nvPr/>
        </p:nvSpPr>
        <p:spPr>
          <a:xfrm>
            <a:off x="381000" y="4370626"/>
            <a:ext cx="19981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  <a:ea typeface="+mj-ea"/>
                <a:cs typeface="+mj-cs"/>
              </a:rPr>
              <a:t>Keras Model summary: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C29A6-41D9-4E56-A435-0AEC19F50CF9}"/>
              </a:ext>
            </a:extLst>
          </p:cNvPr>
          <p:cNvSpPr txBox="1"/>
          <p:nvPr/>
        </p:nvSpPr>
        <p:spPr>
          <a:xfrm>
            <a:off x="6299200" y="4185959"/>
            <a:ext cx="1998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  <a:ea typeface="+mj-ea"/>
                <a:cs typeface="+mj-cs"/>
              </a:rPr>
              <a:t>Evaluation metric values for the model: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7E9AE5-49C4-43CC-BFF5-6C3D50D2A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69" y="3729990"/>
            <a:ext cx="3783848" cy="2619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306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218B-B05B-4E91-99A7-0F4DF7B3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06" y="12068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Confusion matrix for the Test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FFCA6-510D-4665-AB6E-BE8312C44CCC}"/>
              </a:ext>
            </a:extLst>
          </p:cNvPr>
          <p:cNvSpPr txBox="1"/>
          <p:nvPr/>
        </p:nvSpPr>
        <p:spPr>
          <a:xfrm>
            <a:off x="5757334" y="2586140"/>
            <a:ext cx="6096000" cy="1984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</a:rPr>
              <a:t>Correctly identified negative patients (True Negatives):  78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</a:rPr>
              <a:t>Incorrectly identified negative patients (False Positives):  12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</a:rPr>
              <a:t>Incorrectly identified positive patients:(False Negatives):  11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</a:rPr>
              <a:t>Correctly identified positive patients (True Positives):  210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</a:rPr>
              <a:t>Total Positive patients:  221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w Cen MT" panose="020B0602020104020603" pitchFamily="34" charset="0"/>
              </a:rPr>
              <a:t>Total Negative Patients:  90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1ACF23-8EF4-4240-9725-AC74E7ADD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7" y="1446245"/>
            <a:ext cx="5028764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1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Carlito</vt:lpstr>
      <vt:lpstr>Tw Cen MT</vt:lpstr>
      <vt:lpstr>Wingdings</vt:lpstr>
      <vt:lpstr>Office Theme</vt:lpstr>
      <vt:lpstr>Capstone Project</vt:lpstr>
      <vt:lpstr>Data Set </vt:lpstr>
      <vt:lpstr>Training Process</vt:lpstr>
      <vt:lpstr>Correlation between the attributes of the Training dataset</vt:lpstr>
      <vt:lpstr>Correlation between the attributes of the Training dataset</vt:lpstr>
      <vt:lpstr>Building the Model</vt:lpstr>
      <vt:lpstr>Building the Model</vt:lpstr>
      <vt:lpstr>Confusion matrix for the Test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Januka Dharmapriya</dc:creator>
  <cp:lastModifiedBy>Januka Dharmapriya</cp:lastModifiedBy>
  <cp:revision>6</cp:revision>
  <dcterms:created xsi:type="dcterms:W3CDTF">2022-04-16T03:18:52Z</dcterms:created>
  <dcterms:modified xsi:type="dcterms:W3CDTF">2022-04-16T03:41:37Z</dcterms:modified>
</cp:coreProperties>
</file>