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4" r:id="rId8"/>
  </p:sldIdLst>
  <p:sldSz cx="18288000" cy="10287000"/>
  <p:notesSz cx="6858000" cy="9144000"/>
  <p:embeddedFontLst>
    <p:embeddedFont>
      <p:font typeface="Gluten" charset="0"/>
      <p:regular r:id="rId9"/>
    </p:embeddedFont>
    <p:embeddedFont>
      <p:font typeface="Gluten Bold" charset="0"/>
      <p:regular r:id="rId10"/>
    </p:embeddedFont>
    <p:embeddedFont>
      <p:font typeface="Calibri"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4" d="100"/>
          <a:sy n="54" d="100"/>
        </p:scale>
        <p:origin x="-7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4.png"/><Relationship Id="rId10" Type="http://schemas.openxmlformats.org/officeDocument/2006/relationships/image" Target="../media/image12.sv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17.svg"/><Relationship Id="rId10"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9.sv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1.sv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25.svg"/><Relationship Id="rId10"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0.svg"/><Relationship Id="rId3" Type="http://schemas.openxmlformats.org/officeDocument/2006/relationships/image" Target="../media/image4.svg"/><Relationship Id="rId7" Type="http://schemas.openxmlformats.org/officeDocument/2006/relationships/image" Target="../media/image2.svg"/><Relationship Id="rId12"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8.svg"/><Relationship Id="rId5" Type="http://schemas.openxmlformats.org/officeDocument/2006/relationships/image" Target="../media/image30.sv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rot="-8731700">
            <a:off x="12893542" y="-3178093"/>
            <a:ext cx="9749996" cy="8260906"/>
          </a:xfrm>
          <a:custGeom>
            <a:avLst/>
            <a:gdLst/>
            <a:ahLst/>
            <a:cxnLst/>
            <a:rect l="l" t="t" r="r" b="b"/>
            <a:pathLst>
              <a:path w="9749996" h="8260906">
                <a:moveTo>
                  <a:pt x="0" y="0"/>
                </a:moveTo>
                <a:lnTo>
                  <a:pt x="9749997" y="0"/>
                </a:lnTo>
                <a:lnTo>
                  <a:pt x="9749997"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052756">
            <a:off x="-722234" y="9494005"/>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781050" y="1598378"/>
            <a:ext cx="11529208" cy="5771628"/>
          </a:xfrm>
          <a:custGeom>
            <a:avLst/>
            <a:gdLst/>
            <a:ahLst/>
            <a:cxnLst/>
            <a:rect l="l" t="t" r="r" b="b"/>
            <a:pathLst>
              <a:path w="11529208" h="5771628">
                <a:moveTo>
                  <a:pt x="0" y="0"/>
                </a:moveTo>
                <a:lnTo>
                  <a:pt x="11529208" y="0"/>
                </a:lnTo>
                <a:lnTo>
                  <a:pt x="11529208" y="5771629"/>
                </a:lnTo>
                <a:lnTo>
                  <a:pt x="0" y="57716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600200" y="2476500"/>
            <a:ext cx="10113327" cy="3795911"/>
          </a:xfrm>
          <a:prstGeom prst="rect">
            <a:avLst/>
          </a:prstGeom>
        </p:spPr>
        <p:txBody>
          <a:bodyPr wrap="square" lIns="0" tIns="0" rIns="0" bIns="0" rtlCol="0" anchor="t">
            <a:spAutoFit/>
          </a:bodyPr>
          <a:lstStyle/>
          <a:p>
            <a:pPr algn="ctr">
              <a:lnSpc>
                <a:spcPts val="14777"/>
              </a:lnSpc>
            </a:pPr>
            <a:r>
              <a:rPr lang="en-US" sz="15000" dirty="0" smtClean="0">
                <a:solidFill>
                  <a:srgbClr val="363837"/>
                </a:solidFill>
                <a:latin typeface="Le Petit Cochon"/>
                <a:ea typeface="Le Petit Cochon"/>
                <a:cs typeface="Le Petit Cochon"/>
                <a:sym typeface="Le Petit Cochon"/>
              </a:rPr>
              <a:t>STUDENT ANALYSIS</a:t>
            </a:r>
            <a:endParaRPr lang="en-US" sz="15000" dirty="0">
              <a:solidFill>
                <a:srgbClr val="363837"/>
              </a:solidFill>
              <a:latin typeface="Le Petit Cochon"/>
              <a:ea typeface="Le Petit Cochon"/>
              <a:cs typeface="Le Petit Cochon"/>
              <a:sym typeface="Le Petit Cochon"/>
            </a:endParaRPr>
          </a:p>
        </p:txBody>
      </p:sp>
      <p:sp>
        <p:nvSpPr>
          <p:cNvPr id="6" name="Freeform 6"/>
          <p:cNvSpPr/>
          <p:nvPr/>
        </p:nvSpPr>
        <p:spPr>
          <a:xfrm>
            <a:off x="12310258" y="1028700"/>
            <a:ext cx="4124152" cy="9258300"/>
          </a:xfrm>
          <a:custGeom>
            <a:avLst/>
            <a:gdLst/>
            <a:ahLst/>
            <a:cxnLst/>
            <a:rect l="l" t="t" r="r" b="b"/>
            <a:pathLst>
              <a:path w="4124152" h="9258300">
                <a:moveTo>
                  <a:pt x="0" y="0"/>
                </a:moveTo>
                <a:lnTo>
                  <a:pt x="4124152" y="0"/>
                </a:lnTo>
                <a:lnTo>
                  <a:pt x="4124152" y="9258300"/>
                </a:lnTo>
                <a:lnTo>
                  <a:pt x="0" y="92583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a:off x="17352904" y="8581587"/>
            <a:ext cx="415636" cy="428090"/>
          </a:xfrm>
          <a:custGeom>
            <a:avLst/>
            <a:gdLst/>
            <a:ahLst/>
            <a:cxnLst/>
            <a:rect l="l" t="t" r="r" b="b"/>
            <a:pathLst>
              <a:path w="415636" h="428090">
                <a:moveTo>
                  <a:pt x="0" y="0"/>
                </a:moveTo>
                <a:lnTo>
                  <a:pt x="415637" y="0"/>
                </a:lnTo>
                <a:lnTo>
                  <a:pt x="415637" y="428089"/>
                </a:lnTo>
                <a:lnTo>
                  <a:pt x="0" y="428089"/>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8" name="Freeform 8"/>
          <p:cNvSpPr/>
          <p:nvPr/>
        </p:nvSpPr>
        <p:spPr>
          <a:xfrm>
            <a:off x="16226592" y="9258300"/>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a:off x="4822627" y="738315"/>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0" name="Freeform 10"/>
          <p:cNvSpPr/>
          <p:nvPr/>
        </p:nvSpPr>
        <p:spPr>
          <a:xfrm>
            <a:off x="2543015" y="952360"/>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1" name="Freeform 11"/>
          <p:cNvSpPr/>
          <p:nvPr/>
        </p:nvSpPr>
        <p:spPr>
          <a:xfrm rot="-3640940">
            <a:off x="-1186769" y="6191636"/>
            <a:ext cx="2098809" cy="2267646"/>
          </a:xfrm>
          <a:custGeom>
            <a:avLst/>
            <a:gdLst/>
            <a:ahLst/>
            <a:cxnLst/>
            <a:rect l="l" t="t" r="r" b="b"/>
            <a:pathLst>
              <a:path w="2098809" h="2267646">
                <a:moveTo>
                  <a:pt x="0" y="0"/>
                </a:moveTo>
                <a:lnTo>
                  <a:pt x="2098810" y="0"/>
                </a:lnTo>
                <a:lnTo>
                  <a:pt x="2098810" y="2267645"/>
                </a:lnTo>
                <a:lnTo>
                  <a:pt x="0" y="2267645"/>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2" name="Freeform 12"/>
          <p:cNvSpPr/>
          <p:nvPr/>
        </p:nvSpPr>
        <p:spPr>
          <a:xfrm rot="1053199">
            <a:off x="16766668" y="4970374"/>
            <a:ext cx="2486577" cy="2587260"/>
          </a:xfrm>
          <a:custGeom>
            <a:avLst/>
            <a:gdLst/>
            <a:ahLst/>
            <a:cxnLst/>
            <a:rect l="l" t="t" r="r" b="b"/>
            <a:pathLst>
              <a:path w="2486577" h="2587260">
                <a:moveTo>
                  <a:pt x="0" y="0"/>
                </a:moveTo>
                <a:lnTo>
                  <a:pt x="2486577" y="0"/>
                </a:lnTo>
                <a:lnTo>
                  <a:pt x="2486577" y="2587260"/>
                </a:lnTo>
                <a:lnTo>
                  <a:pt x="0" y="2587260"/>
                </a:lnTo>
                <a:lnTo>
                  <a:pt x="0" y="0"/>
                </a:lnTo>
                <a:close/>
              </a:path>
            </a:pathLst>
          </a:custGeom>
          <a:blipFill>
            <a:blip r:embed="rId12" cstate="print">
              <a:extLst>
                <a:ext uri="{96DAC541-7B7A-43D3-8B79-37D633B846F1}">
                  <asvg:svgBlip xmlns="" xmlns:asvg="http://schemas.microsoft.com/office/drawing/2016/SVG/main" r:embed="rId13"/>
                </a:ext>
              </a:extLst>
            </a:blip>
            <a:stretch>
              <a:fillRect/>
            </a:stretch>
          </a:blipFill>
        </p:spPr>
      </p:sp>
      <p:sp>
        <p:nvSpPr>
          <p:cNvPr id="13" name="TextBox 13"/>
          <p:cNvSpPr txBox="1"/>
          <p:nvPr/>
        </p:nvSpPr>
        <p:spPr>
          <a:xfrm>
            <a:off x="2365204" y="7493832"/>
            <a:ext cx="9046527" cy="1087755"/>
          </a:xfrm>
          <a:prstGeom prst="rect">
            <a:avLst/>
          </a:prstGeom>
        </p:spPr>
        <p:txBody>
          <a:bodyPr lIns="0" tIns="0" rIns="0" bIns="0" rtlCol="0" anchor="t">
            <a:spAutoFit/>
          </a:bodyPr>
          <a:lstStyle/>
          <a:p>
            <a:pPr algn="ctr">
              <a:lnSpc>
                <a:spcPts val="8819"/>
              </a:lnSpc>
            </a:pPr>
            <a:endParaRPr lang="en-US" sz="6300" dirty="0">
              <a:solidFill>
                <a:srgbClr val="363837"/>
              </a:solidFill>
              <a:latin typeface="Gluten"/>
              <a:ea typeface="Gluten"/>
              <a:cs typeface="Gluten"/>
              <a:sym typeface="Glute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8" name="TextBox 8"/>
          <p:cNvSpPr txBox="1"/>
          <p:nvPr/>
        </p:nvSpPr>
        <p:spPr>
          <a:xfrm>
            <a:off x="4572000" y="647700"/>
            <a:ext cx="9163418" cy="1209675"/>
          </a:xfrm>
          <a:prstGeom prst="rect">
            <a:avLst/>
          </a:prstGeom>
        </p:spPr>
        <p:txBody>
          <a:bodyPr lIns="0" tIns="0" rIns="0" bIns="0" rtlCol="0" anchor="t">
            <a:spAutoFit/>
          </a:bodyPr>
          <a:lstStyle/>
          <a:p>
            <a:pPr algn="ctr">
              <a:lnSpc>
                <a:spcPts val="9000"/>
              </a:lnSpc>
            </a:pPr>
            <a:r>
              <a:rPr lang="en-US" sz="9000" dirty="0">
                <a:solidFill>
                  <a:srgbClr val="363837"/>
                </a:solidFill>
                <a:latin typeface="Le Petit Cochon"/>
                <a:ea typeface="Le Petit Cochon"/>
                <a:cs typeface="Le Petit Cochon"/>
                <a:sym typeface="Le Petit Cochon"/>
              </a:rPr>
              <a:t>OUR TEAM</a:t>
            </a:r>
          </a:p>
        </p:txBody>
      </p:sp>
      <p:sp>
        <p:nvSpPr>
          <p:cNvPr id="9" name="Freeform 9"/>
          <p:cNvSpPr/>
          <p:nvPr/>
        </p:nvSpPr>
        <p:spPr>
          <a:xfrm rot="-3127120">
            <a:off x="14149821" y="-4530938"/>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6"/>
                </a:ext>
              </a:extLst>
            </a:blip>
            <a:stretch>
              <a:fillRect/>
            </a:stretch>
          </a:blipFill>
        </p:spPr>
      </p:sp>
      <p:sp>
        <p:nvSpPr>
          <p:cNvPr id="10" name="Freeform 10"/>
          <p:cNvSpPr/>
          <p:nvPr/>
        </p:nvSpPr>
        <p:spPr>
          <a:xfrm rot="-3127120">
            <a:off x="-3712662" y="8581031"/>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6"/>
                </a:ext>
              </a:extLst>
            </a:blip>
            <a:stretch>
              <a:fillRect/>
            </a:stretch>
          </a:blipFill>
        </p:spPr>
      </p:sp>
      <p:sp>
        <p:nvSpPr>
          <p:cNvPr id="11" name="Freeform 11"/>
          <p:cNvSpPr/>
          <p:nvPr/>
        </p:nvSpPr>
        <p:spPr>
          <a:xfrm rot="-5121935">
            <a:off x="-397843" y="941246"/>
            <a:ext cx="2098809" cy="2267646"/>
          </a:xfrm>
          <a:custGeom>
            <a:avLst/>
            <a:gdLst/>
            <a:ahLst/>
            <a:cxnLst/>
            <a:rect l="l" t="t" r="r" b="b"/>
            <a:pathLst>
              <a:path w="2098809" h="2267646">
                <a:moveTo>
                  <a:pt x="0" y="0"/>
                </a:moveTo>
                <a:lnTo>
                  <a:pt x="2098809" y="0"/>
                </a:lnTo>
                <a:lnTo>
                  <a:pt x="2098809" y="2267645"/>
                </a:lnTo>
                <a:lnTo>
                  <a:pt x="0" y="2267645"/>
                </a:lnTo>
                <a:lnTo>
                  <a:pt x="0" y="0"/>
                </a:lnTo>
                <a:close/>
              </a:path>
            </a:pathLst>
          </a:custGeom>
          <a:blipFill>
            <a:blip r:embed="rId7" cstate="print">
              <a:extLst>
                <a:ext uri="{96DAC541-7B7A-43D3-8B79-37D633B846F1}">
                  <asvg:svgBlip xmlns="" xmlns:asvg="http://schemas.microsoft.com/office/drawing/2016/SVG/main" r:embed="rId8"/>
                </a:ext>
              </a:extLst>
            </a:blip>
            <a:stretch>
              <a:fillRect/>
            </a:stretch>
          </a:blipFill>
        </p:spPr>
      </p:sp>
      <p:sp>
        <p:nvSpPr>
          <p:cNvPr id="12" name="Freeform 12"/>
          <p:cNvSpPr/>
          <p:nvPr/>
        </p:nvSpPr>
        <p:spPr>
          <a:xfrm rot="-5503560">
            <a:off x="16342116" y="7711682"/>
            <a:ext cx="2486577" cy="2587260"/>
          </a:xfrm>
          <a:custGeom>
            <a:avLst/>
            <a:gdLst/>
            <a:ahLst/>
            <a:cxnLst/>
            <a:rect l="l" t="t" r="r" b="b"/>
            <a:pathLst>
              <a:path w="2486577" h="2587260">
                <a:moveTo>
                  <a:pt x="0" y="0"/>
                </a:moveTo>
                <a:lnTo>
                  <a:pt x="2486577" y="0"/>
                </a:lnTo>
                <a:lnTo>
                  <a:pt x="2486577" y="2587260"/>
                </a:lnTo>
                <a:lnTo>
                  <a:pt x="0" y="2587260"/>
                </a:lnTo>
                <a:lnTo>
                  <a:pt x="0" y="0"/>
                </a:lnTo>
                <a:close/>
              </a:path>
            </a:pathLst>
          </a:custGeom>
          <a:blipFill>
            <a:blip r:embed="rId9" cstate="print">
              <a:extLst>
                <a:ext uri="{96DAC541-7B7A-43D3-8B79-37D633B846F1}">
                  <asvg:svgBlip xmlns="" xmlns:asvg="http://schemas.microsoft.com/office/drawing/2016/SVG/main" r:embed="rId10"/>
                </a:ext>
              </a:extLst>
            </a:blip>
            <a:stretch>
              <a:fillRect/>
            </a:stretch>
          </a:blipFill>
        </p:spPr>
      </p:sp>
      <p:sp>
        <p:nvSpPr>
          <p:cNvPr id="13" name="Freeform 13"/>
          <p:cNvSpPr/>
          <p:nvPr/>
        </p:nvSpPr>
        <p:spPr>
          <a:xfrm rot="316995">
            <a:off x="16824837" y="6001714"/>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4" name="Freeform 14"/>
          <p:cNvSpPr/>
          <p:nvPr/>
        </p:nvSpPr>
        <p:spPr>
          <a:xfrm rot="316995">
            <a:off x="13350847" y="8978566"/>
            <a:ext cx="415636" cy="428090"/>
          </a:xfrm>
          <a:custGeom>
            <a:avLst/>
            <a:gdLst/>
            <a:ahLst/>
            <a:cxnLst/>
            <a:rect l="l" t="t" r="r" b="b"/>
            <a:pathLst>
              <a:path w="415636" h="428090">
                <a:moveTo>
                  <a:pt x="0" y="0"/>
                </a:moveTo>
                <a:lnTo>
                  <a:pt x="415637" y="0"/>
                </a:lnTo>
                <a:lnTo>
                  <a:pt x="415637" y="428089"/>
                </a:lnTo>
                <a:lnTo>
                  <a:pt x="0" y="428089"/>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5" name="Freeform 15"/>
          <p:cNvSpPr/>
          <p:nvPr/>
        </p:nvSpPr>
        <p:spPr>
          <a:xfrm rot="-410579">
            <a:off x="4882924" y="901579"/>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6" name="Freeform 16"/>
          <p:cNvSpPr/>
          <p:nvPr/>
        </p:nvSpPr>
        <p:spPr>
          <a:xfrm rot="-410579">
            <a:off x="3142167" y="1141222"/>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7" name="Freeform 17"/>
          <p:cNvSpPr/>
          <p:nvPr/>
        </p:nvSpPr>
        <p:spPr>
          <a:xfrm rot="-410579">
            <a:off x="1658649" y="4489503"/>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8" name="Freeform 18"/>
          <p:cNvSpPr/>
          <p:nvPr/>
        </p:nvSpPr>
        <p:spPr>
          <a:xfrm rot="316995">
            <a:off x="9499502" y="8978566"/>
            <a:ext cx="415636" cy="428090"/>
          </a:xfrm>
          <a:custGeom>
            <a:avLst/>
            <a:gdLst/>
            <a:ahLst/>
            <a:cxnLst/>
            <a:rect l="l" t="t" r="r" b="b"/>
            <a:pathLst>
              <a:path w="415636" h="428090">
                <a:moveTo>
                  <a:pt x="0" y="0"/>
                </a:moveTo>
                <a:lnTo>
                  <a:pt x="415637" y="0"/>
                </a:lnTo>
                <a:lnTo>
                  <a:pt x="415637" y="428089"/>
                </a:lnTo>
                <a:lnTo>
                  <a:pt x="0" y="428089"/>
                </a:lnTo>
                <a:lnTo>
                  <a:pt x="0" y="0"/>
                </a:lnTo>
                <a:close/>
              </a:path>
            </a:pathLst>
          </a:custGeom>
          <a:blipFill>
            <a:blip r:embed="rId11" cstate="print">
              <a:extLst>
                <a:ext uri="{96DAC541-7B7A-43D3-8B79-37D633B846F1}">
                  <asvg:svgBlip xmlns="" xmlns:asvg="http://schemas.microsoft.com/office/drawing/2016/SVG/main" r:embed="rId12"/>
                </a:ext>
              </a:extLst>
            </a:blip>
            <a:stretch>
              <a:fillRect/>
            </a:stretch>
          </a:blipFill>
        </p:spPr>
      </p:sp>
      <p:sp>
        <p:nvSpPr>
          <p:cNvPr id="19" name="TextBox 19"/>
          <p:cNvSpPr txBox="1"/>
          <p:nvPr/>
        </p:nvSpPr>
        <p:spPr>
          <a:xfrm>
            <a:off x="1905000" y="6057900"/>
            <a:ext cx="7010400" cy="2693045"/>
          </a:xfrm>
          <a:prstGeom prst="rect">
            <a:avLst/>
          </a:prstGeom>
          <a:ln>
            <a:solidFill>
              <a:schemeClr val="tx1"/>
            </a:solidFill>
          </a:ln>
        </p:spPr>
        <p:txBody>
          <a:bodyPr wrap="square" lIns="0" tIns="0" rIns="0" bIns="0" rtlCol="0" anchor="t">
            <a:spAutoFit/>
          </a:bodyPr>
          <a:lstStyle/>
          <a:p>
            <a:pPr>
              <a:lnSpc>
                <a:spcPts val="7000"/>
              </a:lnSpc>
            </a:pPr>
            <a:r>
              <a:rPr lang="en-US" sz="3600" dirty="0" err="1" smtClean="0">
                <a:solidFill>
                  <a:srgbClr val="363837"/>
                </a:solidFill>
                <a:latin typeface="Gluten"/>
                <a:ea typeface="Gluten"/>
                <a:cs typeface="Gluten"/>
                <a:sym typeface="Gluten"/>
              </a:rPr>
              <a:t>Manthan</a:t>
            </a:r>
            <a:r>
              <a:rPr lang="en-US" sz="3600" dirty="0" smtClean="0">
                <a:solidFill>
                  <a:srgbClr val="363837"/>
                </a:solidFill>
                <a:latin typeface="Gluten"/>
                <a:ea typeface="Gluten"/>
                <a:cs typeface="Gluten"/>
                <a:sym typeface="Gluten"/>
              </a:rPr>
              <a:t> </a:t>
            </a:r>
            <a:r>
              <a:rPr lang="en-US" sz="3600" dirty="0" err="1" smtClean="0">
                <a:solidFill>
                  <a:srgbClr val="363837"/>
                </a:solidFill>
                <a:latin typeface="Gluten"/>
                <a:ea typeface="Gluten"/>
                <a:cs typeface="Gluten"/>
                <a:sym typeface="Gluten"/>
              </a:rPr>
              <a:t>Gohel</a:t>
            </a:r>
            <a:endParaRPr lang="en-US" sz="3600" dirty="0" smtClean="0">
              <a:solidFill>
                <a:srgbClr val="363837"/>
              </a:solidFill>
              <a:latin typeface="Gluten"/>
              <a:ea typeface="Gluten"/>
              <a:cs typeface="Gluten"/>
              <a:sym typeface="Gluten"/>
            </a:endParaRPr>
          </a:p>
          <a:p>
            <a:pPr>
              <a:lnSpc>
                <a:spcPts val="7000"/>
              </a:lnSpc>
            </a:pPr>
            <a:r>
              <a:rPr lang="en-US" sz="3600" dirty="0" smtClean="0">
                <a:solidFill>
                  <a:srgbClr val="363837"/>
                </a:solidFill>
                <a:latin typeface="Gluten"/>
                <a:ea typeface="Gluten"/>
                <a:cs typeface="Gluten"/>
                <a:sym typeface="Gluten"/>
              </a:rPr>
              <a:t>Enrollment no: 230021712510013</a:t>
            </a:r>
          </a:p>
          <a:p>
            <a:pPr>
              <a:lnSpc>
                <a:spcPts val="7000"/>
              </a:lnSpc>
            </a:pPr>
            <a:r>
              <a:rPr lang="en-US" sz="3600" dirty="0" smtClean="0">
                <a:solidFill>
                  <a:srgbClr val="363837"/>
                </a:solidFill>
                <a:latin typeface="Gluten"/>
                <a:ea typeface="Gluten"/>
                <a:cs typeface="Gluten"/>
                <a:sym typeface="Gluten"/>
              </a:rPr>
              <a:t>Roll no: 21</a:t>
            </a:r>
            <a:endParaRPr lang="en-US" sz="3600" dirty="0">
              <a:solidFill>
                <a:srgbClr val="363837"/>
              </a:solidFill>
              <a:latin typeface="Gluten"/>
              <a:ea typeface="Gluten"/>
              <a:cs typeface="Gluten"/>
              <a:sym typeface="Gluten"/>
            </a:endParaRPr>
          </a:p>
        </p:txBody>
      </p:sp>
      <p:sp>
        <p:nvSpPr>
          <p:cNvPr id="20" name="TextBox 20"/>
          <p:cNvSpPr txBox="1"/>
          <p:nvPr/>
        </p:nvSpPr>
        <p:spPr>
          <a:xfrm>
            <a:off x="9982200" y="4152900"/>
            <a:ext cx="6781800" cy="2693045"/>
          </a:xfrm>
          <a:prstGeom prst="rect">
            <a:avLst/>
          </a:prstGeom>
          <a:ln>
            <a:solidFill>
              <a:schemeClr val="tx1"/>
            </a:solidFill>
          </a:ln>
        </p:spPr>
        <p:txBody>
          <a:bodyPr wrap="square" lIns="0" tIns="0" rIns="0" bIns="0" rtlCol="0" anchor="t">
            <a:spAutoFit/>
          </a:bodyPr>
          <a:lstStyle/>
          <a:p>
            <a:pPr>
              <a:lnSpc>
                <a:spcPts val="7000"/>
              </a:lnSpc>
            </a:pPr>
            <a:r>
              <a:rPr lang="en-US" sz="3600" dirty="0" err="1" smtClean="0">
                <a:solidFill>
                  <a:srgbClr val="363837"/>
                </a:solidFill>
                <a:latin typeface="Gluten"/>
                <a:ea typeface="Gluten"/>
                <a:cs typeface="Gluten"/>
                <a:sym typeface="Gluten"/>
              </a:rPr>
              <a:t>Janvi</a:t>
            </a:r>
            <a:r>
              <a:rPr lang="en-US" sz="3600" dirty="0" smtClean="0">
                <a:solidFill>
                  <a:srgbClr val="363837"/>
                </a:solidFill>
                <a:latin typeface="Gluten"/>
                <a:ea typeface="Gluten"/>
                <a:cs typeface="Gluten"/>
                <a:sym typeface="Gluten"/>
              </a:rPr>
              <a:t> </a:t>
            </a:r>
            <a:r>
              <a:rPr lang="en-US" sz="3600" dirty="0" err="1" smtClean="0">
                <a:solidFill>
                  <a:srgbClr val="363837"/>
                </a:solidFill>
                <a:latin typeface="Gluten"/>
                <a:ea typeface="Gluten"/>
                <a:cs typeface="Gluten"/>
                <a:sym typeface="Gluten"/>
              </a:rPr>
              <a:t>Kanani</a:t>
            </a:r>
            <a:endParaRPr lang="en-US" sz="3600" dirty="0" smtClean="0">
              <a:solidFill>
                <a:srgbClr val="363837"/>
              </a:solidFill>
              <a:latin typeface="Gluten"/>
              <a:ea typeface="Gluten"/>
              <a:cs typeface="Gluten"/>
              <a:sym typeface="Gluten"/>
            </a:endParaRPr>
          </a:p>
          <a:p>
            <a:pPr>
              <a:lnSpc>
                <a:spcPts val="7000"/>
              </a:lnSpc>
            </a:pPr>
            <a:r>
              <a:rPr lang="en-US" sz="3600" dirty="0" smtClean="0">
                <a:solidFill>
                  <a:srgbClr val="363837"/>
                </a:solidFill>
                <a:latin typeface="Gluten"/>
                <a:ea typeface="Gluten"/>
                <a:cs typeface="Gluten"/>
                <a:sym typeface="Gluten"/>
              </a:rPr>
              <a:t>Enrollment no: 23002171210038</a:t>
            </a:r>
          </a:p>
          <a:p>
            <a:pPr>
              <a:lnSpc>
                <a:spcPts val="7000"/>
              </a:lnSpc>
            </a:pPr>
            <a:r>
              <a:rPr lang="en-US" sz="3600" dirty="0" smtClean="0">
                <a:solidFill>
                  <a:srgbClr val="363837"/>
                </a:solidFill>
                <a:latin typeface="Gluten"/>
                <a:ea typeface="Gluten"/>
                <a:cs typeface="Gluten"/>
                <a:sym typeface="Gluten"/>
              </a:rPr>
              <a:t>Roll no: 12</a:t>
            </a:r>
          </a:p>
        </p:txBody>
      </p:sp>
      <p:sp>
        <p:nvSpPr>
          <p:cNvPr id="21" name="TextBox 21"/>
          <p:cNvSpPr txBox="1"/>
          <p:nvPr/>
        </p:nvSpPr>
        <p:spPr>
          <a:xfrm>
            <a:off x="1905000" y="2324100"/>
            <a:ext cx="6934200" cy="2693045"/>
          </a:xfrm>
          <a:prstGeom prst="rect">
            <a:avLst/>
          </a:prstGeom>
          <a:ln>
            <a:solidFill>
              <a:schemeClr val="tx1"/>
            </a:solidFill>
          </a:ln>
        </p:spPr>
        <p:txBody>
          <a:bodyPr wrap="square" lIns="0" tIns="0" rIns="0" bIns="0" rtlCol="0" anchor="t">
            <a:spAutoFit/>
          </a:bodyPr>
          <a:lstStyle/>
          <a:p>
            <a:pPr>
              <a:lnSpc>
                <a:spcPts val="7000"/>
              </a:lnSpc>
            </a:pPr>
            <a:r>
              <a:rPr lang="en-US" sz="3600" dirty="0" smtClean="0">
                <a:solidFill>
                  <a:srgbClr val="363837"/>
                </a:solidFill>
                <a:latin typeface="Gluten"/>
                <a:ea typeface="Gluten"/>
                <a:cs typeface="Gluten"/>
                <a:sym typeface="Gluten"/>
              </a:rPr>
              <a:t>Pal </a:t>
            </a:r>
            <a:r>
              <a:rPr lang="en-US" sz="3600" dirty="0" err="1" smtClean="0">
                <a:solidFill>
                  <a:srgbClr val="363837"/>
                </a:solidFill>
                <a:latin typeface="Gluten"/>
                <a:ea typeface="Gluten"/>
                <a:cs typeface="Gluten"/>
                <a:sym typeface="Gluten"/>
              </a:rPr>
              <a:t>Trivedi</a:t>
            </a:r>
            <a:endParaRPr lang="en-US" sz="3600" dirty="0" smtClean="0">
              <a:solidFill>
                <a:srgbClr val="363837"/>
              </a:solidFill>
              <a:latin typeface="Gluten"/>
              <a:ea typeface="Gluten"/>
              <a:cs typeface="Gluten"/>
              <a:sym typeface="Gluten"/>
            </a:endParaRPr>
          </a:p>
          <a:p>
            <a:pPr>
              <a:lnSpc>
                <a:spcPts val="7000"/>
              </a:lnSpc>
            </a:pPr>
            <a:r>
              <a:rPr lang="en-US" sz="3600" dirty="0" smtClean="0">
                <a:solidFill>
                  <a:srgbClr val="363837"/>
                </a:solidFill>
                <a:latin typeface="Gluten"/>
                <a:ea typeface="Gluten"/>
                <a:cs typeface="Gluten"/>
                <a:sym typeface="Gluten"/>
              </a:rPr>
              <a:t>Enrollment no: </a:t>
            </a:r>
            <a:r>
              <a:rPr lang="en-US" sz="3600" dirty="0" smtClean="0">
                <a:solidFill>
                  <a:srgbClr val="363837"/>
                </a:solidFill>
                <a:latin typeface="Gluten"/>
                <a:ea typeface="Gluten"/>
                <a:cs typeface="Gluten"/>
                <a:sym typeface="Gluten"/>
              </a:rPr>
              <a:t>23002171210185</a:t>
            </a:r>
            <a:endParaRPr lang="en-US" sz="3600" dirty="0" smtClean="0">
              <a:solidFill>
                <a:srgbClr val="363837"/>
              </a:solidFill>
              <a:latin typeface="Gluten"/>
              <a:ea typeface="Gluten"/>
              <a:cs typeface="Gluten"/>
              <a:sym typeface="Gluten"/>
            </a:endParaRPr>
          </a:p>
          <a:p>
            <a:pPr>
              <a:lnSpc>
                <a:spcPts val="7000"/>
              </a:lnSpc>
            </a:pPr>
            <a:r>
              <a:rPr lang="en-US" sz="3600" dirty="0" smtClean="0">
                <a:solidFill>
                  <a:srgbClr val="363837"/>
                </a:solidFill>
                <a:latin typeface="Gluten"/>
                <a:ea typeface="Gluten"/>
                <a:cs typeface="Gluten"/>
                <a:sym typeface="Gluten"/>
              </a:rPr>
              <a:t>Roll no: 4</a:t>
            </a:r>
            <a:endParaRPr lang="en-US" sz="3600" dirty="0">
              <a:solidFill>
                <a:srgbClr val="363837"/>
              </a:solidFill>
              <a:latin typeface="Gluten"/>
              <a:ea typeface="Gluten"/>
              <a:cs typeface="Gluten"/>
              <a:sym typeface="Gluten"/>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rot="-830258">
            <a:off x="12967812" y="6189584"/>
            <a:ext cx="9749996" cy="8260906"/>
          </a:xfrm>
          <a:custGeom>
            <a:avLst/>
            <a:gdLst/>
            <a:ahLst/>
            <a:cxnLst/>
            <a:rect l="l" t="t" r="r" b="b"/>
            <a:pathLst>
              <a:path w="9749996" h="8260906">
                <a:moveTo>
                  <a:pt x="0" y="0"/>
                </a:moveTo>
                <a:lnTo>
                  <a:pt x="9749997" y="0"/>
                </a:lnTo>
                <a:lnTo>
                  <a:pt x="9749997"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97503">
            <a:off x="-5361807" y="-4130453"/>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416896" y="2781988"/>
            <a:ext cx="11265376" cy="6078855"/>
          </a:xfrm>
          <a:prstGeom prst="rect">
            <a:avLst/>
          </a:prstGeom>
        </p:spPr>
        <p:txBody>
          <a:bodyPr lIns="0" tIns="0" rIns="0" bIns="0" rtlCol="0" anchor="t">
            <a:spAutoFit/>
          </a:bodyPr>
          <a:lstStyle/>
          <a:p>
            <a:pPr algn="just">
              <a:lnSpc>
                <a:spcPts val="4800"/>
              </a:lnSpc>
            </a:pPr>
            <a:r>
              <a:rPr lang="en-US" sz="3200" dirty="0">
                <a:solidFill>
                  <a:srgbClr val="363837"/>
                </a:solidFill>
                <a:latin typeface="Gluten"/>
                <a:ea typeface="Gluten"/>
                <a:cs typeface="Gluten"/>
                <a:sym typeface="Gluten"/>
              </a:rPr>
              <a:t>The Student Performance Analysis System is a comprehensive Flask-based web application designed to analyze and visualize student performance data. It aims to provide educational </a:t>
            </a:r>
            <a:r>
              <a:rPr lang="en-US" sz="3200" dirty="0" smtClean="0">
                <a:solidFill>
                  <a:srgbClr val="363837"/>
                </a:solidFill>
                <a:latin typeface="Gluten"/>
                <a:ea typeface="Gluten"/>
                <a:cs typeface="Gluten"/>
                <a:sym typeface="Gluten"/>
              </a:rPr>
              <a:t>institutions and  teachers with </a:t>
            </a:r>
            <a:r>
              <a:rPr lang="en-US" sz="3200" dirty="0">
                <a:solidFill>
                  <a:srgbClr val="363837"/>
                </a:solidFill>
                <a:latin typeface="Gluten"/>
                <a:ea typeface="Gluten"/>
                <a:cs typeface="Gluten"/>
                <a:sym typeface="Gluten"/>
              </a:rPr>
              <a:t>insights into academic performance, helping identify strengths, weaknesses, and areas for improvement. The system processes data from Excel files, calculates performance metrics, and generates detailed reports and visualizations to support data-driven decision-making in education.</a:t>
            </a:r>
          </a:p>
        </p:txBody>
      </p:sp>
      <p:sp>
        <p:nvSpPr>
          <p:cNvPr id="5" name="Freeform 5"/>
          <p:cNvSpPr/>
          <p:nvPr/>
        </p:nvSpPr>
        <p:spPr>
          <a:xfrm>
            <a:off x="13804519" y="1028700"/>
            <a:ext cx="3067396" cy="8229600"/>
          </a:xfrm>
          <a:custGeom>
            <a:avLst/>
            <a:gdLst/>
            <a:ahLst/>
            <a:cxnLst/>
            <a:rect l="l" t="t" r="r" b="b"/>
            <a:pathLst>
              <a:path w="3067396" h="8229600">
                <a:moveTo>
                  <a:pt x="0" y="0"/>
                </a:moveTo>
                <a:lnTo>
                  <a:pt x="3067396" y="0"/>
                </a:lnTo>
                <a:lnTo>
                  <a:pt x="3067396" y="8229600"/>
                </a:lnTo>
                <a:lnTo>
                  <a:pt x="0" y="82296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2467875" y="1600888"/>
            <a:ext cx="9163418" cy="1209675"/>
          </a:xfrm>
          <a:prstGeom prst="rect">
            <a:avLst/>
          </a:prstGeom>
        </p:spPr>
        <p:txBody>
          <a:bodyPr lIns="0" tIns="0" rIns="0" bIns="0" rtlCol="0" anchor="t">
            <a:spAutoFit/>
          </a:bodyPr>
          <a:lstStyle/>
          <a:p>
            <a:pPr algn="ctr">
              <a:lnSpc>
                <a:spcPts val="9000"/>
              </a:lnSpc>
            </a:pPr>
            <a:r>
              <a:rPr lang="en-US" sz="9000">
                <a:solidFill>
                  <a:srgbClr val="363837"/>
                </a:solidFill>
                <a:latin typeface="Le Petit Cochon"/>
                <a:ea typeface="Le Petit Cochon"/>
                <a:cs typeface="Le Petit Cochon"/>
                <a:sym typeface="Le Petit Cochon"/>
              </a:rPr>
              <a:t>INTRODUCTION</a:t>
            </a:r>
          </a:p>
        </p:txBody>
      </p:sp>
      <p:sp>
        <p:nvSpPr>
          <p:cNvPr id="7" name="Freeform 7"/>
          <p:cNvSpPr/>
          <p:nvPr/>
        </p:nvSpPr>
        <p:spPr>
          <a:xfrm rot="-5121935">
            <a:off x="-781659" y="8818675"/>
            <a:ext cx="2098809" cy="2267646"/>
          </a:xfrm>
          <a:custGeom>
            <a:avLst/>
            <a:gdLst/>
            <a:ahLst/>
            <a:cxnLst/>
            <a:rect l="l" t="t" r="r" b="b"/>
            <a:pathLst>
              <a:path w="2098809" h="2267646">
                <a:moveTo>
                  <a:pt x="0" y="0"/>
                </a:moveTo>
                <a:lnTo>
                  <a:pt x="2098810" y="0"/>
                </a:lnTo>
                <a:lnTo>
                  <a:pt x="2098810" y="2267645"/>
                </a:lnTo>
                <a:lnTo>
                  <a:pt x="0" y="2267645"/>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8" name="Freeform 8"/>
          <p:cNvSpPr/>
          <p:nvPr/>
        </p:nvSpPr>
        <p:spPr>
          <a:xfrm rot="-5503560">
            <a:off x="15269031" y="-853677"/>
            <a:ext cx="2486577" cy="2587260"/>
          </a:xfrm>
          <a:custGeom>
            <a:avLst/>
            <a:gdLst/>
            <a:ahLst/>
            <a:cxnLst/>
            <a:rect l="l" t="t" r="r" b="b"/>
            <a:pathLst>
              <a:path w="2486577" h="2587260">
                <a:moveTo>
                  <a:pt x="0" y="0"/>
                </a:moveTo>
                <a:lnTo>
                  <a:pt x="2486577" y="0"/>
                </a:lnTo>
                <a:lnTo>
                  <a:pt x="2486577" y="2587260"/>
                </a:lnTo>
                <a:lnTo>
                  <a:pt x="0" y="258726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rot="585962">
            <a:off x="12564917" y="902524"/>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0" name="Freeform 10"/>
          <p:cNvSpPr/>
          <p:nvPr/>
        </p:nvSpPr>
        <p:spPr>
          <a:xfrm rot="585962">
            <a:off x="11320101" y="410135"/>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1" name="Freeform 11"/>
          <p:cNvSpPr/>
          <p:nvPr/>
        </p:nvSpPr>
        <p:spPr>
          <a:xfrm rot="316995">
            <a:off x="5491599" y="9508798"/>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2" name="Freeform 12"/>
          <p:cNvSpPr/>
          <p:nvPr/>
        </p:nvSpPr>
        <p:spPr>
          <a:xfrm rot="316995">
            <a:off x="3739343" y="9377419"/>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rot="-830258">
            <a:off x="12967812" y="6189584"/>
            <a:ext cx="9749996" cy="8260906"/>
          </a:xfrm>
          <a:custGeom>
            <a:avLst/>
            <a:gdLst/>
            <a:ahLst/>
            <a:cxnLst/>
            <a:rect l="l" t="t" r="r" b="b"/>
            <a:pathLst>
              <a:path w="9749996" h="8260906">
                <a:moveTo>
                  <a:pt x="0" y="0"/>
                </a:moveTo>
                <a:lnTo>
                  <a:pt x="9749997" y="0"/>
                </a:lnTo>
                <a:lnTo>
                  <a:pt x="9749997"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97503">
            <a:off x="-5337453" y="-4507472"/>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320353" y="2057400"/>
            <a:ext cx="3495710" cy="7200900"/>
          </a:xfrm>
          <a:custGeom>
            <a:avLst/>
            <a:gdLst/>
            <a:ahLst/>
            <a:cxnLst/>
            <a:rect l="l" t="t" r="r" b="b"/>
            <a:pathLst>
              <a:path w="3495710" h="7200900">
                <a:moveTo>
                  <a:pt x="0" y="0"/>
                </a:moveTo>
                <a:lnTo>
                  <a:pt x="3495710" y="0"/>
                </a:lnTo>
                <a:lnTo>
                  <a:pt x="3495710" y="7200900"/>
                </a:lnTo>
                <a:lnTo>
                  <a:pt x="0" y="72009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482651" y="2462869"/>
            <a:ext cx="11265376" cy="6871334"/>
          </a:xfrm>
          <a:prstGeom prst="rect">
            <a:avLst/>
          </a:prstGeom>
        </p:spPr>
        <p:txBody>
          <a:bodyPr lIns="0" tIns="0" rIns="0" bIns="0" rtlCol="0" anchor="t">
            <a:spAutoFit/>
          </a:bodyPr>
          <a:lstStyle/>
          <a:p>
            <a:pPr marL="604523" lvl="1" indent="-302261" algn="just">
              <a:lnSpc>
                <a:spcPts val="4200"/>
              </a:lnSpc>
              <a:buFont typeface="Arial"/>
              <a:buChar char="•"/>
            </a:pPr>
            <a:r>
              <a:rPr lang="en-US" sz="2800" b="1" dirty="0">
                <a:solidFill>
                  <a:srgbClr val="363837"/>
                </a:solidFill>
                <a:latin typeface="Gluten Bold"/>
                <a:ea typeface="Gluten Bold"/>
                <a:cs typeface="Gluten Bold"/>
                <a:sym typeface="Gluten Bold"/>
              </a:rPr>
              <a:t>Dynamic Subject Detection</a:t>
            </a:r>
            <a:r>
              <a:rPr lang="en-US" sz="2800" dirty="0">
                <a:solidFill>
                  <a:srgbClr val="363837"/>
                </a:solidFill>
                <a:latin typeface="Gluten"/>
                <a:ea typeface="Gluten"/>
                <a:cs typeface="Gluten"/>
                <a:sym typeface="Gluten"/>
              </a:rPr>
              <a:t>: Automatically identifies subjects and their respective test columns from the data.</a:t>
            </a:r>
          </a:p>
          <a:p>
            <a:pPr marL="604523" lvl="1" indent="-302261" algn="just">
              <a:lnSpc>
                <a:spcPts val="4200"/>
              </a:lnSpc>
              <a:buFont typeface="Arial"/>
              <a:buChar char="•"/>
            </a:pPr>
            <a:r>
              <a:rPr lang="en-US" sz="2800" b="1" dirty="0">
                <a:solidFill>
                  <a:srgbClr val="363837"/>
                </a:solidFill>
                <a:latin typeface="Gluten Bold"/>
                <a:ea typeface="Gluten Bold"/>
                <a:cs typeface="Gluten Bold"/>
                <a:sym typeface="Gluten Bold"/>
              </a:rPr>
              <a:t>Detailed Student Analysis</a:t>
            </a:r>
            <a:r>
              <a:rPr lang="en-US" sz="2800" dirty="0">
                <a:solidFill>
                  <a:srgbClr val="363837"/>
                </a:solidFill>
                <a:latin typeface="Gluten"/>
                <a:ea typeface="Gluten"/>
                <a:cs typeface="Gluten"/>
                <a:sym typeface="Gluten"/>
              </a:rPr>
              <a:t>: Provides in-depth analysis of each student's performance, including strengths, weaknesses, and recommendations for improvement.</a:t>
            </a:r>
          </a:p>
          <a:p>
            <a:pPr marL="604523" lvl="1" indent="-302261" algn="just">
              <a:lnSpc>
                <a:spcPts val="4200"/>
              </a:lnSpc>
              <a:buFont typeface="Arial"/>
              <a:buChar char="•"/>
            </a:pPr>
            <a:r>
              <a:rPr lang="en-US" sz="2800" b="1" dirty="0">
                <a:solidFill>
                  <a:srgbClr val="363837"/>
                </a:solidFill>
                <a:latin typeface="Gluten Bold"/>
                <a:ea typeface="Gluten Bold"/>
                <a:cs typeface="Gluten Bold"/>
                <a:sym typeface="Gluten Bold"/>
              </a:rPr>
              <a:t>Interactive Dashboard</a:t>
            </a:r>
            <a:r>
              <a:rPr lang="en-US" sz="2800" dirty="0">
                <a:solidFill>
                  <a:srgbClr val="363837"/>
                </a:solidFill>
                <a:latin typeface="Gluten"/>
                <a:ea typeface="Gluten"/>
                <a:cs typeface="Gluten"/>
                <a:sym typeface="Gluten"/>
              </a:rPr>
              <a:t>: Offers an interactive interface for viewing overall performance metrics and trends.</a:t>
            </a:r>
          </a:p>
          <a:p>
            <a:pPr marL="604523" lvl="1" indent="-302261" algn="just">
              <a:lnSpc>
                <a:spcPts val="4200"/>
              </a:lnSpc>
              <a:buFont typeface="Arial"/>
              <a:buChar char="•"/>
            </a:pPr>
            <a:r>
              <a:rPr lang="en-US" sz="2800" b="1" dirty="0">
                <a:solidFill>
                  <a:srgbClr val="363837"/>
                </a:solidFill>
                <a:latin typeface="Gluten Bold"/>
                <a:ea typeface="Gluten Bold"/>
                <a:cs typeface="Gluten Bold"/>
                <a:sym typeface="Gluten Bold"/>
              </a:rPr>
              <a:t>Customizable Graphs</a:t>
            </a:r>
            <a:r>
              <a:rPr lang="en-US" sz="2800" dirty="0">
                <a:solidFill>
                  <a:srgbClr val="363837"/>
                </a:solidFill>
                <a:latin typeface="Gluten"/>
                <a:ea typeface="Gluten"/>
                <a:cs typeface="Gluten"/>
                <a:sym typeface="Gluten"/>
              </a:rPr>
              <a:t>: Generates customizable graphs for visualizing performance trends across subjects and tests.</a:t>
            </a:r>
          </a:p>
          <a:p>
            <a:pPr marL="604523" lvl="1" indent="-302261" algn="just">
              <a:lnSpc>
                <a:spcPts val="4200"/>
              </a:lnSpc>
              <a:buFont typeface="Arial"/>
              <a:buChar char="•"/>
            </a:pPr>
            <a:r>
              <a:rPr lang="en-US" sz="2800" b="1" dirty="0">
                <a:solidFill>
                  <a:srgbClr val="363837"/>
                </a:solidFill>
                <a:latin typeface="Gluten Bold"/>
                <a:ea typeface="Gluten Bold"/>
                <a:cs typeface="Gluten Bold"/>
                <a:sym typeface="Gluten Bold"/>
              </a:rPr>
              <a:t>PDF </a:t>
            </a:r>
            <a:r>
              <a:rPr lang="en-US" sz="2800" b="1" dirty="0" err="1">
                <a:solidFill>
                  <a:srgbClr val="363837"/>
                </a:solidFill>
                <a:latin typeface="Gluten Bold"/>
                <a:ea typeface="Gluten Bold"/>
                <a:cs typeface="Gluten Bold"/>
                <a:sym typeface="Gluten Bold"/>
              </a:rPr>
              <a:t>Marksheet</a:t>
            </a:r>
            <a:r>
              <a:rPr lang="en-US" sz="2800" b="1" dirty="0">
                <a:solidFill>
                  <a:srgbClr val="363837"/>
                </a:solidFill>
                <a:latin typeface="Gluten Bold"/>
                <a:ea typeface="Gluten Bold"/>
                <a:cs typeface="Gluten Bold"/>
                <a:sym typeface="Gluten Bold"/>
              </a:rPr>
              <a:t> Generation</a:t>
            </a:r>
            <a:r>
              <a:rPr lang="en-US" sz="2800" dirty="0">
                <a:solidFill>
                  <a:srgbClr val="363837"/>
                </a:solidFill>
                <a:latin typeface="Gluten"/>
                <a:ea typeface="Gluten"/>
                <a:cs typeface="Gluten"/>
                <a:sym typeface="Gluten"/>
              </a:rPr>
              <a:t>: Automatically generates downloadable PDF </a:t>
            </a:r>
            <a:r>
              <a:rPr lang="en-US" sz="2800" dirty="0" err="1">
                <a:solidFill>
                  <a:srgbClr val="363837"/>
                </a:solidFill>
                <a:latin typeface="Gluten"/>
                <a:ea typeface="Gluten"/>
                <a:cs typeface="Gluten"/>
                <a:sym typeface="Gluten"/>
              </a:rPr>
              <a:t>marksheets</a:t>
            </a:r>
            <a:r>
              <a:rPr lang="en-US" sz="2800" dirty="0">
                <a:solidFill>
                  <a:srgbClr val="363837"/>
                </a:solidFill>
                <a:latin typeface="Gluten"/>
                <a:ea typeface="Gluten"/>
                <a:cs typeface="Gluten"/>
                <a:sym typeface="Gluten"/>
              </a:rPr>
              <a:t> for individual students.</a:t>
            </a:r>
          </a:p>
          <a:p>
            <a:pPr algn="just">
              <a:lnSpc>
                <a:spcPts val="3750"/>
              </a:lnSpc>
            </a:pPr>
            <a:endParaRPr/>
          </a:p>
        </p:txBody>
      </p:sp>
      <p:sp>
        <p:nvSpPr>
          <p:cNvPr id="6" name="TextBox 6"/>
          <p:cNvSpPr txBox="1"/>
          <p:nvPr/>
        </p:nvSpPr>
        <p:spPr>
          <a:xfrm>
            <a:off x="2533630" y="847725"/>
            <a:ext cx="9163418" cy="1209675"/>
          </a:xfrm>
          <a:prstGeom prst="rect">
            <a:avLst/>
          </a:prstGeom>
        </p:spPr>
        <p:txBody>
          <a:bodyPr lIns="0" tIns="0" rIns="0" bIns="0" rtlCol="0" anchor="t">
            <a:spAutoFit/>
          </a:bodyPr>
          <a:lstStyle/>
          <a:p>
            <a:pPr algn="ctr">
              <a:lnSpc>
                <a:spcPts val="9000"/>
              </a:lnSpc>
            </a:pPr>
            <a:r>
              <a:rPr lang="en-US" sz="9000">
                <a:solidFill>
                  <a:srgbClr val="363837"/>
                </a:solidFill>
                <a:latin typeface="Le Petit Cochon"/>
                <a:ea typeface="Le Petit Cochon"/>
                <a:cs typeface="Le Petit Cochon"/>
                <a:sym typeface="Le Petit Cochon"/>
              </a:rPr>
              <a:t>FEATURES</a:t>
            </a:r>
          </a:p>
        </p:txBody>
      </p:sp>
      <p:sp>
        <p:nvSpPr>
          <p:cNvPr id="7" name="Freeform 7"/>
          <p:cNvSpPr/>
          <p:nvPr/>
        </p:nvSpPr>
        <p:spPr>
          <a:xfrm rot="6094401">
            <a:off x="16793406" y="18079"/>
            <a:ext cx="2098809" cy="2267646"/>
          </a:xfrm>
          <a:custGeom>
            <a:avLst/>
            <a:gdLst/>
            <a:ahLst/>
            <a:cxnLst/>
            <a:rect l="l" t="t" r="r" b="b"/>
            <a:pathLst>
              <a:path w="2098809" h="2267646">
                <a:moveTo>
                  <a:pt x="0" y="0"/>
                </a:moveTo>
                <a:lnTo>
                  <a:pt x="2098809" y="0"/>
                </a:lnTo>
                <a:lnTo>
                  <a:pt x="2098809" y="2267646"/>
                </a:lnTo>
                <a:lnTo>
                  <a:pt x="0" y="2267646"/>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8" name="Freeform 8"/>
          <p:cNvSpPr/>
          <p:nvPr/>
        </p:nvSpPr>
        <p:spPr>
          <a:xfrm rot="-410579">
            <a:off x="14252565" y="700576"/>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rot="-410579">
            <a:off x="12540209" y="814655"/>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5503560">
            <a:off x="433166" y="8505116"/>
            <a:ext cx="2486577" cy="2587260"/>
          </a:xfrm>
          <a:custGeom>
            <a:avLst/>
            <a:gdLst/>
            <a:ahLst/>
            <a:cxnLst/>
            <a:rect l="l" t="t" r="r" b="b"/>
            <a:pathLst>
              <a:path w="2486577" h="2587260">
                <a:moveTo>
                  <a:pt x="0" y="0"/>
                </a:moveTo>
                <a:lnTo>
                  <a:pt x="2486577" y="0"/>
                </a:lnTo>
                <a:lnTo>
                  <a:pt x="2486577" y="2587260"/>
                </a:lnTo>
                <a:lnTo>
                  <a:pt x="0" y="258726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1" name="Freeform 11"/>
          <p:cNvSpPr/>
          <p:nvPr/>
        </p:nvSpPr>
        <p:spPr>
          <a:xfrm rot="316995">
            <a:off x="5599666" y="9352430"/>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2" name="Freeform 12"/>
          <p:cNvSpPr/>
          <p:nvPr/>
        </p:nvSpPr>
        <p:spPr>
          <a:xfrm rot="316995">
            <a:off x="3429785" y="9352430"/>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rot="-830258">
            <a:off x="12967812" y="6189584"/>
            <a:ext cx="9749996" cy="8260906"/>
          </a:xfrm>
          <a:custGeom>
            <a:avLst/>
            <a:gdLst/>
            <a:ahLst/>
            <a:cxnLst/>
            <a:rect l="l" t="t" r="r" b="b"/>
            <a:pathLst>
              <a:path w="9749996" h="8260906">
                <a:moveTo>
                  <a:pt x="0" y="0"/>
                </a:moveTo>
                <a:lnTo>
                  <a:pt x="9749997" y="0"/>
                </a:lnTo>
                <a:lnTo>
                  <a:pt x="9749997"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97503">
            <a:off x="-5337453" y="-4507472"/>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271895" y="2595715"/>
            <a:ext cx="3622100" cy="6468036"/>
          </a:xfrm>
          <a:custGeom>
            <a:avLst/>
            <a:gdLst/>
            <a:ahLst/>
            <a:cxnLst/>
            <a:rect l="l" t="t" r="r" b="b"/>
            <a:pathLst>
              <a:path w="3622100" h="6468036">
                <a:moveTo>
                  <a:pt x="0" y="0"/>
                </a:moveTo>
                <a:lnTo>
                  <a:pt x="3622100" y="0"/>
                </a:lnTo>
                <a:lnTo>
                  <a:pt x="3622100" y="6468036"/>
                </a:lnTo>
                <a:lnTo>
                  <a:pt x="0" y="646803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1231327" y="2666148"/>
            <a:ext cx="11284859" cy="6924675"/>
          </a:xfrm>
          <a:prstGeom prst="rect">
            <a:avLst/>
          </a:prstGeom>
        </p:spPr>
        <p:txBody>
          <a:bodyPr lIns="0" tIns="0" rIns="0" bIns="0" rtlCol="0" anchor="t">
            <a:spAutoFit/>
          </a:bodyPr>
          <a:lstStyle/>
          <a:p>
            <a:pPr marL="647702" lvl="1" indent="-323851" algn="just">
              <a:lnSpc>
                <a:spcPts val="4200"/>
              </a:lnSpc>
              <a:buFont typeface="Arial"/>
              <a:buChar char="•"/>
            </a:pPr>
            <a:r>
              <a:rPr lang="en-US" sz="3000" b="1" dirty="0">
                <a:solidFill>
                  <a:srgbClr val="363837"/>
                </a:solidFill>
                <a:latin typeface="Gluten Bold"/>
                <a:ea typeface="Gluten Bold"/>
                <a:cs typeface="Gluten Bold"/>
                <a:sym typeface="Gluten Bold"/>
              </a:rPr>
              <a:t>Data Loading and Cleaning</a:t>
            </a:r>
            <a:r>
              <a:rPr lang="en-US" sz="3000" dirty="0">
                <a:solidFill>
                  <a:srgbClr val="363837"/>
                </a:solidFill>
                <a:latin typeface="Gluten"/>
                <a:ea typeface="Gluten"/>
                <a:cs typeface="Gluten"/>
                <a:sym typeface="Gluten"/>
              </a:rPr>
              <a:t>: Loads student performance data from an Excel file and cleans it for analysis.</a:t>
            </a:r>
          </a:p>
          <a:p>
            <a:pPr marL="647702" lvl="1" indent="-323851" algn="just">
              <a:lnSpc>
                <a:spcPts val="4200"/>
              </a:lnSpc>
              <a:buFont typeface="Arial"/>
              <a:buChar char="•"/>
            </a:pPr>
            <a:r>
              <a:rPr lang="en-US" sz="3000" b="1" dirty="0">
                <a:solidFill>
                  <a:srgbClr val="363837"/>
                </a:solidFill>
                <a:latin typeface="Gluten Bold"/>
                <a:ea typeface="Gluten Bold"/>
                <a:cs typeface="Gluten Bold"/>
                <a:sym typeface="Gluten Bold"/>
              </a:rPr>
              <a:t>Performance Calculation</a:t>
            </a:r>
            <a:r>
              <a:rPr lang="en-US" sz="3000" dirty="0">
                <a:solidFill>
                  <a:srgbClr val="363837"/>
                </a:solidFill>
                <a:latin typeface="Gluten"/>
                <a:ea typeface="Gluten"/>
                <a:cs typeface="Gluten"/>
                <a:sym typeface="Gluten"/>
              </a:rPr>
              <a:t>: Calculates total marks, grades, and performance improvements for each student.</a:t>
            </a:r>
          </a:p>
          <a:p>
            <a:pPr marL="647702" lvl="1" indent="-323851" algn="just">
              <a:lnSpc>
                <a:spcPts val="4200"/>
              </a:lnSpc>
              <a:buFont typeface="Arial"/>
              <a:buChar char="•"/>
            </a:pPr>
            <a:r>
              <a:rPr lang="en-US" sz="3000" b="1" dirty="0">
                <a:solidFill>
                  <a:srgbClr val="363837"/>
                </a:solidFill>
                <a:latin typeface="Gluten Bold"/>
                <a:ea typeface="Gluten Bold"/>
                <a:cs typeface="Gluten Bold"/>
                <a:sym typeface="Gluten Bold"/>
              </a:rPr>
              <a:t>Graph Generation</a:t>
            </a:r>
            <a:r>
              <a:rPr lang="en-US" sz="3000" dirty="0">
                <a:solidFill>
                  <a:srgbClr val="363837"/>
                </a:solidFill>
                <a:latin typeface="Gluten"/>
                <a:ea typeface="Gluten"/>
                <a:cs typeface="Gluten"/>
                <a:sym typeface="Gluten"/>
              </a:rPr>
              <a:t>: Generates performance graphs for individual students and overall class performance.</a:t>
            </a:r>
          </a:p>
          <a:p>
            <a:pPr marL="647702" lvl="1" indent="-323851" algn="just">
              <a:lnSpc>
                <a:spcPts val="4200"/>
              </a:lnSpc>
              <a:buFont typeface="Arial"/>
              <a:buChar char="•"/>
            </a:pPr>
            <a:r>
              <a:rPr lang="en-US" sz="3000" b="1" dirty="0">
                <a:solidFill>
                  <a:srgbClr val="363837"/>
                </a:solidFill>
                <a:latin typeface="Gluten Bold"/>
                <a:ea typeface="Gluten Bold"/>
                <a:cs typeface="Gluten Bold"/>
                <a:sym typeface="Gluten Bold"/>
              </a:rPr>
              <a:t>Download Options</a:t>
            </a:r>
            <a:r>
              <a:rPr lang="en-US" sz="3000" dirty="0">
                <a:solidFill>
                  <a:srgbClr val="363837"/>
                </a:solidFill>
                <a:latin typeface="Gluten"/>
                <a:ea typeface="Gluten"/>
                <a:cs typeface="Gluten"/>
                <a:sym typeface="Gluten"/>
              </a:rPr>
              <a:t>: Allows users to download subject-wise results and division lists in Excel format.</a:t>
            </a:r>
          </a:p>
          <a:p>
            <a:pPr marL="647702" lvl="1" indent="-323851" algn="just">
              <a:lnSpc>
                <a:spcPts val="4200"/>
              </a:lnSpc>
              <a:buFont typeface="Arial"/>
              <a:buChar char="•"/>
            </a:pPr>
            <a:r>
              <a:rPr lang="en-US" sz="3000" b="1" dirty="0">
                <a:solidFill>
                  <a:srgbClr val="363837"/>
                </a:solidFill>
                <a:latin typeface="Gluten Bold"/>
                <a:ea typeface="Gluten Bold"/>
                <a:cs typeface="Gluten Bold"/>
                <a:sym typeface="Gluten Bold"/>
              </a:rPr>
              <a:t>User-Friendly Interface</a:t>
            </a:r>
            <a:r>
              <a:rPr lang="en-US" sz="3000" dirty="0">
                <a:solidFill>
                  <a:srgbClr val="363837"/>
                </a:solidFill>
                <a:latin typeface="Gluten"/>
                <a:ea typeface="Gluten"/>
                <a:cs typeface="Gluten"/>
                <a:sym typeface="Gluten"/>
              </a:rPr>
              <a:t>: Provides an intuitive web interface for easy navigation and data interpretation.</a:t>
            </a:r>
          </a:p>
          <a:p>
            <a:pPr algn="just">
              <a:lnSpc>
                <a:spcPts val="4200"/>
              </a:lnSpc>
            </a:pPr>
            <a:endParaRPr/>
          </a:p>
        </p:txBody>
      </p:sp>
      <p:sp>
        <p:nvSpPr>
          <p:cNvPr id="7" name="Freeform 7"/>
          <p:cNvSpPr/>
          <p:nvPr/>
        </p:nvSpPr>
        <p:spPr>
          <a:xfrm rot="6094401">
            <a:off x="16793406" y="18079"/>
            <a:ext cx="2098809" cy="2267646"/>
          </a:xfrm>
          <a:custGeom>
            <a:avLst/>
            <a:gdLst/>
            <a:ahLst/>
            <a:cxnLst/>
            <a:rect l="l" t="t" r="r" b="b"/>
            <a:pathLst>
              <a:path w="2098809" h="2267646">
                <a:moveTo>
                  <a:pt x="0" y="0"/>
                </a:moveTo>
                <a:lnTo>
                  <a:pt x="2098809" y="0"/>
                </a:lnTo>
                <a:lnTo>
                  <a:pt x="2098809" y="2267646"/>
                </a:lnTo>
                <a:lnTo>
                  <a:pt x="0" y="2267646"/>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8" name="Freeform 8"/>
          <p:cNvSpPr/>
          <p:nvPr/>
        </p:nvSpPr>
        <p:spPr>
          <a:xfrm rot="-410579">
            <a:off x="14252565" y="700576"/>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rot="-410579">
            <a:off x="13587623" y="289937"/>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5503560">
            <a:off x="447312" y="8490537"/>
            <a:ext cx="2889954" cy="3006970"/>
          </a:xfrm>
          <a:custGeom>
            <a:avLst/>
            <a:gdLst/>
            <a:ahLst/>
            <a:cxnLst/>
            <a:rect l="l" t="t" r="r" b="b"/>
            <a:pathLst>
              <a:path w="2889954" h="3006970">
                <a:moveTo>
                  <a:pt x="0" y="0"/>
                </a:moveTo>
                <a:lnTo>
                  <a:pt x="2889954" y="0"/>
                </a:lnTo>
                <a:lnTo>
                  <a:pt x="2889954" y="3006971"/>
                </a:lnTo>
                <a:lnTo>
                  <a:pt x="0" y="3006971"/>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1" name="Freeform 11"/>
          <p:cNvSpPr/>
          <p:nvPr/>
        </p:nvSpPr>
        <p:spPr>
          <a:xfrm rot="316995">
            <a:off x="5599666" y="9352430"/>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2" name="Freeform 12"/>
          <p:cNvSpPr/>
          <p:nvPr/>
        </p:nvSpPr>
        <p:spPr>
          <a:xfrm rot="316995">
            <a:off x="3429785" y="9352430"/>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rot="-830258">
            <a:off x="12967812" y="6189584"/>
            <a:ext cx="9749996" cy="8260906"/>
          </a:xfrm>
          <a:custGeom>
            <a:avLst/>
            <a:gdLst/>
            <a:ahLst/>
            <a:cxnLst/>
            <a:rect l="l" t="t" r="r" b="b"/>
            <a:pathLst>
              <a:path w="9749996" h="8260906">
                <a:moveTo>
                  <a:pt x="0" y="0"/>
                </a:moveTo>
                <a:lnTo>
                  <a:pt x="9749997" y="0"/>
                </a:lnTo>
                <a:lnTo>
                  <a:pt x="9749997"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4797503">
            <a:off x="-5337453" y="-4507472"/>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118315" y="2407441"/>
            <a:ext cx="4140985" cy="6172200"/>
          </a:xfrm>
          <a:custGeom>
            <a:avLst/>
            <a:gdLst/>
            <a:ahLst/>
            <a:cxnLst/>
            <a:rect l="l" t="t" r="r" b="b"/>
            <a:pathLst>
              <a:path w="4140985" h="6172200">
                <a:moveTo>
                  <a:pt x="0" y="0"/>
                </a:moveTo>
                <a:lnTo>
                  <a:pt x="4140985" y="0"/>
                </a:lnTo>
                <a:lnTo>
                  <a:pt x="4140985" y="6172200"/>
                </a:lnTo>
                <a:lnTo>
                  <a:pt x="0" y="61722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655316" y="1856531"/>
            <a:ext cx="11092711" cy="8553450"/>
          </a:xfrm>
          <a:prstGeom prst="rect">
            <a:avLst/>
          </a:prstGeom>
        </p:spPr>
        <p:txBody>
          <a:bodyPr lIns="0" tIns="0" rIns="0" bIns="0" rtlCol="0" anchor="t">
            <a:spAutoFit/>
          </a:bodyPr>
          <a:lstStyle/>
          <a:p>
            <a:pPr marL="647702" lvl="1" indent="-323851" algn="just">
              <a:lnSpc>
                <a:spcPts val="4500"/>
              </a:lnSpc>
              <a:buFont typeface="Arial"/>
              <a:buChar char="•"/>
            </a:pPr>
            <a:r>
              <a:rPr lang="en-US" sz="3000" b="1" dirty="0">
                <a:solidFill>
                  <a:srgbClr val="363837"/>
                </a:solidFill>
                <a:latin typeface="Gluten Bold"/>
                <a:ea typeface="Gluten Bold"/>
                <a:cs typeface="Gluten Bold"/>
                <a:sym typeface="Gluten Bold"/>
              </a:rPr>
              <a:t>Enhanced Analytics</a:t>
            </a:r>
            <a:r>
              <a:rPr lang="en-US" sz="3000" dirty="0">
                <a:solidFill>
                  <a:srgbClr val="363837"/>
                </a:solidFill>
                <a:latin typeface="Gluten"/>
                <a:ea typeface="Gluten"/>
                <a:cs typeface="Gluten"/>
                <a:sym typeface="Gluten"/>
              </a:rPr>
              <a:t>: Integration of advanced analytics and machine learning models for predictive analysis.</a:t>
            </a:r>
          </a:p>
          <a:p>
            <a:pPr marL="647702" lvl="1" indent="-323851" algn="just">
              <a:lnSpc>
                <a:spcPts val="4500"/>
              </a:lnSpc>
              <a:buFont typeface="Arial"/>
              <a:buChar char="•"/>
            </a:pPr>
            <a:r>
              <a:rPr lang="en-US" sz="3000" b="1" dirty="0">
                <a:solidFill>
                  <a:srgbClr val="363837"/>
                </a:solidFill>
                <a:latin typeface="Gluten Bold"/>
                <a:ea typeface="Gluten Bold"/>
                <a:cs typeface="Gluten Bold"/>
                <a:sym typeface="Gluten Bold"/>
              </a:rPr>
              <a:t>Real-Time Data Updates</a:t>
            </a:r>
            <a:r>
              <a:rPr lang="en-US" sz="3000" dirty="0">
                <a:solidFill>
                  <a:srgbClr val="363837"/>
                </a:solidFill>
                <a:latin typeface="Gluten"/>
                <a:ea typeface="Gluten"/>
                <a:cs typeface="Gluten"/>
                <a:sym typeface="Gluten"/>
              </a:rPr>
              <a:t>: Implementation of real-time data updates and notifications for immediate insights.</a:t>
            </a:r>
          </a:p>
          <a:p>
            <a:pPr marL="647702" lvl="1" indent="-323851" algn="just">
              <a:lnSpc>
                <a:spcPts val="4500"/>
              </a:lnSpc>
              <a:buFont typeface="Arial"/>
              <a:buChar char="•"/>
            </a:pPr>
            <a:r>
              <a:rPr lang="en-US" sz="3000" b="1" dirty="0">
                <a:solidFill>
                  <a:srgbClr val="363837"/>
                </a:solidFill>
                <a:latin typeface="Gluten Bold"/>
                <a:ea typeface="Gluten Bold"/>
                <a:cs typeface="Gluten Bold"/>
                <a:sym typeface="Gluten Bold"/>
              </a:rPr>
              <a:t>Mobile Application</a:t>
            </a:r>
            <a:r>
              <a:rPr lang="en-US" sz="3000" dirty="0">
                <a:solidFill>
                  <a:srgbClr val="363837"/>
                </a:solidFill>
                <a:latin typeface="Gluten"/>
                <a:ea typeface="Gluten"/>
                <a:cs typeface="Gluten"/>
                <a:sym typeface="Gluten"/>
              </a:rPr>
              <a:t>: Development of a mobile application for easier access and usage.</a:t>
            </a:r>
          </a:p>
          <a:p>
            <a:pPr marL="647702" lvl="1" indent="-323851" algn="just">
              <a:lnSpc>
                <a:spcPts val="4500"/>
              </a:lnSpc>
              <a:buFont typeface="Arial"/>
              <a:buChar char="•"/>
            </a:pPr>
            <a:r>
              <a:rPr lang="en-US" sz="3000" b="1" dirty="0">
                <a:solidFill>
                  <a:srgbClr val="363837"/>
                </a:solidFill>
                <a:latin typeface="Gluten Bold"/>
                <a:ea typeface="Gluten Bold"/>
                <a:cs typeface="Gluten Bold"/>
                <a:sym typeface="Gluten Bold"/>
              </a:rPr>
              <a:t>Integration with LMS</a:t>
            </a:r>
            <a:r>
              <a:rPr lang="en-US" sz="3000" dirty="0">
                <a:solidFill>
                  <a:srgbClr val="363837"/>
                </a:solidFill>
                <a:latin typeface="Gluten"/>
                <a:ea typeface="Gluten"/>
                <a:cs typeface="Gluten"/>
                <a:sym typeface="Gluten"/>
              </a:rPr>
              <a:t>: Seamless integration with Learning Management Systems (LMS) for automated data synchronization.</a:t>
            </a:r>
          </a:p>
          <a:p>
            <a:pPr marL="647702" lvl="1" indent="-323851" algn="just">
              <a:lnSpc>
                <a:spcPts val="4500"/>
              </a:lnSpc>
              <a:buFont typeface="Arial"/>
              <a:buChar char="•"/>
            </a:pPr>
            <a:r>
              <a:rPr lang="en-US" sz="3000" b="1" dirty="0">
                <a:solidFill>
                  <a:srgbClr val="363837"/>
                </a:solidFill>
                <a:latin typeface="Gluten Bold"/>
                <a:ea typeface="Gluten Bold"/>
                <a:cs typeface="Gluten Bold"/>
                <a:sym typeface="Gluten Bold"/>
              </a:rPr>
              <a:t>Customizable Dashboards</a:t>
            </a:r>
            <a:r>
              <a:rPr lang="en-US" sz="3000" dirty="0">
                <a:solidFill>
                  <a:srgbClr val="363837"/>
                </a:solidFill>
                <a:latin typeface="Gluten"/>
                <a:ea typeface="Gluten"/>
                <a:cs typeface="Gluten"/>
                <a:sym typeface="Gluten"/>
              </a:rPr>
              <a:t>: Creation of customizable dashboards tailored to different user roles, such as teachers and administrators.</a:t>
            </a:r>
          </a:p>
          <a:p>
            <a:pPr algn="just">
              <a:lnSpc>
                <a:spcPts val="4500"/>
              </a:lnSpc>
            </a:pPr>
            <a:endParaRPr/>
          </a:p>
        </p:txBody>
      </p:sp>
      <p:sp>
        <p:nvSpPr>
          <p:cNvPr id="6" name="TextBox 6"/>
          <p:cNvSpPr txBox="1"/>
          <p:nvPr/>
        </p:nvSpPr>
        <p:spPr>
          <a:xfrm>
            <a:off x="3864248" y="742106"/>
            <a:ext cx="9546952" cy="1154162"/>
          </a:xfrm>
          <a:prstGeom prst="rect">
            <a:avLst/>
          </a:prstGeom>
        </p:spPr>
        <p:txBody>
          <a:bodyPr wrap="square" lIns="0" tIns="0" rIns="0" bIns="0" rtlCol="0" anchor="t">
            <a:spAutoFit/>
          </a:bodyPr>
          <a:lstStyle/>
          <a:p>
            <a:pPr algn="ctr">
              <a:lnSpc>
                <a:spcPts val="9000"/>
              </a:lnSpc>
            </a:pPr>
            <a:r>
              <a:rPr lang="en-US" sz="9000" dirty="0">
                <a:solidFill>
                  <a:srgbClr val="363837"/>
                </a:solidFill>
                <a:latin typeface="Le Petit Cochon"/>
                <a:ea typeface="Le Petit Cochon"/>
                <a:cs typeface="Le Petit Cochon"/>
                <a:sym typeface="Le Petit Cochon"/>
              </a:rPr>
              <a:t>FUTURE SCOPE</a:t>
            </a:r>
          </a:p>
        </p:txBody>
      </p:sp>
      <p:sp>
        <p:nvSpPr>
          <p:cNvPr id="7" name="Freeform 7"/>
          <p:cNvSpPr/>
          <p:nvPr/>
        </p:nvSpPr>
        <p:spPr>
          <a:xfrm rot="6094401">
            <a:off x="16793406" y="18079"/>
            <a:ext cx="2098809" cy="2267646"/>
          </a:xfrm>
          <a:custGeom>
            <a:avLst/>
            <a:gdLst/>
            <a:ahLst/>
            <a:cxnLst/>
            <a:rect l="l" t="t" r="r" b="b"/>
            <a:pathLst>
              <a:path w="2098809" h="2267646">
                <a:moveTo>
                  <a:pt x="0" y="0"/>
                </a:moveTo>
                <a:lnTo>
                  <a:pt x="2098809" y="0"/>
                </a:lnTo>
                <a:lnTo>
                  <a:pt x="2098809" y="2267646"/>
                </a:lnTo>
                <a:lnTo>
                  <a:pt x="0" y="2267646"/>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8" name="Freeform 8"/>
          <p:cNvSpPr/>
          <p:nvPr/>
        </p:nvSpPr>
        <p:spPr>
          <a:xfrm rot="-410579">
            <a:off x="14252565" y="700576"/>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rot="-410579">
            <a:off x="13282824" y="442337"/>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5503560">
            <a:off x="447312" y="8490537"/>
            <a:ext cx="2889954" cy="3006970"/>
          </a:xfrm>
          <a:custGeom>
            <a:avLst/>
            <a:gdLst/>
            <a:ahLst/>
            <a:cxnLst/>
            <a:rect l="l" t="t" r="r" b="b"/>
            <a:pathLst>
              <a:path w="2889954" h="3006970">
                <a:moveTo>
                  <a:pt x="0" y="0"/>
                </a:moveTo>
                <a:lnTo>
                  <a:pt x="2889954" y="0"/>
                </a:lnTo>
                <a:lnTo>
                  <a:pt x="2889954" y="3006971"/>
                </a:lnTo>
                <a:lnTo>
                  <a:pt x="0" y="3006971"/>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1" name="Freeform 11"/>
          <p:cNvSpPr/>
          <p:nvPr/>
        </p:nvSpPr>
        <p:spPr>
          <a:xfrm rot="316995">
            <a:off x="5200426" y="9840684"/>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12" name="Freeform 12"/>
          <p:cNvSpPr/>
          <p:nvPr/>
        </p:nvSpPr>
        <p:spPr>
          <a:xfrm rot="316995">
            <a:off x="3371627" y="9840684"/>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1"/>
        </a:solidFill>
        <a:effectLst/>
      </p:bgPr>
    </p:bg>
    <p:spTree>
      <p:nvGrpSpPr>
        <p:cNvPr id="1" name=""/>
        <p:cNvGrpSpPr/>
        <p:nvPr/>
      </p:nvGrpSpPr>
      <p:grpSpPr>
        <a:xfrm>
          <a:off x="0" y="0"/>
          <a:ext cx="0" cy="0"/>
          <a:chOff x="0" y="0"/>
          <a:chExt cx="0" cy="0"/>
        </a:xfrm>
      </p:grpSpPr>
      <p:sp>
        <p:nvSpPr>
          <p:cNvPr id="2" name="Freeform 2"/>
          <p:cNvSpPr/>
          <p:nvPr/>
        </p:nvSpPr>
        <p:spPr>
          <a:xfrm>
            <a:off x="3985649" y="2257686"/>
            <a:ext cx="12473552" cy="5771628"/>
          </a:xfrm>
          <a:custGeom>
            <a:avLst/>
            <a:gdLst/>
            <a:ahLst/>
            <a:cxnLst/>
            <a:rect l="l" t="t" r="r" b="b"/>
            <a:pathLst>
              <a:path w="11529208" h="5771628">
                <a:moveTo>
                  <a:pt x="0" y="0"/>
                </a:moveTo>
                <a:lnTo>
                  <a:pt x="11529208" y="0"/>
                </a:lnTo>
                <a:lnTo>
                  <a:pt x="11529208" y="5771628"/>
                </a:lnTo>
                <a:lnTo>
                  <a:pt x="0" y="577162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2962643" y="1067990"/>
            <a:ext cx="3872333" cy="10702429"/>
          </a:xfrm>
          <a:custGeom>
            <a:avLst/>
            <a:gdLst/>
            <a:ahLst/>
            <a:cxnLst/>
            <a:rect l="l" t="t" r="r" b="b"/>
            <a:pathLst>
              <a:path w="3872333" h="10702429">
                <a:moveTo>
                  <a:pt x="0" y="0"/>
                </a:moveTo>
                <a:lnTo>
                  <a:pt x="3872333" y="0"/>
                </a:lnTo>
                <a:lnTo>
                  <a:pt x="3872333" y="10702429"/>
                </a:lnTo>
                <a:lnTo>
                  <a:pt x="0" y="107024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1081733">
            <a:off x="12384302" y="6156547"/>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rot="-5803072">
            <a:off x="-5561723" y="-4130453"/>
            <a:ext cx="9749996" cy="8260906"/>
          </a:xfrm>
          <a:custGeom>
            <a:avLst/>
            <a:gdLst/>
            <a:ahLst/>
            <a:cxnLst/>
            <a:rect l="l" t="t" r="r" b="b"/>
            <a:pathLst>
              <a:path w="9749996" h="8260906">
                <a:moveTo>
                  <a:pt x="0" y="0"/>
                </a:moveTo>
                <a:lnTo>
                  <a:pt x="9749996" y="0"/>
                </a:lnTo>
                <a:lnTo>
                  <a:pt x="9749996" y="8260906"/>
                </a:lnTo>
                <a:lnTo>
                  <a:pt x="0" y="826090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TextBox 6"/>
          <p:cNvSpPr txBox="1"/>
          <p:nvPr/>
        </p:nvSpPr>
        <p:spPr>
          <a:xfrm>
            <a:off x="6718390" y="3643929"/>
            <a:ext cx="8902609" cy="3795911"/>
          </a:xfrm>
          <a:prstGeom prst="rect">
            <a:avLst/>
          </a:prstGeom>
        </p:spPr>
        <p:txBody>
          <a:bodyPr wrap="square" lIns="0" tIns="0" rIns="0" bIns="0" rtlCol="0" anchor="t">
            <a:spAutoFit/>
          </a:bodyPr>
          <a:lstStyle/>
          <a:p>
            <a:pPr algn="ctr">
              <a:lnSpc>
                <a:spcPts val="14777"/>
              </a:lnSpc>
            </a:pPr>
            <a:r>
              <a:rPr lang="en-US" sz="18244" dirty="0">
                <a:solidFill>
                  <a:srgbClr val="363837"/>
                </a:solidFill>
                <a:latin typeface="Le Petit Cochon"/>
                <a:ea typeface="Le Petit Cochon"/>
                <a:cs typeface="Le Petit Cochon"/>
                <a:sym typeface="Le Petit Cochon"/>
              </a:rPr>
              <a:t>THANK</a:t>
            </a:r>
          </a:p>
          <a:p>
            <a:pPr algn="ctr">
              <a:lnSpc>
                <a:spcPts val="14777"/>
              </a:lnSpc>
            </a:pPr>
            <a:r>
              <a:rPr lang="en-US" sz="18244" dirty="0">
                <a:solidFill>
                  <a:srgbClr val="363837"/>
                </a:solidFill>
                <a:latin typeface="Le Petit Cochon"/>
                <a:ea typeface="Le Petit Cochon"/>
                <a:cs typeface="Le Petit Cochon"/>
                <a:sym typeface="Le Petit Cochon"/>
              </a:rPr>
              <a:t>YOU</a:t>
            </a:r>
          </a:p>
        </p:txBody>
      </p:sp>
      <p:sp>
        <p:nvSpPr>
          <p:cNvPr id="7" name="Freeform 7"/>
          <p:cNvSpPr/>
          <p:nvPr/>
        </p:nvSpPr>
        <p:spPr>
          <a:xfrm rot="-10592930">
            <a:off x="16424547" y="2150409"/>
            <a:ext cx="2889954" cy="3006970"/>
          </a:xfrm>
          <a:custGeom>
            <a:avLst/>
            <a:gdLst/>
            <a:ahLst/>
            <a:cxnLst/>
            <a:rect l="l" t="t" r="r" b="b"/>
            <a:pathLst>
              <a:path w="2889954" h="3006970">
                <a:moveTo>
                  <a:pt x="0" y="0"/>
                </a:moveTo>
                <a:lnTo>
                  <a:pt x="2889954" y="0"/>
                </a:lnTo>
                <a:lnTo>
                  <a:pt x="2889954" y="3006970"/>
                </a:lnTo>
                <a:lnTo>
                  <a:pt x="0" y="300697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8" name="Freeform 8"/>
          <p:cNvSpPr/>
          <p:nvPr/>
        </p:nvSpPr>
        <p:spPr>
          <a:xfrm rot="316995">
            <a:off x="16824837" y="2043641"/>
            <a:ext cx="415636" cy="428090"/>
          </a:xfrm>
          <a:custGeom>
            <a:avLst/>
            <a:gdLst/>
            <a:ahLst/>
            <a:cxnLst/>
            <a:rect l="l" t="t" r="r" b="b"/>
            <a:pathLst>
              <a:path w="415636" h="428090">
                <a:moveTo>
                  <a:pt x="0" y="0"/>
                </a:moveTo>
                <a:lnTo>
                  <a:pt x="415637" y="0"/>
                </a:lnTo>
                <a:lnTo>
                  <a:pt x="415637"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9" name="Freeform 9"/>
          <p:cNvSpPr/>
          <p:nvPr/>
        </p:nvSpPr>
        <p:spPr>
          <a:xfrm rot="316995">
            <a:off x="14652080" y="1032899"/>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0" name="Freeform 10"/>
          <p:cNvSpPr/>
          <p:nvPr/>
        </p:nvSpPr>
        <p:spPr>
          <a:xfrm rot="-5121935">
            <a:off x="-521444" y="7687252"/>
            <a:ext cx="2212035" cy="2389980"/>
          </a:xfrm>
          <a:custGeom>
            <a:avLst/>
            <a:gdLst/>
            <a:ahLst/>
            <a:cxnLst/>
            <a:rect l="l" t="t" r="r" b="b"/>
            <a:pathLst>
              <a:path w="2212035" h="2389980">
                <a:moveTo>
                  <a:pt x="0" y="0"/>
                </a:moveTo>
                <a:lnTo>
                  <a:pt x="2212035" y="0"/>
                </a:lnTo>
                <a:lnTo>
                  <a:pt x="2212035" y="2389980"/>
                </a:lnTo>
                <a:lnTo>
                  <a:pt x="0" y="2389980"/>
                </a:lnTo>
                <a:lnTo>
                  <a:pt x="0" y="0"/>
                </a:lnTo>
                <a:close/>
              </a:path>
            </a:pathLst>
          </a:custGeom>
          <a:blipFill>
            <a:blip r:embed="rId12" cstate="print">
              <a:extLst>
                <a:ext uri="{96DAC541-7B7A-43D3-8B79-37D633B846F1}">
                  <asvg:svgBlip xmlns="" xmlns:asvg="http://schemas.microsoft.com/office/drawing/2016/SVG/main" r:embed="rId13"/>
                </a:ext>
              </a:extLst>
            </a:blip>
            <a:stretch>
              <a:fillRect/>
            </a:stretch>
          </a:blipFill>
        </p:spPr>
      </p:sp>
      <p:sp>
        <p:nvSpPr>
          <p:cNvPr id="11" name="Freeform 11"/>
          <p:cNvSpPr/>
          <p:nvPr/>
        </p:nvSpPr>
        <p:spPr>
          <a:xfrm rot="-410579">
            <a:off x="7954374" y="9281537"/>
            <a:ext cx="415636" cy="428090"/>
          </a:xfrm>
          <a:custGeom>
            <a:avLst/>
            <a:gdLst/>
            <a:ahLst/>
            <a:cxnLst/>
            <a:rect l="l" t="t" r="r" b="b"/>
            <a:pathLst>
              <a:path w="415636" h="428090">
                <a:moveTo>
                  <a:pt x="0" y="0"/>
                </a:moveTo>
                <a:lnTo>
                  <a:pt x="415636" y="0"/>
                </a:lnTo>
                <a:lnTo>
                  <a:pt x="415636" y="428089"/>
                </a:lnTo>
                <a:lnTo>
                  <a:pt x="0" y="428089"/>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2" name="Freeform 12"/>
          <p:cNvSpPr/>
          <p:nvPr/>
        </p:nvSpPr>
        <p:spPr>
          <a:xfrm rot="-410579">
            <a:off x="820882" y="6289954"/>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
        <p:nvSpPr>
          <p:cNvPr id="13" name="Freeform 13"/>
          <p:cNvSpPr/>
          <p:nvPr/>
        </p:nvSpPr>
        <p:spPr>
          <a:xfrm rot="-410579">
            <a:off x="2206013" y="9044255"/>
            <a:ext cx="415636" cy="428090"/>
          </a:xfrm>
          <a:custGeom>
            <a:avLst/>
            <a:gdLst/>
            <a:ahLst/>
            <a:cxnLst/>
            <a:rect l="l" t="t" r="r" b="b"/>
            <a:pathLst>
              <a:path w="415636" h="428090">
                <a:moveTo>
                  <a:pt x="0" y="0"/>
                </a:moveTo>
                <a:lnTo>
                  <a:pt x="415636" y="0"/>
                </a:lnTo>
                <a:lnTo>
                  <a:pt x="415636" y="428090"/>
                </a:lnTo>
                <a:lnTo>
                  <a:pt x="0" y="428090"/>
                </a:lnTo>
                <a:lnTo>
                  <a:pt x="0" y="0"/>
                </a:lnTo>
                <a:close/>
              </a:path>
            </a:pathLst>
          </a:custGeom>
          <a:blipFill>
            <a:blip r:embed="rId10" cstate="print">
              <a:extLst>
                <a:ext uri="{96DAC541-7B7A-43D3-8B79-37D633B846F1}">
                  <asvg:svgBlip xmlns="" xmlns:asvg="http://schemas.microsoft.com/office/drawing/2016/SVG/main" r:embed="rId11"/>
                </a:ext>
              </a:extLst>
            </a:blip>
            <a:stretch>
              <a:fillRect/>
            </a:stretch>
          </a:blipFill>
        </p:spPr>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352</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Le Petit Cochon</vt:lpstr>
      <vt:lpstr>Gluten</vt:lpstr>
      <vt:lpstr>Gluten Bold</vt:lpstr>
      <vt:lpstr>Calibri</vt: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Orange Illustrative Group Project Presentation</dc:title>
  <cp:lastModifiedBy>Admin</cp:lastModifiedBy>
  <cp:revision>8</cp:revision>
  <dcterms:created xsi:type="dcterms:W3CDTF">2006-08-16T00:00:00Z</dcterms:created>
  <dcterms:modified xsi:type="dcterms:W3CDTF">2025-02-28T05:10:35Z</dcterms:modified>
  <dc:identifier>DAGgR-DYWcw</dc:identifier>
</cp:coreProperties>
</file>