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0" r:id="rId3"/>
    <p:sldId id="257" r:id="rId4"/>
    <p:sldId id="280" r:id="rId5"/>
    <p:sldId id="318" r:id="rId6"/>
    <p:sldId id="259" r:id="rId7"/>
    <p:sldId id="264" r:id="rId8"/>
    <p:sldId id="261" r:id="rId9"/>
    <p:sldId id="262" r:id="rId10"/>
    <p:sldId id="263" r:id="rId11"/>
    <p:sldId id="281" r:id="rId12"/>
    <p:sldId id="274" r:id="rId13"/>
    <p:sldId id="275" r:id="rId14"/>
    <p:sldId id="276" r:id="rId15"/>
    <p:sldId id="277" r:id="rId16"/>
    <p:sldId id="333" r:id="rId17"/>
    <p:sldId id="278" r:id="rId18"/>
    <p:sldId id="334" r:id="rId19"/>
    <p:sldId id="282" r:id="rId20"/>
    <p:sldId id="265" r:id="rId21"/>
    <p:sldId id="285" r:id="rId22"/>
    <p:sldId id="268" r:id="rId23"/>
    <p:sldId id="273" r:id="rId24"/>
    <p:sldId id="287" r:id="rId25"/>
    <p:sldId id="272" r:id="rId26"/>
    <p:sldId id="286" r:id="rId27"/>
    <p:sldId id="302" r:id="rId28"/>
    <p:sldId id="303" r:id="rId29"/>
    <p:sldId id="290" r:id="rId30"/>
    <p:sldId id="291" r:id="rId31"/>
    <p:sldId id="330" r:id="rId32"/>
    <p:sldId id="292" r:id="rId33"/>
    <p:sldId id="307" r:id="rId34"/>
    <p:sldId id="331" r:id="rId35"/>
    <p:sldId id="308" r:id="rId36"/>
    <p:sldId id="309" r:id="rId37"/>
    <p:sldId id="311" r:id="rId38"/>
    <p:sldId id="326" r:id="rId39"/>
    <p:sldId id="319" r:id="rId40"/>
    <p:sldId id="312" r:id="rId41"/>
    <p:sldId id="313" r:id="rId42"/>
    <p:sldId id="314" r:id="rId43"/>
    <p:sldId id="315" r:id="rId44"/>
    <p:sldId id="316" r:id="rId45"/>
    <p:sldId id="317" r:id="rId46"/>
    <p:sldId id="293" r:id="rId47"/>
    <p:sldId id="294" r:id="rId48"/>
    <p:sldId id="295" r:id="rId49"/>
    <p:sldId id="296" r:id="rId50"/>
    <p:sldId id="297" r:id="rId51"/>
    <p:sldId id="332" r:id="rId52"/>
    <p:sldId id="327" r:id="rId53"/>
    <p:sldId id="298" r:id="rId54"/>
    <p:sldId id="320" r:id="rId55"/>
    <p:sldId id="323" r:id="rId56"/>
    <p:sldId id="324" r:id="rId57"/>
    <p:sldId id="325" r:id="rId58"/>
    <p:sldId id="328" r:id="rId59"/>
    <p:sldId id="329" r:id="rId60"/>
    <p:sldId id="288" r:id="rId61"/>
    <p:sldId id="27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23EA-FB95-4AC8-A4BD-58E4669E0B1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3E84-709F-48AD-B377-36E23602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0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6754-D48D-4561-B55F-9FFCE584DA41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9CBC-FADD-4676-B5C3-313D902C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9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6CAF49-65C5-4079-8211-C2C336248627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4502B-A5B8-4C9C-9496-E4BC2519CBE5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E1B723-7CA0-47A5-B864-E1D2576AFFE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7823A9-133F-442E-9BE6-B55F55A3540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7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3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09A8F3-C458-4A7F-8381-F162D0A5FB2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A959C-253A-4732-A364-3F7972572838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5CDA54-F9C2-4AE0-A35F-BBB320900C40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0F2D0-8E3D-4806-88B7-A35EEEE634CB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91245-9AD2-410B-81D5-23E049DAEA56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A9C23-7BD8-4329-A009-2B1B7DF4CDC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3F3668-C2E4-47B0-9F4D-70A47AFDBCBE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4008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645578"/>
            <a:ext cx="5867400" cy="1755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1600">
              <a:spcBef>
                <a:spcPts val="0"/>
              </a:spcBef>
            </a:pPr>
            <a:r>
              <a:rPr lang="en-US" b="1" dirty="0">
                <a:solidFill>
                  <a:srgbClr val="366092"/>
                </a:solidFill>
              </a:rPr>
              <a:t/>
            </a:r>
            <a:br>
              <a:rPr lang="en-US" b="1" dirty="0">
                <a:solidFill>
                  <a:srgbClr val="36609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ctivity.drawio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lasssess2.drawio%20(2)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equence%20Diagram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epfigms.gov.in/grievance/grievance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gportal.gov.i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29" y="4800600"/>
            <a:ext cx="3810000" cy="13716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Presented By: </a:t>
            </a:r>
          </a:p>
          <a:p>
            <a:pPr algn="l"/>
            <a:r>
              <a:rPr lang="en-US" sz="2700" dirty="0"/>
              <a:t>Janvi </a:t>
            </a:r>
            <a:r>
              <a:rPr lang="en-US" sz="2700" dirty="0" smtClean="0"/>
              <a:t>Chauhan(03)</a:t>
            </a:r>
            <a:endParaRPr lang="en-US" sz="2700" dirty="0"/>
          </a:p>
          <a:p>
            <a:pPr algn="l"/>
            <a:endParaRPr lang="en-US" sz="27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38057" y="4959256"/>
            <a:ext cx="381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Under the Guidance of :</a:t>
            </a:r>
          </a:p>
          <a:p>
            <a:pPr algn="l"/>
            <a:r>
              <a:rPr lang="en-US" dirty="0"/>
              <a:t>Dr. Hiren Joshi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389007"/>
            <a:ext cx="21336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3500" y="1606456"/>
            <a:ext cx="6629400" cy="3505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366092"/>
                </a:solidFill>
              </a:rPr>
              <a:t>Department of Computer Science</a:t>
            </a:r>
            <a:br>
              <a:rPr lang="en-US" sz="2400" b="1" dirty="0">
                <a:solidFill>
                  <a:srgbClr val="366092"/>
                </a:solidFill>
              </a:rPr>
            </a:br>
            <a:r>
              <a:rPr lang="en-US" sz="2400" b="1" dirty="0">
                <a:solidFill>
                  <a:srgbClr val="366092"/>
                </a:solidFill>
              </a:rPr>
              <a:t>Gujarat University</a:t>
            </a:r>
          </a:p>
          <a:p>
            <a:r>
              <a:rPr lang="en-US" sz="2400" b="1" dirty="0">
                <a:solidFill>
                  <a:srgbClr val="366092"/>
                </a:solidFill>
              </a:rPr>
              <a:t>5 Year Integrated M.Sc.(Computer Science)</a:t>
            </a:r>
          </a:p>
          <a:p>
            <a:r>
              <a:rPr lang="en-US" sz="2400" b="1" dirty="0">
                <a:solidFill>
                  <a:srgbClr val="366092"/>
                </a:solidFill>
              </a:rPr>
              <a:t>Semester - </a:t>
            </a:r>
            <a:r>
              <a:rPr lang="en-US" sz="2400" b="1" dirty="0" smtClean="0">
                <a:solidFill>
                  <a:srgbClr val="366092"/>
                </a:solidFill>
              </a:rPr>
              <a:t>VII</a:t>
            </a:r>
            <a:endParaRPr lang="en-US" sz="2400" b="1" dirty="0">
              <a:solidFill>
                <a:srgbClr val="366092"/>
              </a:solidFill>
            </a:endParaRPr>
          </a:p>
          <a:p>
            <a:r>
              <a:rPr lang="en-US" dirty="0"/>
              <a:t>Department Grievance </a:t>
            </a:r>
          </a:p>
          <a:p>
            <a:r>
              <a:rPr lang="en-US" dirty="0"/>
              <a:t>Management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4856"/>
            <a:ext cx="175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1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9BBA75-FE0E-471E-AD79-9A836090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FCB64-29D2-42AD-8C60-D4BD6FDD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sz="46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3600" dirty="0"/>
              <a:t>View Grievance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3600" dirty="0"/>
              <a:t>Manages Users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3600" dirty="0"/>
              <a:t>Manages </a:t>
            </a:r>
            <a:r>
              <a:rPr lang="en-IN" sz="3600" dirty="0" smtClean="0"/>
              <a:t>Grievance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3600" dirty="0" smtClean="0"/>
              <a:t>Can Assign any faculty to specific category as well as to specific complaint manually 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3600" dirty="0" smtClean="0"/>
              <a:t>Notify faculty using email.</a:t>
            </a:r>
            <a:endParaRPr lang="en-IN" sz="36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3600" dirty="0" smtClean="0"/>
              <a:t>Generates </a:t>
            </a:r>
            <a:r>
              <a:rPr lang="en-IN" sz="3600" dirty="0"/>
              <a:t>the report on the basis of the grievance received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600" dirty="0"/>
              <a:t>such as number of grievances filed , categories of grievance and status of </a:t>
            </a:r>
            <a:r>
              <a:rPr lang="en-IN" sz="3600" dirty="0" smtClean="0"/>
              <a:t>grievance.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A6FFCB-F215-477A-9A33-0BA1763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567C44-AD37-45B1-B6C7-4C225425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6046AE-59B0-4EE6-8CE1-FE5E1643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A5E188-73F4-4262-B580-DBD36C6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89EB64-888B-4715-86CA-89E180AC7DF9}"/>
              </a:ext>
            </a:extLst>
          </p:cNvPr>
          <p:cNvSpPr txBox="1"/>
          <p:nvPr/>
        </p:nvSpPr>
        <p:spPr>
          <a:xfrm>
            <a:off x="2209800" y="2514600"/>
            <a:ext cx="5105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System Architecture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689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FCCAA-2867-4F0C-AB9F-D4B255CA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of Student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BA5053-D58E-47F8-8249-776580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FAD473-D4C7-470F-9B18-448C1CE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3787"/>
            <a:ext cx="8229600" cy="4358789"/>
          </a:xfrm>
        </p:spPr>
      </p:pic>
    </p:spTree>
    <p:extLst>
      <p:ext uri="{BB962C8B-B14F-4D97-AF65-F5344CB8AC3E}">
        <p14:creationId xmlns:p14="http://schemas.microsoft.com/office/powerpoint/2010/main" val="20892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FCCAA-2867-4F0C-AB9F-D4B255CA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of Faculty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BA5053-D58E-47F8-8249-776580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FAD473-D4C7-470F-9B18-448C1CE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3" y="1600200"/>
            <a:ext cx="8169114" cy="4525963"/>
          </a:xfrm>
        </p:spPr>
      </p:pic>
    </p:spTree>
    <p:extLst>
      <p:ext uri="{BB962C8B-B14F-4D97-AF65-F5344CB8AC3E}">
        <p14:creationId xmlns:p14="http://schemas.microsoft.com/office/powerpoint/2010/main" val="40203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1C7B1-A750-4020-A985-395DDAA3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of Admin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D431BD-6B16-48A6-A199-806E7A42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D562E9-B546-4DC3-B7AD-DA851A0F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0021"/>
            <a:ext cx="8229600" cy="4506320"/>
          </a:xfrm>
        </p:spPr>
      </p:pic>
    </p:spTree>
    <p:extLst>
      <p:ext uri="{BB962C8B-B14F-4D97-AF65-F5344CB8AC3E}">
        <p14:creationId xmlns:p14="http://schemas.microsoft.com/office/powerpoint/2010/main" val="2152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A4942-2A49-4A7F-BE55-1C389431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288BC3-93EC-4D01-A974-398E73C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568AA0-2D93-4E87-8BDE-60116F4E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10">
            <a:hlinkClick r:id="rId2" action="ppaction://hlinkfile"/>
            <a:extLst>
              <a:ext uri="{FF2B5EF4-FFF2-40B4-BE49-F238E27FC236}">
                <a16:creationId xmlns="" xmlns:a16="http://schemas.microsoft.com/office/drawing/2014/main" id="{23295B69-C3A2-4BE2-BE17-BBAB37A5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92" y="1447800"/>
            <a:ext cx="4191000" cy="4525963"/>
          </a:xfrm>
        </p:spPr>
      </p:pic>
    </p:spTree>
    <p:extLst>
      <p:ext uri="{BB962C8B-B14F-4D97-AF65-F5344CB8AC3E}">
        <p14:creationId xmlns:p14="http://schemas.microsoft.com/office/powerpoint/2010/main" val="11994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8137"/>
            <a:ext cx="393229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AECB8-D4B1-4005-8F87-FBF1A522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1010A6-F1D7-4B23-AB7F-893AF38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0EDE17-8680-43AA-8918-19A4DB66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410200" cy="4525963"/>
          </a:xfrm>
        </p:spPr>
      </p:pic>
    </p:spTree>
    <p:extLst>
      <p:ext uri="{BB962C8B-B14F-4D97-AF65-F5344CB8AC3E}">
        <p14:creationId xmlns:p14="http://schemas.microsoft.com/office/powerpoint/2010/main" val="16917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AECB8-D4B1-4005-8F87-FBF1A522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1010A6-F1D7-4B23-AB7F-893AF38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0EDE17-8680-43AA-8918-19A4DB66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417638"/>
            <a:ext cx="5486400" cy="4525963"/>
          </a:xfrm>
        </p:spPr>
      </p:pic>
    </p:spTree>
    <p:extLst>
      <p:ext uri="{BB962C8B-B14F-4D97-AF65-F5344CB8AC3E}">
        <p14:creationId xmlns:p14="http://schemas.microsoft.com/office/powerpoint/2010/main" val="5387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6046AE-59B0-4EE6-8CE1-FE5E1643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A5E188-73F4-4262-B580-DBD36C6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89EB64-888B-4715-86CA-89E180AC7DF9}"/>
              </a:ext>
            </a:extLst>
          </p:cNvPr>
          <p:cNvSpPr txBox="1"/>
          <p:nvPr/>
        </p:nvSpPr>
        <p:spPr>
          <a:xfrm>
            <a:off x="2209800" y="2514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Data Dictionary </a:t>
            </a:r>
          </a:p>
        </p:txBody>
      </p:sp>
    </p:spTree>
    <p:extLst>
      <p:ext uri="{BB962C8B-B14F-4D97-AF65-F5344CB8AC3E}">
        <p14:creationId xmlns:p14="http://schemas.microsoft.com/office/powerpoint/2010/main" val="2676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Profile</a:t>
            </a:r>
          </a:p>
          <a:p>
            <a:r>
              <a:rPr lang="en-US" dirty="0"/>
              <a:t>Project Description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 smtClean="0"/>
              <a:t>System </a:t>
            </a:r>
            <a:r>
              <a:rPr lang="en-US" dirty="0"/>
              <a:t>Architecture</a:t>
            </a:r>
          </a:p>
          <a:p>
            <a:pPr lvl="1"/>
            <a:r>
              <a:rPr lang="en-US" dirty="0"/>
              <a:t>System Design(Diagrams)</a:t>
            </a:r>
          </a:p>
          <a:p>
            <a:pPr lvl="2"/>
            <a:r>
              <a:rPr lang="en-US" dirty="0"/>
              <a:t>Use Case</a:t>
            </a:r>
          </a:p>
          <a:p>
            <a:pPr lvl="2"/>
            <a:r>
              <a:rPr lang="en-US" dirty="0" smtClean="0"/>
              <a:t>Activity</a:t>
            </a:r>
          </a:p>
          <a:p>
            <a:pPr lvl="2"/>
            <a:r>
              <a:rPr lang="en-US" dirty="0" smtClean="0"/>
              <a:t>Class Diagram</a:t>
            </a:r>
            <a:endParaRPr lang="en-US" dirty="0"/>
          </a:p>
          <a:p>
            <a:r>
              <a:rPr lang="en-US" dirty="0"/>
              <a:t>Data Dictionary </a:t>
            </a:r>
            <a:endParaRPr lang="en-US" dirty="0" smtClean="0"/>
          </a:p>
          <a:p>
            <a:r>
              <a:rPr lang="en-US" dirty="0" smtClean="0"/>
              <a:t>Screen Shots</a:t>
            </a:r>
          </a:p>
          <a:p>
            <a:r>
              <a:rPr lang="en-US" dirty="0" smtClean="0"/>
              <a:t>Future Work</a:t>
            </a:r>
            <a:endParaRPr lang="en-US" dirty="0"/>
          </a:p>
          <a:p>
            <a:r>
              <a:rPr lang="en-US" dirty="0"/>
              <a:t>Bibliography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32890"/>
              </p:ext>
            </p:extLst>
          </p:nvPr>
        </p:nvGraphicFramePr>
        <p:xfrm>
          <a:off x="381000" y="1127851"/>
          <a:ext cx="8229600" cy="428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502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502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chemeClr val="dk1"/>
                          </a:solidFill>
                          <a:latin typeface="Calibri"/>
                        </a:rPr>
                        <a:t>user_id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r>
                        <a:rPr lang="en-IN" sz="1600" b="0" strike="noStrike" spc="-1" dirty="0" smtClean="0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502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firstname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chemeClr val="dk1"/>
                          </a:solidFill>
                          <a:latin typeface="Calibri"/>
                        </a:rPr>
                        <a:t>30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Kathan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058110588"/>
                  </a:ext>
                </a:extLst>
              </a:tr>
              <a:tr h="50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lastname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Sharma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</a:tr>
              <a:tr h="5025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email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kathan@gmail.com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</a:tr>
              <a:tr h="1191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password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053170190"/>
                  </a:ext>
                </a:extLst>
              </a:tr>
              <a:tr h="502514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6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enum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38285967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 </a:t>
            </a:r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72381"/>
              </p:ext>
            </p:extLst>
          </p:nvPr>
        </p:nvGraphicFramePr>
        <p:xfrm>
          <a:off x="457200" y="152401"/>
          <a:ext cx="8229600" cy="674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30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3012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complaint_id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328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E-265533760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</a:tr>
              <a:tr h="739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Complaint_Description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116 in lab 3 not working.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3170190"/>
                  </a:ext>
                </a:extLst>
              </a:tr>
              <a:tr h="5204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Complaint_Document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./uploads/complaint.pdf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75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complaint_datetime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 18:29:13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7870663"/>
                  </a:ext>
                </a:extLst>
              </a:tr>
              <a:tr h="3714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Due_Date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2024-11-12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9222042"/>
                  </a:ext>
                </a:extLst>
              </a:tr>
              <a:tr h="328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End_Date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2024-11-01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2859674"/>
                  </a:ext>
                </a:extLst>
              </a:tr>
              <a:tr h="1068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enum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Processing,Resolved</a:t>
                      </a:r>
                      <a:endParaRPr lang="en-I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8512445"/>
                  </a:ext>
                </a:extLst>
              </a:tr>
              <a:tr h="328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Student_ID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286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Faculty_ID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28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F_Comp_ID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575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Complaint_Cate_ID</a:t>
                      </a:r>
                      <a:endParaRPr lang="en-IN" dirty="0"/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Complaint_category</a:t>
            </a:r>
            <a:r>
              <a:rPr lang="en-US" dirty="0" smtClean="0"/>
              <a:t> 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7160"/>
              </p:ext>
            </p:extLst>
          </p:nvPr>
        </p:nvGraphicFramePr>
        <p:xfrm>
          <a:off x="457200" y="1600200"/>
          <a:ext cx="8229600" cy="159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43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complaint_category_id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category_description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Cleaning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and management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0581105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56075"/>
              </p:ext>
            </p:extLst>
          </p:nvPr>
        </p:nvGraphicFramePr>
        <p:xfrm>
          <a:off x="457200" y="1600200"/>
          <a:ext cx="8229600" cy="461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432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student_id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enrollment_id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STU98765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058110588"/>
                  </a:ext>
                </a:extLst>
              </a:tr>
              <a:tr h="928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phone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345678234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053170190"/>
                  </a:ext>
                </a:extLst>
              </a:tr>
              <a:tr h="74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class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Msc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308151897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semester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889222042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batch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</a:tr>
              <a:tr h="43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user_id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38285967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91344"/>
              </p:ext>
            </p:extLst>
          </p:nvPr>
        </p:nvGraphicFramePr>
        <p:xfrm>
          <a:off x="457200" y="1600200"/>
          <a:ext cx="8229600" cy="223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552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5525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faculty_id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5525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post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Assistant Professor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</a:tr>
              <a:tr h="5525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user_id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64910062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B0847-C38A-460C-A587-6ABF48E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Faculty_complaint</a:t>
            </a:r>
            <a:r>
              <a:rPr lang="en-US" dirty="0" smtClean="0"/>
              <a:t> category Table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3F4F804-9A1D-41D6-B535-3DD646F6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18630"/>
              </p:ext>
            </p:extLst>
          </p:nvPr>
        </p:nvGraphicFramePr>
        <p:xfrm>
          <a:off x="457200" y="1600200"/>
          <a:ext cx="8229600" cy="290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52690905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561032877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5637744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67293701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18590609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81094608"/>
                    </a:ext>
                  </a:extLst>
                </a:gridCol>
              </a:tblGrid>
              <a:tr h="552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SERIAL NO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FIELD NAME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TYPE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CONSTRAINTS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SAMPLE DATA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2138357"/>
                  </a:ext>
                </a:extLst>
              </a:tr>
              <a:tr h="552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Faculty_complaint_cat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892511469"/>
                  </a:ext>
                </a:extLst>
              </a:tr>
              <a:tr h="552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Faculty_ID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058110588"/>
                  </a:ext>
                </a:extLst>
              </a:tr>
              <a:tr h="552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Complaint_Category_ID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</a:tr>
              <a:tr h="5525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assigned_date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2024-11-21 08:50:52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FF6B10-97DD-4688-AC95-1F8E3E9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DF6FF3-02E5-470D-9546-C84138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6046AE-59B0-4EE6-8CE1-FE5E1643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A5E188-73F4-4262-B580-DBD36C6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89EB64-888B-4715-86CA-89E180AC7DF9}"/>
              </a:ext>
            </a:extLst>
          </p:cNvPr>
          <p:cNvSpPr txBox="1"/>
          <p:nvPr/>
        </p:nvSpPr>
        <p:spPr>
          <a:xfrm>
            <a:off x="1905000" y="2514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SCREENSHOTS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700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2035"/>
            <a:ext cx="8229600" cy="36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 Homepage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3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84309"/>
            <a:ext cx="8229600" cy="1143000"/>
          </a:xfrm>
        </p:spPr>
        <p:txBody>
          <a:bodyPr/>
          <a:lstStyle/>
          <a:p>
            <a:r>
              <a:rPr lang="en-US" dirty="0"/>
              <a:t>Project Profile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54252AB2-6C9D-453E-A8B5-1EA9600B0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003379"/>
              </p:ext>
            </p:extLst>
          </p:nvPr>
        </p:nvGraphicFramePr>
        <p:xfrm>
          <a:off x="419100" y="1306207"/>
          <a:ext cx="81153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="" xmlns:a16="http://schemas.microsoft.com/office/drawing/2014/main" val="1007497071"/>
                    </a:ext>
                  </a:extLst>
                </a:gridCol>
                <a:gridCol w="4057650">
                  <a:extLst>
                    <a:ext uri="{9D8B030D-6E8A-4147-A177-3AD203B41FA5}">
                      <a16:colId xmlns="" xmlns:a16="http://schemas.microsoft.com/office/drawing/2014/main" val="14279252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TITLE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28988217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Project Title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Department Grievance Management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7479992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Aim of the Project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dirty="0"/>
                        <a:t>addressing concerns and complaints regarding various aspects of our department's facilities and services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97570804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Project duration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6 month 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72025119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Team size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1 Member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47506411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Tools used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Visual Studio c</a:t>
                      </a:r>
                      <a:r>
                        <a:rPr lang="en-IN" sz="1600" b="0" strike="noStrike" spc="-1" dirty="0" smtClean="0">
                          <a:solidFill>
                            <a:schemeClr val="dk1"/>
                          </a:solidFill>
                          <a:latin typeface="Calibri"/>
                        </a:rPr>
                        <a:t>ode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139500305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Technologies used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HTML,CSS,Bootstrap,Javascript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,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php,AJAX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359091294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and hardware environment requirement to use for an application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GB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Any modern web browser is compatible with HTML, CSS, and JavaScript.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267678827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Guide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en-IN" sz="1600" b="0" strike="noStrike" spc="-1" dirty="0" err="1">
                          <a:solidFill>
                            <a:schemeClr val="dk1"/>
                          </a:solidFill>
                          <a:latin typeface="Calibri"/>
                        </a:rPr>
                        <a:t>Dr.</a:t>
                      </a: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 Hiren Joshi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600" marR="12600" anchor="ctr"/>
                </a:tc>
                <a:extLst>
                  <a:ext uri="{0D108BD9-81ED-4DB2-BD59-A6C34878D82A}">
                    <a16:rowId xmlns="" xmlns:a16="http://schemas.microsoft.com/office/drawing/2014/main" val="406699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 Form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6708"/>
            <a:ext cx="8229600" cy="3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8597"/>
            <a:ext cx="8229600" cy="39291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grievance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057400"/>
            <a:ext cx="8229600" cy="25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Profile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4278"/>
            <a:ext cx="8229600" cy="3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Profile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7564"/>
            <a:ext cx="8229600" cy="38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6718"/>
            <a:ext cx="8229600" cy="36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0604"/>
            <a:ext cx="8229600" cy="37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4774"/>
            <a:ext cx="8229600" cy="37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362200"/>
            <a:ext cx="8229600" cy="20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26" y="1600200"/>
            <a:ext cx="71447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6046AE-59B0-4EE6-8CE1-FE5E1643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A5E188-73F4-4262-B580-DBD36C6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89EB64-888B-4715-86CA-89E180AC7DF9}"/>
              </a:ext>
            </a:extLst>
          </p:cNvPr>
          <p:cNvSpPr txBox="1"/>
          <p:nvPr/>
        </p:nvSpPr>
        <p:spPr>
          <a:xfrm>
            <a:off x="1981200" y="23622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Description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922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Grievances Assigned List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7956"/>
            <a:ext cx="8229600" cy="36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Grievances </a:t>
            </a:r>
            <a:r>
              <a:rPr lang="en-US" smtClean="0"/>
              <a:t>Assigned List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2905"/>
            <a:ext cx="8229600" cy="34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Grievances Status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3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Grievances </a:t>
            </a:r>
            <a:r>
              <a:rPr lang="en-US" smtClean="0"/>
              <a:t>Assigned List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6745"/>
            <a:ext cx="8229600" cy="36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Grievances Status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8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Document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45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9998"/>
            <a:ext cx="8229600" cy="37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3230"/>
            <a:ext cx="8229600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8496"/>
            <a:ext cx="8229600" cy="37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7910"/>
            <a:ext cx="8229600" cy="35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4487"/>
            <a:ext cx="8229600" cy="37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31D07-C1B9-4D68-BDCB-87ED3BC0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0E1191-FDFA-405D-8B68-F9E1C854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400" dirty="0" smtClean="0"/>
              <a:t>Discusses concerns and complaints about department facilities and services.</a:t>
            </a:r>
          </a:p>
          <a:p>
            <a:endParaRPr lang="en-US" sz="2400" dirty="0"/>
          </a:p>
          <a:p>
            <a:r>
              <a:rPr lang="en-US" sz="2400" dirty="0" smtClean="0"/>
              <a:t>Simplifies the submission and resolution of grievances, fostering a welcoming and supportive environment.</a:t>
            </a:r>
          </a:p>
          <a:p>
            <a:endParaRPr lang="en-US" sz="2400" dirty="0"/>
          </a:p>
          <a:p>
            <a:r>
              <a:rPr lang="en-US" sz="2400" dirty="0" smtClean="0"/>
              <a:t>Allows students to easily lodge concerns about issues they encounter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6E48BF-C1B8-4970-9441-A04EA14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8EAEAA-9722-41F7-96BA-B66E5DA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5573"/>
            <a:ext cx="8229600" cy="37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3978"/>
            <a:ext cx="8229600" cy="38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Complaints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6537"/>
            <a:ext cx="8229600" cy="36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Reports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1597"/>
            <a:ext cx="8229600" cy="3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dirty="0" smtClean="0"/>
              <a:t>Excel Sheet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918" y="1600200"/>
            <a:ext cx="49901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Category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39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05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9322"/>
            <a:ext cx="8229600" cy="446771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faculty_complaints_category</a:t>
            </a:r>
            <a:r>
              <a:rPr lang="en-US" sz="2000" dirty="0" smtClean="0"/>
              <a:t> table will have the update based on the “date time”.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2590800"/>
            <a:ext cx="736385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23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Complaint to Faculty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4676"/>
            <a:ext cx="8229600" cy="29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0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Complaint to Faculty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59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8391"/>
            <a:ext cx="8229600" cy="36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8285A5B-280D-4B52-93D8-D4802E665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85800"/>
            <a:ext cx="2806660" cy="5181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Better </a:t>
            </a:r>
            <a:r>
              <a:rPr lang="en-IN" sz="2800" dirty="0" smtClean="0"/>
              <a:t>Data </a:t>
            </a:r>
            <a:r>
              <a:rPr lang="en-IN" sz="2800" dirty="0" smtClean="0"/>
              <a:t>Visualization</a:t>
            </a:r>
          </a:p>
          <a:p>
            <a:r>
              <a:rPr lang="en-US" sz="2800" dirty="0" smtClean="0"/>
              <a:t>Mail Notification (</a:t>
            </a:r>
            <a:r>
              <a:rPr lang="en-US" sz="2800" dirty="0" err="1" smtClean="0"/>
              <a:t>Student,faculty</a:t>
            </a:r>
            <a:r>
              <a:rPr lang="en-US" sz="2800" smtClean="0"/>
              <a:t>)</a:t>
            </a:r>
            <a:endParaRPr lang="en-IN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D67A9-9C98-4A78-A47C-FA2B854E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7F70A-7210-4481-B40D-F4B8711B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https://epfigms.gov.in/grievance/grievancemaster</a:t>
            </a:r>
            <a:endParaRPr lang="en-IN" dirty="0"/>
          </a:p>
          <a:p>
            <a:r>
              <a:rPr lang="en-IN" dirty="0">
                <a:hlinkClick r:id="rId3"/>
              </a:rPr>
              <a:t>https://www.w3schools.com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https://pgportal.gov.in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A33FEB-4B9F-4378-B360-0D84114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30A0B0-6576-4396-961C-38311347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31D07-C1B9-4D68-BDCB-87ED3BC0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0E1191-FDFA-405D-8B68-F9E1C854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Centralized Grievance Management</a:t>
            </a:r>
          </a:p>
          <a:p>
            <a:endParaRPr lang="en-US" dirty="0"/>
          </a:p>
          <a:p>
            <a:r>
              <a:rPr lang="en-US" dirty="0"/>
              <a:t>Efficient Handling of Complaints</a:t>
            </a:r>
          </a:p>
          <a:p>
            <a:endParaRPr lang="en-US" dirty="0"/>
          </a:p>
          <a:p>
            <a:r>
              <a:rPr lang="en-US" dirty="0"/>
              <a:t>Timely Resolution</a:t>
            </a:r>
          </a:p>
          <a:p>
            <a:endParaRPr lang="en-US" dirty="0" smtClean="0"/>
          </a:p>
          <a:p>
            <a:r>
              <a:rPr lang="en-US" dirty="0" smtClean="0"/>
              <a:t>Improved Communication</a:t>
            </a:r>
          </a:p>
          <a:p>
            <a:endParaRPr lang="en-US" dirty="0"/>
          </a:p>
          <a:p>
            <a:r>
              <a:rPr lang="en-US" dirty="0"/>
              <a:t>Transparency and Accountability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6E48BF-C1B8-4970-9441-A04EA14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8EAEAA-9722-41F7-96BA-B66E5DA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9BBA75-FE0E-471E-AD79-9A836090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FCB64-29D2-42AD-8C60-D4BD6FDD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5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Generates Complaint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Upload photos /media required as attachment with the </a:t>
            </a:r>
            <a:r>
              <a:rPr lang="en-US" dirty="0" smtClean="0"/>
              <a:t>complaint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dirty="0"/>
              <a:t>View </a:t>
            </a:r>
            <a:r>
              <a:rPr lang="en-IN" dirty="0" smtClean="0"/>
              <a:t>Status</a:t>
            </a:r>
          </a:p>
          <a:p>
            <a:pPr marL="0" lvl="0" indent="0">
              <a:buNone/>
            </a:pPr>
            <a:endParaRPr lang="en-IN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dirty="0"/>
              <a:t>View Grievance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A6FFCB-F215-477A-9A33-0BA1763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567C44-AD37-45B1-B6C7-4C225425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9BBA75-FE0E-471E-AD79-9A836090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FCB64-29D2-42AD-8C60-D4BD6FDD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9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800" dirty="0"/>
              <a:t>View Grievance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800" dirty="0"/>
              <a:t>Update Status</a:t>
            </a:r>
            <a:endParaRPr lang="en-IN" sz="28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800" dirty="0"/>
              <a:t>Handling the grievances according to the category.</a:t>
            </a:r>
            <a:endParaRPr lang="en-IN" sz="28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800" dirty="0"/>
              <a:t>Delete Grievance</a:t>
            </a:r>
            <a:endParaRPr lang="en-IN" sz="28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800" dirty="0"/>
              <a:t>Generate Reports</a:t>
            </a: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sz="2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A6FFCB-F215-477A-9A33-0BA1763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567C44-AD37-45B1-B6C7-4C225425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3386</TotalTime>
  <Words>981</Words>
  <Application>Microsoft Office PowerPoint</Application>
  <PresentationFormat>On-screen Show (4:3)</PresentationFormat>
  <Paragraphs>473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PowerPoint Presentation</vt:lpstr>
      <vt:lpstr>Table of Content</vt:lpstr>
      <vt:lpstr>Project Profile</vt:lpstr>
      <vt:lpstr>PowerPoint Presentation</vt:lpstr>
      <vt:lpstr>Introduction</vt:lpstr>
      <vt:lpstr>PowerPoint Presentation</vt:lpstr>
      <vt:lpstr>Objectives</vt:lpstr>
      <vt:lpstr>Student  Functionality</vt:lpstr>
      <vt:lpstr>Faculty Functionality</vt:lpstr>
      <vt:lpstr>Admin Functionality</vt:lpstr>
      <vt:lpstr>PowerPoint Presentation</vt:lpstr>
      <vt:lpstr>Use Case Diagram of Student</vt:lpstr>
      <vt:lpstr>Use Case Diagram of Faculty</vt:lpstr>
      <vt:lpstr>Use Case Diagram of Admin</vt:lpstr>
      <vt:lpstr>Activity Diagram</vt:lpstr>
      <vt:lpstr>Activity Diagram</vt:lpstr>
      <vt:lpstr>Class Diagram</vt:lpstr>
      <vt:lpstr>Sequence Diagram</vt:lpstr>
      <vt:lpstr>PowerPoint Presentation</vt:lpstr>
      <vt:lpstr>User Table</vt:lpstr>
      <vt:lpstr>Complaints Table</vt:lpstr>
      <vt:lpstr>Complaints Table</vt:lpstr>
      <vt:lpstr>Complaint_category Table</vt:lpstr>
      <vt:lpstr>Student Table</vt:lpstr>
      <vt:lpstr>Faculty Table</vt:lpstr>
      <vt:lpstr>Faculty_complaint category Table</vt:lpstr>
      <vt:lpstr>PowerPoint Presentation</vt:lpstr>
      <vt:lpstr>Login Form</vt:lpstr>
      <vt:lpstr>Grievance Homepage</vt:lpstr>
      <vt:lpstr>Grievance Form</vt:lpstr>
      <vt:lpstr>PowerPoint Presentation</vt:lpstr>
      <vt:lpstr>Your grievance</vt:lpstr>
      <vt:lpstr>Edit Profile</vt:lpstr>
      <vt:lpstr>Edit Profile</vt:lpstr>
      <vt:lpstr>Faculty Dashboard</vt:lpstr>
      <vt:lpstr>Faculty Dashboard</vt:lpstr>
      <vt:lpstr>Faculty Dashboard</vt:lpstr>
      <vt:lpstr>Faculty Dashboard</vt:lpstr>
      <vt:lpstr>Faculty Dashboard</vt:lpstr>
      <vt:lpstr>Grievances Assigned List</vt:lpstr>
      <vt:lpstr>Grievances Assigned List</vt:lpstr>
      <vt:lpstr>Grievances Status</vt:lpstr>
      <vt:lpstr>Grievances Assigned List</vt:lpstr>
      <vt:lpstr>Grievances Status</vt:lpstr>
      <vt:lpstr>Complaint Document</vt:lpstr>
      <vt:lpstr>Admin Dashboard</vt:lpstr>
      <vt:lpstr>User Data</vt:lpstr>
      <vt:lpstr>Faculty Data</vt:lpstr>
      <vt:lpstr>Student Users</vt:lpstr>
      <vt:lpstr>Complaints Data</vt:lpstr>
      <vt:lpstr>Complaints Data</vt:lpstr>
      <vt:lpstr>Search for Complaints</vt:lpstr>
      <vt:lpstr>Filter Reports</vt:lpstr>
      <vt:lpstr>Excel Sheet</vt:lpstr>
      <vt:lpstr>Assign Category</vt:lpstr>
      <vt:lpstr>PowerPoint Presentation</vt:lpstr>
      <vt:lpstr>Category Assignment</vt:lpstr>
      <vt:lpstr>Assign Complaint to Faculty</vt:lpstr>
      <vt:lpstr>Assign Complaint to Faculty</vt:lpstr>
      <vt:lpstr>Future Work</vt:lpstr>
      <vt:lpstr>Bibliography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Rami</dc:creator>
  <cp:lastModifiedBy>Janvi</cp:lastModifiedBy>
  <cp:revision>189</cp:revision>
  <dcterms:created xsi:type="dcterms:W3CDTF">2019-12-05T09:02:25Z</dcterms:created>
  <dcterms:modified xsi:type="dcterms:W3CDTF">2024-12-20T02:53:29Z</dcterms:modified>
</cp:coreProperties>
</file>