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 Bold" charset="1" panose="00000000000000000000"/>
      <p:regular r:id="rId15"/>
    </p:embeddedFont>
    <p:embeddedFont>
      <p:font typeface="Playfair Display" charset="1" panose="00000500000000000000"/>
      <p:regular r:id="rId16"/>
    </p:embeddedFont>
    <p:embeddedFont>
      <p:font typeface="Public Sans" charset="1" panose="000000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../media/image6.png" Type="http://schemas.openxmlformats.org/officeDocument/2006/relationships/image"/><Relationship Id="rId6" Target="https://drive.google.com/file/d/1nRcz2SjiffdFI5rEe6JwKvoSVk9SYWGx/view?usp=drive_link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Relationship Id="rId5" Target="https://drive.google.com/file/d/1nRcz2SjiffdFI5rEe6JwKvoSVk9SYWGx/view?usp=drive_link" TargetMode="External" Type="http://schemas.openxmlformats.org/officeDocument/2006/relationships/hyperlink"/><Relationship Id="rId6" Target="https://docs.google.com/document/d/1q_tnx4NwW8Fb6U7Qd4zhzUFQr9SqdTJr/edit?usp=drive_link&amp;ouid=108269542349059395056&amp;rtpof=true&amp;sd=true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BRIDGING NATURAL FARMERS AND CONSCIOUS CONSUMERS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Jaivik Setu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7602855"/>
            <a:ext cx="7862435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Janvi Chauhan, Team Manager &amp; Backend Developer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Ansh Yadav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Full Stack Developer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Tirth Gohel, Frontend Developer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Tej Doshi, Backend Developer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" r="0" b="-6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7877184" cy="38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Problem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Solutions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Market Size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Tech Stack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UI / UX 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Go-To-Market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" r="0" b="-6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689" y="2227065"/>
            <a:ext cx="7877184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Farmer Challenges: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Struggle to find reliable buyers.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Dependence on middlemen reduces profits.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Limited market access for natural farming products.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Consumer Challenges: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Difficulty in verifying genuine organic products.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Misinformation due to fake organic labels.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Trust issues in the organic market.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092430" y="2227065"/>
            <a:ext cx="7877184" cy="731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Lack of Transparency: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No direct connection between farmers and consumers.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Unstructured market with unverified product claims.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Market Implications: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Middlemen increase costs for consumers.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Genuine organic practices are overshadowed by commercial products using pesticides and insecticides.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Consumer confidence weakened by non-transparent systems.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2" r="0" b="-6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SOLUTION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695" y="2227065"/>
            <a:ext cx="8115305" cy="678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Direct Farmer-to-Consumer Connection: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Platform connects certified natural farmers with conscious consumers.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Farmer Verification Process: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Registration with farm details &amp; contact information.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Submission of identity proofs, land records, and organic certifications.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On-site third-party inspections for soil health, water management, and sustainable practices.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Admin review &amp; digital certification issued within 48 hours.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2" r="0" b="-6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70027" y="2227065"/>
            <a:ext cx="8096534" cy="626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QR Code Traceability: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Each product gets a unique QR code linking to its origin, farming methods, and certification details for real-time authenticity verification.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Elimination of Middlemen &amp; Fair Pricing: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Direct selling marketplace ensures fair pricing for farmers and cost savings for consumers.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Transparent pricing displayed, highlighting the benefits of bypassing intermediaries.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102505" y="2260635"/>
            <a:ext cx="11309601" cy="113096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2197" y="4535268"/>
            <a:ext cx="9000196" cy="900019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260382" y="7254536"/>
            <a:ext cx="6583826" cy="658382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091076" y="2070569"/>
            <a:ext cx="5146395" cy="6784016"/>
            <a:chOff x="0" y="0"/>
            <a:chExt cx="6861860" cy="904535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TAM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743374"/>
              <a:ext cx="6861860" cy="1751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Valued at approximately ₹21.6 lakh crore in 2024, with a projected Compound Annual Growth Rate (CAGR) of 20(13% from 2025 to 2033. imarcgroup.com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986189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SAM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796238"/>
              <a:ext cx="6861860" cy="2196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Indian Organic Food Market of estimated at ₹15,917 crore in 2024, expected to reach ₹90,437 crore by 2034, growing at a CAGR of 22% during 2025-2034. expertmarketresearch.com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6483553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SOM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7293601"/>
              <a:ext cx="6861860" cy="1751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Aiming to secure 2% of the Indian organic food market within the first three years, translating to approximately ₹1,808 crore in revenue.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2" r="0" b="-62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063349" y="3165895"/>
            <a:ext cx="555508" cy="816923"/>
          </a:xfrm>
          <a:custGeom>
            <a:avLst/>
            <a:gdLst/>
            <a:ahLst/>
            <a:cxnLst/>
            <a:rect r="r" b="b" t="t" l="l"/>
            <a:pathLst>
              <a:path h="816923" w="555508">
                <a:moveTo>
                  <a:pt x="0" y="0"/>
                </a:moveTo>
                <a:lnTo>
                  <a:pt x="555508" y="0"/>
                </a:lnTo>
                <a:lnTo>
                  <a:pt x="555508" y="816923"/>
                </a:lnTo>
                <a:lnTo>
                  <a:pt x="0" y="816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MARKET SIZE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399317" y="5138727"/>
            <a:ext cx="5120733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15,917 cr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008792" y="8006126"/>
            <a:ext cx="5849007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1,808 cr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72928" y="2556681"/>
            <a:ext cx="5120733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21.6 lakh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3063349" y="5701910"/>
            <a:ext cx="555508" cy="816923"/>
          </a:xfrm>
          <a:custGeom>
            <a:avLst/>
            <a:gdLst/>
            <a:ahLst/>
            <a:cxnLst/>
            <a:rect r="r" b="b" t="t" l="l"/>
            <a:pathLst>
              <a:path h="816923" w="555508">
                <a:moveTo>
                  <a:pt x="0" y="0"/>
                </a:moveTo>
                <a:lnTo>
                  <a:pt x="555508" y="0"/>
                </a:lnTo>
                <a:lnTo>
                  <a:pt x="555508" y="816923"/>
                </a:lnTo>
                <a:lnTo>
                  <a:pt x="0" y="816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245853" y="8579852"/>
            <a:ext cx="555508" cy="816923"/>
          </a:xfrm>
          <a:custGeom>
            <a:avLst/>
            <a:gdLst/>
            <a:ahLst/>
            <a:cxnLst/>
            <a:rect r="r" b="b" t="t" l="l"/>
            <a:pathLst>
              <a:path h="816923" w="555508">
                <a:moveTo>
                  <a:pt x="0" y="0"/>
                </a:moveTo>
                <a:lnTo>
                  <a:pt x="555508" y="0"/>
                </a:lnTo>
                <a:lnTo>
                  <a:pt x="555508" y="816923"/>
                </a:lnTo>
                <a:lnTo>
                  <a:pt x="0" y="816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 STACK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695" y="2227065"/>
            <a:ext cx="8115305" cy="731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Frontend (Nextjs)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UI components: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shadcn/ui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react-bits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Animations: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framer motion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Forms &amp; Validation: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yup &amp; react-hook-form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State Management: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z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ustand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Performance: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next/bundle-analysis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Progressive web apps: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next-pwa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2" r="0" b="-6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470027" y="2227065"/>
            <a:ext cx="8096534" cy="364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Backend (Django)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REST api: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Django REST Framework (DRF)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Authentications: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JSON web token (JWT)</a:t>
            </a:r>
          </a:p>
          <a:p>
            <a:pPr algn="just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Cors protection:</a:t>
            </a:r>
          </a:p>
          <a:p>
            <a:pPr algn="just" marL="1813558" indent="-453390" lvl="3">
              <a:lnSpc>
                <a:spcPts val="4199"/>
              </a:lnSpc>
              <a:buFont typeface="Arial"/>
              <a:buChar char="￭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Django-CORS-Headers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2" r="0" b="-6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3744" y="3460440"/>
            <a:ext cx="14558182" cy="4878002"/>
          </a:xfrm>
          <a:custGeom>
            <a:avLst/>
            <a:gdLst/>
            <a:ahLst/>
            <a:cxnLst/>
            <a:rect r="r" b="b" t="t" l="l"/>
            <a:pathLst>
              <a:path h="4878002" w="14558182">
                <a:moveTo>
                  <a:pt x="0" y="0"/>
                </a:moveTo>
                <a:lnTo>
                  <a:pt x="14558181" y="0"/>
                </a:lnTo>
                <a:lnTo>
                  <a:pt x="14558181" y="4878001"/>
                </a:lnTo>
                <a:lnTo>
                  <a:pt x="0" y="48780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UI / UX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695" y="2227065"/>
            <a:ext cx="16208776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 sitemap visually represents the website’s structure, showing page relationships for easy navigation and organization.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3744" y="8584014"/>
            <a:ext cx="5948958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drive.google.com/file/d/1nRcz2SjiffdFI5rEe6JwKvoSVk9SYWGx/view?usp=drive_link"/>
              </a:rPr>
              <a:t>Click here to view the complete sitemap.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GO-TO-MARKET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695" y="2036565"/>
            <a:ext cx="16208776" cy="410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7" indent="-345439" lvl="1">
              <a:lnSpc>
                <a:spcPts val="6655"/>
              </a:lnSpc>
              <a:buAutoNum type="arabicPeriod" startAt="1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Transaction Fees on Sales (Marketplace Model)</a:t>
            </a:r>
          </a:p>
          <a:p>
            <a:pPr algn="just" marL="690877" indent="-345439" lvl="1">
              <a:lnSpc>
                <a:spcPts val="6655"/>
              </a:lnSpc>
              <a:buAutoNum type="arabicPeriod" startAt="1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Subscription Plans for Farmers &amp; Retailers</a:t>
            </a:r>
          </a:p>
          <a:p>
            <a:pPr algn="just" marL="690877" indent="-345439" lvl="1">
              <a:lnSpc>
                <a:spcPts val="6655"/>
              </a:lnSpc>
              <a:buAutoNum type="arabicPeriod" startAt="1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QR Code &amp; Certification Services</a:t>
            </a:r>
          </a:p>
          <a:p>
            <a:pPr algn="just" marL="690877" indent="-345439" lvl="1">
              <a:lnSpc>
                <a:spcPts val="6655"/>
              </a:lnSpc>
              <a:buAutoNum type="arabicPeriod" startAt="1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 &amp; Insights for Businesses</a:t>
            </a:r>
          </a:p>
          <a:p>
            <a:pPr algn="just" marL="690877" indent="-345439" lvl="1">
              <a:lnSpc>
                <a:spcPts val="6655"/>
              </a:lnSpc>
              <a:buAutoNum type="arabicPeriod" startAt="1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Sponsored Listings &amp; Ads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2" r="0" b="-62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JAIVIK SETU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90680" y="8630746"/>
            <a:ext cx="1682491" cy="71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  <a:r>
              <a:rPr lang="en-US" sz="2986" spc="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Ingoude Company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744246" y="8589377"/>
            <a:ext cx="2515054" cy="754648"/>
          </a:xfrm>
          <a:custGeom>
            <a:avLst/>
            <a:gdLst/>
            <a:ahLst/>
            <a:cxnLst/>
            <a:rect r="r" b="b" t="t" l="l"/>
            <a:pathLst>
              <a:path h="754648" w="2515054">
                <a:moveTo>
                  <a:pt x="0" y="0"/>
                </a:moveTo>
                <a:lnTo>
                  <a:pt x="2515054" y="0"/>
                </a:lnTo>
                <a:lnTo>
                  <a:pt x="2515054" y="754648"/>
                </a:lnTo>
                <a:lnTo>
                  <a:pt x="0" y="75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2" r="0" b="-6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6407" y="7602855"/>
            <a:ext cx="7862435" cy="174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Janvi Chauhan, Team Manager &amp; Backend Developer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Ansh Yadav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Full Stack Developer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Tirth Gohel, Frontend Developer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Tej Doshi, Backend Developer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5976" y="5604511"/>
            <a:ext cx="3172321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drive.google.com/file/d/1nRcz2SjiffdFI5rEe6JwKvoSVk9SYWGx/view?usp=drive_link"/>
              </a:rPr>
              <a:t>Click to view sitemap.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3023" y="6137911"/>
            <a:ext cx="4256187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docs.google.com/document/d/1q_tnx4NwW8Fb6U7Qd4zhzUFQr9SqdTJr/edit?usp=drive_link&amp;ouid=108269542349059395056&amp;rtpof=true&amp;sd=true"/>
              </a:rPr>
              <a:t>Click to view documentation.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DAGg8Hkwx9Q</dc:identifier>
  <dcterms:modified xsi:type="dcterms:W3CDTF">2011-08-01T06:04:30Z</dcterms:modified>
  <cp:revision>1</cp:revision>
  <dc:title>Pitch Deck</dc:title>
</cp:coreProperties>
</file>