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59" r:id="rId6"/>
    <p:sldId id="260" r:id="rId7"/>
    <p:sldId id="261" r:id="rId8"/>
    <p:sldId id="262" r:id="rId9"/>
    <p:sldId id="264" r:id="rId10"/>
    <p:sldId id="265" r:id="rId11"/>
    <p:sldId id="266"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63"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53" autoAdjust="0"/>
    <p:restoredTop sz="94660"/>
  </p:normalViewPr>
  <p:slideViewPr>
    <p:cSldViewPr snapToGrid="0">
      <p:cViewPr>
        <p:scale>
          <a:sx n="74" d="100"/>
          <a:sy n="74" d="100"/>
        </p:scale>
        <p:origin x="58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2.xml"/><Relationship Id="rId39" Type="http://schemas.openxmlformats.org/officeDocument/2006/relationships/presProps" Target="presProps.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764DE79-268F-4C1A-8933-263129D2AF90}"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C764DE79-268F-4C1A-8933-263129D2AF90}"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C764DE79-268F-4C1A-8933-263129D2AF90}"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C764DE79-268F-4C1A-8933-263129D2AF90}"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C764DE79-268F-4C1A-8933-263129D2AF90}"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Date Placeholder 4"/>
          <p:cNvSpPr>
            <a:spLocks noGrp="1"/>
          </p:cNvSpPr>
          <p:nvPr>
            <p:ph type="dt" sz="half" idx="10"/>
          </p:nvPr>
        </p:nvSpPr>
        <p:spPr/>
        <p:txBody>
          <a:bodyPr/>
          <a:lstStyle/>
          <a:p>
            <a:fld id="{C764DE79-268F-4C1A-8933-263129D2AF90}"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7" name="Date Placeholder 6"/>
          <p:cNvSpPr>
            <a:spLocks noGrp="1"/>
          </p:cNvSpPr>
          <p:nvPr>
            <p:ph type="dt" sz="half" idx="10"/>
          </p:nvPr>
        </p:nvSpPr>
        <p:spPr/>
        <p:txBody>
          <a:bodyPr/>
          <a:lstStyle/>
          <a:p>
            <a:fld id="{C764DE79-268F-4C1A-8933-263129D2AF90}"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764DE79-268F-4C1A-8933-263129D2AF90}"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C764DE79-268F-4C1A-8933-263129D2AF90}"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C764DE79-268F-4C1A-8933-263129D2AF90}"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7.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latin typeface="+mn-lt"/>
              </a:rPr>
              <a:t>Project Presentation</a:t>
            </a:r>
            <a:br>
              <a:rPr lang="en-US" dirty="0" smtClean="0">
                <a:latin typeface="+mn-lt"/>
              </a:rPr>
            </a:br>
            <a:r>
              <a:rPr lang="en-US" dirty="0" smtClean="0"/>
              <a:t>Android App For Tailor</a:t>
            </a:r>
            <a:br>
              <a:rPr lang="en-US" dirty="0" smtClean="0"/>
            </a:br>
            <a:r>
              <a:rPr lang="en-US" dirty="0" smtClean="0">
                <a:solidFill>
                  <a:schemeClr val="tx1">
                    <a:lumMod val="95000"/>
                    <a:lumOff val="5000"/>
                  </a:schemeClr>
                </a:solidFill>
                <a:latin typeface="Arial Black" panose="020B0A04020102020204" pitchFamily="34" charset="0"/>
              </a:rPr>
              <a:t>FabricFit</a:t>
            </a:r>
            <a:endParaRPr lang="en-IN" dirty="0">
              <a:solidFill>
                <a:schemeClr val="tx1">
                  <a:lumMod val="95000"/>
                  <a:lumOff val="5000"/>
                </a:schemeClr>
              </a:solidFill>
              <a:latin typeface="Arial Black" panose="020B0A04020102020204" pitchFamily="34" charset="0"/>
            </a:endParaRPr>
          </a:p>
        </p:txBody>
      </p:sp>
      <p:sp>
        <p:nvSpPr>
          <p:cNvPr id="3" name="Subtitle 2"/>
          <p:cNvSpPr>
            <a:spLocks noGrp="1"/>
          </p:cNvSpPr>
          <p:nvPr>
            <p:ph type="subTitle" idx="1"/>
          </p:nvPr>
        </p:nvSpPr>
        <p:spPr>
          <a:xfrm>
            <a:off x="1524000" y="4464923"/>
            <a:ext cx="9144000" cy="1655762"/>
          </a:xfrm>
        </p:spPr>
        <p:txBody>
          <a:bodyPr>
            <a:normAutofit/>
          </a:bodyPr>
          <a:lstStyle/>
          <a:p>
            <a:r>
              <a:rPr lang="en-US" sz="2000" dirty="0" smtClean="0">
                <a:latin typeface="Arial Rounded MT Bold" panose="020F0704030504030204" pitchFamily="34" charset="0"/>
              </a:rPr>
              <a:t>Janvi Umesh Dhonde</a:t>
            </a:r>
            <a:r>
              <a:rPr lang="en-IN" sz="2000" dirty="0" smtClean="0">
                <a:latin typeface="Arial Rounded MT Bold" panose="020F0704030504030204" pitchFamily="34" charset="0"/>
              </a:rPr>
              <a:t>	22313</a:t>
            </a:r>
            <a:endParaRPr lang="en-IN" sz="2000" dirty="0" smtClean="0">
              <a:latin typeface="Arial Rounded MT Bold" panose="020F0704030504030204" pitchFamily="34" charset="0"/>
            </a:endParaRPr>
          </a:p>
          <a:p>
            <a:r>
              <a:rPr lang="en-US" sz="2000" dirty="0" smtClean="0">
                <a:latin typeface="Arial Rounded MT Bold" panose="020F0704030504030204" pitchFamily="34" charset="0"/>
              </a:rPr>
              <a:t>MCA-II    C</a:t>
            </a:r>
            <a:endParaRPr lang="en-US" sz="2000" dirty="0" smtClean="0">
              <a:latin typeface="Arial Rounded MT Bold" panose="020F0704030504030204" pitchFamily="34" charset="0"/>
            </a:endParaRPr>
          </a:p>
          <a:p>
            <a:r>
              <a:rPr lang="en-US" sz="2000" dirty="0" smtClean="0">
                <a:latin typeface="Arial Rounded MT Bold" panose="020F0704030504030204" pitchFamily="34" charset="0"/>
              </a:rPr>
              <a:t>Project Guide: Dr. Milind Godase</a:t>
            </a:r>
            <a:endParaRPr lang="en-US" sz="2000" dirty="0" smtClean="0">
              <a:latin typeface="Arial Rounded MT Bold" panose="020F0704030504030204" pitchFamily="34" charset="0"/>
            </a:endParaRPr>
          </a:p>
          <a:p>
            <a:r>
              <a:rPr lang="en-US" sz="2000" dirty="0" smtClean="0">
                <a:latin typeface="Arial Rounded MT Bold" panose="020F0704030504030204" pitchFamily="34" charset="0"/>
              </a:rPr>
              <a:t> </a:t>
            </a:r>
            <a:endParaRPr lang="en-US" sz="2000" dirty="0" smtClean="0">
              <a:latin typeface="Arial Rounded MT Bold" panose="020F07040305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231775"/>
            <a:ext cx="9144000" cy="575945"/>
          </a:xfrm>
        </p:spPr>
        <p:txBody>
          <a:bodyPr/>
          <a:lstStyle/>
          <a:p>
            <a:r>
              <a:rPr lang="en-US"/>
              <a:t>USE CASE DIAGRAM : PROFILE MODULE</a:t>
            </a:r>
            <a:endParaRPr lang="en-US"/>
          </a:p>
        </p:txBody>
      </p:sp>
      <p:pic>
        <p:nvPicPr>
          <p:cNvPr id="2" name="Picture 1" descr="Profiletailor"/>
          <p:cNvPicPr>
            <a:picLocks noChangeAspect="1"/>
          </p:cNvPicPr>
          <p:nvPr/>
        </p:nvPicPr>
        <p:blipFill>
          <a:blip r:embed="rId1"/>
          <a:stretch>
            <a:fillRect/>
          </a:stretch>
        </p:blipFill>
        <p:spPr>
          <a:xfrm>
            <a:off x="3362960" y="632460"/>
            <a:ext cx="5465445" cy="605028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231775"/>
            <a:ext cx="9144000" cy="575945"/>
          </a:xfrm>
        </p:spPr>
        <p:txBody>
          <a:bodyPr/>
          <a:lstStyle/>
          <a:p>
            <a:r>
              <a:rPr lang="en-US"/>
              <a:t>USE CASE DIAGRAM : CATALOG MODULE</a:t>
            </a:r>
            <a:endParaRPr lang="en-US"/>
          </a:p>
        </p:txBody>
      </p:sp>
      <p:pic>
        <p:nvPicPr>
          <p:cNvPr id="2" name="Picture 1" descr="ProductCatalog"/>
          <p:cNvPicPr>
            <a:picLocks noChangeAspect="1"/>
          </p:cNvPicPr>
          <p:nvPr/>
        </p:nvPicPr>
        <p:blipFill>
          <a:blip r:embed="rId1"/>
          <a:stretch>
            <a:fillRect/>
          </a:stretch>
        </p:blipFill>
        <p:spPr>
          <a:xfrm>
            <a:off x="3531235" y="596265"/>
            <a:ext cx="5129530" cy="60566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231775"/>
            <a:ext cx="9144000" cy="575945"/>
          </a:xfrm>
        </p:spPr>
        <p:txBody>
          <a:bodyPr/>
          <a:lstStyle/>
          <a:p>
            <a:r>
              <a:rPr lang="en-US"/>
              <a:t>USE CASE DIAGRAM : MEASUREMENT MODULE </a:t>
            </a:r>
            <a:endParaRPr lang="en-US"/>
          </a:p>
        </p:txBody>
      </p:sp>
      <p:pic>
        <p:nvPicPr>
          <p:cNvPr id="2" name="Picture 1" descr="Measurement"/>
          <p:cNvPicPr>
            <a:picLocks noChangeAspect="1"/>
          </p:cNvPicPr>
          <p:nvPr/>
        </p:nvPicPr>
        <p:blipFill>
          <a:blip r:embed="rId1"/>
          <a:stretch>
            <a:fillRect/>
          </a:stretch>
        </p:blipFill>
        <p:spPr>
          <a:xfrm>
            <a:off x="3613785" y="647700"/>
            <a:ext cx="4337050" cy="59912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231775"/>
            <a:ext cx="9144000" cy="575945"/>
          </a:xfrm>
        </p:spPr>
        <p:txBody>
          <a:bodyPr/>
          <a:lstStyle/>
          <a:p>
            <a:r>
              <a:rPr lang="en-US"/>
              <a:t>USE CASE DIAGRAM : ORDER MODULE</a:t>
            </a:r>
            <a:endParaRPr lang="en-US"/>
          </a:p>
        </p:txBody>
      </p:sp>
      <p:pic>
        <p:nvPicPr>
          <p:cNvPr id="2" name="Picture 1" descr="TailorOrder"/>
          <p:cNvPicPr>
            <a:picLocks noChangeAspect="1"/>
          </p:cNvPicPr>
          <p:nvPr/>
        </p:nvPicPr>
        <p:blipFill>
          <a:blip r:embed="rId1"/>
          <a:stretch>
            <a:fillRect/>
          </a:stretch>
        </p:blipFill>
        <p:spPr>
          <a:xfrm>
            <a:off x="2526030" y="615950"/>
            <a:ext cx="6498590" cy="600900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231775"/>
            <a:ext cx="9144000" cy="575945"/>
          </a:xfrm>
        </p:spPr>
        <p:txBody>
          <a:bodyPr/>
          <a:lstStyle/>
          <a:p>
            <a:r>
              <a:rPr lang="en-US"/>
              <a:t>USE CASE DIAGRAM : PAYMENT/DELIVERY MODULE</a:t>
            </a:r>
            <a:endParaRPr lang="en-US"/>
          </a:p>
        </p:txBody>
      </p:sp>
      <p:pic>
        <p:nvPicPr>
          <p:cNvPr id="2" name="Picture 1" descr="TailorPayment_Delivery"/>
          <p:cNvPicPr>
            <a:picLocks noChangeAspect="1"/>
          </p:cNvPicPr>
          <p:nvPr/>
        </p:nvPicPr>
        <p:blipFill>
          <a:blip r:embed="rId1"/>
          <a:stretch>
            <a:fillRect/>
          </a:stretch>
        </p:blipFill>
        <p:spPr>
          <a:xfrm>
            <a:off x="3549015" y="609600"/>
            <a:ext cx="4509135" cy="607123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231775"/>
            <a:ext cx="9144000" cy="575945"/>
          </a:xfrm>
        </p:spPr>
        <p:txBody>
          <a:bodyPr/>
          <a:lstStyle/>
          <a:p>
            <a:r>
              <a:rPr lang="en-US"/>
              <a:t>ACTIVITY DIAGRAM : PROFILE  MODULE</a:t>
            </a:r>
            <a:endParaRPr lang="en-US"/>
          </a:p>
        </p:txBody>
      </p:sp>
      <p:pic>
        <p:nvPicPr>
          <p:cNvPr id="4" name="Picture 3" descr="Profiletailor"/>
          <p:cNvPicPr>
            <a:picLocks noChangeAspect="1"/>
          </p:cNvPicPr>
          <p:nvPr/>
        </p:nvPicPr>
        <p:blipFill>
          <a:blip r:embed="rId1"/>
          <a:stretch>
            <a:fillRect/>
          </a:stretch>
        </p:blipFill>
        <p:spPr>
          <a:xfrm>
            <a:off x="878840" y="807085"/>
            <a:ext cx="10304145" cy="559943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231775"/>
            <a:ext cx="9144000" cy="575945"/>
          </a:xfrm>
        </p:spPr>
        <p:txBody>
          <a:bodyPr/>
          <a:lstStyle/>
          <a:p>
            <a:r>
              <a:rPr lang="en-US"/>
              <a:t>ACTIVITY DIAGRAM : CATALOG MODULE</a:t>
            </a:r>
            <a:endParaRPr lang="en-US"/>
          </a:p>
        </p:txBody>
      </p:sp>
      <p:pic>
        <p:nvPicPr>
          <p:cNvPr id="2" name="Picture 1" descr="TailorProduct"/>
          <p:cNvPicPr>
            <a:picLocks noChangeAspect="1"/>
          </p:cNvPicPr>
          <p:nvPr/>
        </p:nvPicPr>
        <p:blipFill>
          <a:blip r:embed="rId1"/>
          <a:stretch>
            <a:fillRect/>
          </a:stretch>
        </p:blipFill>
        <p:spPr>
          <a:xfrm>
            <a:off x="3366770" y="807720"/>
            <a:ext cx="5457825" cy="572452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231775"/>
            <a:ext cx="9144000" cy="575945"/>
          </a:xfrm>
        </p:spPr>
        <p:txBody>
          <a:bodyPr/>
          <a:lstStyle/>
          <a:p>
            <a:r>
              <a:rPr lang="en-US"/>
              <a:t>ACTIVITY DIAGRAM : MEASUREMENT MODULE</a:t>
            </a:r>
            <a:endParaRPr lang="en-US"/>
          </a:p>
        </p:txBody>
      </p:sp>
      <p:pic>
        <p:nvPicPr>
          <p:cNvPr id="2" name="Picture 1" descr="TailorMeasurement"/>
          <p:cNvPicPr>
            <a:picLocks noChangeAspect="1"/>
          </p:cNvPicPr>
          <p:nvPr/>
        </p:nvPicPr>
        <p:blipFill>
          <a:blip r:embed="rId1"/>
          <a:stretch>
            <a:fillRect/>
          </a:stretch>
        </p:blipFill>
        <p:spPr>
          <a:xfrm>
            <a:off x="2515870" y="706120"/>
            <a:ext cx="6749415" cy="575183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231775"/>
            <a:ext cx="9144000" cy="575945"/>
          </a:xfrm>
        </p:spPr>
        <p:txBody>
          <a:bodyPr/>
          <a:lstStyle/>
          <a:p>
            <a:r>
              <a:rPr lang="en-US"/>
              <a:t>ACTIVITY DIAGRAM : ORDER MODULE</a:t>
            </a:r>
            <a:endParaRPr lang="en-US"/>
          </a:p>
        </p:txBody>
      </p:sp>
      <p:pic>
        <p:nvPicPr>
          <p:cNvPr id="2" name="Picture 1" descr="TailorOrder"/>
          <p:cNvPicPr>
            <a:picLocks noChangeAspect="1"/>
          </p:cNvPicPr>
          <p:nvPr/>
        </p:nvPicPr>
        <p:blipFill>
          <a:blip r:embed="rId1"/>
          <a:stretch>
            <a:fillRect/>
          </a:stretch>
        </p:blipFill>
        <p:spPr>
          <a:xfrm>
            <a:off x="2632075" y="807720"/>
            <a:ext cx="7174865" cy="578802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231775"/>
            <a:ext cx="9144000" cy="575945"/>
          </a:xfrm>
        </p:spPr>
        <p:txBody>
          <a:bodyPr/>
          <a:lstStyle/>
          <a:p>
            <a:r>
              <a:rPr lang="en-US"/>
              <a:t>ACTIVITY DIAGRAM : PAYMENT/DELIVERY MODULE</a:t>
            </a:r>
            <a:endParaRPr lang="en-US"/>
          </a:p>
        </p:txBody>
      </p:sp>
      <p:pic>
        <p:nvPicPr>
          <p:cNvPr id="2" name="Picture 1" descr="TailorPayment_delivery"/>
          <p:cNvPicPr>
            <a:picLocks noChangeAspect="1"/>
          </p:cNvPicPr>
          <p:nvPr/>
        </p:nvPicPr>
        <p:blipFill>
          <a:blip r:embed="rId1"/>
          <a:stretch>
            <a:fillRect/>
          </a:stretch>
        </p:blipFill>
        <p:spPr>
          <a:xfrm>
            <a:off x="2159635" y="603885"/>
            <a:ext cx="7230110" cy="611568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idx="1"/>
          </p:nvPr>
        </p:nvSpPr>
        <p:spPr/>
        <p:txBody>
          <a:bodyPr>
            <a:normAutofit/>
          </a:bodyPr>
          <a:lstStyle/>
          <a:p>
            <a:pPr>
              <a:lnSpc>
                <a:spcPct val="100000"/>
              </a:lnSpc>
            </a:pPr>
            <a:r>
              <a:rPr lang="en-US" sz="2400" dirty="0" smtClean="0"/>
              <a:t>The </a:t>
            </a:r>
            <a:r>
              <a:rPr lang="en-US" sz="2400" u="sng" dirty="0" smtClean="0"/>
              <a:t>Fabicfit app is a android base app development platform designed to support tailor</a:t>
            </a:r>
            <a:r>
              <a:rPr lang="en-US" sz="2400" dirty="0" smtClean="0"/>
              <a:t> in </a:t>
            </a:r>
            <a:r>
              <a:rPr lang="en-US" sz="2400" dirty="0"/>
              <a:t>In an era where digital innovation is reshaping industries and revolutionizing the way businesses </a:t>
            </a:r>
            <a:r>
              <a:rPr lang="en-US" sz="2400" dirty="0" smtClean="0"/>
              <a:t>operate. To </a:t>
            </a:r>
            <a:r>
              <a:rPr lang="en-US" sz="2400" dirty="0"/>
              <a:t>transform the way tailors manage their business, interact with customers, and streamline their operations</a:t>
            </a:r>
            <a:r>
              <a:rPr lang="en-US" sz="2400" dirty="0" smtClean="0"/>
              <a:t>.</a:t>
            </a:r>
            <a:endParaRPr lang="en-US" sz="2400" dirty="0" smtClean="0"/>
          </a:p>
          <a:p>
            <a:pPr>
              <a:lnSpc>
                <a:spcPct val="100000"/>
              </a:lnSpc>
            </a:pPr>
            <a:r>
              <a:rPr lang="en-US" sz="2400" dirty="0" smtClean="0"/>
              <a:t>The Fabicfit app consists of various modules that allows </a:t>
            </a:r>
            <a:r>
              <a:rPr lang="en-IN" sz="2400" u="sng" dirty="0" smtClean="0"/>
              <a:t>Appointment Scheduling,</a:t>
            </a:r>
            <a:r>
              <a:rPr lang="en-US" sz="2400" u="sng" dirty="0" smtClean="0"/>
              <a:t> </a:t>
            </a:r>
            <a:r>
              <a:rPr lang="en-US" sz="2400" u="sng" dirty="0"/>
              <a:t>Digital </a:t>
            </a:r>
            <a:r>
              <a:rPr lang="en-US" sz="2400" u="sng" dirty="0" smtClean="0"/>
              <a:t>Catalogs, Tailor Management</a:t>
            </a:r>
            <a:r>
              <a:rPr lang="en-US" sz="2400" u="sng" dirty="0"/>
              <a:t>,</a:t>
            </a:r>
            <a:r>
              <a:rPr lang="en-US" sz="2400" u="sng" dirty="0" smtClean="0"/>
              <a:t> </a:t>
            </a:r>
            <a:r>
              <a:rPr lang="en-IN" sz="2400" u="sng" dirty="0"/>
              <a:t>Measurement </a:t>
            </a:r>
            <a:r>
              <a:rPr lang="en-IN" sz="2400" u="sng" dirty="0" smtClean="0"/>
              <a:t>Recording,</a:t>
            </a:r>
            <a:r>
              <a:rPr lang="en-IN" sz="2400" u="sng" dirty="0"/>
              <a:t> Order </a:t>
            </a:r>
            <a:r>
              <a:rPr lang="en-IN" sz="2400" u="sng" dirty="0" smtClean="0"/>
              <a:t>Tracking,</a:t>
            </a:r>
            <a:r>
              <a:rPr lang="en-IN" sz="2400" u="sng" dirty="0"/>
              <a:t> Payment </a:t>
            </a:r>
            <a:r>
              <a:rPr lang="en-IN" sz="2400" u="sng" dirty="0" smtClean="0"/>
              <a:t>Processing,</a:t>
            </a:r>
            <a:r>
              <a:rPr lang="en-IN" sz="2400" u="sng" dirty="0"/>
              <a:t> Customer </a:t>
            </a:r>
            <a:r>
              <a:rPr lang="en-IN" sz="2400" u="sng" dirty="0" smtClean="0"/>
              <a:t>Engagement.</a:t>
            </a:r>
            <a:endParaRPr lang="en-IN" sz="2400" u="sng" dirty="0" smtClean="0"/>
          </a:p>
          <a:p>
            <a:pPr>
              <a:lnSpc>
                <a:spcPct val="100000"/>
              </a:lnSpc>
            </a:pPr>
            <a:r>
              <a:rPr lang="en-US" sz="2400" dirty="0"/>
              <a:t>By addressing these specific points </a:t>
            </a:r>
            <a:r>
              <a:rPr lang="en-US" sz="2400" dirty="0" smtClean="0"/>
              <a:t>in these Android </a:t>
            </a:r>
            <a:r>
              <a:rPr lang="en-US" sz="2400" dirty="0"/>
              <a:t>app development project for tailors, </a:t>
            </a:r>
            <a:r>
              <a:rPr lang="en-US" sz="2400" dirty="0" smtClean="0"/>
              <a:t>fabicfit </a:t>
            </a:r>
            <a:r>
              <a:rPr lang="en-US" sz="2400" dirty="0"/>
              <a:t>create a comprehensive and effective solution that meets the needs of both tailors and their clients.</a:t>
            </a:r>
            <a:endParaRPr lang="en-IN"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231775"/>
            <a:ext cx="9144000" cy="575945"/>
          </a:xfrm>
        </p:spPr>
        <p:txBody>
          <a:bodyPr/>
          <a:lstStyle/>
          <a:p>
            <a:r>
              <a:rPr lang="en-US"/>
              <a:t>SEQUENCE DIAGRAM : PROFILE MODULE</a:t>
            </a:r>
            <a:endParaRPr lang="en-US"/>
          </a:p>
        </p:txBody>
      </p:sp>
      <p:pic>
        <p:nvPicPr>
          <p:cNvPr id="4" name="Picture 3" descr="Profile"/>
          <p:cNvPicPr>
            <a:picLocks noChangeAspect="1"/>
          </p:cNvPicPr>
          <p:nvPr/>
        </p:nvPicPr>
        <p:blipFill>
          <a:blip r:embed="rId1"/>
          <a:stretch>
            <a:fillRect/>
          </a:stretch>
        </p:blipFill>
        <p:spPr>
          <a:xfrm>
            <a:off x="563245" y="708660"/>
            <a:ext cx="11050270" cy="614934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231775"/>
            <a:ext cx="9144000" cy="575945"/>
          </a:xfrm>
        </p:spPr>
        <p:txBody>
          <a:bodyPr/>
          <a:lstStyle/>
          <a:p>
            <a:r>
              <a:rPr lang="en-US"/>
              <a:t>SEQUENCE DIAGRAM : CATALOG MODULE</a:t>
            </a:r>
            <a:endParaRPr lang="en-US"/>
          </a:p>
        </p:txBody>
      </p:sp>
      <p:pic>
        <p:nvPicPr>
          <p:cNvPr id="2" name="Picture 1" descr="Catalog"/>
          <p:cNvPicPr>
            <a:picLocks noChangeAspect="1"/>
          </p:cNvPicPr>
          <p:nvPr/>
        </p:nvPicPr>
        <p:blipFill>
          <a:blip r:embed="rId1"/>
          <a:stretch>
            <a:fillRect/>
          </a:stretch>
        </p:blipFill>
        <p:spPr>
          <a:xfrm>
            <a:off x="1471295" y="807720"/>
            <a:ext cx="9248775" cy="581977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231775"/>
            <a:ext cx="9144000" cy="575945"/>
          </a:xfrm>
        </p:spPr>
        <p:txBody>
          <a:bodyPr/>
          <a:lstStyle/>
          <a:p>
            <a:r>
              <a:rPr lang="en-US"/>
              <a:t>SEQUENCE DIAGRAM : MEASUREMENT MODULE</a:t>
            </a:r>
            <a:endParaRPr lang="en-US"/>
          </a:p>
        </p:txBody>
      </p:sp>
      <p:pic>
        <p:nvPicPr>
          <p:cNvPr id="2" name="Picture 1" descr="Measurement"/>
          <p:cNvPicPr>
            <a:picLocks noChangeAspect="1"/>
          </p:cNvPicPr>
          <p:nvPr/>
        </p:nvPicPr>
        <p:blipFill>
          <a:blip r:embed="rId1"/>
          <a:stretch>
            <a:fillRect/>
          </a:stretch>
        </p:blipFill>
        <p:spPr>
          <a:xfrm>
            <a:off x="1524000" y="702945"/>
            <a:ext cx="8775700" cy="615505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231775"/>
            <a:ext cx="9144000" cy="575945"/>
          </a:xfrm>
        </p:spPr>
        <p:txBody>
          <a:bodyPr/>
          <a:lstStyle/>
          <a:p>
            <a:r>
              <a:rPr lang="en-US"/>
              <a:t>SEQUENCE DIAGRAM : ORDER MODULE</a:t>
            </a:r>
            <a:endParaRPr lang="en-US"/>
          </a:p>
        </p:txBody>
      </p:sp>
      <p:pic>
        <p:nvPicPr>
          <p:cNvPr id="2" name="Picture 1" descr="Order"/>
          <p:cNvPicPr>
            <a:picLocks noChangeAspect="1"/>
          </p:cNvPicPr>
          <p:nvPr/>
        </p:nvPicPr>
        <p:blipFill>
          <a:blip r:embed="rId1"/>
          <a:stretch>
            <a:fillRect/>
          </a:stretch>
        </p:blipFill>
        <p:spPr>
          <a:xfrm>
            <a:off x="1400175" y="687070"/>
            <a:ext cx="9268460" cy="617093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231775"/>
            <a:ext cx="9144000" cy="575945"/>
          </a:xfrm>
        </p:spPr>
        <p:txBody>
          <a:bodyPr/>
          <a:lstStyle/>
          <a:p>
            <a:r>
              <a:rPr lang="en-US"/>
              <a:t>SEQUENCE DIAGRAM : PAYMENT/DELIVERY MODULE</a:t>
            </a:r>
            <a:endParaRPr lang="en-US"/>
          </a:p>
        </p:txBody>
      </p:sp>
      <p:pic>
        <p:nvPicPr>
          <p:cNvPr id="2" name="Picture 1" descr="Payment _ delivery"/>
          <p:cNvPicPr>
            <a:picLocks noChangeAspect="1"/>
          </p:cNvPicPr>
          <p:nvPr/>
        </p:nvPicPr>
        <p:blipFill>
          <a:blip r:embed="rId1"/>
          <a:stretch>
            <a:fillRect/>
          </a:stretch>
        </p:blipFill>
        <p:spPr>
          <a:xfrm>
            <a:off x="972185" y="706120"/>
            <a:ext cx="10043795" cy="615188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231775"/>
            <a:ext cx="9144000" cy="575945"/>
          </a:xfrm>
        </p:spPr>
        <p:txBody>
          <a:bodyPr/>
          <a:lstStyle/>
          <a:p>
            <a:r>
              <a:rPr lang="en-US"/>
              <a:t>COMPONENT DIAGRAM : </a:t>
            </a:r>
            <a:endParaRPr lang="en-US"/>
          </a:p>
        </p:txBody>
      </p:sp>
      <p:pic>
        <p:nvPicPr>
          <p:cNvPr id="2" name="Picture 1" descr="ComponantTailor"/>
          <p:cNvPicPr>
            <a:picLocks noChangeAspect="1"/>
          </p:cNvPicPr>
          <p:nvPr/>
        </p:nvPicPr>
        <p:blipFill>
          <a:blip r:embed="rId1"/>
          <a:stretch>
            <a:fillRect/>
          </a:stretch>
        </p:blipFill>
        <p:spPr>
          <a:xfrm>
            <a:off x="1524000" y="1012825"/>
            <a:ext cx="8959850" cy="541528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231775"/>
            <a:ext cx="9144000" cy="575945"/>
          </a:xfrm>
        </p:spPr>
        <p:txBody>
          <a:bodyPr/>
          <a:lstStyle/>
          <a:p>
            <a:r>
              <a:rPr lang="en-US"/>
              <a:t>DATA DESIGN : ADMIN TABLE</a:t>
            </a:r>
            <a:endParaRPr lang="en-US"/>
          </a:p>
        </p:txBody>
      </p:sp>
      <p:graphicFrame>
        <p:nvGraphicFramePr>
          <p:cNvPr id="5" name="Table 4"/>
          <p:cNvGraphicFramePr/>
          <p:nvPr/>
        </p:nvGraphicFramePr>
        <p:xfrm>
          <a:off x="424815" y="1085215"/>
          <a:ext cx="11465560" cy="5317490"/>
        </p:xfrm>
        <a:graphic>
          <a:graphicData uri="http://schemas.openxmlformats.org/drawingml/2006/table">
            <a:tbl>
              <a:tblPr firstRow="1" bandRow="1">
                <a:tableStyleId>{5940675A-B579-460E-94D1-54222C63F5DA}</a:tableStyleId>
              </a:tblPr>
              <a:tblGrid>
                <a:gridCol w="1580515"/>
                <a:gridCol w="2756535"/>
                <a:gridCol w="1396365"/>
                <a:gridCol w="1835150"/>
                <a:gridCol w="1769110"/>
                <a:gridCol w="2127885"/>
              </a:tblGrid>
              <a:tr h="494665">
                <a:tc>
                  <a:txBody>
                    <a:bodyPr/>
                    <a:p>
                      <a:pPr>
                        <a:buNone/>
                      </a:pPr>
                      <a:r>
                        <a:rPr lang="en-US"/>
                        <a:t>Sr.no</a:t>
                      </a:r>
                      <a:endParaRPr lang="en-US"/>
                    </a:p>
                  </a:txBody>
                  <a:tcPr/>
                </a:tc>
                <a:tc>
                  <a:txBody>
                    <a:bodyPr/>
                    <a:p>
                      <a:pPr>
                        <a:buNone/>
                      </a:pPr>
                      <a:r>
                        <a:rPr lang="en-US"/>
                        <a:t>Field Name</a:t>
                      </a:r>
                      <a:endParaRPr lang="en-US"/>
                    </a:p>
                  </a:txBody>
                  <a:tcPr/>
                </a:tc>
                <a:tc>
                  <a:txBody>
                    <a:bodyPr/>
                    <a:p>
                      <a:pPr>
                        <a:buNone/>
                      </a:pPr>
                      <a:r>
                        <a:rPr lang="en-US"/>
                        <a:t>Field Size</a:t>
                      </a:r>
                      <a:endParaRPr lang="en-US"/>
                    </a:p>
                  </a:txBody>
                  <a:tcPr/>
                </a:tc>
                <a:tc>
                  <a:txBody>
                    <a:bodyPr/>
                    <a:p>
                      <a:pPr>
                        <a:buNone/>
                      </a:pPr>
                      <a:r>
                        <a:rPr lang="en-US"/>
                        <a:t>Data Type</a:t>
                      </a:r>
                      <a:endParaRPr lang="en-US"/>
                    </a:p>
                  </a:txBody>
                  <a:tcPr/>
                </a:tc>
                <a:tc>
                  <a:txBody>
                    <a:bodyPr/>
                    <a:p>
                      <a:pPr>
                        <a:buNone/>
                      </a:pPr>
                      <a:r>
                        <a:rPr lang="en-US"/>
                        <a:t>Description</a:t>
                      </a:r>
                      <a:endParaRPr lang="en-US"/>
                    </a:p>
                  </a:txBody>
                  <a:tcPr/>
                </a:tc>
                <a:tc>
                  <a:txBody>
                    <a:bodyPr/>
                    <a:p>
                      <a:pPr>
                        <a:buNone/>
                      </a:pPr>
                      <a:r>
                        <a:rPr lang="en-US"/>
                        <a:t>Constraints</a:t>
                      </a:r>
                      <a:endParaRPr lang="en-US"/>
                    </a:p>
                  </a:txBody>
                  <a:tcPr/>
                </a:tc>
              </a:tr>
              <a:tr h="494665">
                <a:tc>
                  <a:txBody>
                    <a:bodyPr/>
                    <a:p>
                      <a:pPr>
                        <a:buNone/>
                      </a:pPr>
                      <a:r>
                        <a:rPr lang="en-US"/>
                        <a:t>1</a:t>
                      </a:r>
                      <a:endParaRPr lang="en-US"/>
                    </a:p>
                  </a:txBody>
                  <a:tcPr/>
                </a:tc>
                <a:tc>
                  <a:txBody>
                    <a:bodyPr/>
                    <a:p>
                      <a:pPr>
                        <a:buNone/>
                      </a:pPr>
                      <a:r>
                        <a:rPr lang="en-US"/>
                        <a:t>a_id</a:t>
                      </a:r>
                      <a:endParaRPr lang="en-US"/>
                    </a:p>
                  </a:txBody>
                  <a:tcPr/>
                </a:tc>
                <a:tc>
                  <a:txBody>
                    <a:bodyPr/>
                    <a:p>
                      <a:pPr>
                        <a:buNone/>
                      </a:pPr>
                      <a:r>
                        <a:rPr lang="en-US"/>
                        <a:t>8</a:t>
                      </a:r>
                      <a:endParaRPr lang="en-US"/>
                    </a:p>
                  </a:txBody>
                  <a:tcPr/>
                </a:tc>
                <a:tc>
                  <a:txBody>
                    <a:bodyPr/>
                    <a:p>
                      <a:pPr>
                        <a:buNone/>
                      </a:pPr>
                      <a:r>
                        <a:rPr lang="en-US"/>
                        <a:t>Int</a:t>
                      </a:r>
                      <a:endParaRPr lang="en-US"/>
                    </a:p>
                  </a:txBody>
                  <a:tcPr/>
                </a:tc>
                <a:tc>
                  <a:txBody>
                    <a:bodyPr/>
                    <a:p>
                      <a:pPr>
                        <a:buNone/>
                      </a:pPr>
                      <a:r>
                        <a:rPr lang="en-US"/>
                        <a:t>Admin Id</a:t>
                      </a:r>
                      <a:endParaRPr lang="en-US"/>
                    </a:p>
                  </a:txBody>
                  <a:tcPr/>
                </a:tc>
                <a:tc>
                  <a:txBody>
                    <a:bodyPr/>
                    <a:p>
                      <a:pPr>
                        <a:buNone/>
                      </a:pPr>
                      <a:r>
                        <a:rPr lang="en-US"/>
                        <a:t>Primary Key</a:t>
                      </a:r>
                      <a:endParaRPr lang="en-US"/>
                    </a:p>
                  </a:txBody>
                  <a:tcPr/>
                </a:tc>
              </a:tr>
              <a:tr h="865505">
                <a:tc>
                  <a:txBody>
                    <a:bodyPr/>
                    <a:p>
                      <a:pPr>
                        <a:buNone/>
                      </a:pPr>
                      <a:r>
                        <a:rPr lang="en-US"/>
                        <a:t>2</a:t>
                      </a:r>
                      <a:endParaRPr lang="en-US"/>
                    </a:p>
                  </a:txBody>
                  <a:tcPr/>
                </a:tc>
                <a:tc>
                  <a:txBody>
                    <a:bodyPr/>
                    <a:p>
                      <a:pPr>
                        <a:buNone/>
                      </a:pPr>
                      <a:r>
                        <a:rPr lang="en-US"/>
                        <a:t>a_username</a:t>
                      </a:r>
                      <a:endParaRPr lang="en-US"/>
                    </a:p>
                  </a:txBody>
                  <a:tcPr/>
                </a:tc>
                <a:tc>
                  <a:txBody>
                    <a:bodyPr/>
                    <a:p>
                      <a:pPr>
                        <a:buNone/>
                      </a:pPr>
                      <a:r>
                        <a:rPr lang="en-US"/>
                        <a:t>10</a:t>
                      </a:r>
                      <a:endParaRPr lang="en-US"/>
                    </a:p>
                  </a:txBody>
                  <a:tcPr/>
                </a:tc>
                <a:tc>
                  <a:txBody>
                    <a:bodyPr/>
                    <a:p>
                      <a:pPr>
                        <a:buNone/>
                      </a:pPr>
                      <a:r>
                        <a:rPr lang="en-US"/>
                        <a:t>Varchar</a:t>
                      </a:r>
                      <a:endParaRPr lang="en-US"/>
                    </a:p>
                  </a:txBody>
                  <a:tcPr/>
                </a:tc>
                <a:tc>
                  <a:txBody>
                    <a:bodyPr/>
                    <a:p>
                      <a:pPr>
                        <a:buNone/>
                      </a:pPr>
                      <a:r>
                        <a:rPr lang="en-US"/>
                        <a:t>Admin Username</a:t>
                      </a:r>
                      <a:endParaRPr lang="en-US"/>
                    </a:p>
                  </a:txBody>
                  <a:tcPr/>
                </a:tc>
                <a:tc>
                  <a:txBody>
                    <a:bodyPr/>
                    <a:p>
                      <a:pPr>
                        <a:buNone/>
                      </a:pPr>
                      <a:r>
                        <a:rPr lang="en-US"/>
                        <a:t>Not Null</a:t>
                      </a:r>
                      <a:endParaRPr lang="en-US"/>
                    </a:p>
                  </a:txBody>
                  <a:tcPr/>
                </a:tc>
              </a:tr>
              <a:tr h="865505">
                <a:tc>
                  <a:txBody>
                    <a:bodyPr/>
                    <a:p>
                      <a:pPr>
                        <a:buNone/>
                      </a:pPr>
                      <a:r>
                        <a:rPr lang="en-US"/>
                        <a:t>3</a:t>
                      </a:r>
                      <a:endParaRPr lang="en-US"/>
                    </a:p>
                  </a:txBody>
                  <a:tcPr/>
                </a:tc>
                <a:tc>
                  <a:txBody>
                    <a:bodyPr/>
                    <a:p>
                      <a:pPr>
                        <a:buNone/>
                      </a:pPr>
                      <a:r>
                        <a:rPr lang="en-US"/>
                        <a:t>a_password</a:t>
                      </a:r>
                      <a:endParaRPr lang="en-US"/>
                    </a:p>
                  </a:txBody>
                  <a:tcPr/>
                </a:tc>
                <a:tc>
                  <a:txBody>
                    <a:bodyPr/>
                    <a:p>
                      <a:pPr>
                        <a:buNone/>
                      </a:pPr>
                      <a:r>
                        <a:rPr lang="en-US"/>
                        <a:t>12</a:t>
                      </a:r>
                      <a:endParaRPr lang="en-US"/>
                    </a:p>
                  </a:txBody>
                  <a:tcPr/>
                </a:tc>
                <a:tc>
                  <a:txBody>
                    <a:bodyPr/>
                    <a:p>
                      <a:pPr>
                        <a:buNone/>
                      </a:pPr>
                      <a:r>
                        <a:rPr lang="en-US"/>
                        <a:t>Varchar</a:t>
                      </a:r>
                      <a:endParaRPr lang="en-US"/>
                    </a:p>
                  </a:txBody>
                  <a:tcPr/>
                </a:tc>
                <a:tc>
                  <a:txBody>
                    <a:bodyPr/>
                    <a:p>
                      <a:pPr>
                        <a:buNone/>
                      </a:pPr>
                      <a:r>
                        <a:rPr lang="en-US"/>
                        <a:t>Admin Password</a:t>
                      </a:r>
                      <a:endParaRPr lang="en-US"/>
                    </a:p>
                  </a:txBody>
                  <a:tcPr/>
                </a:tc>
                <a:tc>
                  <a:txBody>
                    <a:bodyPr/>
                    <a:p>
                      <a:pPr>
                        <a:buNone/>
                      </a:pPr>
                      <a:r>
                        <a:rPr lang="en-US" sz="1800">
                          <a:sym typeface="+mn-ea"/>
                        </a:rPr>
                        <a:t>Not Null</a:t>
                      </a:r>
                      <a:endParaRPr lang="en-US" sz="1800"/>
                    </a:p>
                    <a:p>
                      <a:pPr>
                        <a:buNone/>
                      </a:pPr>
                      <a:endParaRPr lang="en-US"/>
                    </a:p>
                  </a:txBody>
                  <a:tcPr/>
                </a:tc>
              </a:tr>
              <a:tr h="866140">
                <a:tc>
                  <a:txBody>
                    <a:bodyPr/>
                    <a:p>
                      <a:pPr>
                        <a:buNone/>
                      </a:pPr>
                      <a:r>
                        <a:rPr lang="en-US"/>
                        <a:t>4</a:t>
                      </a:r>
                      <a:endParaRPr lang="en-US"/>
                    </a:p>
                  </a:txBody>
                  <a:tcPr/>
                </a:tc>
                <a:tc>
                  <a:txBody>
                    <a:bodyPr/>
                    <a:p>
                      <a:pPr>
                        <a:buNone/>
                      </a:pPr>
                      <a:r>
                        <a:rPr lang="en-US"/>
                        <a:t>a_name</a:t>
                      </a:r>
                      <a:endParaRPr lang="en-US"/>
                    </a:p>
                  </a:txBody>
                  <a:tcPr/>
                </a:tc>
                <a:tc>
                  <a:txBody>
                    <a:bodyPr/>
                    <a:p>
                      <a:pPr>
                        <a:buNone/>
                      </a:pPr>
                      <a:r>
                        <a:rPr lang="en-US"/>
                        <a:t>12</a:t>
                      </a:r>
                      <a:endParaRPr lang="en-US"/>
                    </a:p>
                  </a:txBody>
                  <a:tcPr/>
                </a:tc>
                <a:tc>
                  <a:txBody>
                    <a:bodyPr/>
                    <a:p>
                      <a:pPr>
                        <a:buNone/>
                      </a:pPr>
                      <a:r>
                        <a:rPr lang="en-US" sz="1800">
                          <a:sym typeface="+mn-ea"/>
                        </a:rPr>
                        <a:t>Varchar</a:t>
                      </a:r>
                      <a:endParaRPr lang="en-US"/>
                    </a:p>
                  </a:txBody>
                  <a:tcPr/>
                </a:tc>
                <a:tc>
                  <a:txBody>
                    <a:bodyPr/>
                    <a:p>
                      <a:pPr>
                        <a:buNone/>
                      </a:pPr>
                      <a:r>
                        <a:rPr lang="en-US"/>
                        <a:t>Admin Name</a:t>
                      </a:r>
                      <a:endParaRPr lang="en-US"/>
                    </a:p>
                  </a:txBody>
                  <a:tcPr/>
                </a:tc>
                <a:tc>
                  <a:txBody>
                    <a:bodyPr/>
                    <a:p>
                      <a:pPr>
                        <a:buNone/>
                      </a:pPr>
                      <a:r>
                        <a:rPr lang="en-US" sz="1800">
                          <a:sym typeface="+mn-ea"/>
                        </a:rPr>
                        <a:t>Not Null</a:t>
                      </a:r>
                      <a:endParaRPr lang="en-US" sz="1800"/>
                    </a:p>
                    <a:p>
                      <a:pPr>
                        <a:buNone/>
                      </a:pPr>
                      <a:endParaRPr lang="en-US"/>
                    </a:p>
                  </a:txBody>
                  <a:tcPr/>
                </a:tc>
              </a:tr>
              <a:tr h="865505">
                <a:tc>
                  <a:txBody>
                    <a:bodyPr/>
                    <a:p>
                      <a:pPr>
                        <a:buNone/>
                      </a:pPr>
                      <a:r>
                        <a:rPr lang="en-US"/>
                        <a:t>5</a:t>
                      </a:r>
                      <a:endParaRPr lang="en-US"/>
                    </a:p>
                  </a:txBody>
                  <a:tcPr/>
                </a:tc>
                <a:tc>
                  <a:txBody>
                    <a:bodyPr/>
                    <a:p>
                      <a:pPr>
                        <a:buNone/>
                      </a:pPr>
                      <a:r>
                        <a:rPr lang="en-US"/>
                        <a:t>a_emailId</a:t>
                      </a:r>
                      <a:endParaRPr lang="en-US"/>
                    </a:p>
                  </a:txBody>
                  <a:tcPr/>
                </a:tc>
                <a:tc>
                  <a:txBody>
                    <a:bodyPr/>
                    <a:p>
                      <a:pPr>
                        <a:buNone/>
                      </a:pPr>
                      <a:r>
                        <a:rPr lang="en-US"/>
                        <a:t>27</a:t>
                      </a:r>
                      <a:endParaRPr lang="en-US"/>
                    </a:p>
                  </a:txBody>
                  <a:tcPr/>
                </a:tc>
                <a:tc>
                  <a:txBody>
                    <a:bodyPr/>
                    <a:p>
                      <a:pPr>
                        <a:buNone/>
                      </a:pPr>
                      <a:r>
                        <a:rPr lang="en-US" sz="1800">
                          <a:sym typeface="+mn-ea"/>
                        </a:rPr>
                        <a:t>Varchar</a:t>
                      </a:r>
                      <a:endParaRPr lang="en-US"/>
                    </a:p>
                  </a:txBody>
                  <a:tcPr/>
                </a:tc>
                <a:tc>
                  <a:txBody>
                    <a:bodyPr/>
                    <a:p>
                      <a:pPr>
                        <a:buNone/>
                      </a:pPr>
                      <a:r>
                        <a:rPr lang="en-US"/>
                        <a:t>Admin Email Id</a:t>
                      </a:r>
                      <a:endParaRPr lang="en-US"/>
                    </a:p>
                  </a:txBody>
                  <a:tcPr/>
                </a:tc>
                <a:tc>
                  <a:txBody>
                    <a:bodyPr/>
                    <a:p>
                      <a:pPr>
                        <a:buNone/>
                      </a:pPr>
                      <a:r>
                        <a:rPr lang="en-US" sz="1800">
                          <a:sym typeface="+mn-ea"/>
                        </a:rPr>
                        <a:t>Not Null</a:t>
                      </a:r>
                      <a:endParaRPr lang="en-US" sz="1800"/>
                    </a:p>
                    <a:p>
                      <a:pPr>
                        <a:buNone/>
                      </a:pPr>
                      <a:endParaRPr lang="en-US"/>
                    </a:p>
                  </a:txBody>
                  <a:tcPr/>
                </a:tc>
              </a:tr>
              <a:tr h="865505">
                <a:tc>
                  <a:txBody>
                    <a:bodyPr/>
                    <a:p>
                      <a:pPr>
                        <a:buNone/>
                      </a:pPr>
                      <a:r>
                        <a:rPr lang="en-US"/>
                        <a:t>6</a:t>
                      </a:r>
                      <a:endParaRPr lang="en-US"/>
                    </a:p>
                  </a:txBody>
                  <a:tcPr/>
                </a:tc>
                <a:tc>
                  <a:txBody>
                    <a:bodyPr/>
                    <a:p>
                      <a:pPr>
                        <a:buNone/>
                      </a:pPr>
                      <a:r>
                        <a:rPr lang="en-US"/>
                        <a:t>a_contactNo</a:t>
                      </a:r>
                      <a:endParaRPr lang="en-US"/>
                    </a:p>
                  </a:txBody>
                  <a:tcPr/>
                </a:tc>
                <a:tc>
                  <a:txBody>
                    <a:bodyPr/>
                    <a:p>
                      <a:pPr>
                        <a:buNone/>
                      </a:pPr>
                      <a:r>
                        <a:rPr lang="en-US"/>
                        <a:t>11</a:t>
                      </a:r>
                      <a:endParaRPr lang="en-US"/>
                    </a:p>
                  </a:txBody>
                  <a:tcPr/>
                </a:tc>
                <a:tc>
                  <a:txBody>
                    <a:bodyPr/>
                    <a:p>
                      <a:pPr>
                        <a:buNone/>
                      </a:pPr>
                      <a:r>
                        <a:rPr lang="en-US"/>
                        <a:t>Int</a:t>
                      </a:r>
                      <a:endParaRPr lang="en-US"/>
                    </a:p>
                  </a:txBody>
                  <a:tcPr/>
                </a:tc>
                <a:tc>
                  <a:txBody>
                    <a:bodyPr/>
                    <a:p>
                      <a:pPr>
                        <a:buNone/>
                      </a:pPr>
                      <a:r>
                        <a:rPr lang="en-US"/>
                        <a:t>Admin Contact </a:t>
                      </a:r>
                      <a:endParaRPr lang="en-US"/>
                    </a:p>
                  </a:txBody>
                  <a:tcPr/>
                </a:tc>
                <a:tc>
                  <a:txBody>
                    <a:bodyPr/>
                    <a:p>
                      <a:pPr>
                        <a:buNone/>
                      </a:pPr>
                      <a:r>
                        <a:rPr lang="en-US" sz="1800">
                          <a:sym typeface="+mn-ea"/>
                        </a:rPr>
                        <a:t>Not Null</a:t>
                      </a:r>
                      <a:endParaRPr lang="en-US" sz="1800"/>
                    </a:p>
                    <a:p>
                      <a:pPr>
                        <a:buNone/>
                      </a:pPr>
                      <a:endParaRPr lang="en-US"/>
                    </a:p>
                  </a:txBody>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231775"/>
            <a:ext cx="9144000" cy="575945"/>
          </a:xfrm>
        </p:spPr>
        <p:txBody>
          <a:bodyPr/>
          <a:lstStyle/>
          <a:p>
            <a:r>
              <a:rPr lang="en-US"/>
              <a:t>DATA DESIGN : CUSTOMER TABLE</a:t>
            </a:r>
            <a:endParaRPr lang="en-US"/>
          </a:p>
        </p:txBody>
      </p:sp>
      <p:graphicFrame>
        <p:nvGraphicFramePr>
          <p:cNvPr id="5" name="Table 4"/>
          <p:cNvGraphicFramePr/>
          <p:nvPr/>
        </p:nvGraphicFramePr>
        <p:xfrm>
          <a:off x="424815" y="1085215"/>
          <a:ext cx="11465560" cy="5419725"/>
        </p:xfrm>
        <a:graphic>
          <a:graphicData uri="http://schemas.openxmlformats.org/drawingml/2006/table">
            <a:tbl>
              <a:tblPr firstRow="1" bandRow="1">
                <a:tableStyleId>{5940675A-B579-460E-94D1-54222C63F5DA}</a:tableStyleId>
              </a:tblPr>
              <a:tblGrid>
                <a:gridCol w="1580515"/>
                <a:gridCol w="2756535"/>
                <a:gridCol w="1396365"/>
                <a:gridCol w="1835150"/>
                <a:gridCol w="1769110"/>
                <a:gridCol w="2127885"/>
              </a:tblGrid>
              <a:tr h="433705">
                <a:tc>
                  <a:txBody>
                    <a:bodyPr/>
                    <a:p>
                      <a:pPr>
                        <a:buNone/>
                      </a:pPr>
                      <a:r>
                        <a:rPr lang="en-US"/>
                        <a:t>Sr.no</a:t>
                      </a:r>
                      <a:endParaRPr lang="en-US"/>
                    </a:p>
                  </a:txBody>
                  <a:tcPr/>
                </a:tc>
                <a:tc>
                  <a:txBody>
                    <a:bodyPr/>
                    <a:p>
                      <a:pPr>
                        <a:buNone/>
                      </a:pPr>
                      <a:r>
                        <a:rPr lang="en-US"/>
                        <a:t>Field Name</a:t>
                      </a:r>
                      <a:endParaRPr lang="en-US"/>
                    </a:p>
                  </a:txBody>
                  <a:tcPr/>
                </a:tc>
                <a:tc>
                  <a:txBody>
                    <a:bodyPr/>
                    <a:p>
                      <a:pPr>
                        <a:buNone/>
                      </a:pPr>
                      <a:r>
                        <a:rPr lang="en-US"/>
                        <a:t>Field Size</a:t>
                      </a:r>
                      <a:endParaRPr lang="en-US"/>
                    </a:p>
                  </a:txBody>
                  <a:tcPr/>
                </a:tc>
                <a:tc>
                  <a:txBody>
                    <a:bodyPr/>
                    <a:p>
                      <a:pPr>
                        <a:buNone/>
                      </a:pPr>
                      <a:r>
                        <a:rPr lang="en-US"/>
                        <a:t>Data Type</a:t>
                      </a:r>
                      <a:endParaRPr lang="en-US"/>
                    </a:p>
                  </a:txBody>
                  <a:tcPr/>
                </a:tc>
                <a:tc>
                  <a:txBody>
                    <a:bodyPr/>
                    <a:p>
                      <a:pPr>
                        <a:buNone/>
                      </a:pPr>
                      <a:r>
                        <a:rPr lang="en-US"/>
                        <a:t>Description</a:t>
                      </a:r>
                      <a:endParaRPr lang="en-US"/>
                    </a:p>
                  </a:txBody>
                  <a:tcPr/>
                </a:tc>
                <a:tc>
                  <a:txBody>
                    <a:bodyPr/>
                    <a:p>
                      <a:pPr>
                        <a:buNone/>
                      </a:pPr>
                      <a:r>
                        <a:rPr lang="en-US"/>
                        <a:t>Constraints</a:t>
                      </a:r>
                      <a:endParaRPr lang="en-US"/>
                    </a:p>
                  </a:txBody>
                  <a:tcPr/>
                </a:tc>
              </a:tr>
              <a:tr h="433705">
                <a:tc>
                  <a:txBody>
                    <a:bodyPr/>
                    <a:p>
                      <a:pPr>
                        <a:buNone/>
                      </a:pPr>
                      <a:r>
                        <a:rPr lang="en-US"/>
                        <a:t>1</a:t>
                      </a:r>
                      <a:endParaRPr lang="en-US"/>
                    </a:p>
                  </a:txBody>
                  <a:tcPr/>
                </a:tc>
                <a:tc>
                  <a:txBody>
                    <a:bodyPr/>
                    <a:p>
                      <a:pPr>
                        <a:buNone/>
                      </a:pPr>
                      <a:r>
                        <a:rPr lang="en-US"/>
                        <a:t>c_id</a:t>
                      </a:r>
                      <a:endParaRPr lang="en-US"/>
                    </a:p>
                  </a:txBody>
                  <a:tcPr/>
                </a:tc>
                <a:tc>
                  <a:txBody>
                    <a:bodyPr/>
                    <a:p>
                      <a:pPr>
                        <a:buNone/>
                      </a:pPr>
                      <a:r>
                        <a:rPr lang="en-US"/>
                        <a:t>8</a:t>
                      </a:r>
                      <a:endParaRPr lang="en-US"/>
                    </a:p>
                  </a:txBody>
                  <a:tcPr/>
                </a:tc>
                <a:tc>
                  <a:txBody>
                    <a:bodyPr/>
                    <a:p>
                      <a:pPr>
                        <a:buNone/>
                      </a:pPr>
                      <a:r>
                        <a:rPr lang="en-US"/>
                        <a:t>Int</a:t>
                      </a:r>
                      <a:endParaRPr lang="en-US"/>
                    </a:p>
                  </a:txBody>
                  <a:tcPr/>
                </a:tc>
                <a:tc>
                  <a:txBody>
                    <a:bodyPr/>
                    <a:p>
                      <a:pPr>
                        <a:buNone/>
                      </a:pPr>
                      <a:r>
                        <a:rPr lang="en-US"/>
                        <a:t>Customer Id</a:t>
                      </a:r>
                      <a:endParaRPr lang="en-US"/>
                    </a:p>
                  </a:txBody>
                  <a:tcPr/>
                </a:tc>
                <a:tc>
                  <a:txBody>
                    <a:bodyPr/>
                    <a:p>
                      <a:pPr>
                        <a:buNone/>
                      </a:pPr>
                      <a:r>
                        <a:rPr lang="en-US"/>
                        <a:t>Primary Key</a:t>
                      </a:r>
                      <a:endParaRPr lang="en-US"/>
                    </a:p>
                  </a:txBody>
                  <a:tcPr/>
                </a:tc>
              </a:tr>
              <a:tr h="758190">
                <a:tc>
                  <a:txBody>
                    <a:bodyPr/>
                    <a:p>
                      <a:pPr>
                        <a:buNone/>
                      </a:pPr>
                      <a:r>
                        <a:rPr lang="en-US"/>
                        <a:t>2</a:t>
                      </a:r>
                      <a:endParaRPr lang="en-US"/>
                    </a:p>
                  </a:txBody>
                  <a:tcPr/>
                </a:tc>
                <a:tc>
                  <a:txBody>
                    <a:bodyPr/>
                    <a:p>
                      <a:pPr>
                        <a:buNone/>
                      </a:pPr>
                      <a:r>
                        <a:rPr lang="en-US"/>
                        <a:t>c_username</a:t>
                      </a:r>
                      <a:endParaRPr lang="en-US"/>
                    </a:p>
                  </a:txBody>
                  <a:tcPr/>
                </a:tc>
                <a:tc>
                  <a:txBody>
                    <a:bodyPr/>
                    <a:p>
                      <a:pPr>
                        <a:buNone/>
                      </a:pPr>
                      <a:r>
                        <a:rPr lang="en-US"/>
                        <a:t>10</a:t>
                      </a:r>
                      <a:endParaRPr lang="en-US"/>
                    </a:p>
                  </a:txBody>
                  <a:tcPr/>
                </a:tc>
                <a:tc>
                  <a:txBody>
                    <a:bodyPr/>
                    <a:p>
                      <a:pPr>
                        <a:buNone/>
                      </a:pPr>
                      <a:r>
                        <a:rPr lang="en-US"/>
                        <a:t>Varchar</a:t>
                      </a:r>
                      <a:endParaRPr lang="en-US"/>
                    </a:p>
                  </a:txBody>
                  <a:tcPr/>
                </a:tc>
                <a:tc>
                  <a:txBody>
                    <a:bodyPr/>
                    <a:p>
                      <a:pPr>
                        <a:buNone/>
                      </a:pPr>
                      <a:r>
                        <a:rPr lang="en-US" sz="1800">
                          <a:sym typeface="+mn-ea"/>
                        </a:rPr>
                        <a:t>Customer </a:t>
                      </a:r>
                      <a:r>
                        <a:rPr lang="en-US"/>
                        <a:t>Username</a:t>
                      </a:r>
                      <a:endParaRPr lang="en-US"/>
                    </a:p>
                  </a:txBody>
                  <a:tcPr/>
                </a:tc>
                <a:tc>
                  <a:txBody>
                    <a:bodyPr/>
                    <a:p>
                      <a:pPr>
                        <a:buNone/>
                      </a:pPr>
                      <a:r>
                        <a:rPr lang="en-US"/>
                        <a:t>Not Null</a:t>
                      </a:r>
                      <a:endParaRPr lang="en-US"/>
                    </a:p>
                  </a:txBody>
                  <a:tcPr/>
                </a:tc>
              </a:tr>
              <a:tr h="758825">
                <a:tc>
                  <a:txBody>
                    <a:bodyPr/>
                    <a:p>
                      <a:pPr>
                        <a:buNone/>
                      </a:pPr>
                      <a:r>
                        <a:rPr lang="en-US"/>
                        <a:t>3</a:t>
                      </a:r>
                      <a:endParaRPr lang="en-US"/>
                    </a:p>
                  </a:txBody>
                  <a:tcPr/>
                </a:tc>
                <a:tc>
                  <a:txBody>
                    <a:bodyPr/>
                    <a:p>
                      <a:pPr>
                        <a:buNone/>
                      </a:pPr>
                      <a:r>
                        <a:rPr lang="en-US"/>
                        <a:t>c_password</a:t>
                      </a:r>
                      <a:endParaRPr lang="en-US"/>
                    </a:p>
                  </a:txBody>
                  <a:tcPr/>
                </a:tc>
                <a:tc>
                  <a:txBody>
                    <a:bodyPr/>
                    <a:p>
                      <a:pPr>
                        <a:buNone/>
                      </a:pPr>
                      <a:r>
                        <a:rPr lang="en-US"/>
                        <a:t>12</a:t>
                      </a:r>
                      <a:endParaRPr lang="en-US"/>
                    </a:p>
                  </a:txBody>
                  <a:tcPr/>
                </a:tc>
                <a:tc>
                  <a:txBody>
                    <a:bodyPr/>
                    <a:p>
                      <a:pPr>
                        <a:buNone/>
                      </a:pPr>
                      <a:r>
                        <a:rPr lang="en-US"/>
                        <a:t>Varchar</a:t>
                      </a:r>
                      <a:endParaRPr lang="en-US"/>
                    </a:p>
                  </a:txBody>
                  <a:tcPr/>
                </a:tc>
                <a:tc>
                  <a:txBody>
                    <a:bodyPr/>
                    <a:p>
                      <a:pPr>
                        <a:buNone/>
                      </a:pPr>
                      <a:r>
                        <a:rPr lang="en-US" sz="1800">
                          <a:sym typeface="+mn-ea"/>
                        </a:rPr>
                        <a:t>Customer </a:t>
                      </a:r>
                      <a:r>
                        <a:rPr lang="en-US"/>
                        <a:t>Password</a:t>
                      </a:r>
                      <a:endParaRPr lang="en-US"/>
                    </a:p>
                  </a:txBody>
                  <a:tcPr/>
                </a:tc>
                <a:tc>
                  <a:txBody>
                    <a:bodyPr/>
                    <a:p>
                      <a:pPr>
                        <a:buNone/>
                      </a:pPr>
                      <a:r>
                        <a:rPr lang="en-US" sz="1800">
                          <a:sym typeface="+mn-ea"/>
                        </a:rPr>
                        <a:t>Not Null</a:t>
                      </a:r>
                      <a:endParaRPr lang="en-US" sz="1800"/>
                    </a:p>
                    <a:p>
                      <a:pPr>
                        <a:buNone/>
                      </a:pPr>
                      <a:endParaRPr lang="en-US"/>
                    </a:p>
                  </a:txBody>
                  <a:tcPr/>
                </a:tc>
              </a:tr>
              <a:tr h="758825">
                <a:tc>
                  <a:txBody>
                    <a:bodyPr/>
                    <a:p>
                      <a:pPr>
                        <a:buNone/>
                      </a:pPr>
                      <a:r>
                        <a:rPr lang="en-US"/>
                        <a:t>4</a:t>
                      </a:r>
                      <a:endParaRPr lang="en-US"/>
                    </a:p>
                  </a:txBody>
                  <a:tcPr/>
                </a:tc>
                <a:tc>
                  <a:txBody>
                    <a:bodyPr/>
                    <a:p>
                      <a:pPr>
                        <a:buNone/>
                      </a:pPr>
                      <a:r>
                        <a:rPr lang="en-US"/>
                        <a:t>c_name</a:t>
                      </a:r>
                      <a:endParaRPr lang="en-US"/>
                    </a:p>
                  </a:txBody>
                  <a:tcPr/>
                </a:tc>
                <a:tc>
                  <a:txBody>
                    <a:bodyPr/>
                    <a:p>
                      <a:pPr>
                        <a:buNone/>
                      </a:pPr>
                      <a:r>
                        <a:rPr lang="en-US"/>
                        <a:t>12</a:t>
                      </a:r>
                      <a:endParaRPr lang="en-US"/>
                    </a:p>
                  </a:txBody>
                  <a:tcPr/>
                </a:tc>
                <a:tc>
                  <a:txBody>
                    <a:bodyPr/>
                    <a:p>
                      <a:pPr>
                        <a:buNone/>
                      </a:pPr>
                      <a:r>
                        <a:rPr lang="en-US" sz="1800">
                          <a:sym typeface="+mn-ea"/>
                        </a:rPr>
                        <a:t>Varchar</a:t>
                      </a:r>
                      <a:endParaRPr lang="en-US"/>
                    </a:p>
                  </a:txBody>
                  <a:tcPr/>
                </a:tc>
                <a:tc>
                  <a:txBody>
                    <a:bodyPr/>
                    <a:p>
                      <a:pPr>
                        <a:buNone/>
                      </a:pPr>
                      <a:r>
                        <a:rPr lang="en-US" sz="1800">
                          <a:sym typeface="+mn-ea"/>
                        </a:rPr>
                        <a:t>Customer </a:t>
                      </a:r>
                      <a:r>
                        <a:rPr lang="en-US"/>
                        <a:t>Name</a:t>
                      </a:r>
                      <a:endParaRPr lang="en-US"/>
                    </a:p>
                  </a:txBody>
                  <a:tcPr/>
                </a:tc>
                <a:tc>
                  <a:txBody>
                    <a:bodyPr/>
                    <a:p>
                      <a:pPr>
                        <a:buNone/>
                      </a:pPr>
                      <a:r>
                        <a:rPr lang="en-US" sz="1800">
                          <a:sym typeface="+mn-ea"/>
                        </a:rPr>
                        <a:t>Not Null</a:t>
                      </a:r>
                      <a:endParaRPr lang="en-US" sz="1800"/>
                    </a:p>
                    <a:p>
                      <a:pPr>
                        <a:buNone/>
                      </a:pPr>
                      <a:endParaRPr lang="en-US"/>
                    </a:p>
                  </a:txBody>
                  <a:tcPr/>
                </a:tc>
              </a:tr>
              <a:tr h="758825">
                <a:tc>
                  <a:txBody>
                    <a:bodyPr/>
                    <a:p>
                      <a:pPr>
                        <a:buNone/>
                      </a:pPr>
                      <a:r>
                        <a:rPr lang="en-US"/>
                        <a:t>5</a:t>
                      </a:r>
                      <a:endParaRPr lang="en-US"/>
                    </a:p>
                  </a:txBody>
                  <a:tcPr/>
                </a:tc>
                <a:tc>
                  <a:txBody>
                    <a:bodyPr/>
                    <a:p>
                      <a:pPr>
                        <a:buNone/>
                      </a:pPr>
                      <a:r>
                        <a:rPr lang="en-US"/>
                        <a:t>c_emailId</a:t>
                      </a:r>
                      <a:endParaRPr lang="en-US"/>
                    </a:p>
                  </a:txBody>
                  <a:tcPr/>
                </a:tc>
                <a:tc>
                  <a:txBody>
                    <a:bodyPr/>
                    <a:p>
                      <a:pPr>
                        <a:buNone/>
                      </a:pPr>
                      <a:r>
                        <a:rPr lang="en-US"/>
                        <a:t>27</a:t>
                      </a:r>
                      <a:endParaRPr lang="en-US"/>
                    </a:p>
                  </a:txBody>
                  <a:tcPr/>
                </a:tc>
                <a:tc>
                  <a:txBody>
                    <a:bodyPr/>
                    <a:p>
                      <a:pPr>
                        <a:buNone/>
                      </a:pPr>
                      <a:r>
                        <a:rPr lang="en-US" sz="1800">
                          <a:sym typeface="+mn-ea"/>
                        </a:rPr>
                        <a:t>Varchar</a:t>
                      </a:r>
                      <a:endParaRPr lang="en-US"/>
                    </a:p>
                  </a:txBody>
                  <a:tcPr/>
                </a:tc>
                <a:tc>
                  <a:txBody>
                    <a:bodyPr/>
                    <a:p>
                      <a:pPr>
                        <a:buNone/>
                      </a:pPr>
                      <a:r>
                        <a:rPr lang="en-US" sz="1800">
                          <a:sym typeface="+mn-ea"/>
                        </a:rPr>
                        <a:t>Customer</a:t>
                      </a:r>
                      <a:r>
                        <a:rPr lang="en-US"/>
                        <a:t> Email Id</a:t>
                      </a:r>
                      <a:endParaRPr lang="en-US"/>
                    </a:p>
                  </a:txBody>
                  <a:tcPr/>
                </a:tc>
                <a:tc>
                  <a:txBody>
                    <a:bodyPr/>
                    <a:p>
                      <a:pPr>
                        <a:buNone/>
                      </a:pPr>
                      <a:r>
                        <a:rPr lang="en-US" sz="1800">
                          <a:sym typeface="+mn-ea"/>
                        </a:rPr>
                        <a:t>Not Null</a:t>
                      </a:r>
                      <a:endParaRPr lang="en-US" sz="1800"/>
                    </a:p>
                    <a:p>
                      <a:pPr>
                        <a:buNone/>
                      </a:pPr>
                      <a:endParaRPr lang="en-US"/>
                    </a:p>
                  </a:txBody>
                  <a:tcPr/>
                </a:tc>
              </a:tr>
              <a:tr h="758825">
                <a:tc>
                  <a:txBody>
                    <a:bodyPr/>
                    <a:p>
                      <a:pPr>
                        <a:buNone/>
                      </a:pPr>
                      <a:r>
                        <a:rPr lang="en-US"/>
                        <a:t>6</a:t>
                      </a:r>
                      <a:endParaRPr lang="en-US"/>
                    </a:p>
                  </a:txBody>
                  <a:tcPr/>
                </a:tc>
                <a:tc>
                  <a:txBody>
                    <a:bodyPr/>
                    <a:p>
                      <a:pPr>
                        <a:buNone/>
                      </a:pPr>
                      <a:r>
                        <a:rPr lang="en-US"/>
                        <a:t>c_contactNo</a:t>
                      </a:r>
                      <a:endParaRPr lang="en-US"/>
                    </a:p>
                  </a:txBody>
                  <a:tcPr/>
                </a:tc>
                <a:tc>
                  <a:txBody>
                    <a:bodyPr/>
                    <a:p>
                      <a:pPr>
                        <a:buNone/>
                      </a:pPr>
                      <a:r>
                        <a:rPr lang="en-US"/>
                        <a:t>11</a:t>
                      </a:r>
                      <a:endParaRPr lang="en-US"/>
                    </a:p>
                  </a:txBody>
                  <a:tcPr/>
                </a:tc>
                <a:tc>
                  <a:txBody>
                    <a:bodyPr/>
                    <a:p>
                      <a:pPr>
                        <a:buNone/>
                      </a:pPr>
                      <a:r>
                        <a:rPr lang="en-US"/>
                        <a:t>Int</a:t>
                      </a:r>
                      <a:endParaRPr lang="en-US"/>
                    </a:p>
                  </a:txBody>
                  <a:tcPr/>
                </a:tc>
                <a:tc>
                  <a:txBody>
                    <a:bodyPr/>
                    <a:p>
                      <a:pPr>
                        <a:buNone/>
                      </a:pPr>
                      <a:r>
                        <a:rPr lang="en-US" sz="1800">
                          <a:sym typeface="+mn-ea"/>
                        </a:rPr>
                        <a:t>Customer </a:t>
                      </a:r>
                      <a:r>
                        <a:rPr lang="en-US"/>
                        <a:t>Contact </a:t>
                      </a:r>
                      <a:endParaRPr lang="en-US"/>
                    </a:p>
                  </a:txBody>
                  <a:tcPr/>
                </a:tc>
                <a:tc>
                  <a:txBody>
                    <a:bodyPr/>
                    <a:p>
                      <a:pPr>
                        <a:buNone/>
                      </a:pPr>
                      <a:r>
                        <a:rPr lang="en-US" sz="1800">
                          <a:sym typeface="+mn-ea"/>
                        </a:rPr>
                        <a:t>Not Null</a:t>
                      </a:r>
                      <a:endParaRPr lang="en-US" sz="1800"/>
                    </a:p>
                    <a:p>
                      <a:pPr>
                        <a:buNone/>
                      </a:pPr>
                      <a:endParaRPr lang="en-US"/>
                    </a:p>
                  </a:txBody>
                  <a:tcPr/>
                </a:tc>
              </a:tr>
              <a:tr h="758825">
                <a:tc>
                  <a:txBody>
                    <a:bodyPr/>
                    <a:p>
                      <a:pPr>
                        <a:buNone/>
                      </a:pPr>
                      <a:r>
                        <a:rPr lang="en-US"/>
                        <a:t>7</a:t>
                      </a:r>
                      <a:endParaRPr lang="en-US"/>
                    </a:p>
                  </a:txBody>
                  <a:tcPr/>
                </a:tc>
                <a:tc>
                  <a:txBody>
                    <a:bodyPr/>
                    <a:p>
                      <a:pPr>
                        <a:buNone/>
                      </a:pPr>
                      <a:r>
                        <a:rPr lang="en-US"/>
                        <a:t>c_address</a:t>
                      </a:r>
                      <a:endParaRPr lang="en-US"/>
                    </a:p>
                  </a:txBody>
                  <a:tcPr/>
                </a:tc>
                <a:tc>
                  <a:txBody>
                    <a:bodyPr/>
                    <a:p>
                      <a:pPr>
                        <a:buNone/>
                      </a:pPr>
                      <a:r>
                        <a:rPr lang="en-US"/>
                        <a:t>30</a:t>
                      </a:r>
                      <a:endParaRPr lang="en-US"/>
                    </a:p>
                  </a:txBody>
                  <a:tcPr/>
                </a:tc>
                <a:tc>
                  <a:txBody>
                    <a:bodyPr/>
                    <a:p>
                      <a:pPr>
                        <a:buNone/>
                      </a:pPr>
                      <a:r>
                        <a:rPr lang="en-US"/>
                        <a:t>Varchar</a:t>
                      </a:r>
                      <a:endParaRPr lang="en-US"/>
                    </a:p>
                  </a:txBody>
                  <a:tcPr/>
                </a:tc>
                <a:tc>
                  <a:txBody>
                    <a:bodyPr/>
                    <a:p>
                      <a:pPr>
                        <a:buNone/>
                      </a:pPr>
                      <a:r>
                        <a:rPr lang="en-US" sz="1800">
                          <a:sym typeface="+mn-ea"/>
                        </a:rPr>
                        <a:t>Customer Address</a:t>
                      </a:r>
                      <a:endParaRPr lang="en-US"/>
                    </a:p>
                  </a:txBody>
                  <a:tcPr/>
                </a:tc>
                <a:tc>
                  <a:txBody>
                    <a:bodyPr/>
                    <a:p>
                      <a:pPr>
                        <a:buNone/>
                      </a:pPr>
                      <a:r>
                        <a:rPr lang="en-US" sz="1800">
                          <a:sym typeface="+mn-ea"/>
                        </a:rPr>
                        <a:t>Not Null</a:t>
                      </a:r>
                      <a:endParaRPr lang="en-US" sz="1800"/>
                    </a:p>
                    <a:p>
                      <a:pPr>
                        <a:buNone/>
                      </a:pPr>
                      <a:endParaRPr lang="en-US" sz="1800"/>
                    </a:p>
                    <a:p>
                      <a:pPr>
                        <a:buNone/>
                      </a:pPr>
                      <a:endParaRPr lang="en-US"/>
                    </a:p>
                  </a:txBody>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231775"/>
            <a:ext cx="9144000" cy="575945"/>
          </a:xfrm>
        </p:spPr>
        <p:txBody>
          <a:bodyPr/>
          <a:lstStyle/>
          <a:p>
            <a:r>
              <a:rPr lang="en-US"/>
              <a:t>DATA DESIGN : TAILOR TABLE</a:t>
            </a:r>
            <a:endParaRPr lang="en-US"/>
          </a:p>
        </p:txBody>
      </p:sp>
      <p:graphicFrame>
        <p:nvGraphicFramePr>
          <p:cNvPr id="5" name="Table 4"/>
          <p:cNvGraphicFramePr/>
          <p:nvPr/>
        </p:nvGraphicFramePr>
        <p:xfrm>
          <a:off x="424815" y="1085215"/>
          <a:ext cx="11465560" cy="5419725"/>
        </p:xfrm>
        <a:graphic>
          <a:graphicData uri="http://schemas.openxmlformats.org/drawingml/2006/table">
            <a:tbl>
              <a:tblPr firstRow="1" bandRow="1">
                <a:tableStyleId>{5940675A-B579-460E-94D1-54222C63F5DA}</a:tableStyleId>
              </a:tblPr>
              <a:tblGrid>
                <a:gridCol w="1580515"/>
                <a:gridCol w="2756535"/>
                <a:gridCol w="1396365"/>
                <a:gridCol w="1835150"/>
                <a:gridCol w="1769110"/>
                <a:gridCol w="2127885"/>
              </a:tblGrid>
              <a:tr h="433705">
                <a:tc>
                  <a:txBody>
                    <a:bodyPr/>
                    <a:p>
                      <a:pPr>
                        <a:buNone/>
                      </a:pPr>
                      <a:r>
                        <a:rPr lang="en-US"/>
                        <a:t>Sr.no</a:t>
                      </a:r>
                      <a:endParaRPr lang="en-US"/>
                    </a:p>
                  </a:txBody>
                  <a:tcPr/>
                </a:tc>
                <a:tc>
                  <a:txBody>
                    <a:bodyPr/>
                    <a:p>
                      <a:pPr>
                        <a:buNone/>
                      </a:pPr>
                      <a:r>
                        <a:rPr lang="en-US"/>
                        <a:t>Field Name</a:t>
                      </a:r>
                      <a:endParaRPr lang="en-US"/>
                    </a:p>
                  </a:txBody>
                  <a:tcPr/>
                </a:tc>
                <a:tc>
                  <a:txBody>
                    <a:bodyPr/>
                    <a:p>
                      <a:pPr>
                        <a:buNone/>
                      </a:pPr>
                      <a:r>
                        <a:rPr lang="en-US"/>
                        <a:t>Field Size</a:t>
                      </a:r>
                      <a:endParaRPr lang="en-US"/>
                    </a:p>
                  </a:txBody>
                  <a:tcPr/>
                </a:tc>
                <a:tc>
                  <a:txBody>
                    <a:bodyPr/>
                    <a:p>
                      <a:pPr>
                        <a:buNone/>
                      </a:pPr>
                      <a:r>
                        <a:rPr lang="en-US"/>
                        <a:t>Data Type</a:t>
                      </a:r>
                      <a:endParaRPr lang="en-US"/>
                    </a:p>
                  </a:txBody>
                  <a:tcPr/>
                </a:tc>
                <a:tc>
                  <a:txBody>
                    <a:bodyPr/>
                    <a:p>
                      <a:pPr>
                        <a:buNone/>
                      </a:pPr>
                      <a:r>
                        <a:rPr lang="en-US"/>
                        <a:t>Description</a:t>
                      </a:r>
                      <a:endParaRPr lang="en-US"/>
                    </a:p>
                  </a:txBody>
                  <a:tcPr/>
                </a:tc>
                <a:tc>
                  <a:txBody>
                    <a:bodyPr/>
                    <a:p>
                      <a:pPr>
                        <a:buNone/>
                      </a:pPr>
                      <a:r>
                        <a:rPr lang="en-US"/>
                        <a:t>Constraints</a:t>
                      </a:r>
                      <a:endParaRPr lang="en-US"/>
                    </a:p>
                  </a:txBody>
                  <a:tcPr/>
                </a:tc>
              </a:tr>
              <a:tr h="433705">
                <a:tc>
                  <a:txBody>
                    <a:bodyPr/>
                    <a:p>
                      <a:pPr>
                        <a:buNone/>
                      </a:pPr>
                      <a:r>
                        <a:rPr lang="en-US"/>
                        <a:t>1</a:t>
                      </a:r>
                      <a:endParaRPr lang="en-US"/>
                    </a:p>
                  </a:txBody>
                  <a:tcPr/>
                </a:tc>
                <a:tc>
                  <a:txBody>
                    <a:bodyPr/>
                    <a:p>
                      <a:pPr>
                        <a:buNone/>
                      </a:pPr>
                      <a:r>
                        <a:rPr lang="en-US"/>
                        <a:t>t_id</a:t>
                      </a:r>
                      <a:endParaRPr lang="en-US"/>
                    </a:p>
                  </a:txBody>
                  <a:tcPr/>
                </a:tc>
                <a:tc>
                  <a:txBody>
                    <a:bodyPr/>
                    <a:p>
                      <a:pPr>
                        <a:buNone/>
                      </a:pPr>
                      <a:r>
                        <a:rPr lang="en-US"/>
                        <a:t>8</a:t>
                      </a:r>
                      <a:endParaRPr lang="en-US"/>
                    </a:p>
                  </a:txBody>
                  <a:tcPr/>
                </a:tc>
                <a:tc>
                  <a:txBody>
                    <a:bodyPr/>
                    <a:p>
                      <a:pPr>
                        <a:buNone/>
                      </a:pPr>
                      <a:r>
                        <a:rPr lang="en-US"/>
                        <a:t>Int</a:t>
                      </a:r>
                      <a:endParaRPr lang="en-US"/>
                    </a:p>
                  </a:txBody>
                  <a:tcPr/>
                </a:tc>
                <a:tc>
                  <a:txBody>
                    <a:bodyPr/>
                    <a:p>
                      <a:pPr>
                        <a:buNone/>
                      </a:pPr>
                      <a:r>
                        <a:rPr lang="en-US"/>
                        <a:t>Tailor Id</a:t>
                      </a:r>
                      <a:endParaRPr lang="en-US"/>
                    </a:p>
                  </a:txBody>
                  <a:tcPr/>
                </a:tc>
                <a:tc>
                  <a:txBody>
                    <a:bodyPr/>
                    <a:p>
                      <a:pPr>
                        <a:buNone/>
                      </a:pPr>
                      <a:r>
                        <a:rPr lang="en-US"/>
                        <a:t>Primary Key</a:t>
                      </a:r>
                      <a:endParaRPr lang="en-US"/>
                    </a:p>
                  </a:txBody>
                  <a:tcPr/>
                </a:tc>
              </a:tr>
              <a:tr h="758190">
                <a:tc>
                  <a:txBody>
                    <a:bodyPr/>
                    <a:p>
                      <a:pPr>
                        <a:buNone/>
                      </a:pPr>
                      <a:r>
                        <a:rPr lang="en-US"/>
                        <a:t>2</a:t>
                      </a:r>
                      <a:endParaRPr lang="en-US"/>
                    </a:p>
                  </a:txBody>
                  <a:tcPr/>
                </a:tc>
                <a:tc>
                  <a:txBody>
                    <a:bodyPr/>
                    <a:p>
                      <a:pPr>
                        <a:buNone/>
                      </a:pPr>
                      <a:r>
                        <a:rPr lang="en-US"/>
                        <a:t>t_username</a:t>
                      </a:r>
                      <a:endParaRPr lang="en-US"/>
                    </a:p>
                  </a:txBody>
                  <a:tcPr/>
                </a:tc>
                <a:tc>
                  <a:txBody>
                    <a:bodyPr/>
                    <a:p>
                      <a:pPr>
                        <a:buNone/>
                      </a:pPr>
                      <a:r>
                        <a:rPr lang="en-US"/>
                        <a:t>10</a:t>
                      </a:r>
                      <a:endParaRPr lang="en-US"/>
                    </a:p>
                  </a:txBody>
                  <a:tcPr/>
                </a:tc>
                <a:tc>
                  <a:txBody>
                    <a:bodyPr/>
                    <a:p>
                      <a:pPr>
                        <a:buNone/>
                      </a:pPr>
                      <a:r>
                        <a:rPr lang="en-US"/>
                        <a:t>Varchar</a:t>
                      </a:r>
                      <a:endParaRPr lang="en-US"/>
                    </a:p>
                  </a:txBody>
                  <a:tcPr/>
                </a:tc>
                <a:tc>
                  <a:txBody>
                    <a:bodyPr/>
                    <a:p>
                      <a:pPr>
                        <a:buNone/>
                      </a:pPr>
                      <a:r>
                        <a:rPr lang="en-US" sz="1800">
                          <a:sym typeface="+mn-ea"/>
                        </a:rPr>
                        <a:t>Tailor </a:t>
                      </a:r>
                      <a:r>
                        <a:rPr lang="en-US"/>
                        <a:t>Username</a:t>
                      </a:r>
                      <a:endParaRPr lang="en-US"/>
                    </a:p>
                  </a:txBody>
                  <a:tcPr/>
                </a:tc>
                <a:tc>
                  <a:txBody>
                    <a:bodyPr/>
                    <a:p>
                      <a:pPr>
                        <a:buNone/>
                      </a:pPr>
                      <a:r>
                        <a:rPr lang="en-US"/>
                        <a:t>Not Null</a:t>
                      </a:r>
                      <a:endParaRPr lang="en-US"/>
                    </a:p>
                  </a:txBody>
                  <a:tcPr/>
                </a:tc>
              </a:tr>
              <a:tr h="758825">
                <a:tc>
                  <a:txBody>
                    <a:bodyPr/>
                    <a:p>
                      <a:pPr>
                        <a:buNone/>
                      </a:pPr>
                      <a:r>
                        <a:rPr lang="en-US"/>
                        <a:t>3</a:t>
                      </a:r>
                      <a:endParaRPr lang="en-US"/>
                    </a:p>
                  </a:txBody>
                  <a:tcPr/>
                </a:tc>
                <a:tc>
                  <a:txBody>
                    <a:bodyPr/>
                    <a:p>
                      <a:pPr>
                        <a:buNone/>
                      </a:pPr>
                      <a:r>
                        <a:rPr lang="en-US"/>
                        <a:t>t_password</a:t>
                      </a:r>
                      <a:endParaRPr lang="en-US"/>
                    </a:p>
                  </a:txBody>
                  <a:tcPr/>
                </a:tc>
                <a:tc>
                  <a:txBody>
                    <a:bodyPr/>
                    <a:p>
                      <a:pPr>
                        <a:buNone/>
                      </a:pPr>
                      <a:r>
                        <a:rPr lang="en-US"/>
                        <a:t>12</a:t>
                      </a:r>
                      <a:endParaRPr lang="en-US"/>
                    </a:p>
                  </a:txBody>
                  <a:tcPr/>
                </a:tc>
                <a:tc>
                  <a:txBody>
                    <a:bodyPr/>
                    <a:p>
                      <a:pPr>
                        <a:buNone/>
                      </a:pPr>
                      <a:r>
                        <a:rPr lang="en-US"/>
                        <a:t>Varchar</a:t>
                      </a:r>
                      <a:endParaRPr lang="en-US"/>
                    </a:p>
                  </a:txBody>
                  <a:tcPr/>
                </a:tc>
                <a:tc>
                  <a:txBody>
                    <a:bodyPr/>
                    <a:p>
                      <a:pPr>
                        <a:buNone/>
                      </a:pPr>
                      <a:r>
                        <a:rPr lang="en-US" sz="1800">
                          <a:sym typeface="+mn-ea"/>
                        </a:rPr>
                        <a:t>Tailor </a:t>
                      </a:r>
                      <a:r>
                        <a:rPr lang="en-US"/>
                        <a:t> Password</a:t>
                      </a:r>
                      <a:endParaRPr lang="en-US"/>
                    </a:p>
                  </a:txBody>
                  <a:tcPr/>
                </a:tc>
                <a:tc>
                  <a:txBody>
                    <a:bodyPr/>
                    <a:p>
                      <a:pPr>
                        <a:buNone/>
                      </a:pPr>
                      <a:r>
                        <a:rPr lang="en-US" sz="1800">
                          <a:sym typeface="+mn-ea"/>
                        </a:rPr>
                        <a:t>Not Null</a:t>
                      </a:r>
                      <a:endParaRPr lang="en-US" sz="1800"/>
                    </a:p>
                    <a:p>
                      <a:pPr>
                        <a:buNone/>
                      </a:pPr>
                      <a:endParaRPr lang="en-US"/>
                    </a:p>
                  </a:txBody>
                  <a:tcPr/>
                </a:tc>
              </a:tr>
              <a:tr h="758825">
                <a:tc>
                  <a:txBody>
                    <a:bodyPr/>
                    <a:p>
                      <a:pPr>
                        <a:buNone/>
                      </a:pPr>
                      <a:r>
                        <a:rPr lang="en-US"/>
                        <a:t>4</a:t>
                      </a:r>
                      <a:endParaRPr lang="en-US"/>
                    </a:p>
                  </a:txBody>
                  <a:tcPr/>
                </a:tc>
                <a:tc>
                  <a:txBody>
                    <a:bodyPr/>
                    <a:p>
                      <a:pPr>
                        <a:buNone/>
                      </a:pPr>
                      <a:r>
                        <a:rPr lang="en-US"/>
                        <a:t>t_TableNo</a:t>
                      </a:r>
                      <a:endParaRPr lang="en-US"/>
                    </a:p>
                  </a:txBody>
                  <a:tcPr/>
                </a:tc>
                <a:tc>
                  <a:txBody>
                    <a:bodyPr/>
                    <a:p>
                      <a:pPr>
                        <a:buNone/>
                      </a:pPr>
                      <a:r>
                        <a:rPr lang="en-US"/>
                        <a:t>12</a:t>
                      </a:r>
                      <a:endParaRPr lang="en-US"/>
                    </a:p>
                  </a:txBody>
                  <a:tcPr/>
                </a:tc>
                <a:tc>
                  <a:txBody>
                    <a:bodyPr/>
                    <a:p>
                      <a:pPr>
                        <a:buNone/>
                      </a:pPr>
                      <a:r>
                        <a:rPr lang="en-US"/>
                        <a:t>Int</a:t>
                      </a:r>
                      <a:endParaRPr lang="en-US"/>
                    </a:p>
                  </a:txBody>
                  <a:tcPr/>
                </a:tc>
                <a:tc>
                  <a:txBody>
                    <a:bodyPr/>
                    <a:p>
                      <a:pPr>
                        <a:buNone/>
                      </a:pPr>
                      <a:r>
                        <a:rPr lang="en-US" sz="1800">
                          <a:sym typeface="+mn-ea"/>
                        </a:rPr>
                        <a:t>Tailor Table No</a:t>
                      </a:r>
                      <a:endParaRPr lang="en-US"/>
                    </a:p>
                  </a:txBody>
                  <a:tcPr/>
                </a:tc>
                <a:tc>
                  <a:txBody>
                    <a:bodyPr/>
                    <a:p>
                      <a:pPr>
                        <a:buNone/>
                      </a:pPr>
                      <a:r>
                        <a:rPr lang="en-US" sz="1800">
                          <a:sym typeface="+mn-ea"/>
                        </a:rPr>
                        <a:t>Not Null</a:t>
                      </a:r>
                      <a:endParaRPr lang="en-US" sz="1800"/>
                    </a:p>
                    <a:p>
                      <a:pPr>
                        <a:buNone/>
                      </a:pPr>
                      <a:endParaRPr lang="en-US"/>
                    </a:p>
                  </a:txBody>
                  <a:tcPr/>
                </a:tc>
              </a:tr>
              <a:tr h="758825">
                <a:tc>
                  <a:txBody>
                    <a:bodyPr/>
                    <a:p>
                      <a:pPr>
                        <a:buNone/>
                      </a:pPr>
                      <a:r>
                        <a:rPr lang="en-US"/>
                        <a:t>5</a:t>
                      </a:r>
                      <a:endParaRPr lang="en-US"/>
                    </a:p>
                  </a:txBody>
                  <a:tcPr/>
                </a:tc>
                <a:tc>
                  <a:txBody>
                    <a:bodyPr/>
                    <a:p>
                      <a:pPr>
                        <a:buNone/>
                      </a:pPr>
                      <a:r>
                        <a:rPr lang="en-US"/>
                        <a:t>t_emailId</a:t>
                      </a:r>
                      <a:endParaRPr lang="en-US"/>
                    </a:p>
                  </a:txBody>
                  <a:tcPr/>
                </a:tc>
                <a:tc>
                  <a:txBody>
                    <a:bodyPr/>
                    <a:p>
                      <a:pPr>
                        <a:buNone/>
                      </a:pPr>
                      <a:r>
                        <a:rPr lang="en-US"/>
                        <a:t>27</a:t>
                      </a:r>
                      <a:endParaRPr lang="en-US"/>
                    </a:p>
                  </a:txBody>
                  <a:tcPr/>
                </a:tc>
                <a:tc>
                  <a:txBody>
                    <a:bodyPr/>
                    <a:p>
                      <a:pPr>
                        <a:buNone/>
                      </a:pPr>
                      <a:r>
                        <a:rPr lang="en-US" sz="1800">
                          <a:sym typeface="+mn-ea"/>
                        </a:rPr>
                        <a:t>Varchar</a:t>
                      </a:r>
                      <a:endParaRPr lang="en-US"/>
                    </a:p>
                  </a:txBody>
                  <a:tcPr/>
                </a:tc>
                <a:tc>
                  <a:txBody>
                    <a:bodyPr/>
                    <a:p>
                      <a:pPr>
                        <a:buNone/>
                      </a:pPr>
                      <a:r>
                        <a:rPr lang="en-US" sz="1800">
                          <a:sym typeface="+mn-ea"/>
                        </a:rPr>
                        <a:t>Tailor </a:t>
                      </a:r>
                      <a:r>
                        <a:rPr lang="en-US"/>
                        <a:t> Email Id</a:t>
                      </a:r>
                      <a:endParaRPr lang="en-US"/>
                    </a:p>
                  </a:txBody>
                  <a:tcPr/>
                </a:tc>
                <a:tc>
                  <a:txBody>
                    <a:bodyPr/>
                    <a:p>
                      <a:pPr>
                        <a:buNone/>
                      </a:pPr>
                      <a:r>
                        <a:rPr lang="en-US" sz="1800">
                          <a:sym typeface="+mn-ea"/>
                        </a:rPr>
                        <a:t>Not Null</a:t>
                      </a:r>
                      <a:endParaRPr lang="en-US" sz="1800"/>
                    </a:p>
                    <a:p>
                      <a:pPr>
                        <a:buNone/>
                      </a:pPr>
                      <a:endParaRPr lang="en-US"/>
                    </a:p>
                  </a:txBody>
                  <a:tcPr/>
                </a:tc>
              </a:tr>
              <a:tr h="758825">
                <a:tc>
                  <a:txBody>
                    <a:bodyPr/>
                    <a:p>
                      <a:pPr>
                        <a:buNone/>
                      </a:pPr>
                      <a:r>
                        <a:rPr lang="en-US"/>
                        <a:t>6</a:t>
                      </a:r>
                      <a:endParaRPr lang="en-US"/>
                    </a:p>
                  </a:txBody>
                  <a:tcPr/>
                </a:tc>
                <a:tc>
                  <a:txBody>
                    <a:bodyPr/>
                    <a:p>
                      <a:pPr>
                        <a:buNone/>
                      </a:pPr>
                      <a:r>
                        <a:rPr lang="en-US"/>
                        <a:t>t_contactNo</a:t>
                      </a:r>
                      <a:endParaRPr lang="en-US"/>
                    </a:p>
                  </a:txBody>
                  <a:tcPr/>
                </a:tc>
                <a:tc>
                  <a:txBody>
                    <a:bodyPr/>
                    <a:p>
                      <a:pPr>
                        <a:buNone/>
                      </a:pPr>
                      <a:r>
                        <a:rPr lang="en-US"/>
                        <a:t>11</a:t>
                      </a:r>
                      <a:endParaRPr lang="en-US"/>
                    </a:p>
                  </a:txBody>
                  <a:tcPr/>
                </a:tc>
                <a:tc>
                  <a:txBody>
                    <a:bodyPr/>
                    <a:p>
                      <a:pPr>
                        <a:buNone/>
                      </a:pPr>
                      <a:r>
                        <a:rPr lang="en-US"/>
                        <a:t>Int</a:t>
                      </a:r>
                      <a:endParaRPr lang="en-US"/>
                    </a:p>
                  </a:txBody>
                  <a:tcPr/>
                </a:tc>
                <a:tc>
                  <a:txBody>
                    <a:bodyPr/>
                    <a:p>
                      <a:pPr>
                        <a:buNone/>
                      </a:pPr>
                      <a:r>
                        <a:rPr lang="en-US" sz="1800">
                          <a:sym typeface="+mn-ea"/>
                        </a:rPr>
                        <a:t>Tailor </a:t>
                      </a:r>
                      <a:r>
                        <a:rPr lang="en-US"/>
                        <a:t> Contact </a:t>
                      </a:r>
                      <a:endParaRPr lang="en-US"/>
                    </a:p>
                  </a:txBody>
                  <a:tcPr/>
                </a:tc>
                <a:tc>
                  <a:txBody>
                    <a:bodyPr/>
                    <a:p>
                      <a:pPr>
                        <a:buNone/>
                      </a:pPr>
                      <a:r>
                        <a:rPr lang="en-US" sz="1800">
                          <a:sym typeface="+mn-ea"/>
                        </a:rPr>
                        <a:t>Not Null</a:t>
                      </a:r>
                      <a:endParaRPr lang="en-US" sz="1800"/>
                    </a:p>
                    <a:p>
                      <a:pPr>
                        <a:buNone/>
                      </a:pPr>
                      <a:endParaRPr lang="en-US"/>
                    </a:p>
                  </a:txBody>
                  <a:tcPr/>
                </a:tc>
              </a:tr>
              <a:tr h="758825">
                <a:tc>
                  <a:txBody>
                    <a:bodyPr/>
                    <a:p>
                      <a:pPr>
                        <a:buNone/>
                      </a:pPr>
                      <a:r>
                        <a:rPr lang="en-US"/>
                        <a:t>7</a:t>
                      </a:r>
                      <a:endParaRPr lang="en-US"/>
                    </a:p>
                  </a:txBody>
                  <a:tcPr/>
                </a:tc>
                <a:tc>
                  <a:txBody>
                    <a:bodyPr/>
                    <a:p>
                      <a:pPr>
                        <a:buNone/>
                      </a:pPr>
                      <a:r>
                        <a:rPr lang="en-US"/>
                        <a:t>t_qrcode</a:t>
                      </a:r>
                      <a:endParaRPr lang="en-US"/>
                    </a:p>
                  </a:txBody>
                  <a:tcPr/>
                </a:tc>
                <a:tc>
                  <a:txBody>
                    <a:bodyPr/>
                    <a:p>
                      <a:pPr>
                        <a:buNone/>
                      </a:pPr>
                      <a:r>
                        <a:rPr lang="en-US"/>
                        <a:t>1</a:t>
                      </a:r>
                      <a:endParaRPr lang="en-US"/>
                    </a:p>
                  </a:txBody>
                  <a:tcPr/>
                </a:tc>
                <a:tc>
                  <a:txBody>
                    <a:bodyPr/>
                    <a:p>
                      <a:pPr>
                        <a:buNone/>
                      </a:pPr>
                      <a:r>
                        <a:rPr lang="en-US"/>
                        <a:t>int</a:t>
                      </a:r>
                      <a:endParaRPr lang="en-US"/>
                    </a:p>
                  </a:txBody>
                  <a:tcPr/>
                </a:tc>
                <a:tc>
                  <a:txBody>
                    <a:bodyPr/>
                    <a:p>
                      <a:pPr>
                        <a:buNone/>
                      </a:pPr>
                      <a:r>
                        <a:rPr lang="en-US"/>
                        <a:t>Tailor QR code</a:t>
                      </a:r>
                      <a:endParaRPr lang="en-US"/>
                    </a:p>
                  </a:txBody>
                  <a:tcPr/>
                </a:tc>
                <a:tc>
                  <a:txBody>
                    <a:bodyPr/>
                    <a:p>
                      <a:pPr>
                        <a:buNone/>
                      </a:pPr>
                      <a:r>
                        <a:rPr lang="en-US"/>
                        <a:t>Not Null</a:t>
                      </a:r>
                      <a:endParaRPr lang="en-US"/>
                    </a:p>
                  </a:txBody>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231775"/>
            <a:ext cx="9144000" cy="575945"/>
          </a:xfrm>
        </p:spPr>
        <p:txBody>
          <a:bodyPr/>
          <a:lstStyle/>
          <a:p>
            <a:r>
              <a:rPr lang="en-US"/>
              <a:t>DATA DESIGN : CATALOG TABLE</a:t>
            </a:r>
            <a:endParaRPr lang="en-US"/>
          </a:p>
        </p:txBody>
      </p:sp>
      <p:graphicFrame>
        <p:nvGraphicFramePr>
          <p:cNvPr id="4" name="Table 3"/>
          <p:cNvGraphicFramePr/>
          <p:nvPr/>
        </p:nvGraphicFramePr>
        <p:xfrm>
          <a:off x="795655" y="807720"/>
          <a:ext cx="10732135" cy="5699760"/>
        </p:xfrm>
        <a:graphic>
          <a:graphicData uri="http://schemas.openxmlformats.org/drawingml/2006/table">
            <a:tbl>
              <a:tblPr>
                <a:tableStyleId>{5940675A-B579-460E-94D1-54222C63F5DA}</a:tableStyleId>
              </a:tblPr>
              <a:tblGrid>
                <a:gridCol w="1402080"/>
                <a:gridCol w="1818640"/>
                <a:gridCol w="1729740"/>
                <a:gridCol w="1402715"/>
                <a:gridCol w="2753360"/>
                <a:gridCol w="1625600"/>
              </a:tblGrid>
              <a:tr h="712470">
                <a:tc>
                  <a:txBody>
                    <a:bodyPr/>
                    <a:p>
                      <a:pPr indent="0" algn="l">
                        <a:buNone/>
                      </a:pPr>
                      <a:r>
                        <a:rPr lang="en-US" sz="1800"/>
                        <a:t>Sr.no</a:t>
                      </a:r>
                      <a:endParaRPr lang="en-US" sz="1800"/>
                    </a:p>
                  </a:txBody>
                  <a:tcPr marL="12700" marR="12700" marT="12700" vert="horz" anchor="t" anchorCtr="0"/>
                </a:tc>
                <a:tc>
                  <a:txBody>
                    <a:bodyPr/>
                    <a:p>
                      <a:pPr indent="0" algn="l">
                        <a:buNone/>
                      </a:pPr>
                      <a:r>
                        <a:rPr lang="en-US" sz="1800"/>
                        <a:t>Field name</a:t>
                      </a:r>
                      <a:endParaRPr lang="en-US" sz="1800"/>
                    </a:p>
                  </a:txBody>
                  <a:tcPr marL="12700" marR="12700" marT="12700" vert="horz" anchor="t" anchorCtr="0"/>
                </a:tc>
                <a:tc>
                  <a:txBody>
                    <a:bodyPr/>
                    <a:p>
                      <a:pPr indent="0" algn="l">
                        <a:buNone/>
                      </a:pPr>
                      <a:r>
                        <a:rPr lang="en-US" sz="1800"/>
                        <a:t>Field size</a:t>
                      </a:r>
                      <a:endParaRPr lang="en-US" sz="1800"/>
                    </a:p>
                  </a:txBody>
                  <a:tcPr marL="12700" marR="12700" marT="12700" vert="horz" anchor="t" anchorCtr="0"/>
                </a:tc>
                <a:tc>
                  <a:txBody>
                    <a:bodyPr/>
                    <a:p>
                      <a:pPr indent="0" algn="l">
                        <a:buNone/>
                      </a:pPr>
                      <a:r>
                        <a:rPr lang="en-US" sz="1800"/>
                        <a:t>Data type</a:t>
                      </a:r>
                      <a:endParaRPr lang="en-US" sz="1800"/>
                    </a:p>
                  </a:txBody>
                  <a:tcPr marL="12700" marR="12700" marT="12700" vert="horz" anchor="t" anchorCtr="0"/>
                </a:tc>
                <a:tc>
                  <a:txBody>
                    <a:bodyPr/>
                    <a:p>
                      <a:pPr indent="0" algn="l">
                        <a:buNone/>
                      </a:pPr>
                      <a:r>
                        <a:rPr lang="en-US" sz="1800"/>
                        <a:t>Description</a:t>
                      </a:r>
                      <a:endParaRPr lang="en-US" sz="1800"/>
                    </a:p>
                  </a:txBody>
                  <a:tcPr marL="12700" marR="12700" marT="12700" vert="horz" anchor="t" anchorCtr="0"/>
                </a:tc>
                <a:tc>
                  <a:txBody>
                    <a:bodyPr/>
                    <a:p>
                      <a:pPr indent="0" algn="l">
                        <a:buNone/>
                      </a:pPr>
                      <a:r>
                        <a:rPr lang="en-US" sz="1800"/>
                        <a:t>Constraint</a:t>
                      </a:r>
                      <a:endParaRPr lang="en-US" sz="1800"/>
                    </a:p>
                  </a:txBody>
                  <a:tcPr marL="12700" marR="12700" marT="12700" vert="horz" anchor="t" anchorCtr="0"/>
                </a:tc>
              </a:tr>
              <a:tr h="712470">
                <a:tc>
                  <a:txBody>
                    <a:bodyPr/>
                    <a:p>
                      <a:pPr indent="0" algn="l">
                        <a:buNone/>
                      </a:pPr>
                      <a:r>
                        <a:rPr lang="en-US" sz="1800"/>
                        <a:t>1</a:t>
                      </a:r>
                      <a:endParaRPr lang="en-US" sz="1800"/>
                    </a:p>
                  </a:txBody>
                  <a:tcPr marL="12700" marR="12700" marT="12700" vert="horz" anchor="t" anchorCtr="0"/>
                </a:tc>
                <a:tc>
                  <a:txBody>
                    <a:bodyPr/>
                    <a:p>
                      <a:pPr indent="0" algn="l">
                        <a:buNone/>
                      </a:pPr>
                      <a:r>
                        <a:rPr lang="en-US" sz="1800"/>
                        <a:t>p_id</a:t>
                      </a:r>
                      <a:endParaRPr lang="en-US" sz="1800"/>
                    </a:p>
                  </a:txBody>
                  <a:tcPr marL="12700" marR="12700" marT="12700" vert="horz" anchor="t" anchorCtr="0"/>
                </a:tc>
                <a:tc>
                  <a:txBody>
                    <a:bodyPr/>
                    <a:p>
                      <a:pPr indent="0" algn="l">
                        <a:buNone/>
                      </a:pPr>
                      <a:r>
                        <a:rPr lang="en-US" sz="1800"/>
                        <a:t>8</a:t>
                      </a:r>
                      <a:endParaRPr lang="en-US" sz="1800"/>
                    </a:p>
                  </a:txBody>
                  <a:tcPr marL="12700" marR="12700" marT="12700" vert="horz" anchor="t" anchorCtr="0"/>
                </a:tc>
                <a:tc>
                  <a:txBody>
                    <a:bodyPr/>
                    <a:p>
                      <a:pPr indent="0" algn="l">
                        <a:buNone/>
                      </a:pPr>
                      <a:r>
                        <a:rPr lang="en-US" sz="1800"/>
                        <a:t>Int</a:t>
                      </a:r>
                      <a:endParaRPr lang="en-US" sz="1800"/>
                    </a:p>
                  </a:txBody>
                  <a:tcPr marL="12700" marR="12700" marT="12700" vert="horz" anchor="t" anchorCtr="0"/>
                </a:tc>
                <a:tc>
                  <a:txBody>
                    <a:bodyPr/>
                    <a:p>
                      <a:pPr indent="0" algn="l">
                        <a:buNone/>
                      </a:pPr>
                      <a:r>
                        <a:rPr lang="en-US" sz="1800"/>
                        <a:t>Product id</a:t>
                      </a:r>
                      <a:endParaRPr lang="en-US" sz="1800"/>
                    </a:p>
                  </a:txBody>
                  <a:tcPr marL="12700" marR="12700" marT="12700" vert="horz" anchor="t" anchorCtr="0"/>
                </a:tc>
                <a:tc>
                  <a:txBody>
                    <a:bodyPr/>
                    <a:p>
                      <a:pPr indent="0" algn="l">
                        <a:buNone/>
                      </a:pPr>
                      <a:r>
                        <a:rPr lang="en-US" sz="1800"/>
                        <a:t>Primary key</a:t>
                      </a:r>
                      <a:endParaRPr lang="en-US" sz="1800"/>
                    </a:p>
                  </a:txBody>
                  <a:tcPr marL="12700" marR="12700" marT="12700" vert="horz" anchor="t" anchorCtr="0"/>
                </a:tc>
              </a:tr>
              <a:tr h="712470">
                <a:tc>
                  <a:txBody>
                    <a:bodyPr/>
                    <a:p>
                      <a:pPr indent="0" algn="l">
                        <a:buNone/>
                      </a:pPr>
                      <a:r>
                        <a:rPr lang="en-US" sz="1800"/>
                        <a:t>2</a:t>
                      </a:r>
                      <a:endParaRPr lang="en-US" sz="1800"/>
                    </a:p>
                  </a:txBody>
                  <a:tcPr marL="12700" marR="12700" marT="12700" vert="horz" anchor="t" anchorCtr="0"/>
                </a:tc>
                <a:tc>
                  <a:txBody>
                    <a:bodyPr/>
                    <a:p>
                      <a:pPr indent="0" algn="l">
                        <a:buNone/>
                      </a:pPr>
                      <a:r>
                        <a:rPr lang="en-US" sz="1800"/>
                        <a:t>t_id</a:t>
                      </a:r>
                      <a:endParaRPr lang="en-US" sz="1800"/>
                    </a:p>
                  </a:txBody>
                  <a:tcPr marL="12700" marR="12700" marT="12700" vert="horz" anchor="t" anchorCtr="0"/>
                </a:tc>
                <a:tc>
                  <a:txBody>
                    <a:bodyPr/>
                    <a:p>
                      <a:pPr indent="0" algn="l">
                        <a:buNone/>
                      </a:pPr>
                      <a:r>
                        <a:rPr lang="en-US" sz="1800"/>
                        <a:t>8</a:t>
                      </a:r>
                      <a:endParaRPr lang="en-US" sz="1800"/>
                    </a:p>
                  </a:txBody>
                  <a:tcPr marL="12700" marR="12700" marT="12700" vert="horz" anchor="t" anchorCtr="0"/>
                </a:tc>
                <a:tc>
                  <a:txBody>
                    <a:bodyPr/>
                    <a:p>
                      <a:pPr indent="0" algn="l">
                        <a:buNone/>
                      </a:pPr>
                      <a:r>
                        <a:rPr lang="en-US" sz="1800"/>
                        <a:t>Int</a:t>
                      </a:r>
                      <a:endParaRPr lang="en-US" sz="1800"/>
                    </a:p>
                  </a:txBody>
                  <a:tcPr marL="12700" marR="12700" marT="12700" vert="horz" anchor="t" anchorCtr="0"/>
                </a:tc>
                <a:tc>
                  <a:txBody>
                    <a:bodyPr/>
                    <a:p>
                      <a:pPr indent="0" algn="l">
                        <a:buNone/>
                      </a:pPr>
                      <a:r>
                        <a:rPr lang="en-US" sz="1800"/>
                        <a:t>Tailor id</a:t>
                      </a:r>
                      <a:endParaRPr lang="en-US" sz="1800"/>
                    </a:p>
                  </a:txBody>
                  <a:tcPr marL="12700" marR="12700" marT="12700" vert="horz" anchor="t" anchorCtr="0"/>
                </a:tc>
                <a:tc>
                  <a:txBody>
                    <a:bodyPr/>
                    <a:p>
                      <a:pPr indent="0" algn="l">
                        <a:buNone/>
                      </a:pPr>
                      <a:r>
                        <a:rPr lang="en-US" sz="1800"/>
                        <a:t>Foreign key </a:t>
                      </a:r>
                      <a:endParaRPr lang="en-US" sz="1800"/>
                    </a:p>
                  </a:txBody>
                  <a:tcPr marL="12700" marR="12700" marT="12700" vert="horz" anchor="t" anchorCtr="0"/>
                </a:tc>
              </a:tr>
              <a:tr h="712470">
                <a:tc>
                  <a:txBody>
                    <a:bodyPr/>
                    <a:p>
                      <a:pPr indent="0" algn="l">
                        <a:buNone/>
                      </a:pPr>
                      <a:r>
                        <a:rPr lang="en-US" sz="1800"/>
                        <a:t>3</a:t>
                      </a:r>
                      <a:endParaRPr lang="en-US" sz="1800"/>
                    </a:p>
                  </a:txBody>
                  <a:tcPr marL="12700" marR="12700" marT="12700" vert="horz" anchor="t" anchorCtr="0"/>
                </a:tc>
                <a:tc>
                  <a:txBody>
                    <a:bodyPr/>
                    <a:p>
                      <a:pPr indent="0" algn="l">
                        <a:buNone/>
                      </a:pPr>
                      <a:r>
                        <a:rPr lang="en-US" sz="1800"/>
                        <a:t>c_id</a:t>
                      </a:r>
                      <a:endParaRPr lang="en-US" sz="1800"/>
                    </a:p>
                  </a:txBody>
                  <a:tcPr marL="12700" marR="12700" marT="12700" vert="horz" anchor="t" anchorCtr="0"/>
                </a:tc>
                <a:tc>
                  <a:txBody>
                    <a:bodyPr/>
                    <a:p>
                      <a:pPr indent="0" algn="l">
                        <a:buNone/>
                      </a:pPr>
                      <a:r>
                        <a:rPr lang="en-US" sz="1800"/>
                        <a:t>8</a:t>
                      </a:r>
                      <a:endParaRPr lang="en-US" sz="1800"/>
                    </a:p>
                  </a:txBody>
                  <a:tcPr marL="12700" marR="12700" marT="12700" vert="horz" anchor="t" anchorCtr="0"/>
                </a:tc>
                <a:tc>
                  <a:txBody>
                    <a:bodyPr/>
                    <a:p>
                      <a:pPr indent="0" algn="l">
                        <a:buNone/>
                      </a:pPr>
                      <a:r>
                        <a:rPr lang="en-US" sz="1800"/>
                        <a:t>Int</a:t>
                      </a:r>
                      <a:endParaRPr lang="en-US" sz="1800"/>
                    </a:p>
                  </a:txBody>
                  <a:tcPr marL="12700" marR="12700" marT="12700" vert="horz" anchor="t" anchorCtr="0"/>
                </a:tc>
                <a:tc>
                  <a:txBody>
                    <a:bodyPr/>
                    <a:p>
                      <a:pPr indent="0" algn="l">
                        <a:buNone/>
                      </a:pPr>
                      <a:r>
                        <a:rPr lang="en-US" sz="1800"/>
                        <a:t>Customer id</a:t>
                      </a:r>
                      <a:endParaRPr lang="en-US" sz="1800"/>
                    </a:p>
                  </a:txBody>
                  <a:tcPr marL="12700" marR="12700" marT="12700" vert="horz" anchor="t" anchorCtr="0"/>
                </a:tc>
                <a:tc>
                  <a:txBody>
                    <a:bodyPr/>
                    <a:p>
                      <a:pPr indent="0" algn="l">
                        <a:buNone/>
                      </a:pPr>
                      <a:r>
                        <a:rPr lang="en-US" sz="1800"/>
                        <a:t>Foreign key </a:t>
                      </a:r>
                      <a:endParaRPr lang="en-US" sz="1800"/>
                    </a:p>
                  </a:txBody>
                  <a:tcPr marL="12700" marR="12700" marT="12700" vert="horz" anchor="t" anchorCtr="0"/>
                </a:tc>
              </a:tr>
              <a:tr h="712470">
                <a:tc>
                  <a:txBody>
                    <a:bodyPr/>
                    <a:p>
                      <a:pPr indent="0" algn="l">
                        <a:buNone/>
                      </a:pPr>
                      <a:r>
                        <a:rPr lang="en-US" sz="1800"/>
                        <a:t>4</a:t>
                      </a:r>
                      <a:endParaRPr lang="en-US" sz="1800"/>
                    </a:p>
                  </a:txBody>
                  <a:tcPr marL="12700" marR="12700" marT="12700" vert="horz" anchor="t" anchorCtr="0"/>
                </a:tc>
                <a:tc>
                  <a:txBody>
                    <a:bodyPr/>
                    <a:p>
                      <a:pPr indent="0" algn="l">
                        <a:buNone/>
                      </a:pPr>
                      <a:r>
                        <a:rPr lang="en-US" sz="1800"/>
                        <a:t>m_id</a:t>
                      </a:r>
                      <a:endParaRPr lang="en-US" sz="1800"/>
                    </a:p>
                  </a:txBody>
                  <a:tcPr marL="12700" marR="12700" marT="12700" vert="horz" anchor="t" anchorCtr="0"/>
                </a:tc>
                <a:tc>
                  <a:txBody>
                    <a:bodyPr/>
                    <a:p>
                      <a:pPr indent="0" algn="l">
                        <a:buNone/>
                      </a:pPr>
                      <a:r>
                        <a:rPr lang="en-US" sz="1800"/>
                        <a:t>8</a:t>
                      </a:r>
                      <a:endParaRPr lang="en-US" sz="1800"/>
                    </a:p>
                  </a:txBody>
                  <a:tcPr marL="12700" marR="12700" marT="12700" vert="horz" anchor="t" anchorCtr="0"/>
                </a:tc>
                <a:tc>
                  <a:txBody>
                    <a:bodyPr/>
                    <a:p>
                      <a:pPr indent="0" algn="l">
                        <a:buNone/>
                      </a:pPr>
                      <a:r>
                        <a:rPr lang="en-US" sz="1800"/>
                        <a:t>Int</a:t>
                      </a:r>
                      <a:endParaRPr lang="en-US" sz="1800"/>
                    </a:p>
                  </a:txBody>
                  <a:tcPr marL="12700" marR="12700" marT="12700" vert="horz" anchor="t" anchorCtr="0"/>
                </a:tc>
                <a:tc>
                  <a:txBody>
                    <a:bodyPr/>
                    <a:p>
                      <a:pPr indent="0" algn="l">
                        <a:buNone/>
                      </a:pPr>
                      <a:r>
                        <a:rPr lang="en-US" sz="1800"/>
                        <a:t>measurement id</a:t>
                      </a:r>
                      <a:endParaRPr lang="en-US" sz="1800"/>
                    </a:p>
                  </a:txBody>
                  <a:tcPr marL="12700" marR="12700" marT="12700" vert="horz" anchor="t" anchorCtr="0"/>
                </a:tc>
                <a:tc>
                  <a:txBody>
                    <a:bodyPr/>
                    <a:p>
                      <a:pPr indent="0" algn="l">
                        <a:buNone/>
                      </a:pPr>
                      <a:r>
                        <a:rPr lang="en-US" sz="1800"/>
                        <a:t>Foreign key </a:t>
                      </a:r>
                      <a:endParaRPr lang="en-US" sz="1800"/>
                    </a:p>
                  </a:txBody>
                  <a:tcPr marL="12700" marR="12700" marT="12700" vert="horz" anchor="t" anchorCtr="0"/>
                </a:tc>
              </a:tr>
              <a:tr h="712470">
                <a:tc>
                  <a:txBody>
                    <a:bodyPr/>
                    <a:p>
                      <a:pPr indent="0" algn="l">
                        <a:buNone/>
                      </a:pPr>
                      <a:r>
                        <a:rPr lang="en-US" sz="1800"/>
                        <a:t>5</a:t>
                      </a:r>
                      <a:endParaRPr lang="en-US" sz="1800"/>
                    </a:p>
                  </a:txBody>
                  <a:tcPr marL="12700" marR="12700" marT="12700" vert="horz" anchor="t" anchorCtr="0"/>
                </a:tc>
                <a:tc>
                  <a:txBody>
                    <a:bodyPr/>
                    <a:p>
                      <a:pPr indent="0" algn="l">
                        <a:buNone/>
                      </a:pPr>
                      <a:r>
                        <a:rPr lang="en-US" sz="1800"/>
                        <a:t>p_price</a:t>
                      </a:r>
                      <a:endParaRPr lang="en-US" sz="1800"/>
                    </a:p>
                  </a:txBody>
                  <a:tcPr marL="12700" marR="12700" marT="12700" vert="horz" anchor="t" anchorCtr="0"/>
                </a:tc>
                <a:tc>
                  <a:txBody>
                    <a:bodyPr/>
                    <a:p>
                      <a:pPr indent="0" algn="l">
                        <a:buNone/>
                      </a:pPr>
                      <a:r>
                        <a:rPr lang="en-US" sz="1800"/>
                        <a:t>5</a:t>
                      </a:r>
                      <a:endParaRPr lang="en-US" sz="1800"/>
                    </a:p>
                  </a:txBody>
                  <a:tcPr marL="12700" marR="12700" marT="12700" vert="horz" anchor="t" anchorCtr="0"/>
                </a:tc>
                <a:tc>
                  <a:txBody>
                    <a:bodyPr/>
                    <a:p>
                      <a:pPr indent="0" algn="l">
                        <a:buNone/>
                      </a:pPr>
                      <a:r>
                        <a:rPr lang="en-US" sz="1800"/>
                        <a:t>Varcher </a:t>
                      </a:r>
                      <a:endParaRPr lang="en-US" sz="1800"/>
                    </a:p>
                  </a:txBody>
                  <a:tcPr marL="12700" marR="12700" marT="12700" vert="horz" anchor="t" anchorCtr="0"/>
                </a:tc>
                <a:tc>
                  <a:txBody>
                    <a:bodyPr/>
                    <a:p>
                      <a:pPr indent="0" algn="l">
                        <a:buNone/>
                      </a:pPr>
                      <a:r>
                        <a:rPr lang="en-US" sz="1800"/>
                        <a:t>Product Price</a:t>
                      </a:r>
                      <a:endParaRPr lang="en-US" sz="1800"/>
                    </a:p>
                  </a:txBody>
                  <a:tcPr marL="12700" marR="12700" marT="12700" vert="horz" anchor="t" anchorCtr="0"/>
                </a:tc>
                <a:tc>
                  <a:txBody>
                    <a:bodyPr/>
                    <a:p>
                      <a:pPr indent="0" algn="l">
                        <a:buNone/>
                      </a:pPr>
                      <a:r>
                        <a:rPr lang="en-US" sz="1800"/>
                        <a:t>Not null</a:t>
                      </a:r>
                      <a:endParaRPr lang="en-US" sz="1800"/>
                    </a:p>
                  </a:txBody>
                  <a:tcPr marL="12700" marR="12700" marT="12700" vert="horz" anchor="t" anchorCtr="0"/>
                </a:tc>
              </a:tr>
              <a:tr h="712470">
                <a:tc>
                  <a:txBody>
                    <a:bodyPr/>
                    <a:p>
                      <a:pPr indent="0" algn="l">
                        <a:buNone/>
                      </a:pPr>
                      <a:r>
                        <a:rPr lang="en-US" sz="1800"/>
                        <a:t>6</a:t>
                      </a:r>
                      <a:endParaRPr lang="en-US" sz="1800"/>
                    </a:p>
                  </a:txBody>
                  <a:tcPr marL="12700" marR="12700" marT="12700" vert="horz" anchor="t" anchorCtr="0"/>
                </a:tc>
                <a:tc>
                  <a:txBody>
                    <a:bodyPr/>
                    <a:p>
                      <a:pPr indent="0" algn="l">
                        <a:buNone/>
                      </a:pPr>
                      <a:r>
                        <a:rPr lang="en-US" sz="1800"/>
                        <a:t>p_type</a:t>
                      </a:r>
                      <a:endParaRPr lang="en-US" sz="1800"/>
                    </a:p>
                  </a:txBody>
                  <a:tcPr marL="12700" marR="12700" marT="12700" vert="horz" anchor="t" anchorCtr="0"/>
                </a:tc>
                <a:tc>
                  <a:txBody>
                    <a:bodyPr/>
                    <a:p>
                      <a:pPr indent="0" algn="l">
                        <a:buNone/>
                      </a:pPr>
                      <a:r>
                        <a:rPr lang="en-US" sz="1800"/>
                        <a:t>5</a:t>
                      </a:r>
                      <a:endParaRPr lang="en-US" sz="1800"/>
                    </a:p>
                  </a:txBody>
                  <a:tcPr marL="12700" marR="12700" marT="12700" vert="horz" anchor="t" anchorCtr="0"/>
                </a:tc>
                <a:tc>
                  <a:txBody>
                    <a:bodyPr/>
                    <a:p>
                      <a:pPr indent="0" algn="l">
                        <a:buNone/>
                      </a:pPr>
                      <a:r>
                        <a:rPr lang="en-US" sz="1800"/>
                        <a:t>Varcher </a:t>
                      </a:r>
                      <a:endParaRPr lang="en-US" sz="1800"/>
                    </a:p>
                  </a:txBody>
                  <a:tcPr marL="12700" marR="12700" marT="12700" vert="horz" anchor="t" anchorCtr="0"/>
                </a:tc>
                <a:tc>
                  <a:txBody>
                    <a:bodyPr/>
                    <a:p>
                      <a:pPr indent="0" algn="l">
                        <a:buNone/>
                      </a:pPr>
                      <a:r>
                        <a:rPr lang="en-US" sz="1800"/>
                        <a:t>Product type</a:t>
                      </a:r>
                      <a:endParaRPr lang="en-US" sz="1800"/>
                    </a:p>
                  </a:txBody>
                  <a:tcPr marL="12700" marR="12700" marT="12700" vert="horz" anchor="t" anchorCtr="0"/>
                </a:tc>
                <a:tc>
                  <a:txBody>
                    <a:bodyPr/>
                    <a:p>
                      <a:pPr indent="0" algn="l">
                        <a:buNone/>
                      </a:pPr>
                      <a:r>
                        <a:rPr lang="en-US" sz="1800"/>
                        <a:t>Not null</a:t>
                      </a:r>
                      <a:endParaRPr lang="en-US" sz="1800"/>
                    </a:p>
                  </a:txBody>
                  <a:tcPr marL="12700" marR="12700" marT="12700" vert="horz" anchor="t" anchorCtr="0"/>
                </a:tc>
              </a:tr>
              <a:tr h="712470">
                <a:tc>
                  <a:txBody>
                    <a:bodyPr/>
                    <a:p>
                      <a:pPr indent="0" algn="l">
                        <a:buNone/>
                      </a:pPr>
                      <a:r>
                        <a:rPr lang="en-US" sz="1800"/>
                        <a:t>7</a:t>
                      </a:r>
                      <a:endParaRPr lang="en-US" sz="1800"/>
                    </a:p>
                  </a:txBody>
                  <a:tcPr marL="12700" marR="12700" marT="12700" vert="horz" anchor="t" anchorCtr="0"/>
                </a:tc>
                <a:tc>
                  <a:txBody>
                    <a:bodyPr/>
                    <a:p>
                      <a:pPr indent="0" algn="l">
                        <a:buNone/>
                      </a:pPr>
                      <a:r>
                        <a:rPr lang="en-US" sz="1800"/>
                        <a:t>p_quantity</a:t>
                      </a:r>
                      <a:endParaRPr lang="en-US" sz="1800"/>
                    </a:p>
                  </a:txBody>
                  <a:tcPr marL="12700" marR="12700" marT="12700" vert="horz" anchor="t" anchorCtr="0"/>
                </a:tc>
                <a:tc>
                  <a:txBody>
                    <a:bodyPr/>
                    <a:p>
                      <a:pPr indent="0" algn="l">
                        <a:buNone/>
                      </a:pPr>
                      <a:r>
                        <a:rPr lang="en-US" sz="1800"/>
                        <a:t>10</a:t>
                      </a:r>
                      <a:endParaRPr lang="en-US" sz="1800"/>
                    </a:p>
                  </a:txBody>
                  <a:tcPr marL="12700" marR="12700" marT="12700" vert="horz" anchor="t" anchorCtr="0"/>
                </a:tc>
                <a:tc>
                  <a:txBody>
                    <a:bodyPr/>
                    <a:p>
                      <a:pPr indent="0" algn="l">
                        <a:buNone/>
                      </a:pPr>
                      <a:r>
                        <a:rPr lang="en-US" sz="1800"/>
                        <a:t>Varcher </a:t>
                      </a:r>
                      <a:endParaRPr lang="en-US" sz="1800"/>
                    </a:p>
                  </a:txBody>
                  <a:tcPr marL="12700" marR="12700" marT="12700" vert="horz" anchor="t" anchorCtr="0"/>
                </a:tc>
                <a:tc>
                  <a:txBody>
                    <a:bodyPr/>
                    <a:p>
                      <a:pPr indent="0" algn="l">
                        <a:buNone/>
                      </a:pPr>
                      <a:r>
                        <a:rPr lang="en-US" sz="1800"/>
                        <a:t>Product Quantity </a:t>
                      </a:r>
                      <a:endParaRPr lang="en-US" sz="1800"/>
                    </a:p>
                  </a:txBody>
                  <a:tcPr marL="12700" marR="12700" marT="12700" vert="horz" anchor="t" anchorCtr="0"/>
                </a:tc>
                <a:tc>
                  <a:txBody>
                    <a:bodyPr/>
                    <a:p>
                      <a:pPr indent="0" algn="l">
                        <a:buNone/>
                      </a:pPr>
                      <a:r>
                        <a:rPr lang="en-US" sz="1800"/>
                        <a:t>Not null</a:t>
                      </a:r>
                      <a:endParaRPr lang="en-US" sz="1800"/>
                    </a:p>
                  </a:txBody>
                  <a:tcPr marL="12700" marR="12700" marT="12700" vert="horz" anchor="t" anchorCtr="0"/>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1942"/>
            <a:ext cx="10515600" cy="1325563"/>
          </a:xfrm>
        </p:spPr>
        <p:txBody>
          <a:bodyPr/>
          <a:lstStyle/>
          <a:p>
            <a:r>
              <a:rPr lang="en-US" dirty="0" smtClean="0"/>
              <a:t>EXISTING SYSTEM</a:t>
            </a:r>
            <a:endParaRPr lang="en-IN" dirty="0"/>
          </a:p>
        </p:txBody>
      </p:sp>
      <p:sp>
        <p:nvSpPr>
          <p:cNvPr id="3" name="Content Placeholder 2"/>
          <p:cNvSpPr>
            <a:spLocks noGrp="1"/>
          </p:cNvSpPr>
          <p:nvPr>
            <p:ph idx="1"/>
          </p:nvPr>
        </p:nvSpPr>
        <p:spPr>
          <a:xfrm>
            <a:off x="838200" y="1352283"/>
            <a:ext cx="10515600" cy="4631498"/>
          </a:xfrm>
        </p:spPr>
        <p:txBody>
          <a:bodyPr>
            <a:noAutofit/>
          </a:bodyPr>
          <a:lstStyle/>
          <a:p>
            <a:pPr marL="0" indent="0">
              <a:buNone/>
            </a:pPr>
            <a:r>
              <a:rPr lang="en-US" sz="2000" b="1" u="sng" dirty="0" smtClean="0"/>
              <a:t>Existing System: Traditional Tailoring Practices :</a:t>
            </a:r>
            <a:r>
              <a:rPr lang="en-US" sz="2000" b="1" dirty="0" smtClean="0"/>
              <a:t> </a:t>
            </a:r>
            <a:endParaRPr lang="en-US" sz="2000" b="1" dirty="0" smtClean="0"/>
          </a:p>
          <a:p>
            <a:pPr marL="0" indent="0">
              <a:buNone/>
            </a:pPr>
            <a:r>
              <a:rPr lang="en-US" sz="2000" dirty="0" smtClean="0"/>
              <a:t>Manual Record Keeping, Appointment Booking, Measurement Recording, Order Tracking, Inventory Management, Payment Handling, Customer Engagement.</a:t>
            </a:r>
            <a:endParaRPr lang="en-US" sz="2000" dirty="0" smtClean="0"/>
          </a:p>
          <a:p>
            <a:pPr marL="0" indent="0">
              <a:buNone/>
            </a:pPr>
            <a:endParaRPr lang="en-US" sz="2000" dirty="0" smtClean="0"/>
          </a:p>
          <a:p>
            <a:pPr marL="0" indent="0">
              <a:buNone/>
            </a:pPr>
            <a:r>
              <a:rPr lang="en-US" sz="2000" b="1" u="sng" dirty="0" smtClean="0"/>
              <a:t>Challenges with the Existing System:</a:t>
            </a:r>
            <a:endParaRPr lang="en-US" sz="2000" b="1" u="sng" dirty="0" smtClean="0"/>
          </a:p>
          <a:p>
            <a:r>
              <a:rPr lang="en-US" sz="2000" b="1" dirty="0" smtClean="0"/>
              <a:t>Inefficiency: </a:t>
            </a:r>
            <a:r>
              <a:rPr lang="en-US" sz="2000" dirty="0" smtClean="0"/>
              <a:t>Manual record-keeping and appointment scheduling can be time-consuming and prone to errors.</a:t>
            </a:r>
            <a:endParaRPr lang="en-US" sz="2000" dirty="0" smtClean="0"/>
          </a:p>
          <a:p>
            <a:r>
              <a:rPr lang="en-US" sz="2000" b="1" dirty="0" smtClean="0"/>
              <a:t>Lack of Transparency: </a:t>
            </a:r>
            <a:r>
              <a:rPr lang="en-US" sz="2000" dirty="0" smtClean="0"/>
              <a:t>Customers may not have easy access to order progress, leading to frustration.</a:t>
            </a:r>
            <a:endParaRPr lang="en-US" sz="2000" dirty="0" smtClean="0"/>
          </a:p>
          <a:p>
            <a:r>
              <a:rPr lang="en-US" sz="2000" b="1" dirty="0" smtClean="0"/>
              <a:t>Limited Growth Potential: </a:t>
            </a:r>
            <a:r>
              <a:rPr lang="en-US" sz="2000" dirty="0" smtClean="0"/>
              <a:t>Traditional methods can hinder a tailor's ability to scale their business and reach a broader customer base.</a:t>
            </a:r>
            <a:endParaRPr lang="en-US" sz="2000" dirty="0" smtClean="0"/>
          </a:p>
          <a:p>
            <a:r>
              <a:rPr lang="en-US" sz="2000" b="1" dirty="0" smtClean="0"/>
              <a:t>Security Concerns: </a:t>
            </a:r>
            <a:r>
              <a:rPr lang="en-US" sz="2000" dirty="0" smtClean="0"/>
              <a:t>Handling payments and customer data manually can pose security and privacy risks.</a:t>
            </a:r>
            <a:endParaRPr lang="en-US" sz="2000" dirty="0" smtClean="0"/>
          </a:p>
          <a:p>
            <a:r>
              <a:rPr lang="en-US" sz="2000" b="1" dirty="0" smtClean="0"/>
              <a:t>Missed Opportunities: </a:t>
            </a:r>
            <a:r>
              <a:rPr lang="en-US" sz="2000" dirty="0" smtClean="0"/>
              <a:t>Without efficient customer engagement tools, tailors may miss out on opportunities for marketing and client retention.</a:t>
            </a:r>
            <a:endParaRPr lang="en-IN" sz="2000" dirty="0" smtClean="0"/>
          </a:p>
          <a:p>
            <a:pPr marL="457200" lvl="1" indent="0">
              <a:lnSpc>
                <a:spcPct val="100000"/>
              </a:lnSpc>
              <a:buNone/>
            </a:pPr>
            <a:endParaRPr lang="en-IN" sz="2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231775"/>
            <a:ext cx="9144000" cy="575945"/>
          </a:xfrm>
        </p:spPr>
        <p:txBody>
          <a:bodyPr/>
          <a:lstStyle/>
          <a:p>
            <a:r>
              <a:rPr lang="en-US"/>
              <a:t>DATA DESIGN : MEASUREMENT TABLE</a:t>
            </a:r>
            <a:endParaRPr lang="en-US"/>
          </a:p>
        </p:txBody>
      </p:sp>
      <p:graphicFrame>
        <p:nvGraphicFramePr>
          <p:cNvPr id="5" name="Table 4"/>
          <p:cNvGraphicFramePr/>
          <p:nvPr/>
        </p:nvGraphicFramePr>
        <p:xfrm>
          <a:off x="424815" y="1085215"/>
          <a:ext cx="11465560" cy="5271770"/>
        </p:xfrm>
        <a:graphic>
          <a:graphicData uri="http://schemas.openxmlformats.org/drawingml/2006/table">
            <a:tbl>
              <a:tblPr firstRow="1" bandRow="1">
                <a:tableStyleId>{5940675A-B579-460E-94D1-54222C63F5DA}</a:tableStyleId>
              </a:tblPr>
              <a:tblGrid>
                <a:gridCol w="1507490"/>
                <a:gridCol w="2829560"/>
                <a:gridCol w="1396365"/>
                <a:gridCol w="1835150"/>
                <a:gridCol w="1769110"/>
                <a:gridCol w="2127885"/>
              </a:tblGrid>
              <a:tr h="753110">
                <a:tc>
                  <a:txBody>
                    <a:bodyPr/>
                    <a:p>
                      <a:pPr>
                        <a:buNone/>
                      </a:pPr>
                      <a:r>
                        <a:rPr lang="en-US"/>
                        <a:t>Sr.no</a:t>
                      </a:r>
                      <a:endParaRPr lang="en-US"/>
                    </a:p>
                  </a:txBody>
                  <a:tcPr anchor="t" anchorCtr="0"/>
                </a:tc>
                <a:tc>
                  <a:txBody>
                    <a:bodyPr/>
                    <a:p>
                      <a:pPr>
                        <a:buNone/>
                      </a:pPr>
                      <a:r>
                        <a:rPr lang="en-US"/>
                        <a:t>Field Name</a:t>
                      </a:r>
                      <a:endParaRPr lang="en-US"/>
                    </a:p>
                  </a:txBody>
                  <a:tcPr anchor="t" anchorCtr="0"/>
                </a:tc>
                <a:tc>
                  <a:txBody>
                    <a:bodyPr/>
                    <a:p>
                      <a:pPr>
                        <a:buNone/>
                      </a:pPr>
                      <a:r>
                        <a:rPr lang="en-US"/>
                        <a:t>Field Size</a:t>
                      </a:r>
                      <a:endParaRPr lang="en-US"/>
                    </a:p>
                  </a:txBody>
                  <a:tcPr anchor="t" anchorCtr="0"/>
                </a:tc>
                <a:tc>
                  <a:txBody>
                    <a:bodyPr/>
                    <a:p>
                      <a:pPr>
                        <a:buNone/>
                      </a:pPr>
                      <a:r>
                        <a:rPr lang="en-US"/>
                        <a:t>Data Type</a:t>
                      </a:r>
                      <a:endParaRPr lang="en-US"/>
                    </a:p>
                  </a:txBody>
                  <a:tcPr anchor="t" anchorCtr="0"/>
                </a:tc>
                <a:tc>
                  <a:txBody>
                    <a:bodyPr/>
                    <a:p>
                      <a:pPr>
                        <a:buNone/>
                      </a:pPr>
                      <a:r>
                        <a:rPr lang="en-US"/>
                        <a:t>Description</a:t>
                      </a:r>
                      <a:endParaRPr lang="en-US"/>
                    </a:p>
                  </a:txBody>
                  <a:tcPr anchor="t" anchorCtr="0"/>
                </a:tc>
                <a:tc>
                  <a:txBody>
                    <a:bodyPr/>
                    <a:p>
                      <a:pPr>
                        <a:buNone/>
                      </a:pPr>
                      <a:r>
                        <a:rPr lang="en-US"/>
                        <a:t>Constraints</a:t>
                      </a:r>
                      <a:endParaRPr lang="en-US"/>
                    </a:p>
                  </a:txBody>
                  <a:tcPr anchor="t" anchorCtr="0"/>
                </a:tc>
              </a:tr>
              <a:tr h="753110">
                <a:tc>
                  <a:txBody>
                    <a:bodyPr/>
                    <a:p>
                      <a:pPr>
                        <a:buNone/>
                      </a:pPr>
                      <a:r>
                        <a:rPr lang="en-US"/>
                        <a:t>1</a:t>
                      </a:r>
                      <a:endParaRPr lang="en-US"/>
                    </a:p>
                  </a:txBody>
                  <a:tcPr anchor="t" anchorCtr="0"/>
                </a:tc>
                <a:tc>
                  <a:txBody>
                    <a:bodyPr/>
                    <a:p>
                      <a:pPr indent="0">
                        <a:buNone/>
                      </a:pPr>
                      <a:r>
                        <a:rPr lang="en-US" sz="1800" b="0">
                          <a:solidFill>
                            <a:srgbClr val="000000"/>
                          </a:solidFill>
                          <a:latin typeface="Calibri" panose="020F0502020204030204" charset="-122"/>
                        </a:rPr>
                        <a:t>m_id</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8</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Int</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Measurement id</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Primary key</a:t>
                      </a:r>
                      <a:endParaRPr lang="en-US" sz="1800" b="0">
                        <a:solidFill>
                          <a:srgbClr val="000000"/>
                        </a:solidFill>
                        <a:latin typeface="Calibri" panose="020F0502020204030204" charset="-122"/>
                      </a:endParaRPr>
                    </a:p>
                  </a:txBody>
                  <a:tcPr marL="12700" marR="12700" marT="12700" vert="horz" anchor="t" anchorCtr="0"/>
                </a:tc>
              </a:tr>
              <a:tr h="753110">
                <a:tc>
                  <a:txBody>
                    <a:bodyPr/>
                    <a:p>
                      <a:pPr>
                        <a:buNone/>
                      </a:pPr>
                      <a:r>
                        <a:rPr lang="en-US"/>
                        <a:t>2</a:t>
                      </a:r>
                      <a:endParaRPr lang="en-US"/>
                    </a:p>
                  </a:txBody>
                  <a:tcPr anchor="t" anchorCtr="0"/>
                </a:tc>
                <a:tc>
                  <a:txBody>
                    <a:bodyPr/>
                    <a:p>
                      <a:pPr indent="0">
                        <a:buNone/>
                      </a:pPr>
                      <a:r>
                        <a:rPr lang="en-US" sz="1800" b="0">
                          <a:solidFill>
                            <a:srgbClr val="000000"/>
                          </a:solidFill>
                          <a:latin typeface="Calibri" panose="020F0502020204030204" charset="-122"/>
                        </a:rPr>
                        <a:t>c_id</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8</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Int</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Customer id</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Foreign key </a:t>
                      </a:r>
                      <a:endParaRPr lang="en-US" sz="1800" b="0">
                        <a:solidFill>
                          <a:srgbClr val="000000"/>
                        </a:solidFill>
                        <a:latin typeface="Calibri" panose="020F0502020204030204" charset="-122"/>
                      </a:endParaRPr>
                    </a:p>
                  </a:txBody>
                  <a:tcPr marL="12700" marR="12700" marT="12700" vert="horz" anchor="t" anchorCtr="0"/>
                </a:tc>
              </a:tr>
              <a:tr h="753110">
                <a:tc>
                  <a:txBody>
                    <a:bodyPr/>
                    <a:p>
                      <a:pPr>
                        <a:buNone/>
                      </a:pPr>
                      <a:r>
                        <a:rPr lang="en-US"/>
                        <a:t>3</a:t>
                      </a:r>
                      <a:endParaRPr lang="en-US"/>
                    </a:p>
                  </a:txBody>
                  <a:tcPr anchor="t" anchorCtr="0"/>
                </a:tc>
                <a:tc>
                  <a:txBody>
                    <a:bodyPr/>
                    <a:p>
                      <a:pPr indent="0">
                        <a:buNone/>
                      </a:pPr>
                      <a:r>
                        <a:rPr lang="en-US" sz="1800" b="0">
                          <a:solidFill>
                            <a:srgbClr val="000000"/>
                          </a:solidFill>
                          <a:latin typeface="Calibri" panose="020F0502020204030204" charset="-122"/>
                        </a:rPr>
                        <a:t>p_id</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8</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Int</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Product id</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Foreign key </a:t>
                      </a:r>
                      <a:endParaRPr lang="en-US" sz="1800" b="0">
                        <a:solidFill>
                          <a:srgbClr val="000000"/>
                        </a:solidFill>
                        <a:latin typeface="Calibri" panose="020F0502020204030204" charset="-122"/>
                      </a:endParaRPr>
                    </a:p>
                  </a:txBody>
                  <a:tcPr marL="12700" marR="12700" marT="12700" vert="horz" anchor="t" anchorCtr="0"/>
                </a:tc>
              </a:tr>
              <a:tr h="753110">
                <a:tc>
                  <a:txBody>
                    <a:bodyPr/>
                    <a:p>
                      <a:pPr>
                        <a:buNone/>
                      </a:pPr>
                      <a:r>
                        <a:rPr lang="en-US"/>
                        <a:t>4</a:t>
                      </a:r>
                      <a:endParaRPr lang="en-US"/>
                    </a:p>
                  </a:txBody>
                  <a:tcPr anchor="t" anchorCtr="0"/>
                </a:tc>
                <a:tc>
                  <a:txBody>
                    <a:bodyPr/>
                    <a:p>
                      <a:pPr indent="0">
                        <a:buNone/>
                      </a:pPr>
                      <a:r>
                        <a:rPr lang="en-US" sz="1800" b="0">
                          <a:solidFill>
                            <a:srgbClr val="000000"/>
                          </a:solidFill>
                          <a:latin typeface="Calibri" panose="020F0502020204030204" charset="-122"/>
                        </a:rPr>
                        <a:t>p_type</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a:t>9</a:t>
                      </a:r>
                      <a:endParaRPr lang="en-US" sz="1800"/>
                    </a:p>
                  </a:txBody>
                  <a:tcPr marL="12700" marR="12700" marT="12700" vert="horz" anchor="t" anchorCtr="0"/>
                </a:tc>
                <a:tc>
                  <a:txBody>
                    <a:bodyPr/>
                    <a:p>
                      <a:pPr indent="0">
                        <a:buNone/>
                      </a:pPr>
                      <a:r>
                        <a:rPr lang="en-US" sz="1800" b="0">
                          <a:solidFill>
                            <a:srgbClr val="000000"/>
                          </a:solidFill>
                          <a:latin typeface="Calibri" panose="020F0502020204030204" charset="-122"/>
                        </a:rPr>
                        <a:t>varcher</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Product type</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Not null</a:t>
                      </a:r>
                      <a:endParaRPr lang="en-US" sz="1800" b="0">
                        <a:solidFill>
                          <a:srgbClr val="000000"/>
                        </a:solidFill>
                        <a:latin typeface="Calibri" panose="020F0502020204030204" charset="-122"/>
                      </a:endParaRPr>
                    </a:p>
                  </a:txBody>
                  <a:tcPr marL="12700" marR="12700" marT="12700" vert="horz" anchor="t" anchorCtr="0"/>
                </a:tc>
              </a:tr>
              <a:tr h="753110">
                <a:tc>
                  <a:txBody>
                    <a:bodyPr/>
                    <a:p>
                      <a:pPr>
                        <a:buNone/>
                      </a:pPr>
                      <a:r>
                        <a:rPr lang="en-US"/>
                        <a:t>5</a:t>
                      </a:r>
                      <a:endParaRPr lang="en-US"/>
                    </a:p>
                  </a:txBody>
                  <a:tcPr anchor="t" anchorCtr="0"/>
                </a:tc>
                <a:tc>
                  <a:txBody>
                    <a:bodyPr/>
                    <a:p>
                      <a:pPr indent="0">
                        <a:buNone/>
                      </a:pPr>
                      <a:r>
                        <a:rPr lang="en-US" sz="1800" b="0">
                          <a:solidFill>
                            <a:srgbClr val="000000"/>
                          </a:solidFill>
                          <a:latin typeface="Calibri" panose="020F0502020204030204" charset="-122"/>
                        </a:rPr>
                        <a:t>m_size</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4</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Int</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Material size</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Not null</a:t>
                      </a:r>
                      <a:endParaRPr lang="en-US" sz="1800" b="0">
                        <a:solidFill>
                          <a:srgbClr val="000000"/>
                        </a:solidFill>
                        <a:latin typeface="Calibri" panose="020F0502020204030204" charset="-122"/>
                      </a:endParaRPr>
                    </a:p>
                  </a:txBody>
                  <a:tcPr marL="12700" marR="12700" marT="12700" vert="horz" anchor="t" anchorCtr="0"/>
                </a:tc>
              </a:tr>
              <a:tr h="753110">
                <a:tc>
                  <a:txBody>
                    <a:bodyPr/>
                    <a:p>
                      <a:pPr>
                        <a:buNone/>
                      </a:pPr>
                      <a:r>
                        <a:rPr lang="en-US"/>
                        <a:t>6</a:t>
                      </a:r>
                      <a:endParaRPr lang="en-US"/>
                    </a:p>
                  </a:txBody>
                  <a:tcPr anchor="t" anchorCtr="0"/>
                </a:tc>
                <a:tc>
                  <a:txBody>
                    <a:bodyPr/>
                    <a:p>
                      <a:pPr indent="0">
                        <a:buNone/>
                      </a:pPr>
                      <a:r>
                        <a:rPr lang="en-US" sz="1800" b="0">
                          <a:solidFill>
                            <a:srgbClr val="000000"/>
                          </a:solidFill>
                          <a:latin typeface="Calibri" panose="020F0502020204030204" charset="-122"/>
                        </a:rPr>
                        <a:t>m_fabric</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10</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Varcher </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Material fabric</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Not null</a:t>
                      </a:r>
                      <a:endParaRPr lang="en-US" sz="1800" b="0">
                        <a:solidFill>
                          <a:srgbClr val="000000"/>
                        </a:solidFill>
                        <a:latin typeface="Calibri" panose="020F0502020204030204" charset="-122"/>
                      </a:endParaRPr>
                    </a:p>
                  </a:txBody>
                  <a:tcPr marL="12700" marR="12700" marT="12700" vert="horz" anchor="t" anchorCtr="0"/>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231775"/>
            <a:ext cx="9144000" cy="575945"/>
          </a:xfrm>
        </p:spPr>
        <p:txBody>
          <a:bodyPr/>
          <a:lstStyle/>
          <a:p>
            <a:r>
              <a:rPr lang="en-US"/>
              <a:t>DATA DESIGN : ORDER TABLE</a:t>
            </a:r>
            <a:endParaRPr lang="en-US"/>
          </a:p>
        </p:txBody>
      </p:sp>
      <p:graphicFrame>
        <p:nvGraphicFramePr>
          <p:cNvPr id="5" name="Table 4"/>
          <p:cNvGraphicFramePr/>
          <p:nvPr/>
        </p:nvGraphicFramePr>
        <p:xfrm>
          <a:off x="424815" y="662305"/>
          <a:ext cx="11537950" cy="5861050"/>
        </p:xfrm>
        <a:graphic>
          <a:graphicData uri="http://schemas.openxmlformats.org/drawingml/2006/table">
            <a:tbl>
              <a:tblPr firstRow="1" bandRow="1">
                <a:tableStyleId>{5940675A-B579-460E-94D1-54222C63F5DA}</a:tableStyleId>
              </a:tblPr>
              <a:tblGrid>
                <a:gridCol w="1814195"/>
                <a:gridCol w="1720215"/>
                <a:gridCol w="1822450"/>
                <a:gridCol w="2266315"/>
                <a:gridCol w="2045970"/>
                <a:gridCol w="1868805"/>
              </a:tblGrid>
              <a:tr h="586105">
                <a:tc>
                  <a:txBody>
                    <a:bodyPr/>
                    <a:p>
                      <a:pPr algn="l">
                        <a:buNone/>
                      </a:pPr>
                      <a:r>
                        <a:rPr lang="en-US"/>
                        <a:t>Sr.no</a:t>
                      </a:r>
                      <a:endParaRPr lang="en-US"/>
                    </a:p>
                  </a:txBody>
                  <a:tcPr anchor="t" anchorCtr="0"/>
                </a:tc>
                <a:tc>
                  <a:txBody>
                    <a:bodyPr/>
                    <a:p>
                      <a:pPr algn="l">
                        <a:buNone/>
                      </a:pPr>
                      <a:r>
                        <a:rPr lang="en-US"/>
                        <a:t>Field Name</a:t>
                      </a:r>
                      <a:endParaRPr lang="en-US"/>
                    </a:p>
                  </a:txBody>
                  <a:tcPr anchor="t" anchorCtr="0"/>
                </a:tc>
                <a:tc>
                  <a:txBody>
                    <a:bodyPr/>
                    <a:p>
                      <a:pPr algn="l">
                        <a:buNone/>
                      </a:pPr>
                      <a:r>
                        <a:rPr lang="en-US"/>
                        <a:t>Field Size</a:t>
                      </a:r>
                      <a:endParaRPr lang="en-US"/>
                    </a:p>
                  </a:txBody>
                  <a:tcPr anchor="t" anchorCtr="0"/>
                </a:tc>
                <a:tc>
                  <a:txBody>
                    <a:bodyPr/>
                    <a:p>
                      <a:pPr algn="l">
                        <a:buNone/>
                      </a:pPr>
                      <a:r>
                        <a:rPr lang="en-US"/>
                        <a:t>Data Type</a:t>
                      </a:r>
                      <a:endParaRPr lang="en-US"/>
                    </a:p>
                  </a:txBody>
                  <a:tcPr anchor="t" anchorCtr="0"/>
                </a:tc>
                <a:tc>
                  <a:txBody>
                    <a:bodyPr/>
                    <a:p>
                      <a:pPr algn="l">
                        <a:buNone/>
                      </a:pPr>
                      <a:r>
                        <a:rPr lang="en-US"/>
                        <a:t>Description</a:t>
                      </a:r>
                      <a:endParaRPr lang="en-US"/>
                    </a:p>
                  </a:txBody>
                  <a:tcPr anchor="t" anchorCtr="0"/>
                </a:tc>
                <a:tc>
                  <a:txBody>
                    <a:bodyPr/>
                    <a:p>
                      <a:pPr algn="l">
                        <a:buNone/>
                      </a:pPr>
                      <a:r>
                        <a:rPr lang="en-US"/>
                        <a:t>Constraints</a:t>
                      </a:r>
                      <a:endParaRPr lang="en-US"/>
                    </a:p>
                  </a:txBody>
                  <a:tcPr anchor="t" anchorCtr="0"/>
                </a:tc>
              </a:tr>
              <a:tr h="586105">
                <a:tc>
                  <a:txBody>
                    <a:bodyPr/>
                    <a:p>
                      <a:pPr algn="l">
                        <a:buNone/>
                      </a:pPr>
                      <a:r>
                        <a:rPr lang="en-US"/>
                        <a:t>1</a:t>
                      </a:r>
                      <a:endParaRPr lang="en-US"/>
                    </a:p>
                  </a:txBody>
                  <a:tcPr anchor="t" anchorCtr="0"/>
                </a:tc>
                <a:tc>
                  <a:txBody>
                    <a:bodyPr/>
                    <a:p>
                      <a:pPr indent="0" algn="l">
                        <a:buNone/>
                      </a:pPr>
                      <a:r>
                        <a:rPr lang="en-US" sz="1800" b="0">
                          <a:solidFill>
                            <a:srgbClr val="000000"/>
                          </a:solidFill>
                          <a:latin typeface="Calibri" panose="020F0502020204030204" charset="-122"/>
                        </a:rPr>
                        <a:t>order_date</a:t>
                      </a:r>
                      <a:endParaRPr lang="en-US" sz="1800" b="0">
                        <a:solidFill>
                          <a:srgbClr val="000000"/>
                        </a:solidFill>
                        <a:latin typeface="Calibri" panose="020F0502020204030204" charset="-122"/>
                      </a:endParaRPr>
                    </a:p>
                  </a:txBody>
                  <a:tcPr marL="12700" marR="12700" marT="12700" vert="horz" anchor="t" anchorCtr="0"/>
                </a:tc>
                <a:tc>
                  <a:txBody>
                    <a:bodyPr/>
                    <a:p>
                      <a:pPr indent="0" algn="l">
                        <a:buNone/>
                      </a:pPr>
                      <a:r>
                        <a:rPr lang="en-US" sz="1800" b="0">
                          <a:solidFill>
                            <a:srgbClr val="000000"/>
                          </a:solidFill>
                          <a:latin typeface="Calibri" panose="020F0502020204030204" charset="-122"/>
                        </a:rPr>
                        <a:t>8</a:t>
                      </a:r>
                      <a:endParaRPr lang="en-US" sz="1800" b="0">
                        <a:solidFill>
                          <a:srgbClr val="000000"/>
                        </a:solidFill>
                        <a:latin typeface="Calibri" panose="020F0502020204030204" charset="-122"/>
                      </a:endParaRPr>
                    </a:p>
                  </a:txBody>
                  <a:tcPr marL="12700" marR="12700" marT="12700" vert="horz" anchor="t" anchorCtr="0"/>
                </a:tc>
                <a:tc>
                  <a:txBody>
                    <a:bodyPr/>
                    <a:p>
                      <a:pPr indent="0" algn="l">
                        <a:buNone/>
                      </a:pPr>
                      <a:r>
                        <a:rPr lang="en-US" sz="1800" b="0">
                          <a:solidFill>
                            <a:srgbClr val="000000"/>
                          </a:solidFill>
                          <a:latin typeface="Calibri" panose="020F0502020204030204" charset="-122"/>
                        </a:rPr>
                        <a:t>Int</a:t>
                      </a:r>
                      <a:endParaRPr lang="en-US" sz="1800" b="0">
                        <a:solidFill>
                          <a:srgbClr val="000000"/>
                        </a:solidFill>
                        <a:latin typeface="Calibri" panose="020F0502020204030204" charset="-122"/>
                      </a:endParaRPr>
                    </a:p>
                  </a:txBody>
                  <a:tcPr marL="12700" marR="12700" marT="12700" vert="horz" anchor="t" anchorCtr="0"/>
                </a:tc>
                <a:tc>
                  <a:txBody>
                    <a:bodyPr/>
                    <a:p>
                      <a:pPr indent="0" algn="l">
                        <a:buNone/>
                      </a:pPr>
                      <a:r>
                        <a:rPr lang="en-US" sz="1800" b="0">
                          <a:solidFill>
                            <a:srgbClr val="000000"/>
                          </a:solidFill>
                          <a:latin typeface="Calibri" panose="020F0502020204030204" charset="-122"/>
                        </a:rPr>
                        <a:t>order date </a:t>
                      </a:r>
                      <a:endParaRPr lang="en-US" sz="1800" b="0">
                        <a:solidFill>
                          <a:srgbClr val="000000"/>
                        </a:solidFill>
                        <a:latin typeface="Calibri" panose="020F0502020204030204" charset="-122"/>
                      </a:endParaRPr>
                    </a:p>
                  </a:txBody>
                  <a:tcPr marL="12700" marR="12700" marT="12700" vert="horz" anchor="t" anchorCtr="0"/>
                </a:tc>
                <a:tc>
                  <a:txBody>
                    <a:bodyPr/>
                    <a:p>
                      <a:pPr indent="0" algn="l">
                        <a:buNone/>
                      </a:pPr>
                      <a:r>
                        <a:rPr lang="en-US" sz="1800" b="0">
                          <a:solidFill>
                            <a:srgbClr val="000000"/>
                          </a:solidFill>
                          <a:latin typeface="Calibri" panose="020F0502020204030204" charset="-122"/>
                        </a:rPr>
                        <a:t>Not null</a:t>
                      </a:r>
                      <a:endParaRPr lang="en-US" sz="1800" b="0">
                        <a:solidFill>
                          <a:srgbClr val="000000"/>
                        </a:solidFill>
                        <a:latin typeface="Calibri" panose="020F0502020204030204" charset="-122"/>
                      </a:endParaRPr>
                    </a:p>
                  </a:txBody>
                  <a:tcPr marL="12700" marR="12700" marT="12700" vert="horz" anchor="t" anchorCtr="0"/>
                </a:tc>
              </a:tr>
              <a:tr h="586105">
                <a:tc>
                  <a:txBody>
                    <a:bodyPr/>
                    <a:p>
                      <a:pPr algn="l">
                        <a:buNone/>
                      </a:pPr>
                      <a:r>
                        <a:rPr lang="en-US"/>
                        <a:t>2</a:t>
                      </a:r>
                      <a:endParaRPr lang="en-US"/>
                    </a:p>
                  </a:txBody>
                  <a:tcPr anchor="t" anchorCtr="0"/>
                </a:tc>
                <a:tc>
                  <a:txBody>
                    <a:bodyPr/>
                    <a:p>
                      <a:pPr indent="0" algn="l">
                        <a:buNone/>
                      </a:pPr>
                      <a:r>
                        <a:rPr lang="en-US" sz="1800" b="0">
                          <a:solidFill>
                            <a:srgbClr val="000000"/>
                          </a:solidFill>
                          <a:latin typeface="Calibri" panose="020F0502020204030204" charset="-122"/>
                        </a:rPr>
                        <a:t>t_id</a:t>
                      </a:r>
                      <a:endParaRPr lang="en-US" sz="1800" b="0">
                        <a:solidFill>
                          <a:srgbClr val="000000"/>
                        </a:solidFill>
                        <a:latin typeface="Calibri" panose="020F0502020204030204" charset="-122"/>
                      </a:endParaRPr>
                    </a:p>
                  </a:txBody>
                  <a:tcPr marL="12700" marR="12700" marT="12700" vert="horz" anchor="t" anchorCtr="0"/>
                </a:tc>
                <a:tc>
                  <a:txBody>
                    <a:bodyPr/>
                    <a:p>
                      <a:pPr indent="0" algn="l">
                        <a:buNone/>
                      </a:pPr>
                      <a:r>
                        <a:rPr lang="en-US" sz="1800" b="0">
                          <a:solidFill>
                            <a:srgbClr val="000000"/>
                          </a:solidFill>
                          <a:latin typeface="Calibri" panose="020F0502020204030204" charset="-122"/>
                        </a:rPr>
                        <a:t>8</a:t>
                      </a:r>
                      <a:endParaRPr lang="en-US" sz="1800" b="0">
                        <a:solidFill>
                          <a:srgbClr val="000000"/>
                        </a:solidFill>
                        <a:latin typeface="Calibri" panose="020F0502020204030204" charset="-122"/>
                      </a:endParaRPr>
                    </a:p>
                  </a:txBody>
                  <a:tcPr marL="12700" marR="12700" marT="12700" vert="horz" anchor="t" anchorCtr="0"/>
                </a:tc>
                <a:tc>
                  <a:txBody>
                    <a:bodyPr/>
                    <a:p>
                      <a:pPr indent="0" algn="l">
                        <a:buNone/>
                      </a:pPr>
                      <a:r>
                        <a:rPr lang="en-US" sz="1800" b="0">
                          <a:solidFill>
                            <a:srgbClr val="000000"/>
                          </a:solidFill>
                          <a:latin typeface="Calibri" panose="020F0502020204030204" charset="-122"/>
                        </a:rPr>
                        <a:t>Int</a:t>
                      </a:r>
                      <a:endParaRPr lang="en-US" sz="1800" b="0">
                        <a:solidFill>
                          <a:srgbClr val="000000"/>
                        </a:solidFill>
                        <a:latin typeface="Calibri" panose="020F0502020204030204" charset="-122"/>
                      </a:endParaRPr>
                    </a:p>
                  </a:txBody>
                  <a:tcPr marL="12700" marR="12700" marT="12700" vert="horz" anchor="t" anchorCtr="0"/>
                </a:tc>
                <a:tc>
                  <a:txBody>
                    <a:bodyPr/>
                    <a:p>
                      <a:pPr indent="0" algn="l">
                        <a:buNone/>
                      </a:pPr>
                      <a:r>
                        <a:rPr lang="en-US" sz="1800" b="0">
                          <a:solidFill>
                            <a:srgbClr val="000000"/>
                          </a:solidFill>
                          <a:latin typeface="Calibri" panose="020F0502020204030204" charset="-122"/>
                        </a:rPr>
                        <a:t>Tailor id</a:t>
                      </a:r>
                      <a:endParaRPr lang="en-US" sz="1800" b="0">
                        <a:solidFill>
                          <a:srgbClr val="000000"/>
                        </a:solidFill>
                        <a:latin typeface="Calibri" panose="020F0502020204030204" charset="-122"/>
                      </a:endParaRPr>
                    </a:p>
                  </a:txBody>
                  <a:tcPr marL="12700" marR="12700" marT="12700" vert="horz" anchor="t" anchorCtr="0"/>
                </a:tc>
                <a:tc>
                  <a:txBody>
                    <a:bodyPr/>
                    <a:p>
                      <a:pPr indent="0" algn="l">
                        <a:buNone/>
                      </a:pPr>
                      <a:r>
                        <a:rPr lang="en-US" sz="1800" b="0">
                          <a:solidFill>
                            <a:srgbClr val="000000"/>
                          </a:solidFill>
                          <a:latin typeface="Calibri" panose="020F0502020204030204" charset="-122"/>
                        </a:rPr>
                        <a:t>Primary key</a:t>
                      </a:r>
                      <a:endParaRPr lang="en-US" sz="1800" b="0">
                        <a:solidFill>
                          <a:srgbClr val="000000"/>
                        </a:solidFill>
                        <a:latin typeface="Calibri" panose="020F0502020204030204" charset="-122"/>
                      </a:endParaRPr>
                    </a:p>
                  </a:txBody>
                  <a:tcPr marL="12700" marR="12700" marT="12700" vert="horz" anchor="t" anchorCtr="0"/>
                </a:tc>
              </a:tr>
              <a:tr h="586105">
                <a:tc>
                  <a:txBody>
                    <a:bodyPr/>
                    <a:p>
                      <a:pPr algn="l">
                        <a:buNone/>
                      </a:pPr>
                      <a:r>
                        <a:rPr lang="en-US"/>
                        <a:t>3</a:t>
                      </a:r>
                      <a:endParaRPr lang="en-US"/>
                    </a:p>
                  </a:txBody>
                  <a:tcPr anchor="t" anchorCtr="0"/>
                </a:tc>
                <a:tc>
                  <a:txBody>
                    <a:bodyPr/>
                    <a:p>
                      <a:pPr indent="0" algn="l">
                        <a:buNone/>
                      </a:pPr>
                      <a:r>
                        <a:rPr lang="en-US" sz="1800" b="0">
                          <a:solidFill>
                            <a:srgbClr val="000000"/>
                          </a:solidFill>
                          <a:latin typeface="Calibri" panose="020F0502020204030204" charset="-122"/>
                        </a:rPr>
                        <a:t>c_id</a:t>
                      </a:r>
                      <a:endParaRPr lang="en-US" sz="1800" b="0">
                        <a:solidFill>
                          <a:srgbClr val="000000"/>
                        </a:solidFill>
                        <a:latin typeface="Calibri" panose="020F0502020204030204" charset="-122"/>
                      </a:endParaRPr>
                    </a:p>
                  </a:txBody>
                  <a:tcPr marL="12700" marR="12700" marT="12700" vert="horz" anchor="t" anchorCtr="0"/>
                </a:tc>
                <a:tc>
                  <a:txBody>
                    <a:bodyPr/>
                    <a:p>
                      <a:pPr indent="0" algn="l">
                        <a:buNone/>
                      </a:pPr>
                      <a:r>
                        <a:rPr lang="en-US" sz="1800" b="0">
                          <a:solidFill>
                            <a:srgbClr val="000000"/>
                          </a:solidFill>
                          <a:latin typeface="Calibri" panose="020F0502020204030204" charset="-122"/>
                        </a:rPr>
                        <a:t>8</a:t>
                      </a:r>
                      <a:endParaRPr lang="en-US" sz="1800" b="0">
                        <a:solidFill>
                          <a:srgbClr val="000000"/>
                        </a:solidFill>
                        <a:latin typeface="Calibri" panose="020F0502020204030204" charset="-122"/>
                      </a:endParaRPr>
                    </a:p>
                  </a:txBody>
                  <a:tcPr marL="12700" marR="12700" marT="12700" vert="horz" anchor="t" anchorCtr="0"/>
                </a:tc>
                <a:tc>
                  <a:txBody>
                    <a:bodyPr/>
                    <a:p>
                      <a:pPr indent="0" algn="l">
                        <a:buNone/>
                      </a:pPr>
                      <a:r>
                        <a:rPr lang="en-US" sz="1800" b="0">
                          <a:solidFill>
                            <a:srgbClr val="000000"/>
                          </a:solidFill>
                          <a:latin typeface="Calibri" panose="020F0502020204030204" charset="-122"/>
                        </a:rPr>
                        <a:t>Int</a:t>
                      </a:r>
                      <a:endParaRPr lang="en-US" sz="1800" b="0">
                        <a:solidFill>
                          <a:srgbClr val="000000"/>
                        </a:solidFill>
                        <a:latin typeface="Calibri" panose="020F0502020204030204" charset="-122"/>
                      </a:endParaRPr>
                    </a:p>
                  </a:txBody>
                  <a:tcPr marL="12700" marR="12700" marT="12700" vert="horz" anchor="t" anchorCtr="0"/>
                </a:tc>
                <a:tc>
                  <a:txBody>
                    <a:bodyPr/>
                    <a:p>
                      <a:pPr indent="0" algn="l">
                        <a:buNone/>
                      </a:pPr>
                      <a:r>
                        <a:rPr lang="en-US" sz="1800" b="0">
                          <a:solidFill>
                            <a:srgbClr val="000000"/>
                          </a:solidFill>
                          <a:latin typeface="Calibri" panose="020F0502020204030204" charset="-122"/>
                        </a:rPr>
                        <a:t>Customer id</a:t>
                      </a:r>
                      <a:endParaRPr lang="en-US" sz="1800" b="0">
                        <a:solidFill>
                          <a:srgbClr val="000000"/>
                        </a:solidFill>
                        <a:latin typeface="Calibri" panose="020F0502020204030204" charset="-122"/>
                      </a:endParaRPr>
                    </a:p>
                  </a:txBody>
                  <a:tcPr marL="12700" marR="12700" marT="12700" vert="horz" anchor="t" anchorCtr="0"/>
                </a:tc>
                <a:tc>
                  <a:txBody>
                    <a:bodyPr/>
                    <a:p>
                      <a:pPr indent="0" algn="l">
                        <a:buNone/>
                      </a:pPr>
                      <a:r>
                        <a:rPr lang="en-US" sz="1800" b="0">
                          <a:solidFill>
                            <a:srgbClr val="000000"/>
                          </a:solidFill>
                          <a:latin typeface="Calibri" panose="020F0502020204030204" charset="-122"/>
                        </a:rPr>
                        <a:t>Foreign key </a:t>
                      </a:r>
                      <a:endParaRPr lang="en-US" sz="1800" b="0">
                        <a:solidFill>
                          <a:srgbClr val="000000"/>
                        </a:solidFill>
                        <a:latin typeface="Calibri" panose="020F0502020204030204" charset="-122"/>
                      </a:endParaRPr>
                    </a:p>
                  </a:txBody>
                  <a:tcPr marL="12700" marR="12700" marT="12700" vert="horz" anchor="t" anchorCtr="0"/>
                </a:tc>
              </a:tr>
              <a:tr h="586105">
                <a:tc>
                  <a:txBody>
                    <a:bodyPr/>
                    <a:p>
                      <a:pPr algn="l">
                        <a:buNone/>
                      </a:pPr>
                      <a:r>
                        <a:rPr lang="en-US"/>
                        <a:t>4</a:t>
                      </a:r>
                      <a:endParaRPr lang="en-US"/>
                    </a:p>
                  </a:txBody>
                  <a:tcPr anchor="t" anchorCtr="0"/>
                </a:tc>
                <a:tc>
                  <a:txBody>
                    <a:bodyPr/>
                    <a:p>
                      <a:pPr indent="0" algn="l">
                        <a:buNone/>
                      </a:pPr>
                      <a:r>
                        <a:rPr lang="en-US" sz="1800" b="0">
                          <a:solidFill>
                            <a:srgbClr val="000000"/>
                          </a:solidFill>
                          <a:latin typeface="Calibri" panose="020F0502020204030204" charset="-122"/>
                        </a:rPr>
                        <a:t>p_quality </a:t>
                      </a:r>
                      <a:endParaRPr lang="en-US" sz="1800" b="0">
                        <a:solidFill>
                          <a:srgbClr val="000000"/>
                        </a:solidFill>
                        <a:latin typeface="Calibri" panose="020F0502020204030204" charset="-122"/>
                      </a:endParaRPr>
                    </a:p>
                  </a:txBody>
                  <a:tcPr marL="12700" marR="12700" marT="12700" vert="horz" anchor="t" anchorCtr="0"/>
                </a:tc>
                <a:tc>
                  <a:txBody>
                    <a:bodyPr/>
                    <a:p>
                      <a:pPr indent="0" algn="l">
                        <a:buNone/>
                      </a:pPr>
                      <a:r>
                        <a:rPr lang="en-US" sz="1800"/>
                        <a:t>10</a:t>
                      </a:r>
                      <a:endParaRPr lang="en-US" sz="1800"/>
                    </a:p>
                  </a:txBody>
                  <a:tcPr marL="12700" marR="12700" marT="12700" vert="horz" anchor="t" anchorCtr="0"/>
                </a:tc>
                <a:tc>
                  <a:txBody>
                    <a:bodyPr/>
                    <a:p>
                      <a:pPr indent="0" algn="l">
                        <a:buNone/>
                      </a:pPr>
                      <a:r>
                        <a:rPr lang="en-US" sz="1800" b="0">
                          <a:solidFill>
                            <a:srgbClr val="000000"/>
                          </a:solidFill>
                          <a:latin typeface="Calibri" panose="020F0502020204030204" charset="-122"/>
                        </a:rPr>
                        <a:t>Varcher </a:t>
                      </a:r>
                      <a:endParaRPr lang="en-US" sz="1800" b="0">
                        <a:solidFill>
                          <a:srgbClr val="000000"/>
                        </a:solidFill>
                        <a:latin typeface="Calibri" panose="020F0502020204030204" charset="-122"/>
                      </a:endParaRPr>
                    </a:p>
                  </a:txBody>
                  <a:tcPr marL="12700" marR="12700" marT="12700" vert="horz" anchor="t" anchorCtr="0"/>
                </a:tc>
                <a:tc>
                  <a:txBody>
                    <a:bodyPr/>
                    <a:p>
                      <a:pPr indent="0" algn="l">
                        <a:buNone/>
                      </a:pPr>
                      <a:r>
                        <a:rPr lang="en-US" sz="1800" b="0">
                          <a:solidFill>
                            <a:srgbClr val="000000"/>
                          </a:solidFill>
                          <a:latin typeface="Calibri" panose="020F0502020204030204" charset="-122"/>
                        </a:rPr>
                        <a:t>Product Quality</a:t>
                      </a:r>
                      <a:endParaRPr lang="en-US" sz="1800" b="0">
                        <a:solidFill>
                          <a:srgbClr val="000000"/>
                        </a:solidFill>
                        <a:latin typeface="Calibri" panose="020F0502020204030204" charset="-122"/>
                      </a:endParaRPr>
                    </a:p>
                  </a:txBody>
                  <a:tcPr marL="12700" marR="12700" marT="12700" vert="horz" anchor="t" anchorCtr="0"/>
                </a:tc>
                <a:tc>
                  <a:txBody>
                    <a:bodyPr/>
                    <a:p>
                      <a:pPr indent="0" algn="l">
                        <a:buNone/>
                      </a:pPr>
                      <a:r>
                        <a:rPr lang="en-US" sz="1800" b="0">
                          <a:solidFill>
                            <a:srgbClr val="000000"/>
                          </a:solidFill>
                          <a:latin typeface="Calibri" panose="020F0502020204030204" charset="-122"/>
                        </a:rPr>
                        <a:t>Not null</a:t>
                      </a:r>
                      <a:endParaRPr lang="en-US" sz="1800" b="0">
                        <a:solidFill>
                          <a:srgbClr val="000000"/>
                        </a:solidFill>
                        <a:latin typeface="Calibri" panose="020F0502020204030204" charset="-122"/>
                      </a:endParaRPr>
                    </a:p>
                  </a:txBody>
                  <a:tcPr marL="12700" marR="12700" marT="12700" vert="horz" anchor="t" anchorCtr="0"/>
                </a:tc>
              </a:tr>
              <a:tr h="586105">
                <a:tc>
                  <a:txBody>
                    <a:bodyPr/>
                    <a:p>
                      <a:pPr algn="l">
                        <a:buNone/>
                      </a:pPr>
                      <a:r>
                        <a:rPr lang="en-US"/>
                        <a:t>5</a:t>
                      </a:r>
                      <a:endParaRPr lang="en-US"/>
                    </a:p>
                  </a:txBody>
                  <a:tcPr anchor="t" anchorCtr="0"/>
                </a:tc>
                <a:tc>
                  <a:txBody>
                    <a:bodyPr/>
                    <a:p>
                      <a:pPr indent="0" algn="l">
                        <a:buNone/>
                      </a:pPr>
                      <a:r>
                        <a:rPr lang="en-US" sz="1800" b="0">
                          <a:solidFill>
                            <a:srgbClr val="000000"/>
                          </a:solidFill>
                          <a:latin typeface="Calibri" panose="020F0502020204030204" charset="-122"/>
                        </a:rPr>
                        <a:t>p_price</a:t>
                      </a:r>
                      <a:endParaRPr lang="en-US" sz="1800" b="0">
                        <a:solidFill>
                          <a:srgbClr val="000000"/>
                        </a:solidFill>
                        <a:latin typeface="Calibri" panose="020F0502020204030204" charset="-122"/>
                      </a:endParaRPr>
                    </a:p>
                  </a:txBody>
                  <a:tcPr marL="12700" marR="12700" marT="12700" vert="horz" anchor="t" anchorCtr="0"/>
                </a:tc>
                <a:tc>
                  <a:txBody>
                    <a:bodyPr/>
                    <a:p>
                      <a:pPr indent="0" algn="l">
                        <a:buNone/>
                      </a:pPr>
                      <a:r>
                        <a:rPr lang="en-US" sz="1800"/>
                        <a:t>5</a:t>
                      </a:r>
                      <a:endParaRPr lang="en-US" sz="1800"/>
                    </a:p>
                  </a:txBody>
                  <a:tcPr marL="12700" marR="12700" marT="12700" vert="horz" anchor="t" anchorCtr="0"/>
                </a:tc>
                <a:tc>
                  <a:txBody>
                    <a:bodyPr/>
                    <a:p>
                      <a:pPr indent="0" algn="l">
                        <a:buNone/>
                      </a:pPr>
                      <a:r>
                        <a:rPr lang="en-US" sz="1800" b="0">
                          <a:solidFill>
                            <a:srgbClr val="000000"/>
                          </a:solidFill>
                          <a:latin typeface="Calibri" panose="020F0502020204030204" charset="-122"/>
                        </a:rPr>
                        <a:t>Int</a:t>
                      </a:r>
                      <a:endParaRPr lang="en-US" sz="1800" b="0">
                        <a:solidFill>
                          <a:srgbClr val="000000"/>
                        </a:solidFill>
                        <a:latin typeface="Calibri" panose="020F0502020204030204" charset="-122"/>
                      </a:endParaRPr>
                    </a:p>
                  </a:txBody>
                  <a:tcPr marL="12700" marR="12700" marT="12700" vert="horz" anchor="t" anchorCtr="0"/>
                </a:tc>
                <a:tc>
                  <a:txBody>
                    <a:bodyPr/>
                    <a:p>
                      <a:pPr indent="0" algn="l">
                        <a:buNone/>
                      </a:pPr>
                      <a:r>
                        <a:rPr lang="en-US" sz="1800" b="0">
                          <a:solidFill>
                            <a:srgbClr val="000000"/>
                          </a:solidFill>
                          <a:latin typeface="Calibri" panose="020F0502020204030204" charset="-122"/>
                        </a:rPr>
                        <a:t>Product Price </a:t>
                      </a:r>
                      <a:endParaRPr lang="en-US" sz="1800" b="0">
                        <a:solidFill>
                          <a:srgbClr val="000000"/>
                        </a:solidFill>
                        <a:latin typeface="Calibri" panose="020F0502020204030204" charset="-122"/>
                      </a:endParaRPr>
                    </a:p>
                  </a:txBody>
                  <a:tcPr marL="12700" marR="12700" marT="12700" vert="horz" anchor="t" anchorCtr="0"/>
                </a:tc>
                <a:tc>
                  <a:txBody>
                    <a:bodyPr/>
                    <a:p>
                      <a:pPr indent="0" algn="l">
                        <a:buNone/>
                      </a:pPr>
                      <a:r>
                        <a:rPr lang="en-US" sz="1800" b="0">
                          <a:solidFill>
                            <a:srgbClr val="000000"/>
                          </a:solidFill>
                          <a:latin typeface="Calibri" panose="020F0502020204030204" charset="-122"/>
                        </a:rPr>
                        <a:t>Not null</a:t>
                      </a:r>
                      <a:endParaRPr lang="en-US" sz="1800" b="0">
                        <a:solidFill>
                          <a:srgbClr val="000000"/>
                        </a:solidFill>
                        <a:latin typeface="Calibri" panose="020F0502020204030204" charset="-122"/>
                      </a:endParaRPr>
                    </a:p>
                  </a:txBody>
                  <a:tcPr marL="12700" marR="12700" marT="12700" vert="horz" anchor="t" anchorCtr="0"/>
                </a:tc>
              </a:tr>
              <a:tr h="586105">
                <a:tc>
                  <a:txBody>
                    <a:bodyPr/>
                    <a:p>
                      <a:pPr algn="l">
                        <a:buNone/>
                      </a:pPr>
                      <a:r>
                        <a:rPr lang="en-US"/>
                        <a:t>6</a:t>
                      </a:r>
                      <a:endParaRPr lang="en-US"/>
                    </a:p>
                  </a:txBody>
                  <a:tcPr anchor="t" anchorCtr="0"/>
                </a:tc>
                <a:tc>
                  <a:txBody>
                    <a:bodyPr/>
                    <a:p>
                      <a:pPr indent="0" algn="l">
                        <a:buNone/>
                      </a:pPr>
                      <a:r>
                        <a:rPr lang="en-US" sz="1800" b="0">
                          <a:solidFill>
                            <a:srgbClr val="000000"/>
                          </a:solidFill>
                          <a:latin typeface="Calibri" panose="020F0502020204030204" charset="-122"/>
                        </a:rPr>
                        <a:t>c_distance </a:t>
                      </a:r>
                      <a:endParaRPr lang="en-US" sz="1800" b="0">
                        <a:solidFill>
                          <a:srgbClr val="000000"/>
                        </a:solidFill>
                        <a:latin typeface="Calibri" panose="020F0502020204030204" charset="-122"/>
                      </a:endParaRPr>
                    </a:p>
                  </a:txBody>
                  <a:tcPr marL="12700" marR="12700" marT="12700" vert="horz" anchor="t" anchorCtr="0"/>
                </a:tc>
                <a:tc>
                  <a:txBody>
                    <a:bodyPr/>
                    <a:p>
                      <a:pPr indent="0" algn="l">
                        <a:buNone/>
                      </a:pPr>
                      <a:r>
                        <a:rPr lang="en-US" sz="1800"/>
                        <a:t>10</a:t>
                      </a:r>
                      <a:endParaRPr lang="en-US" sz="1800"/>
                    </a:p>
                  </a:txBody>
                  <a:tcPr marL="12700" marR="12700" marT="12700" vert="horz" anchor="t" anchorCtr="0"/>
                </a:tc>
                <a:tc>
                  <a:txBody>
                    <a:bodyPr/>
                    <a:p>
                      <a:pPr indent="0" algn="l">
                        <a:buNone/>
                      </a:pPr>
                      <a:r>
                        <a:rPr lang="en-US" sz="1800" b="0">
                          <a:solidFill>
                            <a:srgbClr val="000000"/>
                          </a:solidFill>
                          <a:latin typeface="Calibri" panose="020F0502020204030204" charset="-122"/>
                        </a:rPr>
                        <a:t>Varcher </a:t>
                      </a:r>
                      <a:endParaRPr lang="en-US" sz="1800" b="0">
                        <a:solidFill>
                          <a:srgbClr val="000000"/>
                        </a:solidFill>
                        <a:latin typeface="Calibri" panose="020F0502020204030204" charset="-122"/>
                      </a:endParaRPr>
                    </a:p>
                  </a:txBody>
                  <a:tcPr marL="12700" marR="12700" marT="12700" vert="horz" anchor="t" anchorCtr="0"/>
                </a:tc>
                <a:tc>
                  <a:txBody>
                    <a:bodyPr/>
                    <a:p>
                      <a:pPr indent="0" algn="l">
                        <a:buNone/>
                      </a:pPr>
                      <a:r>
                        <a:rPr lang="en-US" sz="1800" b="0">
                          <a:solidFill>
                            <a:srgbClr val="000000"/>
                          </a:solidFill>
                          <a:latin typeface="Calibri" panose="020F0502020204030204" charset="-122"/>
                        </a:rPr>
                        <a:t>Customer Distance </a:t>
                      </a:r>
                      <a:endParaRPr lang="en-US" sz="1800" b="0">
                        <a:solidFill>
                          <a:srgbClr val="000000"/>
                        </a:solidFill>
                        <a:latin typeface="Calibri" panose="020F0502020204030204" charset="-122"/>
                      </a:endParaRPr>
                    </a:p>
                  </a:txBody>
                  <a:tcPr marL="12700" marR="12700" marT="12700" vert="horz" anchor="t" anchorCtr="0"/>
                </a:tc>
                <a:tc>
                  <a:txBody>
                    <a:bodyPr/>
                    <a:p>
                      <a:pPr indent="0" algn="l">
                        <a:buNone/>
                      </a:pPr>
                      <a:r>
                        <a:rPr lang="en-US" sz="1800" b="0">
                          <a:solidFill>
                            <a:srgbClr val="000000"/>
                          </a:solidFill>
                          <a:latin typeface="Calibri" panose="020F0502020204030204" charset="-122"/>
                        </a:rPr>
                        <a:t>Not null</a:t>
                      </a:r>
                      <a:endParaRPr lang="en-US" sz="1800" b="0">
                        <a:solidFill>
                          <a:srgbClr val="000000"/>
                        </a:solidFill>
                        <a:latin typeface="Calibri" panose="020F0502020204030204" charset="-122"/>
                      </a:endParaRPr>
                    </a:p>
                  </a:txBody>
                  <a:tcPr marL="12700" marR="12700" marT="12700" vert="horz" anchor="t" anchorCtr="0"/>
                </a:tc>
              </a:tr>
              <a:tr h="586105">
                <a:tc>
                  <a:txBody>
                    <a:bodyPr/>
                    <a:p>
                      <a:pPr algn="l">
                        <a:buNone/>
                      </a:pPr>
                      <a:r>
                        <a:rPr lang="en-US"/>
                        <a:t>7</a:t>
                      </a:r>
                      <a:endParaRPr lang="en-US"/>
                    </a:p>
                  </a:txBody>
                  <a:tcPr anchor="t" anchorCtr="0"/>
                </a:tc>
                <a:tc>
                  <a:txBody>
                    <a:bodyPr/>
                    <a:p>
                      <a:pPr indent="0" algn="l">
                        <a:buNone/>
                      </a:pPr>
                      <a:r>
                        <a:rPr lang="en-US" sz="1800" b="0">
                          <a:solidFill>
                            <a:srgbClr val="000000"/>
                          </a:solidFill>
                          <a:latin typeface="Calibri" panose="020F0502020204030204" charset="-122"/>
                        </a:rPr>
                        <a:t>c_address</a:t>
                      </a:r>
                      <a:endParaRPr lang="en-US" sz="1800" b="0">
                        <a:solidFill>
                          <a:srgbClr val="000000"/>
                        </a:solidFill>
                        <a:latin typeface="Calibri" panose="020F0502020204030204" charset="-122"/>
                      </a:endParaRPr>
                    </a:p>
                  </a:txBody>
                  <a:tcPr marL="12700" marR="12700" marT="12700" vert="horz" anchor="t" anchorCtr="0"/>
                </a:tc>
                <a:tc>
                  <a:txBody>
                    <a:bodyPr/>
                    <a:p>
                      <a:pPr indent="0" algn="l">
                        <a:buNone/>
                      </a:pPr>
                      <a:r>
                        <a:rPr lang="en-US" sz="1800"/>
                        <a:t>30</a:t>
                      </a:r>
                      <a:endParaRPr lang="en-US" sz="1800"/>
                    </a:p>
                  </a:txBody>
                  <a:tcPr marL="12700" marR="12700" marT="12700" vert="horz" anchor="t" anchorCtr="0"/>
                </a:tc>
                <a:tc>
                  <a:txBody>
                    <a:bodyPr/>
                    <a:p>
                      <a:pPr indent="0" algn="l">
                        <a:buNone/>
                      </a:pPr>
                      <a:r>
                        <a:rPr lang="en-US" sz="1800" b="0">
                          <a:solidFill>
                            <a:srgbClr val="000000"/>
                          </a:solidFill>
                          <a:latin typeface="Calibri" panose="020F0502020204030204" charset="-122"/>
                        </a:rPr>
                        <a:t>Varcher </a:t>
                      </a:r>
                      <a:endParaRPr lang="en-US" sz="1800" b="0">
                        <a:solidFill>
                          <a:srgbClr val="000000"/>
                        </a:solidFill>
                        <a:latin typeface="Calibri" panose="020F0502020204030204" charset="-122"/>
                      </a:endParaRPr>
                    </a:p>
                  </a:txBody>
                  <a:tcPr marL="12700" marR="12700" marT="12700" vert="horz" anchor="t" anchorCtr="0"/>
                </a:tc>
                <a:tc>
                  <a:txBody>
                    <a:bodyPr/>
                    <a:p>
                      <a:pPr indent="0" algn="l">
                        <a:buNone/>
                      </a:pPr>
                      <a:r>
                        <a:rPr lang="en-US" sz="1800" b="0">
                          <a:solidFill>
                            <a:srgbClr val="000000"/>
                          </a:solidFill>
                          <a:latin typeface="Calibri" panose="020F0502020204030204" charset="-122"/>
                        </a:rPr>
                        <a:t>Customer Address</a:t>
                      </a:r>
                      <a:endParaRPr lang="en-US" sz="1800" b="0">
                        <a:solidFill>
                          <a:srgbClr val="000000"/>
                        </a:solidFill>
                        <a:latin typeface="Calibri" panose="020F0502020204030204" charset="-122"/>
                      </a:endParaRPr>
                    </a:p>
                  </a:txBody>
                  <a:tcPr marL="12700" marR="12700" marT="12700" vert="horz" anchor="t" anchorCtr="0"/>
                </a:tc>
                <a:tc>
                  <a:txBody>
                    <a:bodyPr/>
                    <a:p>
                      <a:pPr indent="0" algn="l">
                        <a:buNone/>
                      </a:pPr>
                      <a:r>
                        <a:rPr lang="en-US" sz="1800" b="0">
                          <a:solidFill>
                            <a:srgbClr val="000000"/>
                          </a:solidFill>
                          <a:latin typeface="Calibri" panose="020F0502020204030204" charset="-122"/>
                        </a:rPr>
                        <a:t>Not null</a:t>
                      </a:r>
                      <a:endParaRPr lang="en-US" sz="1800" b="0">
                        <a:solidFill>
                          <a:srgbClr val="000000"/>
                        </a:solidFill>
                        <a:latin typeface="Calibri" panose="020F0502020204030204" charset="-122"/>
                      </a:endParaRPr>
                    </a:p>
                  </a:txBody>
                  <a:tcPr marL="12700" marR="12700" marT="12700" vert="horz" anchor="t" anchorCtr="0"/>
                </a:tc>
              </a:tr>
              <a:tr h="586105">
                <a:tc>
                  <a:txBody>
                    <a:bodyPr/>
                    <a:p>
                      <a:pPr algn="l">
                        <a:buNone/>
                      </a:pPr>
                      <a:r>
                        <a:rPr lang="en-US"/>
                        <a:t>8</a:t>
                      </a:r>
                      <a:endParaRPr lang="en-US"/>
                    </a:p>
                  </a:txBody>
                  <a:tcPr anchor="t" anchorCtr="0"/>
                </a:tc>
                <a:tc>
                  <a:txBody>
                    <a:bodyPr/>
                    <a:p>
                      <a:pPr indent="0" algn="l">
                        <a:buNone/>
                      </a:pPr>
                      <a:r>
                        <a:rPr lang="en-US" sz="1800" b="0">
                          <a:solidFill>
                            <a:srgbClr val="000000"/>
                          </a:solidFill>
                          <a:latin typeface="Calibri" panose="020F0502020204030204" charset="-122"/>
                        </a:rPr>
                        <a:t>p_id</a:t>
                      </a:r>
                      <a:endParaRPr lang="en-US" sz="1800" b="0">
                        <a:solidFill>
                          <a:srgbClr val="000000"/>
                        </a:solidFill>
                        <a:latin typeface="Calibri" panose="020F0502020204030204" charset="-122"/>
                      </a:endParaRPr>
                    </a:p>
                  </a:txBody>
                  <a:tcPr marL="12700" marR="12700" marT="12700" vert="horz" anchor="t" anchorCtr="0"/>
                </a:tc>
                <a:tc>
                  <a:txBody>
                    <a:bodyPr/>
                    <a:p>
                      <a:pPr indent="0" algn="l">
                        <a:buNone/>
                      </a:pPr>
                      <a:r>
                        <a:rPr lang="en-US" sz="1800" b="0">
                          <a:solidFill>
                            <a:srgbClr val="000000"/>
                          </a:solidFill>
                          <a:latin typeface="Calibri" panose="020F0502020204030204" charset="-122"/>
                        </a:rPr>
                        <a:t>8</a:t>
                      </a:r>
                      <a:endParaRPr lang="en-US" sz="1800" b="0">
                        <a:solidFill>
                          <a:srgbClr val="000000"/>
                        </a:solidFill>
                        <a:latin typeface="Calibri" panose="020F0502020204030204" charset="-122"/>
                      </a:endParaRPr>
                    </a:p>
                  </a:txBody>
                  <a:tcPr marL="12700" marR="12700" marT="12700" vert="horz" anchor="t" anchorCtr="0"/>
                </a:tc>
                <a:tc>
                  <a:txBody>
                    <a:bodyPr/>
                    <a:p>
                      <a:pPr indent="0" algn="l">
                        <a:buNone/>
                      </a:pPr>
                      <a:r>
                        <a:rPr lang="en-US" sz="1800" b="0">
                          <a:solidFill>
                            <a:srgbClr val="000000"/>
                          </a:solidFill>
                          <a:latin typeface="Calibri" panose="020F0502020204030204" charset="-122"/>
                        </a:rPr>
                        <a:t>Int</a:t>
                      </a:r>
                      <a:endParaRPr lang="en-US" sz="1800" b="0">
                        <a:solidFill>
                          <a:srgbClr val="000000"/>
                        </a:solidFill>
                        <a:latin typeface="Calibri" panose="020F0502020204030204" charset="-122"/>
                      </a:endParaRPr>
                    </a:p>
                  </a:txBody>
                  <a:tcPr marL="12700" marR="12700" marT="12700" vert="horz" anchor="t" anchorCtr="0"/>
                </a:tc>
                <a:tc>
                  <a:txBody>
                    <a:bodyPr/>
                    <a:p>
                      <a:pPr indent="0" algn="l">
                        <a:buNone/>
                      </a:pPr>
                      <a:r>
                        <a:rPr lang="en-US" sz="1800" b="0">
                          <a:solidFill>
                            <a:srgbClr val="000000"/>
                          </a:solidFill>
                          <a:latin typeface="Calibri" panose="020F0502020204030204" charset="-122"/>
                        </a:rPr>
                        <a:t>Product id</a:t>
                      </a:r>
                      <a:endParaRPr lang="en-US" sz="1800" b="0">
                        <a:solidFill>
                          <a:srgbClr val="000000"/>
                        </a:solidFill>
                        <a:latin typeface="Calibri" panose="020F0502020204030204" charset="-122"/>
                      </a:endParaRPr>
                    </a:p>
                  </a:txBody>
                  <a:tcPr marL="12700" marR="12700" marT="12700" vert="horz" anchor="t" anchorCtr="0"/>
                </a:tc>
                <a:tc>
                  <a:txBody>
                    <a:bodyPr/>
                    <a:p>
                      <a:pPr indent="0" algn="l">
                        <a:buNone/>
                      </a:pPr>
                      <a:r>
                        <a:rPr lang="en-US" sz="1800" b="0">
                          <a:solidFill>
                            <a:srgbClr val="000000"/>
                          </a:solidFill>
                          <a:latin typeface="Calibri" panose="020F0502020204030204" charset="-122"/>
                        </a:rPr>
                        <a:t>Foreign key </a:t>
                      </a:r>
                      <a:endParaRPr lang="en-US" sz="1800" b="0">
                        <a:solidFill>
                          <a:srgbClr val="000000"/>
                        </a:solidFill>
                        <a:latin typeface="Calibri" panose="020F0502020204030204" charset="-122"/>
                      </a:endParaRPr>
                    </a:p>
                  </a:txBody>
                  <a:tcPr marL="12700" marR="12700" marT="12700" vert="horz" anchor="t" anchorCtr="0"/>
                </a:tc>
              </a:tr>
              <a:tr h="586105">
                <a:tc>
                  <a:txBody>
                    <a:bodyPr/>
                    <a:p>
                      <a:pPr algn="l">
                        <a:buNone/>
                      </a:pPr>
                      <a:r>
                        <a:rPr lang="en-US"/>
                        <a:t>9</a:t>
                      </a:r>
                      <a:endParaRPr lang="en-US"/>
                    </a:p>
                  </a:txBody>
                  <a:tcPr anchor="t" anchorCtr="0"/>
                </a:tc>
                <a:tc>
                  <a:txBody>
                    <a:bodyPr/>
                    <a:p>
                      <a:pPr indent="0" algn="l">
                        <a:buNone/>
                      </a:pPr>
                      <a:r>
                        <a:rPr lang="en-US" sz="1800" b="0">
                          <a:solidFill>
                            <a:srgbClr val="000000"/>
                          </a:solidFill>
                          <a:latin typeface="Calibri" panose="020F0502020204030204" charset="-122"/>
                        </a:rPr>
                        <a:t>o_id</a:t>
                      </a:r>
                      <a:endParaRPr lang="en-US" sz="1800" b="0">
                        <a:solidFill>
                          <a:srgbClr val="000000"/>
                        </a:solidFill>
                        <a:latin typeface="Calibri" panose="020F0502020204030204" charset="-122"/>
                      </a:endParaRPr>
                    </a:p>
                  </a:txBody>
                  <a:tcPr marL="12700" marR="12700" marT="12700" vert="horz" anchor="t" anchorCtr="0"/>
                </a:tc>
                <a:tc>
                  <a:txBody>
                    <a:bodyPr/>
                    <a:p>
                      <a:pPr indent="0" algn="l">
                        <a:buNone/>
                      </a:pPr>
                      <a:r>
                        <a:rPr lang="en-US" sz="1800" b="0">
                          <a:solidFill>
                            <a:srgbClr val="000000"/>
                          </a:solidFill>
                          <a:latin typeface="Calibri" panose="020F0502020204030204" charset="-122"/>
                        </a:rPr>
                        <a:t>8</a:t>
                      </a:r>
                      <a:endParaRPr lang="en-US" sz="1800" b="0">
                        <a:solidFill>
                          <a:srgbClr val="000000"/>
                        </a:solidFill>
                        <a:latin typeface="Calibri" panose="020F0502020204030204" charset="-122"/>
                      </a:endParaRPr>
                    </a:p>
                  </a:txBody>
                  <a:tcPr marL="12700" marR="12700" marT="12700" vert="horz" anchor="t" anchorCtr="0"/>
                </a:tc>
                <a:tc>
                  <a:txBody>
                    <a:bodyPr/>
                    <a:p>
                      <a:pPr indent="0" algn="l">
                        <a:buNone/>
                      </a:pPr>
                      <a:r>
                        <a:rPr lang="en-US" sz="1800" b="0">
                          <a:solidFill>
                            <a:srgbClr val="000000"/>
                          </a:solidFill>
                          <a:latin typeface="Calibri" panose="020F0502020204030204" charset="-122"/>
                        </a:rPr>
                        <a:t>Int</a:t>
                      </a:r>
                      <a:endParaRPr lang="en-US" sz="1800" b="0">
                        <a:solidFill>
                          <a:srgbClr val="000000"/>
                        </a:solidFill>
                        <a:latin typeface="Calibri" panose="020F0502020204030204" charset="-122"/>
                      </a:endParaRPr>
                    </a:p>
                  </a:txBody>
                  <a:tcPr marL="12700" marR="12700" marT="12700" vert="horz" anchor="t" anchorCtr="0"/>
                </a:tc>
                <a:tc>
                  <a:txBody>
                    <a:bodyPr/>
                    <a:p>
                      <a:pPr indent="0" algn="l">
                        <a:buNone/>
                      </a:pPr>
                      <a:r>
                        <a:rPr lang="en-US" sz="1800" b="0">
                          <a:solidFill>
                            <a:srgbClr val="000000"/>
                          </a:solidFill>
                          <a:latin typeface="Calibri" panose="020F0502020204030204" charset="-122"/>
                        </a:rPr>
                        <a:t>Order id</a:t>
                      </a:r>
                      <a:endParaRPr lang="en-US" sz="1800" b="0">
                        <a:solidFill>
                          <a:srgbClr val="000000"/>
                        </a:solidFill>
                        <a:latin typeface="Calibri" panose="020F0502020204030204" charset="-122"/>
                      </a:endParaRPr>
                    </a:p>
                  </a:txBody>
                  <a:tcPr marL="12700" marR="12700" marT="12700" vert="horz" anchor="t" anchorCtr="0"/>
                </a:tc>
                <a:tc>
                  <a:txBody>
                    <a:bodyPr/>
                    <a:p>
                      <a:pPr indent="0" algn="l">
                        <a:buNone/>
                      </a:pPr>
                      <a:r>
                        <a:rPr lang="en-US" sz="1800" b="0">
                          <a:solidFill>
                            <a:srgbClr val="000000"/>
                          </a:solidFill>
                          <a:latin typeface="Calibri" panose="020F0502020204030204" charset="-122"/>
                        </a:rPr>
                        <a:t>Foreign key </a:t>
                      </a:r>
                      <a:endParaRPr lang="en-US" sz="1800" b="0">
                        <a:solidFill>
                          <a:srgbClr val="000000"/>
                        </a:solidFill>
                        <a:latin typeface="Calibri" panose="020F0502020204030204" charset="-122"/>
                      </a:endParaRPr>
                    </a:p>
                  </a:txBody>
                  <a:tcPr marL="12700" marR="12700" marT="12700" vert="horz" anchor="t" anchorCtr="0"/>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231775"/>
            <a:ext cx="9144000" cy="575945"/>
          </a:xfrm>
        </p:spPr>
        <p:txBody>
          <a:bodyPr/>
          <a:lstStyle/>
          <a:p>
            <a:r>
              <a:rPr lang="en-US"/>
              <a:t>DATA DESIGN : PAYMENT/DELIVERY TABLE</a:t>
            </a:r>
            <a:endParaRPr lang="en-US"/>
          </a:p>
        </p:txBody>
      </p:sp>
      <p:graphicFrame>
        <p:nvGraphicFramePr>
          <p:cNvPr id="5" name="Table 4"/>
          <p:cNvGraphicFramePr/>
          <p:nvPr/>
        </p:nvGraphicFramePr>
        <p:xfrm>
          <a:off x="424815" y="803910"/>
          <a:ext cx="11465560" cy="5789295"/>
        </p:xfrm>
        <a:graphic>
          <a:graphicData uri="http://schemas.openxmlformats.org/drawingml/2006/table">
            <a:tbl>
              <a:tblPr firstRow="1" bandRow="1">
                <a:tableStyleId>{5940675A-B579-460E-94D1-54222C63F5DA}</a:tableStyleId>
              </a:tblPr>
              <a:tblGrid>
                <a:gridCol w="1580515"/>
                <a:gridCol w="2756535"/>
                <a:gridCol w="1396365"/>
                <a:gridCol w="1835150"/>
                <a:gridCol w="1769110"/>
                <a:gridCol w="2127885"/>
              </a:tblGrid>
              <a:tr h="643255">
                <a:tc>
                  <a:txBody>
                    <a:bodyPr/>
                    <a:p>
                      <a:pPr>
                        <a:buNone/>
                      </a:pPr>
                      <a:r>
                        <a:rPr lang="en-US"/>
                        <a:t>Sr.no</a:t>
                      </a:r>
                      <a:endParaRPr lang="en-US"/>
                    </a:p>
                  </a:txBody>
                  <a:tcPr/>
                </a:tc>
                <a:tc>
                  <a:txBody>
                    <a:bodyPr/>
                    <a:p>
                      <a:pPr>
                        <a:buNone/>
                      </a:pPr>
                      <a:r>
                        <a:rPr lang="en-US"/>
                        <a:t>Field Name</a:t>
                      </a:r>
                      <a:endParaRPr lang="en-US"/>
                    </a:p>
                  </a:txBody>
                  <a:tcPr/>
                </a:tc>
                <a:tc>
                  <a:txBody>
                    <a:bodyPr/>
                    <a:p>
                      <a:pPr>
                        <a:buNone/>
                      </a:pPr>
                      <a:r>
                        <a:rPr lang="en-US"/>
                        <a:t>Field Size</a:t>
                      </a:r>
                      <a:endParaRPr lang="en-US"/>
                    </a:p>
                  </a:txBody>
                  <a:tcPr/>
                </a:tc>
                <a:tc>
                  <a:txBody>
                    <a:bodyPr/>
                    <a:p>
                      <a:pPr>
                        <a:buNone/>
                      </a:pPr>
                      <a:r>
                        <a:rPr lang="en-US"/>
                        <a:t>Data Type</a:t>
                      </a:r>
                      <a:endParaRPr lang="en-US"/>
                    </a:p>
                  </a:txBody>
                  <a:tcPr/>
                </a:tc>
                <a:tc>
                  <a:txBody>
                    <a:bodyPr/>
                    <a:p>
                      <a:pPr>
                        <a:buNone/>
                      </a:pPr>
                      <a:r>
                        <a:rPr lang="en-US"/>
                        <a:t>Description</a:t>
                      </a:r>
                      <a:endParaRPr lang="en-US"/>
                    </a:p>
                  </a:txBody>
                  <a:tcPr/>
                </a:tc>
                <a:tc>
                  <a:txBody>
                    <a:bodyPr/>
                    <a:p>
                      <a:pPr>
                        <a:buNone/>
                      </a:pPr>
                      <a:r>
                        <a:rPr lang="en-US"/>
                        <a:t>Constraints</a:t>
                      </a:r>
                      <a:endParaRPr lang="en-US"/>
                    </a:p>
                  </a:txBody>
                  <a:tcPr/>
                </a:tc>
              </a:tr>
              <a:tr h="643255">
                <a:tc>
                  <a:txBody>
                    <a:bodyPr/>
                    <a:p>
                      <a:pPr>
                        <a:buNone/>
                      </a:pPr>
                      <a:r>
                        <a:rPr lang="en-US"/>
                        <a:t>1</a:t>
                      </a:r>
                      <a:endParaRPr lang="en-US"/>
                    </a:p>
                  </a:txBody>
                  <a:tcPr/>
                </a:tc>
                <a:tc>
                  <a:txBody>
                    <a:bodyPr/>
                    <a:p>
                      <a:pPr indent="0">
                        <a:buNone/>
                      </a:pPr>
                      <a:r>
                        <a:rPr lang="en-US" sz="1800" b="0">
                          <a:solidFill>
                            <a:srgbClr val="000000"/>
                          </a:solidFill>
                          <a:latin typeface="Calibri" panose="020F0502020204030204" charset="-122"/>
                        </a:rPr>
                        <a:t>delivery_status</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10</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Varcher </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Delivery Status</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Not null</a:t>
                      </a:r>
                      <a:endParaRPr lang="en-US" sz="1800" b="0">
                        <a:solidFill>
                          <a:srgbClr val="000000"/>
                        </a:solidFill>
                        <a:latin typeface="Calibri" panose="020F0502020204030204" charset="-122"/>
                      </a:endParaRPr>
                    </a:p>
                  </a:txBody>
                  <a:tcPr marL="12700" marR="12700" marT="12700" vert="horz" anchor="b" anchorCtr="0"/>
                </a:tc>
              </a:tr>
              <a:tr h="643255">
                <a:tc>
                  <a:txBody>
                    <a:bodyPr/>
                    <a:p>
                      <a:pPr>
                        <a:buNone/>
                      </a:pPr>
                      <a:r>
                        <a:rPr lang="en-US"/>
                        <a:t>2</a:t>
                      </a:r>
                      <a:endParaRPr lang="en-US"/>
                    </a:p>
                  </a:txBody>
                  <a:tcPr/>
                </a:tc>
                <a:tc>
                  <a:txBody>
                    <a:bodyPr/>
                    <a:p>
                      <a:pPr indent="0">
                        <a:buNone/>
                      </a:pPr>
                      <a:r>
                        <a:rPr lang="en-US" sz="1800" b="0">
                          <a:solidFill>
                            <a:srgbClr val="000000"/>
                          </a:solidFill>
                          <a:latin typeface="Calibri" panose="020F0502020204030204" charset="-122"/>
                        </a:rPr>
                        <a:t>p_date </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a:t>8</a:t>
                      </a:r>
                      <a:endParaRPr lang="en-US" sz="1800"/>
                    </a:p>
                  </a:txBody>
                  <a:tcPr marL="12700" marR="12700" marT="12700" vert="horz" anchor="b" anchorCtr="0"/>
                </a:tc>
                <a:tc>
                  <a:txBody>
                    <a:bodyPr/>
                    <a:p>
                      <a:pPr indent="0">
                        <a:buNone/>
                      </a:pPr>
                      <a:r>
                        <a:rPr lang="en-US" sz="1800" b="0">
                          <a:solidFill>
                            <a:srgbClr val="000000"/>
                          </a:solidFill>
                          <a:latin typeface="Calibri" panose="020F0502020204030204" charset="-122"/>
                        </a:rPr>
                        <a:t>Int</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Produst Date</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Not null</a:t>
                      </a:r>
                      <a:endParaRPr lang="en-US" sz="1800" b="0">
                        <a:solidFill>
                          <a:srgbClr val="000000"/>
                        </a:solidFill>
                        <a:latin typeface="Calibri" panose="020F0502020204030204" charset="-122"/>
                      </a:endParaRPr>
                    </a:p>
                  </a:txBody>
                  <a:tcPr marL="12700" marR="12700" marT="12700" vert="horz" anchor="b" anchorCtr="0"/>
                </a:tc>
              </a:tr>
              <a:tr h="643255">
                <a:tc>
                  <a:txBody>
                    <a:bodyPr/>
                    <a:p>
                      <a:pPr>
                        <a:buNone/>
                      </a:pPr>
                      <a:r>
                        <a:rPr lang="en-US"/>
                        <a:t>3</a:t>
                      </a:r>
                      <a:endParaRPr lang="en-US"/>
                    </a:p>
                  </a:txBody>
                  <a:tcPr/>
                </a:tc>
                <a:tc>
                  <a:txBody>
                    <a:bodyPr/>
                    <a:p>
                      <a:pPr indent="0">
                        <a:buNone/>
                      </a:pPr>
                      <a:r>
                        <a:rPr lang="en-US" sz="1800" b="0">
                          <a:solidFill>
                            <a:srgbClr val="000000"/>
                          </a:solidFill>
                          <a:latin typeface="Calibri" panose="020F0502020204030204" charset="-122"/>
                        </a:rPr>
                        <a:t>Total_bill</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a:t>5</a:t>
                      </a:r>
                      <a:endParaRPr lang="en-US" sz="1800"/>
                    </a:p>
                  </a:txBody>
                  <a:tcPr marL="12700" marR="12700" marT="12700" vert="horz" anchor="b" anchorCtr="0"/>
                </a:tc>
                <a:tc>
                  <a:txBody>
                    <a:bodyPr/>
                    <a:p>
                      <a:pPr indent="0">
                        <a:buNone/>
                      </a:pPr>
                      <a:r>
                        <a:rPr lang="en-US" sz="1800" b="0">
                          <a:solidFill>
                            <a:srgbClr val="000000"/>
                          </a:solidFill>
                          <a:latin typeface="Calibri" panose="020F0502020204030204" charset="-122"/>
                        </a:rPr>
                        <a:t>Int</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Total Bill</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Not null</a:t>
                      </a:r>
                      <a:endParaRPr lang="en-US" sz="1800" b="0">
                        <a:solidFill>
                          <a:srgbClr val="000000"/>
                        </a:solidFill>
                        <a:latin typeface="Calibri" panose="020F0502020204030204" charset="-122"/>
                      </a:endParaRPr>
                    </a:p>
                  </a:txBody>
                  <a:tcPr marL="12700" marR="12700" marT="12700" vert="horz" anchor="b" anchorCtr="0"/>
                </a:tc>
              </a:tr>
              <a:tr h="643255">
                <a:tc>
                  <a:txBody>
                    <a:bodyPr/>
                    <a:p>
                      <a:pPr>
                        <a:buNone/>
                      </a:pPr>
                      <a:r>
                        <a:rPr lang="en-US"/>
                        <a:t>4</a:t>
                      </a:r>
                      <a:endParaRPr lang="en-US"/>
                    </a:p>
                  </a:txBody>
                  <a:tcPr/>
                </a:tc>
                <a:tc>
                  <a:txBody>
                    <a:bodyPr/>
                    <a:p>
                      <a:pPr indent="0">
                        <a:buNone/>
                      </a:pPr>
                      <a:r>
                        <a:rPr lang="en-US" sz="1800" b="0">
                          <a:solidFill>
                            <a:srgbClr val="000000"/>
                          </a:solidFill>
                          <a:latin typeface="Calibri" panose="020F0502020204030204" charset="-122"/>
                        </a:rPr>
                        <a:t>c_address</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a:t>30</a:t>
                      </a:r>
                      <a:endParaRPr lang="en-US" sz="1800"/>
                    </a:p>
                  </a:txBody>
                  <a:tcPr marL="12700" marR="12700" marT="12700" vert="horz" anchor="b" anchorCtr="0"/>
                </a:tc>
                <a:tc>
                  <a:txBody>
                    <a:bodyPr/>
                    <a:p>
                      <a:pPr indent="0">
                        <a:buNone/>
                      </a:pPr>
                      <a:r>
                        <a:rPr lang="en-US" sz="1800" b="0">
                          <a:solidFill>
                            <a:srgbClr val="000000"/>
                          </a:solidFill>
                          <a:latin typeface="Calibri" panose="020F0502020204030204" charset="-122"/>
                        </a:rPr>
                        <a:t>Varcher </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Customer Address</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Not null</a:t>
                      </a:r>
                      <a:endParaRPr lang="en-US" sz="1800" b="0">
                        <a:solidFill>
                          <a:srgbClr val="000000"/>
                        </a:solidFill>
                        <a:latin typeface="Calibri" panose="020F0502020204030204" charset="-122"/>
                      </a:endParaRPr>
                    </a:p>
                  </a:txBody>
                  <a:tcPr marL="12700" marR="12700" marT="12700" vert="horz" anchor="b" anchorCtr="0"/>
                </a:tc>
              </a:tr>
              <a:tr h="643255">
                <a:tc>
                  <a:txBody>
                    <a:bodyPr/>
                    <a:p>
                      <a:pPr>
                        <a:buNone/>
                      </a:pPr>
                      <a:r>
                        <a:rPr lang="en-US"/>
                        <a:t>5</a:t>
                      </a:r>
                      <a:endParaRPr lang="en-US"/>
                    </a:p>
                  </a:txBody>
                  <a:tcPr/>
                </a:tc>
                <a:tc>
                  <a:txBody>
                    <a:bodyPr/>
                    <a:p>
                      <a:pPr indent="0">
                        <a:buNone/>
                      </a:pPr>
                      <a:r>
                        <a:rPr lang="en-US" sz="1800" b="0">
                          <a:solidFill>
                            <a:srgbClr val="000000"/>
                          </a:solidFill>
                          <a:latin typeface="Calibri" panose="020F0502020204030204" charset="-122"/>
                        </a:rPr>
                        <a:t>p_id</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8</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Int</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Product id </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Primary key</a:t>
                      </a:r>
                      <a:endParaRPr lang="en-US" sz="1800" b="0">
                        <a:solidFill>
                          <a:srgbClr val="000000"/>
                        </a:solidFill>
                        <a:latin typeface="Calibri" panose="020F0502020204030204" charset="-122"/>
                      </a:endParaRPr>
                    </a:p>
                  </a:txBody>
                  <a:tcPr marL="12700" marR="12700" marT="12700" vert="horz" anchor="b" anchorCtr="0"/>
                </a:tc>
              </a:tr>
              <a:tr h="643255">
                <a:tc>
                  <a:txBody>
                    <a:bodyPr/>
                    <a:p>
                      <a:pPr>
                        <a:buNone/>
                      </a:pPr>
                      <a:r>
                        <a:rPr lang="en-US"/>
                        <a:t>6</a:t>
                      </a:r>
                      <a:endParaRPr lang="en-US"/>
                    </a:p>
                  </a:txBody>
                  <a:tcPr/>
                </a:tc>
                <a:tc>
                  <a:txBody>
                    <a:bodyPr/>
                    <a:p>
                      <a:pPr indent="0">
                        <a:buNone/>
                      </a:pPr>
                      <a:r>
                        <a:rPr lang="en-US" sz="1800" b="0">
                          <a:solidFill>
                            <a:srgbClr val="000000"/>
                          </a:solidFill>
                          <a:latin typeface="Calibri" panose="020F0502020204030204" charset="-122"/>
                        </a:rPr>
                        <a:t>o_id</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8</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Int</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Order id</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Foreign key </a:t>
                      </a:r>
                      <a:endParaRPr lang="en-US" sz="1800" b="0">
                        <a:solidFill>
                          <a:srgbClr val="000000"/>
                        </a:solidFill>
                        <a:latin typeface="Calibri" panose="020F0502020204030204" charset="-122"/>
                      </a:endParaRPr>
                    </a:p>
                  </a:txBody>
                  <a:tcPr marL="12700" marR="12700" marT="12700" vert="horz" anchor="b" anchorCtr="0"/>
                </a:tc>
              </a:tr>
              <a:tr h="643255">
                <a:tc>
                  <a:txBody>
                    <a:bodyPr/>
                    <a:p>
                      <a:pPr>
                        <a:buNone/>
                      </a:pPr>
                      <a:r>
                        <a:rPr lang="en-US"/>
                        <a:t>7</a:t>
                      </a:r>
                      <a:endParaRPr lang="en-US"/>
                    </a:p>
                  </a:txBody>
                  <a:tcPr/>
                </a:tc>
                <a:tc>
                  <a:txBody>
                    <a:bodyPr/>
                    <a:p>
                      <a:pPr indent="0">
                        <a:buNone/>
                      </a:pPr>
                      <a:r>
                        <a:rPr lang="en-US" sz="1800" b="0">
                          <a:solidFill>
                            <a:srgbClr val="000000"/>
                          </a:solidFill>
                          <a:latin typeface="Calibri" panose="020F0502020204030204" charset="-122"/>
                        </a:rPr>
                        <a:t>c_id</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8</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Int</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Customer id</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Foreign key </a:t>
                      </a:r>
                      <a:endParaRPr lang="en-US" sz="1800" b="0">
                        <a:solidFill>
                          <a:srgbClr val="000000"/>
                        </a:solidFill>
                        <a:latin typeface="Calibri" panose="020F0502020204030204" charset="-122"/>
                      </a:endParaRPr>
                    </a:p>
                  </a:txBody>
                  <a:tcPr marL="12700" marR="12700" marT="12700" vert="horz" anchor="b" anchorCtr="0"/>
                </a:tc>
              </a:tr>
              <a:tr h="643255">
                <a:tc>
                  <a:txBody>
                    <a:bodyPr/>
                    <a:p>
                      <a:pPr>
                        <a:buNone/>
                      </a:pPr>
                      <a:r>
                        <a:rPr lang="en-US"/>
                        <a:t>8</a:t>
                      </a:r>
                      <a:endParaRPr lang="en-US"/>
                    </a:p>
                  </a:txBody>
                  <a:tcPr/>
                </a:tc>
                <a:tc>
                  <a:txBody>
                    <a:bodyPr/>
                    <a:p>
                      <a:pPr indent="0">
                        <a:buNone/>
                      </a:pPr>
                      <a:r>
                        <a:rPr lang="en-US" sz="1800" b="0">
                          <a:solidFill>
                            <a:srgbClr val="000000"/>
                          </a:solidFill>
                          <a:latin typeface="Calibri" panose="020F0502020204030204" charset="-122"/>
                        </a:rPr>
                        <a:t>d_id</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8</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Int</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Delivery id</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Foreign key </a:t>
                      </a:r>
                      <a:endParaRPr lang="en-US" sz="1800" b="0">
                        <a:solidFill>
                          <a:srgbClr val="000000"/>
                        </a:solidFill>
                        <a:latin typeface="Calibri" panose="020F0502020204030204" charset="-122"/>
                      </a:endParaRPr>
                    </a:p>
                  </a:txBody>
                  <a:tcPr marL="12700" marR="12700" marT="12700" vert="horz" anchor="b" anchorCtr="0"/>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635"/>
            <a:ext cx="9144000" cy="473075"/>
          </a:xfrm>
        </p:spPr>
        <p:txBody>
          <a:bodyPr>
            <a:normAutofit/>
          </a:bodyPr>
          <a:lstStyle/>
          <a:p>
            <a:r>
              <a:rPr lang="en-US"/>
              <a:t>DATA DICTIONARY</a:t>
            </a:r>
            <a:endParaRPr lang="en-US"/>
          </a:p>
        </p:txBody>
      </p:sp>
      <p:graphicFrame>
        <p:nvGraphicFramePr>
          <p:cNvPr id="5" name="Table 4"/>
          <p:cNvGraphicFramePr/>
          <p:nvPr/>
        </p:nvGraphicFramePr>
        <p:xfrm>
          <a:off x="363220" y="371475"/>
          <a:ext cx="11465560" cy="6355080"/>
        </p:xfrm>
        <a:graphic>
          <a:graphicData uri="http://schemas.openxmlformats.org/drawingml/2006/table">
            <a:tbl>
              <a:tblPr firstRow="1" bandRow="1">
                <a:tableStyleId>{5940675A-B579-460E-94D1-54222C63F5DA}</a:tableStyleId>
              </a:tblPr>
              <a:tblGrid>
                <a:gridCol w="1580515"/>
                <a:gridCol w="2756535"/>
                <a:gridCol w="1396365"/>
                <a:gridCol w="1835150"/>
                <a:gridCol w="1769110"/>
                <a:gridCol w="2127885"/>
              </a:tblGrid>
              <a:tr h="252000">
                <a:tc>
                  <a:txBody>
                    <a:bodyPr/>
                    <a:p>
                      <a:pPr>
                        <a:buNone/>
                      </a:pPr>
                      <a:r>
                        <a:rPr lang="en-US"/>
                        <a:t>Sr.no</a:t>
                      </a:r>
                      <a:endParaRPr lang="en-US"/>
                    </a:p>
                  </a:txBody>
                  <a:tcPr/>
                </a:tc>
                <a:tc>
                  <a:txBody>
                    <a:bodyPr/>
                    <a:p>
                      <a:pPr>
                        <a:buNone/>
                      </a:pPr>
                      <a:r>
                        <a:rPr lang="en-US"/>
                        <a:t>Field Name</a:t>
                      </a:r>
                      <a:endParaRPr lang="en-US"/>
                    </a:p>
                  </a:txBody>
                  <a:tcPr/>
                </a:tc>
                <a:tc>
                  <a:txBody>
                    <a:bodyPr/>
                    <a:p>
                      <a:pPr>
                        <a:buNone/>
                      </a:pPr>
                      <a:r>
                        <a:rPr lang="en-US"/>
                        <a:t>Field Size</a:t>
                      </a:r>
                      <a:endParaRPr lang="en-US"/>
                    </a:p>
                  </a:txBody>
                  <a:tcPr/>
                </a:tc>
                <a:tc>
                  <a:txBody>
                    <a:bodyPr/>
                    <a:p>
                      <a:pPr>
                        <a:buNone/>
                      </a:pPr>
                      <a:r>
                        <a:rPr lang="en-US"/>
                        <a:t>Data Type</a:t>
                      </a:r>
                      <a:endParaRPr lang="en-US"/>
                    </a:p>
                  </a:txBody>
                  <a:tcPr/>
                </a:tc>
                <a:tc>
                  <a:txBody>
                    <a:bodyPr/>
                    <a:p>
                      <a:pPr>
                        <a:buNone/>
                      </a:pPr>
                      <a:r>
                        <a:rPr lang="en-US"/>
                        <a:t>Description</a:t>
                      </a:r>
                      <a:endParaRPr lang="en-US"/>
                    </a:p>
                  </a:txBody>
                  <a:tcPr/>
                </a:tc>
                <a:tc>
                  <a:txBody>
                    <a:bodyPr/>
                    <a:p>
                      <a:pPr>
                        <a:buNone/>
                      </a:pPr>
                      <a:r>
                        <a:rPr lang="en-US"/>
                        <a:t>Constraints</a:t>
                      </a:r>
                      <a:endParaRPr lang="en-US"/>
                    </a:p>
                  </a:txBody>
                  <a:tcPr/>
                </a:tc>
              </a:tr>
              <a:tr h="252000">
                <a:tc>
                  <a:txBody>
                    <a:bodyPr/>
                    <a:p>
                      <a:pPr indent="0">
                        <a:buNone/>
                      </a:pPr>
                      <a:r>
                        <a:rPr lang="en-US" sz="1800" b="0">
                          <a:solidFill>
                            <a:srgbClr val="000000"/>
                          </a:solidFill>
                          <a:latin typeface="Calibri" panose="020F0502020204030204" charset="-122"/>
                        </a:rPr>
                        <a:t>1</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a_contactNo</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11</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Int</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Admin contact</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Not null</a:t>
                      </a:r>
                      <a:endParaRPr lang="en-US" sz="1800" b="0">
                        <a:solidFill>
                          <a:srgbClr val="000000"/>
                        </a:solidFill>
                        <a:latin typeface="Calibri" panose="020F0502020204030204" charset="-122"/>
                      </a:endParaRPr>
                    </a:p>
                  </a:txBody>
                  <a:tcPr marL="12700" marR="12700" marT="12700" vert="horz" anchor="b" anchorCtr="0"/>
                </a:tc>
              </a:tr>
              <a:tr h="252000">
                <a:tc>
                  <a:txBody>
                    <a:bodyPr/>
                    <a:p>
                      <a:pPr indent="0">
                        <a:buNone/>
                      </a:pPr>
                      <a:r>
                        <a:rPr lang="en-US" sz="1800" b="0">
                          <a:solidFill>
                            <a:srgbClr val="000000"/>
                          </a:solidFill>
                          <a:latin typeface="Calibri" panose="020F0502020204030204" charset="-122"/>
                        </a:rPr>
                        <a:t>2</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a_emailId</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27</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varchar </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Admin email</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Not null</a:t>
                      </a:r>
                      <a:endParaRPr lang="en-US" sz="1800" b="0">
                        <a:solidFill>
                          <a:srgbClr val="000000"/>
                        </a:solidFill>
                        <a:latin typeface="Calibri" panose="020F0502020204030204" charset="-122"/>
                      </a:endParaRPr>
                    </a:p>
                  </a:txBody>
                  <a:tcPr marL="12700" marR="12700" marT="12700" vert="horz" anchor="b" anchorCtr="0"/>
                </a:tc>
              </a:tr>
              <a:tr h="252000">
                <a:tc>
                  <a:txBody>
                    <a:bodyPr/>
                    <a:p>
                      <a:pPr indent="0">
                        <a:buNone/>
                      </a:pPr>
                      <a:r>
                        <a:rPr lang="en-US" sz="1800" b="0">
                          <a:solidFill>
                            <a:srgbClr val="000000"/>
                          </a:solidFill>
                          <a:latin typeface="Calibri" panose="020F0502020204030204" charset="-122"/>
                        </a:rPr>
                        <a:t>3</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a_id</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8</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Int</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Admin id</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Primary key</a:t>
                      </a:r>
                      <a:endParaRPr lang="en-US" sz="1800" b="0">
                        <a:solidFill>
                          <a:srgbClr val="000000"/>
                        </a:solidFill>
                        <a:latin typeface="Calibri" panose="020F0502020204030204" charset="-122"/>
                      </a:endParaRPr>
                    </a:p>
                  </a:txBody>
                  <a:tcPr marL="12700" marR="12700" marT="12700" vert="horz" anchor="b" anchorCtr="0"/>
                </a:tc>
              </a:tr>
              <a:tr h="252000">
                <a:tc>
                  <a:txBody>
                    <a:bodyPr/>
                    <a:p>
                      <a:pPr indent="0">
                        <a:buNone/>
                      </a:pPr>
                      <a:r>
                        <a:rPr lang="en-US" sz="1800" b="0">
                          <a:solidFill>
                            <a:srgbClr val="000000"/>
                          </a:solidFill>
                          <a:latin typeface="Calibri" panose="020F0502020204030204" charset="-122"/>
                        </a:rPr>
                        <a:t>4</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a_name</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12</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varchar </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Admin name</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Not null</a:t>
                      </a:r>
                      <a:endParaRPr lang="en-US" sz="1800" b="0">
                        <a:solidFill>
                          <a:srgbClr val="000000"/>
                        </a:solidFill>
                        <a:latin typeface="Calibri" panose="020F0502020204030204" charset="-122"/>
                      </a:endParaRPr>
                    </a:p>
                  </a:txBody>
                  <a:tcPr marL="12700" marR="12700" marT="12700" vert="horz" anchor="b" anchorCtr="0"/>
                </a:tc>
              </a:tr>
              <a:tr h="252000">
                <a:tc>
                  <a:txBody>
                    <a:bodyPr/>
                    <a:p>
                      <a:pPr indent="0">
                        <a:buNone/>
                      </a:pPr>
                      <a:r>
                        <a:rPr lang="en-US" sz="1800" b="0">
                          <a:solidFill>
                            <a:srgbClr val="000000"/>
                          </a:solidFill>
                          <a:latin typeface="Calibri" panose="020F0502020204030204" charset="-122"/>
                        </a:rPr>
                        <a:t>5</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a_password</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12</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varchar </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Admin password</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Not null</a:t>
                      </a:r>
                      <a:endParaRPr lang="en-US" sz="1800" b="0">
                        <a:solidFill>
                          <a:srgbClr val="000000"/>
                        </a:solidFill>
                        <a:latin typeface="Calibri" panose="020F0502020204030204" charset="-122"/>
                      </a:endParaRPr>
                    </a:p>
                  </a:txBody>
                  <a:tcPr marL="12700" marR="12700" marT="12700" vert="horz" anchor="b" anchorCtr="0"/>
                </a:tc>
              </a:tr>
              <a:tr h="252000">
                <a:tc>
                  <a:txBody>
                    <a:bodyPr/>
                    <a:p>
                      <a:pPr indent="0">
                        <a:buNone/>
                      </a:pPr>
                      <a:r>
                        <a:rPr lang="en-US" sz="1800" b="0">
                          <a:solidFill>
                            <a:srgbClr val="000000"/>
                          </a:solidFill>
                          <a:latin typeface="Calibri" panose="020F0502020204030204" charset="-122"/>
                        </a:rPr>
                        <a:t>6</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a_username</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10</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varchar </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Admin username</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Not null</a:t>
                      </a:r>
                      <a:endParaRPr lang="en-US" sz="1800" b="0">
                        <a:solidFill>
                          <a:srgbClr val="000000"/>
                        </a:solidFill>
                        <a:latin typeface="Calibri" panose="020F0502020204030204" charset="-122"/>
                      </a:endParaRPr>
                    </a:p>
                  </a:txBody>
                  <a:tcPr marL="12700" marR="12700" marT="12700" vert="horz" anchor="b" anchorCtr="0"/>
                </a:tc>
              </a:tr>
              <a:tr h="252000">
                <a:tc>
                  <a:txBody>
                    <a:bodyPr/>
                    <a:p>
                      <a:pPr indent="0">
                        <a:buNone/>
                      </a:pPr>
                      <a:r>
                        <a:rPr lang="en-US" sz="1800" b="0">
                          <a:solidFill>
                            <a:srgbClr val="000000"/>
                          </a:solidFill>
                          <a:latin typeface="Calibri" panose="020F0502020204030204" charset="-122"/>
                        </a:rPr>
                        <a:t>7</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c_address</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10</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varchar </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Customer Address</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Not null</a:t>
                      </a:r>
                      <a:endParaRPr lang="en-US" sz="1800" b="0">
                        <a:solidFill>
                          <a:srgbClr val="000000"/>
                        </a:solidFill>
                        <a:latin typeface="Calibri" panose="020F0502020204030204" charset="-122"/>
                      </a:endParaRPr>
                    </a:p>
                  </a:txBody>
                  <a:tcPr marL="12700" marR="12700" marT="12700" vert="horz" anchor="b" anchorCtr="0"/>
                </a:tc>
              </a:tr>
              <a:tr h="252000">
                <a:tc>
                  <a:txBody>
                    <a:bodyPr/>
                    <a:p>
                      <a:pPr indent="0">
                        <a:buNone/>
                      </a:pPr>
                      <a:r>
                        <a:rPr lang="en-US" sz="1800" b="0">
                          <a:solidFill>
                            <a:srgbClr val="000000"/>
                          </a:solidFill>
                          <a:latin typeface="Calibri" panose="020F0502020204030204" charset="-122"/>
                        </a:rPr>
                        <a:t>8</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c_address</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30</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Varcher </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Customer Address</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Not null</a:t>
                      </a:r>
                      <a:endParaRPr lang="en-US" sz="1800" b="0">
                        <a:solidFill>
                          <a:srgbClr val="000000"/>
                        </a:solidFill>
                        <a:latin typeface="Calibri" panose="020F0502020204030204" charset="-122"/>
                      </a:endParaRPr>
                    </a:p>
                  </a:txBody>
                  <a:tcPr marL="12700" marR="12700" marT="12700" vert="horz" anchor="b" anchorCtr="0"/>
                </a:tc>
              </a:tr>
              <a:tr h="252000">
                <a:tc>
                  <a:txBody>
                    <a:bodyPr/>
                    <a:p>
                      <a:pPr indent="0">
                        <a:buNone/>
                      </a:pPr>
                      <a:r>
                        <a:rPr lang="en-US" sz="1800" b="0">
                          <a:solidFill>
                            <a:srgbClr val="000000"/>
                          </a:solidFill>
                          <a:latin typeface="Calibri" panose="020F0502020204030204" charset="-122"/>
                        </a:rPr>
                        <a:t>9</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c_address</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30</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Varcher </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Customer Address</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Not null</a:t>
                      </a:r>
                      <a:endParaRPr lang="en-US" sz="1800" b="0">
                        <a:solidFill>
                          <a:srgbClr val="000000"/>
                        </a:solidFill>
                        <a:latin typeface="Calibri" panose="020F0502020204030204" charset="-122"/>
                      </a:endParaRPr>
                    </a:p>
                  </a:txBody>
                  <a:tcPr marL="12700" marR="12700" marT="12700" vert="horz" anchor="b" anchorCtr="0"/>
                </a:tc>
              </a:tr>
              <a:tr h="252000">
                <a:tc>
                  <a:txBody>
                    <a:bodyPr/>
                    <a:p>
                      <a:pPr indent="0">
                        <a:buNone/>
                      </a:pPr>
                      <a:r>
                        <a:rPr lang="en-US" sz="1800" b="0">
                          <a:solidFill>
                            <a:srgbClr val="000000"/>
                          </a:solidFill>
                          <a:latin typeface="Calibri" panose="020F0502020204030204" charset="-122"/>
                        </a:rPr>
                        <a:t>10</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c_contactNo</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11</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Int</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Customer contact</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Not null</a:t>
                      </a:r>
                      <a:endParaRPr lang="en-US" sz="1800" b="0">
                        <a:solidFill>
                          <a:srgbClr val="000000"/>
                        </a:solidFill>
                        <a:latin typeface="Calibri" panose="020F0502020204030204" charset="-122"/>
                      </a:endParaRPr>
                    </a:p>
                  </a:txBody>
                  <a:tcPr marL="12700" marR="12700" marT="12700" vert="horz" anchor="b" anchorCtr="0"/>
                </a:tc>
              </a:tr>
              <a:tr h="252000">
                <a:tc>
                  <a:txBody>
                    <a:bodyPr/>
                    <a:p>
                      <a:pPr indent="0">
                        <a:buNone/>
                      </a:pPr>
                      <a:r>
                        <a:rPr lang="en-US" sz="1800" b="0">
                          <a:solidFill>
                            <a:srgbClr val="000000"/>
                          </a:solidFill>
                          <a:latin typeface="Calibri" panose="020F0502020204030204" charset="-122"/>
                        </a:rPr>
                        <a:t>11</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c_distance </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10</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Varcher </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Customer Distance </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Not null</a:t>
                      </a:r>
                      <a:endParaRPr lang="en-US" sz="1800" b="0">
                        <a:solidFill>
                          <a:srgbClr val="000000"/>
                        </a:solidFill>
                        <a:latin typeface="Calibri" panose="020F0502020204030204" charset="-122"/>
                      </a:endParaRPr>
                    </a:p>
                  </a:txBody>
                  <a:tcPr marL="12700" marR="12700" marT="12700" vert="horz" anchor="b" anchorCtr="0"/>
                </a:tc>
              </a:tr>
              <a:tr h="252000">
                <a:tc>
                  <a:txBody>
                    <a:bodyPr/>
                    <a:p>
                      <a:pPr indent="0">
                        <a:buNone/>
                      </a:pPr>
                      <a:r>
                        <a:rPr lang="en-US" sz="1800" b="0">
                          <a:solidFill>
                            <a:srgbClr val="000000"/>
                          </a:solidFill>
                          <a:latin typeface="Calibri" panose="020F0502020204030204" charset="-122"/>
                        </a:rPr>
                        <a:t>12</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c_emailId</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27</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varchar </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Customer email</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Not null</a:t>
                      </a:r>
                      <a:endParaRPr lang="en-US" sz="1800" b="0">
                        <a:solidFill>
                          <a:srgbClr val="000000"/>
                        </a:solidFill>
                        <a:latin typeface="Calibri" panose="020F0502020204030204" charset="-122"/>
                      </a:endParaRPr>
                    </a:p>
                  </a:txBody>
                  <a:tcPr marL="12700" marR="12700" marT="12700" vert="horz" anchor="b" anchorCtr="0"/>
                </a:tc>
              </a:tr>
              <a:tr h="252000">
                <a:tc>
                  <a:txBody>
                    <a:bodyPr/>
                    <a:p>
                      <a:pPr indent="0">
                        <a:buNone/>
                      </a:pPr>
                      <a:r>
                        <a:rPr lang="en-US" sz="1800" b="0">
                          <a:solidFill>
                            <a:srgbClr val="000000"/>
                          </a:solidFill>
                          <a:latin typeface="Calibri" panose="020F0502020204030204" charset="-122"/>
                        </a:rPr>
                        <a:t>13</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c_id</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8</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Int</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Customer id</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Primary key</a:t>
                      </a:r>
                      <a:endParaRPr lang="en-US" sz="1800" b="0">
                        <a:solidFill>
                          <a:srgbClr val="000000"/>
                        </a:solidFill>
                        <a:latin typeface="Calibri" panose="020F0502020204030204" charset="-122"/>
                      </a:endParaRPr>
                    </a:p>
                  </a:txBody>
                  <a:tcPr marL="12700" marR="12700" marT="12700" vert="horz" anchor="b" anchorCtr="0"/>
                </a:tc>
              </a:tr>
              <a:tr h="252000">
                <a:tc>
                  <a:txBody>
                    <a:bodyPr/>
                    <a:p>
                      <a:pPr indent="0">
                        <a:buNone/>
                      </a:pPr>
                      <a:r>
                        <a:rPr lang="en-US" sz="1800" b="0">
                          <a:solidFill>
                            <a:srgbClr val="000000"/>
                          </a:solidFill>
                          <a:latin typeface="Calibri" panose="020F0502020204030204" charset="-122"/>
                        </a:rPr>
                        <a:t>14</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c_id</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8</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Int</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Customer id</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Foreign key </a:t>
                      </a:r>
                      <a:endParaRPr lang="en-US" sz="1800" b="0">
                        <a:solidFill>
                          <a:srgbClr val="000000"/>
                        </a:solidFill>
                        <a:latin typeface="Calibri" panose="020F0502020204030204" charset="-122"/>
                      </a:endParaRPr>
                    </a:p>
                  </a:txBody>
                  <a:tcPr marL="12700" marR="12700" marT="12700" vert="horz" anchor="b" anchorCtr="0"/>
                </a:tc>
              </a:tr>
              <a:tr h="252000">
                <a:tc>
                  <a:txBody>
                    <a:bodyPr/>
                    <a:p>
                      <a:pPr indent="0">
                        <a:buNone/>
                      </a:pPr>
                      <a:r>
                        <a:rPr lang="en-US" sz="1800" b="0">
                          <a:solidFill>
                            <a:srgbClr val="000000"/>
                          </a:solidFill>
                          <a:latin typeface="Calibri" panose="020F0502020204030204" charset="-122"/>
                        </a:rPr>
                        <a:t>15</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c_id</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8</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Int</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Customer id</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Foreign key </a:t>
                      </a:r>
                      <a:endParaRPr lang="en-US" sz="1800" b="0">
                        <a:solidFill>
                          <a:srgbClr val="000000"/>
                        </a:solidFill>
                        <a:latin typeface="Calibri" panose="020F0502020204030204" charset="-122"/>
                      </a:endParaRPr>
                    </a:p>
                  </a:txBody>
                  <a:tcPr marL="12700" marR="12700" marT="12700" vert="horz" anchor="b" anchorCtr="0"/>
                </a:tc>
              </a:tr>
              <a:tr h="252000">
                <a:tc>
                  <a:txBody>
                    <a:bodyPr/>
                    <a:p>
                      <a:pPr indent="0">
                        <a:buNone/>
                      </a:pPr>
                      <a:r>
                        <a:rPr lang="en-US" sz="1800" b="0">
                          <a:solidFill>
                            <a:srgbClr val="000000"/>
                          </a:solidFill>
                          <a:latin typeface="Calibri" panose="020F0502020204030204" charset="-122"/>
                        </a:rPr>
                        <a:t>16</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c_id</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8</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Int</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Customer id</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Foreign key </a:t>
                      </a:r>
                      <a:endParaRPr lang="en-US" sz="1800" b="0">
                        <a:solidFill>
                          <a:srgbClr val="000000"/>
                        </a:solidFill>
                        <a:latin typeface="Calibri" panose="020F0502020204030204" charset="-122"/>
                      </a:endParaRPr>
                    </a:p>
                  </a:txBody>
                  <a:tcPr marL="12700" marR="12700" marT="12700" vert="horz" anchor="b" anchorCtr="0"/>
                </a:tc>
              </a:tr>
              <a:tr h="252000">
                <a:tc>
                  <a:txBody>
                    <a:bodyPr/>
                    <a:p>
                      <a:pPr indent="0">
                        <a:buNone/>
                      </a:pPr>
                      <a:r>
                        <a:rPr lang="en-US" sz="1800" b="0">
                          <a:solidFill>
                            <a:srgbClr val="000000"/>
                          </a:solidFill>
                          <a:latin typeface="Calibri" panose="020F0502020204030204" charset="-122"/>
                        </a:rPr>
                        <a:t>17</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c_id</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8</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Int</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Customer id</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Foreign key </a:t>
                      </a:r>
                      <a:endParaRPr lang="en-US" sz="1800" b="0">
                        <a:solidFill>
                          <a:srgbClr val="000000"/>
                        </a:solidFill>
                        <a:latin typeface="Calibri" panose="020F0502020204030204" charset="-122"/>
                      </a:endParaRPr>
                    </a:p>
                  </a:txBody>
                  <a:tcPr marL="12700" marR="12700" marT="12700" vert="horz" anchor="b" anchorCtr="0"/>
                </a:tc>
              </a:tr>
              <a:tr h="252000">
                <a:tc>
                  <a:txBody>
                    <a:bodyPr/>
                    <a:p>
                      <a:pPr indent="0">
                        <a:buNone/>
                      </a:pPr>
                      <a:r>
                        <a:rPr lang="en-US" sz="1800" b="0">
                          <a:solidFill>
                            <a:srgbClr val="000000"/>
                          </a:solidFill>
                          <a:latin typeface="Calibri" panose="020F0502020204030204" charset="-122"/>
                        </a:rPr>
                        <a:t>18</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c_name</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12</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varchar </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Customer name</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Not null</a:t>
                      </a:r>
                      <a:endParaRPr lang="en-US" sz="1800" b="0">
                        <a:solidFill>
                          <a:srgbClr val="000000"/>
                        </a:solidFill>
                        <a:latin typeface="Calibri" panose="020F0502020204030204" charset="-122"/>
                      </a:endParaRPr>
                    </a:p>
                  </a:txBody>
                  <a:tcPr marL="12700" marR="12700" marT="12700" vert="horz" anchor="b" anchorCtr="0"/>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635"/>
            <a:ext cx="9144000" cy="473075"/>
          </a:xfrm>
        </p:spPr>
        <p:txBody>
          <a:bodyPr>
            <a:normAutofit/>
          </a:bodyPr>
          <a:lstStyle/>
          <a:p>
            <a:r>
              <a:rPr lang="en-US"/>
              <a:t>DATA DICTIONARY</a:t>
            </a:r>
            <a:endParaRPr lang="en-US"/>
          </a:p>
        </p:txBody>
      </p:sp>
      <p:graphicFrame>
        <p:nvGraphicFramePr>
          <p:cNvPr id="5" name="Table 4"/>
          <p:cNvGraphicFramePr/>
          <p:nvPr/>
        </p:nvGraphicFramePr>
        <p:xfrm>
          <a:off x="363220" y="371475"/>
          <a:ext cx="11465560" cy="11113135"/>
        </p:xfrm>
        <a:graphic>
          <a:graphicData uri="http://schemas.openxmlformats.org/drawingml/2006/table">
            <a:tbl>
              <a:tblPr firstRow="1" bandRow="1">
                <a:tableStyleId>{5940675A-B579-460E-94D1-54222C63F5DA}</a:tableStyleId>
              </a:tblPr>
              <a:tblGrid>
                <a:gridCol w="1580515"/>
                <a:gridCol w="2756535"/>
                <a:gridCol w="1396365"/>
                <a:gridCol w="1265555"/>
                <a:gridCol w="2338705"/>
                <a:gridCol w="2127885"/>
              </a:tblGrid>
              <a:tr h="252000">
                <a:tc>
                  <a:txBody>
                    <a:bodyPr/>
                    <a:p>
                      <a:pPr>
                        <a:buNone/>
                      </a:pPr>
                      <a:r>
                        <a:rPr lang="en-US"/>
                        <a:t>Sr.no</a:t>
                      </a:r>
                      <a:endParaRPr lang="en-US"/>
                    </a:p>
                  </a:txBody>
                  <a:tcPr anchor="t" anchorCtr="0"/>
                </a:tc>
                <a:tc>
                  <a:txBody>
                    <a:bodyPr/>
                    <a:p>
                      <a:pPr>
                        <a:buNone/>
                      </a:pPr>
                      <a:r>
                        <a:rPr lang="en-US"/>
                        <a:t>Field Name</a:t>
                      </a:r>
                      <a:endParaRPr lang="en-US"/>
                    </a:p>
                  </a:txBody>
                  <a:tcPr anchor="t" anchorCtr="0"/>
                </a:tc>
                <a:tc>
                  <a:txBody>
                    <a:bodyPr/>
                    <a:p>
                      <a:pPr>
                        <a:buNone/>
                      </a:pPr>
                      <a:r>
                        <a:rPr lang="en-US"/>
                        <a:t>Field Size</a:t>
                      </a:r>
                      <a:endParaRPr lang="en-US"/>
                    </a:p>
                  </a:txBody>
                  <a:tcPr anchor="t" anchorCtr="0"/>
                </a:tc>
                <a:tc>
                  <a:txBody>
                    <a:bodyPr/>
                    <a:p>
                      <a:pPr>
                        <a:buNone/>
                      </a:pPr>
                      <a:r>
                        <a:rPr lang="en-US"/>
                        <a:t>Data Type</a:t>
                      </a:r>
                      <a:endParaRPr lang="en-US"/>
                    </a:p>
                  </a:txBody>
                  <a:tcPr anchor="t" anchorCtr="0"/>
                </a:tc>
                <a:tc>
                  <a:txBody>
                    <a:bodyPr/>
                    <a:p>
                      <a:pPr>
                        <a:buNone/>
                      </a:pPr>
                      <a:r>
                        <a:rPr lang="en-US"/>
                        <a:t>Description</a:t>
                      </a:r>
                      <a:endParaRPr lang="en-US"/>
                    </a:p>
                  </a:txBody>
                  <a:tcPr anchor="t" anchorCtr="0"/>
                </a:tc>
                <a:tc>
                  <a:txBody>
                    <a:bodyPr/>
                    <a:p>
                      <a:pPr>
                        <a:buNone/>
                      </a:pPr>
                      <a:r>
                        <a:rPr lang="en-US"/>
                        <a:t>Constraints</a:t>
                      </a:r>
                      <a:endParaRPr lang="en-US"/>
                    </a:p>
                  </a:txBody>
                  <a:tcPr anchor="t" anchorCtr="0"/>
                </a:tc>
              </a:tr>
              <a:tr h="252000">
                <a:tc>
                  <a:txBody>
                    <a:bodyPr/>
                    <a:p>
                      <a:pPr indent="0">
                        <a:buNone/>
                      </a:pPr>
                      <a:r>
                        <a:rPr lang="en-US" sz="1800" b="0">
                          <a:solidFill>
                            <a:srgbClr val="000000"/>
                          </a:solidFill>
                          <a:latin typeface="Calibri" panose="020F0502020204030204" charset="-122"/>
                        </a:rPr>
                        <a:t>19</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c_password</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12</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varchar </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Customer password</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Not null</a:t>
                      </a:r>
                      <a:endParaRPr lang="en-US" sz="1800" b="0">
                        <a:solidFill>
                          <a:srgbClr val="000000"/>
                        </a:solidFill>
                        <a:latin typeface="Calibri" panose="020F0502020204030204" charset="-122"/>
                      </a:endParaRPr>
                    </a:p>
                  </a:txBody>
                  <a:tcPr marL="12700" marR="12700" marT="12700" vert="horz" anchor="t" anchorCtr="0"/>
                </a:tc>
              </a:tr>
              <a:tr h="252000">
                <a:tc>
                  <a:txBody>
                    <a:bodyPr/>
                    <a:p>
                      <a:pPr indent="0">
                        <a:buNone/>
                      </a:pPr>
                      <a:r>
                        <a:rPr lang="en-US" sz="1800" b="0">
                          <a:solidFill>
                            <a:srgbClr val="000000"/>
                          </a:solidFill>
                          <a:latin typeface="Calibri" panose="020F0502020204030204" charset="-122"/>
                        </a:rPr>
                        <a:t>20</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c_username</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10</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varchar </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Customer username</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Not null</a:t>
                      </a:r>
                      <a:endParaRPr lang="en-US" sz="1800" b="0">
                        <a:solidFill>
                          <a:srgbClr val="000000"/>
                        </a:solidFill>
                        <a:latin typeface="Calibri" panose="020F0502020204030204" charset="-122"/>
                      </a:endParaRPr>
                    </a:p>
                  </a:txBody>
                  <a:tcPr marL="12700" marR="12700" marT="12700" vert="horz" anchor="t" anchorCtr="0"/>
                </a:tc>
              </a:tr>
              <a:tr h="252000">
                <a:tc>
                  <a:txBody>
                    <a:bodyPr/>
                    <a:p>
                      <a:pPr indent="0">
                        <a:buNone/>
                      </a:pPr>
                      <a:r>
                        <a:rPr lang="en-US" sz="1800" b="0">
                          <a:solidFill>
                            <a:srgbClr val="000000"/>
                          </a:solidFill>
                          <a:latin typeface="Calibri" panose="020F0502020204030204" charset="-122"/>
                        </a:rPr>
                        <a:t>21</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d_id</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8</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Int</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Delivery id</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Foreign key </a:t>
                      </a:r>
                      <a:endParaRPr lang="en-US" sz="1800" b="0">
                        <a:solidFill>
                          <a:srgbClr val="000000"/>
                        </a:solidFill>
                        <a:latin typeface="Calibri" panose="020F0502020204030204" charset="-122"/>
                      </a:endParaRPr>
                    </a:p>
                  </a:txBody>
                  <a:tcPr marL="12700" marR="12700" marT="12700" vert="horz" anchor="t" anchorCtr="0"/>
                </a:tc>
              </a:tr>
              <a:tr h="252000">
                <a:tc>
                  <a:txBody>
                    <a:bodyPr/>
                    <a:p>
                      <a:pPr indent="0">
                        <a:buNone/>
                      </a:pPr>
                      <a:r>
                        <a:rPr lang="en-US" sz="1800" b="0">
                          <a:solidFill>
                            <a:srgbClr val="000000"/>
                          </a:solidFill>
                          <a:latin typeface="Calibri" panose="020F0502020204030204" charset="-122"/>
                        </a:rPr>
                        <a:t>22</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delivery_status</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10</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Varcher </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Delivery Status</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Not null</a:t>
                      </a:r>
                      <a:endParaRPr lang="en-US" sz="1800" b="0">
                        <a:solidFill>
                          <a:srgbClr val="000000"/>
                        </a:solidFill>
                        <a:latin typeface="Calibri" panose="020F0502020204030204" charset="-122"/>
                      </a:endParaRPr>
                    </a:p>
                  </a:txBody>
                  <a:tcPr marL="12700" marR="12700" marT="12700" vert="horz" anchor="t" anchorCtr="0"/>
                </a:tc>
              </a:tr>
              <a:tr h="432435">
                <a:tc>
                  <a:txBody>
                    <a:bodyPr/>
                    <a:p>
                      <a:pPr indent="0">
                        <a:buNone/>
                      </a:pPr>
                      <a:r>
                        <a:rPr lang="en-US" sz="1800" b="0">
                          <a:solidFill>
                            <a:srgbClr val="000000"/>
                          </a:solidFill>
                          <a:latin typeface="Calibri" panose="020F0502020204030204" charset="-122"/>
                        </a:rPr>
                        <a:t>23</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m_fabric</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12</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Varcher </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Measurement fabric</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Not null</a:t>
                      </a:r>
                      <a:endParaRPr lang="en-US" sz="1800" b="0">
                        <a:solidFill>
                          <a:srgbClr val="000000"/>
                        </a:solidFill>
                        <a:latin typeface="Calibri" panose="020F0502020204030204" charset="-122"/>
                      </a:endParaRPr>
                    </a:p>
                  </a:txBody>
                  <a:tcPr marL="12700" marR="12700" marT="12700" vert="horz" anchor="t" anchorCtr="0"/>
                </a:tc>
              </a:tr>
              <a:tr h="252000">
                <a:tc>
                  <a:txBody>
                    <a:bodyPr/>
                    <a:p>
                      <a:pPr indent="0">
                        <a:buNone/>
                      </a:pPr>
                      <a:r>
                        <a:rPr lang="en-US" sz="1800" b="0">
                          <a:solidFill>
                            <a:srgbClr val="000000"/>
                          </a:solidFill>
                          <a:latin typeface="Calibri" panose="020F0502020204030204" charset="-122"/>
                        </a:rPr>
                        <a:t>24</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m_id</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8</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Int</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Measurement id</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Primary key</a:t>
                      </a:r>
                      <a:endParaRPr lang="en-US" sz="1800" b="0">
                        <a:solidFill>
                          <a:srgbClr val="000000"/>
                        </a:solidFill>
                        <a:latin typeface="Calibri" panose="020F0502020204030204" charset="-122"/>
                      </a:endParaRPr>
                    </a:p>
                  </a:txBody>
                  <a:tcPr marL="12700" marR="12700" marT="12700" vert="horz" anchor="t" anchorCtr="0"/>
                </a:tc>
              </a:tr>
              <a:tr h="252000">
                <a:tc>
                  <a:txBody>
                    <a:bodyPr/>
                    <a:p>
                      <a:pPr indent="0">
                        <a:buNone/>
                      </a:pPr>
                      <a:r>
                        <a:rPr lang="en-US" sz="1800" b="0">
                          <a:solidFill>
                            <a:srgbClr val="000000"/>
                          </a:solidFill>
                          <a:latin typeface="Calibri" panose="020F0502020204030204" charset="-122"/>
                        </a:rPr>
                        <a:t>25</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m_id</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8</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Int</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measurement id</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Foreign key </a:t>
                      </a:r>
                      <a:endParaRPr lang="en-US" sz="1800" b="0">
                        <a:solidFill>
                          <a:srgbClr val="000000"/>
                        </a:solidFill>
                        <a:latin typeface="Calibri" panose="020F0502020204030204" charset="-122"/>
                      </a:endParaRPr>
                    </a:p>
                  </a:txBody>
                  <a:tcPr marL="12700" marR="12700" marT="12700" vert="horz" anchor="t" anchorCtr="0"/>
                </a:tc>
              </a:tr>
              <a:tr h="252000">
                <a:tc>
                  <a:txBody>
                    <a:bodyPr/>
                    <a:p>
                      <a:pPr indent="0">
                        <a:buNone/>
                      </a:pPr>
                      <a:r>
                        <a:rPr lang="en-US" sz="1800" b="0">
                          <a:solidFill>
                            <a:srgbClr val="000000"/>
                          </a:solidFill>
                          <a:latin typeface="Calibri" panose="020F0502020204030204" charset="-122"/>
                        </a:rPr>
                        <a:t>26</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m_size</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10</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Int</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Measurement size</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Not null</a:t>
                      </a:r>
                      <a:endParaRPr lang="en-US" sz="1800" b="0">
                        <a:solidFill>
                          <a:srgbClr val="000000"/>
                        </a:solidFill>
                        <a:latin typeface="Calibri" panose="020F0502020204030204" charset="-122"/>
                      </a:endParaRPr>
                    </a:p>
                  </a:txBody>
                  <a:tcPr marL="12700" marR="12700" marT="12700" vert="horz" anchor="t" anchorCtr="0"/>
                </a:tc>
              </a:tr>
              <a:tr h="252000">
                <a:tc>
                  <a:txBody>
                    <a:bodyPr/>
                    <a:p>
                      <a:pPr indent="0">
                        <a:buNone/>
                      </a:pPr>
                      <a:r>
                        <a:rPr lang="en-US" sz="1800" b="0">
                          <a:solidFill>
                            <a:srgbClr val="000000"/>
                          </a:solidFill>
                          <a:latin typeface="Calibri" panose="020F0502020204030204" charset="-122"/>
                        </a:rPr>
                        <a:t>27</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o_id</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8</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Int</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Order id</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Foreign key </a:t>
                      </a:r>
                      <a:endParaRPr lang="en-US" sz="1800" b="0">
                        <a:solidFill>
                          <a:srgbClr val="000000"/>
                        </a:solidFill>
                        <a:latin typeface="Calibri" panose="020F0502020204030204" charset="-122"/>
                      </a:endParaRPr>
                    </a:p>
                  </a:txBody>
                  <a:tcPr marL="12700" marR="12700" marT="12700" vert="horz" anchor="t" anchorCtr="0"/>
                </a:tc>
              </a:tr>
              <a:tr h="252000">
                <a:tc>
                  <a:txBody>
                    <a:bodyPr/>
                    <a:p>
                      <a:pPr indent="0">
                        <a:buNone/>
                      </a:pPr>
                      <a:r>
                        <a:rPr lang="en-US" sz="1800" b="0">
                          <a:solidFill>
                            <a:srgbClr val="000000"/>
                          </a:solidFill>
                          <a:latin typeface="Calibri" panose="020F0502020204030204" charset="-122"/>
                        </a:rPr>
                        <a:t>28</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o_id</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8</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Int</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Order id</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Foreign key </a:t>
                      </a:r>
                      <a:endParaRPr lang="en-US" sz="1800" b="0">
                        <a:solidFill>
                          <a:srgbClr val="000000"/>
                        </a:solidFill>
                        <a:latin typeface="Calibri" panose="020F0502020204030204" charset="-122"/>
                      </a:endParaRPr>
                    </a:p>
                  </a:txBody>
                  <a:tcPr marL="12700" marR="12700" marT="12700" vert="horz" anchor="t" anchorCtr="0"/>
                </a:tc>
              </a:tr>
              <a:tr h="252000">
                <a:tc>
                  <a:txBody>
                    <a:bodyPr/>
                    <a:p>
                      <a:pPr indent="0">
                        <a:buNone/>
                      </a:pPr>
                      <a:r>
                        <a:rPr lang="en-US" sz="1800" b="0">
                          <a:solidFill>
                            <a:srgbClr val="000000"/>
                          </a:solidFill>
                          <a:latin typeface="Calibri" panose="020F0502020204030204" charset="-122"/>
                        </a:rPr>
                        <a:t>29</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order_date</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8</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Int</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order date </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Not null</a:t>
                      </a:r>
                      <a:endParaRPr lang="en-US" sz="1800" b="0">
                        <a:solidFill>
                          <a:srgbClr val="000000"/>
                        </a:solidFill>
                        <a:latin typeface="Calibri" panose="020F0502020204030204" charset="-122"/>
                      </a:endParaRPr>
                    </a:p>
                  </a:txBody>
                  <a:tcPr marL="12700" marR="12700" marT="12700" vert="horz" anchor="t" anchorCtr="0"/>
                </a:tc>
              </a:tr>
              <a:tr h="252000">
                <a:tc>
                  <a:txBody>
                    <a:bodyPr/>
                    <a:p>
                      <a:pPr indent="0">
                        <a:buNone/>
                      </a:pPr>
                      <a:r>
                        <a:rPr lang="en-US" sz="1800" b="0">
                          <a:solidFill>
                            <a:srgbClr val="000000"/>
                          </a:solidFill>
                          <a:latin typeface="Calibri" panose="020F0502020204030204" charset="-122"/>
                        </a:rPr>
                        <a:t>30</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p_date </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8</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Int</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Produst Date</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Not null</a:t>
                      </a:r>
                      <a:endParaRPr lang="en-US" sz="1800" b="0">
                        <a:solidFill>
                          <a:srgbClr val="000000"/>
                        </a:solidFill>
                        <a:latin typeface="Calibri" panose="020F0502020204030204" charset="-122"/>
                      </a:endParaRPr>
                    </a:p>
                  </a:txBody>
                  <a:tcPr marL="12700" marR="12700" marT="12700" vert="horz" anchor="t" anchorCtr="0"/>
                </a:tc>
              </a:tr>
              <a:tr h="252000">
                <a:tc>
                  <a:txBody>
                    <a:bodyPr/>
                    <a:p>
                      <a:pPr indent="0">
                        <a:buNone/>
                      </a:pPr>
                      <a:r>
                        <a:rPr lang="en-US" sz="1800" b="0">
                          <a:solidFill>
                            <a:srgbClr val="000000"/>
                          </a:solidFill>
                          <a:latin typeface="Calibri" panose="020F0502020204030204" charset="-122"/>
                        </a:rPr>
                        <a:t>31</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p_id</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8</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Int</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Product id</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Foreign key </a:t>
                      </a:r>
                      <a:endParaRPr lang="en-US" sz="1800" b="0">
                        <a:solidFill>
                          <a:srgbClr val="000000"/>
                        </a:solidFill>
                        <a:latin typeface="Calibri" panose="020F0502020204030204" charset="-122"/>
                      </a:endParaRPr>
                    </a:p>
                  </a:txBody>
                  <a:tcPr marL="12700" marR="12700" marT="12700" vert="horz" anchor="t" anchorCtr="0"/>
                </a:tc>
              </a:tr>
              <a:tr h="252000">
                <a:tc>
                  <a:txBody>
                    <a:bodyPr/>
                    <a:p>
                      <a:pPr indent="0">
                        <a:buNone/>
                      </a:pPr>
                      <a:r>
                        <a:rPr lang="en-US" sz="1800" b="0">
                          <a:solidFill>
                            <a:srgbClr val="000000"/>
                          </a:solidFill>
                          <a:latin typeface="Calibri" panose="020F0502020204030204" charset="-122"/>
                        </a:rPr>
                        <a:t>32</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p_id</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8</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Int</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Product id</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Foreign key </a:t>
                      </a:r>
                      <a:endParaRPr lang="en-US" sz="1800" b="0">
                        <a:solidFill>
                          <a:srgbClr val="000000"/>
                        </a:solidFill>
                        <a:latin typeface="Calibri" panose="020F0502020204030204" charset="-122"/>
                      </a:endParaRPr>
                    </a:p>
                  </a:txBody>
                  <a:tcPr marL="12700" marR="12700" marT="12700" vert="horz" anchor="t" anchorCtr="0"/>
                </a:tc>
              </a:tr>
              <a:tr h="252000">
                <a:tc>
                  <a:txBody>
                    <a:bodyPr/>
                    <a:p>
                      <a:pPr indent="0">
                        <a:buNone/>
                      </a:pPr>
                      <a:r>
                        <a:rPr lang="en-US" sz="1800" b="0">
                          <a:solidFill>
                            <a:srgbClr val="000000"/>
                          </a:solidFill>
                          <a:latin typeface="Calibri" panose="020F0502020204030204" charset="-122"/>
                        </a:rPr>
                        <a:t>33</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p_id</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8</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Int</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Product id</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Primary key</a:t>
                      </a:r>
                      <a:endParaRPr lang="en-US" sz="1800" b="0">
                        <a:solidFill>
                          <a:srgbClr val="000000"/>
                        </a:solidFill>
                        <a:latin typeface="Calibri" panose="020F0502020204030204" charset="-122"/>
                      </a:endParaRPr>
                    </a:p>
                  </a:txBody>
                  <a:tcPr marL="12700" marR="12700" marT="12700" vert="horz" anchor="t" anchorCtr="0"/>
                </a:tc>
              </a:tr>
              <a:tr h="252000">
                <a:tc>
                  <a:txBody>
                    <a:bodyPr/>
                    <a:p>
                      <a:pPr indent="0">
                        <a:buNone/>
                      </a:pPr>
                      <a:r>
                        <a:rPr lang="en-US" sz="1800" b="0">
                          <a:solidFill>
                            <a:srgbClr val="000000"/>
                          </a:solidFill>
                          <a:latin typeface="Calibri" panose="020F0502020204030204" charset="-122"/>
                        </a:rPr>
                        <a:t>34</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p_id</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8</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Int</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Product id </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Primary key</a:t>
                      </a:r>
                      <a:endParaRPr lang="en-US" sz="1800" b="0">
                        <a:solidFill>
                          <a:srgbClr val="000000"/>
                        </a:solidFill>
                        <a:latin typeface="Calibri" panose="020F0502020204030204" charset="-122"/>
                      </a:endParaRPr>
                    </a:p>
                  </a:txBody>
                  <a:tcPr marL="12700" marR="12700" marT="12700" vert="horz" anchor="t" anchorCtr="0"/>
                </a:tc>
              </a:tr>
              <a:tr h="252000">
                <a:tc>
                  <a:txBody>
                    <a:bodyPr/>
                    <a:p>
                      <a:pPr indent="0">
                        <a:buNone/>
                      </a:pPr>
                      <a:r>
                        <a:rPr lang="en-US" sz="1800" b="0">
                          <a:solidFill>
                            <a:srgbClr val="000000"/>
                          </a:solidFill>
                          <a:latin typeface="Calibri" panose="020F0502020204030204" charset="-122"/>
                        </a:rPr>
                        <a:t>35</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p_price</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5</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Int</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Product Price </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Not null</a:t>
                      </a:r>
                      <a:endParaRPr lang="en-US" sz="1800" b="0">
                        <a:solidFill>
                          <a:srgbClr val="000000"/>
                        </a:solidFill>
                        <a:latin typeface="Calibri" panose="020F0502020204030204" charset="-122"/>
                      </a:endParaRPr>
                    </a:p>
                  </a:txBody>
                  <a:tcPr marL="12700" marR="12700" marT="12700" vert="horz" anchor="t" anchorCtr="0"/>
                </a:tc>
              </a:tr>
              <a:tr h="252000">
                <a:tc>
                  <a:txBody>
                    <a:bodyPr/>
                    <a:p>
                      <a:pPr indent="0">
                        <a:buNone/>
                      </a:pPr>
                      <a:r>
                        <a:rPr lang="en-US" sz="1800" b="0">
                          <a:solidFill>
                            <a:srgbClr val="000000"/>
                          </a:solidFill>
                          <a:latin typeface="Calibri" panose="020F0502020204030204" charset="-122"/>
                        </a:rPr>
                        <a:t>36</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p_price</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5</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Varcher </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Product Price</a:t>
                      </a:r>
                      <a:endParaRPr lang="en-US" sz="1800" b="0">
                        <a:solidFill>
                          <a:srgbClr val="000000"/>
                        </a:solidFill>
                        <a:latin typeface="Calibri" panose="020F0502020204030204" charset="-122"/>
                      </a:endParaRPr>
                    </a:p>
                  </a:txBody>
                  <a:tcPr marL="12700" marR="12700" marT="12700" vert="horz" anchor="t" anchorCtr="0"/>
                </a:tc>
                <a:tc>
                  <a:txBody>
                    <a:bodyPr/>
                    <a:p>
                      <a:pPr indent="0">
                        <a:buNone/>
                      </a:pPr>
                      <a:r>
                        <a:rPr lang="en-US" sz="1800" b="0">
                          <a:solidFill>
                            <a:srgbClr val="000000"/>
                          </a:solidFill>
                          <a:latin typeface="Calibri" panose="020F0502020204030204" charset="-122"/>
                        </a:rPr>
                        <a:t>Not null</a:t>
                      </a:r>
                      <a:endParaRPr lang="en-US" sz="1800" b="0">
                        <a:solidFill>
                          <a:srgbClr val="000000"/>
                        </a:solidFill>
                        <a:latin typeface="Calibri" panose="020F0502020204030204" charset="-122"/>
                      </a:endParaRPr>
                    </a:p>
                  </a:txBody>
                  <a:tcPr marL="12700" marR="12700" marT="12700" vert="horz" anchor="t" anchorCtr="0"/>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635"/>
            <a:ext cx="9144000" cy="473075"/>
          </a:xfrm>
        </p:spPr>
        <p:txBody>
          <a:bodyPr>
            <a:normAutofit/>
          </a:bodyPr>
          <a:lstStyle/>
          <a:p>
            <a:r>
              <a:rPr lang="en-US"/>
              <a:t>DATA DICTIONARY</a:t>
            </a:r>
            <a:endParaRPr lang="en-US"/>
          </a:p>
        </p:txBody>
      </p:sp>
      <p:graphicFrame>
        <p:nvGraphicFramePr>
          <p:cNvPr id="5" name="Table 4"/>
          <p:cNvGraphicFramePr/>
          <p:nvPr/>
        </p:nvGraphicFramePr>
        <p:xfrm>
          <a:off x="363220" y="371475"/>
          <a:ext cx="11465560" cy="11113135"/>
        </p:xfrm>
        <a:graphic>
          <a:graphicData uri="http://schemas.openxmlformats.org/drawingml/2006/table">
            <a:tbl>
              <a:tblPr firstRow="1" bandRow="1">
                <a:tableStyleId>{5940675A-B579-460E-94D1-54222C63F5DA}</a:tableStyleId>
              </a:tblPr>
              <a:tblGrid>
                <a:gridCol w="1580515"/>
                <a:gridCol w="2756535"/>
                <a:gridCol w="1396365"/>
                <a:gridCol w="1265555"/>
                <a:gridCol w="2338705"/>
                <a:gridCol w="2127885"/>
              </a:tblGrid>
              <a:tr h="252000">
                <a:tc>
                  <a:txBody>
                    <a:bodyPr/>
                    <a:p>
                      <a:pPr>
                        <a:buNone/>
                      </a:pPr>
                      <a:r>
                        <a:rPr lang="en-US"/>
                        <a:t>Sr.no</a:t>
                      </a:r>
                      <a:endParaRPr lang="en-US"/>
                    </a:p>
                  </a:txBody>
                  <a:tcPr anchor="t" anchorCtr="0"/>
                </a:tc>
                <a:tc>
                  <a:txBody>
                    <a:bodyPr/>
                    <a:p>
                      <a:pPr>
                        <a:buNone/>
                      </a:pPr>
                      <a:r>
                        <a:rPr lang="en-US"/>
                        <a:t>Field Name</a:t>
                      </a:r>
                      <a:endParaRPr lang="en-US"/>
                    </a:p>
                  </a:txBody>
                  <a:tcPr anchor="t" anchorCtr="0"/>
                </a:tc>
                <a:tc>
                  <a:txBody>
                    <a:bodyPr/>
                    <a:p>
                      <a:pPr>
                        <a:buNone/>
                      </a:pPr>
                      <a:r>
                        <a:rPr lang="en-US"/>
                        <a:t>Field Size</a:t>
                      </a:r>
                      <a:endParaRPr lang="en-US"/>
                    </a:p>
                  </a:txBody>
                  <a:tcPr anchor="t" anchorCtr="0"/>
                </a:tc>
                <a:tc>
                  <a:txBody>
                    <a:bodyPr/>
                    <a:p>
                      <a:pPr>
                        <a:buNone/>
                      </a:pPr>
                      <a:r>
                        <a:rPr lang="en-US"/>
                        <a:t>Data Type</a:t>
                      </a:r>
                      <a:endParaRPr lang="en-US"/>
                    </a:p>
                  </a:txBody>
                  <a:tcPr anchor="t" anchorCtr="0"/>
                </a:tc>
                <a:tc>
                  <a:txBody>
                    <a:bodyPr/>
                    <a:p>
                      <a:pPr>
                        <a:buNone/>
                      </a:pPr>
                      <a:r>
                        <a:rPr lang="en-US"/>
                        <a:t>Description</a:t>
                      </a:r>
                      <a:endParaRPr lang="en-US"/>
                    </a:p>
                  </a:txBody>
                  <a:tcPr anchor="t" anchorCtr="0"/>
                </a:tc>
                <a:tc>
                  <a:txBody>
                    <a:bodyPr/>
                    <a:p>
                      <a:pPr>
                        <a:buNone/>
                      </a:pPr>
                      <a:r>
                        <a:rPr lang="en-US"/>
                        <a:t>Constraints</a:t>
                      </a:r>
                      <a:endParaRPr lang="en-US"/>
                    </a:p>
                  </a:txBody>
                  <a:tcPr anchor="t" anchorCtr="0"/>
                </a:tc>
              </a:tr>
              <a:tr h="252000">
                <a:tc>
                  <a:txBody>
                    <a:bodyPr/>
                    <a:p>
                      <a:pPr indent="0">
                        <a:buNone/>
                      </a:pPr>
                      <a:r>
                        <a:rPr lang="en-US" sz="1800" b="0">
                          <a:solidFill>
                            <a:srgbClr val="000000"/>
                          </a:solidFill>
                          <a:latin typeface="Calibri" panose="020F0502020204030204" charset="-122"/>
                        </a:rPr>
                        <a:t>37</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p_quality </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10</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Varcher </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Product Quality</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Not null</a:t>
                      </a:r>
                      <a:endParaRPr lang="en-US" sz="1800" b="0">
                        <a:solidFill>
                          <a:srgbClr val="000000"/>
                        </a:solidFill>
                        <a:latin typeface="Calibri" panose="020F0502020204030204" charset="-122"/>
                      </a:endParaRPr>
                    </a:p>
                  </a:txBody>
                  <a:tcPr marL="12700" marR="12700" marT="12700" vert="horz" anchor="b" anchorCtr="0"/>
                </a:tc>
              </a:tr>
              <a:tr h="252000">
                <a:tc>
                  <a:txBody>
                    <a:bodyPr/>
                    <a:p>
                      <a:pPr indent="0">
                        <a:buNone/>
                      </a:pPr>
                      <a:r>
                        <a:rPr lang="en-US" sz="1800" b="0">
                          <a:solidFill>
                            <a:srgbClr val="000000"/>
                          </a:solidFill>
                          <a:latin typeface="Calibri" panose="020F0502020204030204" charset="-122"/>
                        </a:rPr>
                        <a:t>38</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p_quantity</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10</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Varcher </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Product Quantity </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Not null</a:t>
                      </a:r>
                      <a:endParaRPr lang="en-US" sz="1800" b="0">
                        <a:solidFill>
                          <a:srgbClr val="000000"/>
                        </a:solidFill>
                        <a:latin typeface="Calibri" panose="020F0502020204030204" charset="-122"/>
                      </a:endParaRPr>
                    </a:p>
                  </a:txBody>
                  <a:tcPr marL="12700" marR="12700" marT="12700" vert="horz" anchor="b" anchorCtr="0"/>
                </a:tc>
              </a:tr>
              <a:tr h="252000">
                <a:tc>
                  <a:txBody>
                    <a:bodyPr/>
                    <a:p>
                      <a:pPr indent="0">
                        <a:buNone/>
                      </a:pPr>
                      <a:r>
                        <a:rPr lang="en-US" sz="1800" b="0">
                          <a:solidFill>
                            <a:srgbClr val="000000"/>
                          </a:solidFill>
                          <a:latin typeface="Calibri" panose="020F0502020204030204" charset="-122"/>
                        </a:rPr>
                        <a:t>39</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p_type</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9</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varcher</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Product type</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Not null</a:t>
                      </a:r>
                      <a:endParaRPr lang="en-US" sz="1800" b="0">
                        <a:solidFill>
                          <a:srgbClr val="000000"/>
                        </a:solidFill>
                        <a:latin typeface="Calibri" panose="020F0502020204030204" charset="-122"/>
                      </a:endParaRPr>
                    </a:p>
                  </a:txBody>
                  <a:tcPr marL="12700" marR="12700" marT="12700" vert="horz" anchor="b" anchorCtr="0"/>
                </a:tc>
              </a:tr>
              <a:tr h="252000">
                <a:tc>
                  <a:txBody>
                    <a:bodyPr/>
                    <a:p>
                      <a:pPr indent="0">
                        <a:buNone/>
                      </a:pPr>
                      <a:r>
                        <a:rPr lang="en-US" sz="1800" b="0">
                          <a:solidFill>
                            <a:srgbClr val="000000"/>
                          </a:solidFill>
                          <a:latin typeface="Calibri" panose="020F0502020204030204" charset="-122"/>
                        </a:rPr>
                        <a:t>40</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p_type</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5</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Varcher </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Product type</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Not null</a:t>
                      </a:r>
                      <a:endParaRPr lang="en-US" sz="1800" b="0">
                        <a:solidFill>
                          <a:srgbClr val="000000"/>
                        </a:solidFill>
                        <a:latin typeface="Calibri" panose="020F0502020204030204" charset="-122"/>
                      </a:endParaRPr>
                    </a:p>
                  </a:txBody>
                  <a:tcPr marL="12700" marR="12700" marT="12700" vert="horz" anchor="b" anchorCtr="0"/>
                </a:tc>
              </a:tr>
              <a:tr h="432435">
                <a:tc>
                  <a:txBody>
                    <a:bodyPr/>
                    <a:p>
                      <a:pPr indent="0">
                        <a:buNone/>
                      </a:pPr>
                      <a:r>
                        <a:rPr lang="en-US" sz="1800" b="0">
                          <a:solidFill>
                            <a:srgbClr val="000000"/>
                          </a:solidFill>
                          <a:latin typeface="Calibri" panose="020F0502020204030204" charset="-122"/>
                        </a:rPr>
                        <a:t>41</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t_contactNo</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11</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Int</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Tailor contact</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Not null</a:t>
                      </a:r>
                      <a:endParaRPr lang="en-US" sz="1800" b="0">
                        <a:solidFill>
                          <a:srgbClr val="000000"/>
                        </a:solidFill>
                        <a:latin typeface="Calibri" panose="020F0502020204030204" charset="-122"/>
                      </a:endParaRPr>
                    </a:p>
                  </a:txBody>
                  <a:tcPr marL="12700" marR="12700" marT="12700" vert="horz" anchor="b" anchorCtr="0"/>
                </a:tc>
              </a:tr>
              <a:tr h="252000">
                <a:tc>
                  <a:txBody>
                    <a:bodyPr/>
                    <a:p>
                      <a:pPr indent="0">
                        <a:buNone/>
                      </a:pPr>
                      <a:r>
                        <a:rPr lang="en-US" sz="1800" b="0">
                          <a:solidFill>
                            <a:srgbClr val="000000"/>
                          </a:solidFill>
                          <a:latin typeface="Calibri" panose="020F0502020204030204" charset="-122"/>
                        </a:rPr>
                        <a:t>42</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t_emailId</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27</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varchar </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Tailor email</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Not null</a:t>
                      </a:r>
                      <a:endParaRPr lang="en-US" sz="1800" b="0">
                        <a:solidFill>
                          <a:srgbClr val="000000"/>
                        </a:solidFill>
                        <a:latin typeface="Calibri" panose="020F0502020204030204" charset="-122"/>
                      </a:endParaRPr>
                    </a:p>
                  </a:txBody>
                  <a:tcPr marL="12700" marR="12700" marT="12700" vert="horz" anchor="b" anchorCtr="0"/>
                </a:tc>
              </a:tr>
              <a:tr h="252000">
                <a:tc>
                  <a:txBody>
                    <a:bodyPr/>
                    <a:p>
                      <a:pPr indent="0">
                        <a:buNone/>
                      </a:pPr>
                      <a:r>
                        <a:rPr lang="en-US" sz="1800" b="0">
                          <a:solidFill>
                            <a:srgbClr val="000000"/>
                          </a:solidFill>
                          <a:latin typeface="Calibri" panose="020F0502020204030204" charset="-122"/>
                        </a:rPr>
                        <a:t>43</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t_id</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8</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Int</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Tailor id</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Primary key</a:t>
                      </a:r>
                      <a:endParaRPr lang="en-US" sz="1800" b="0">
                        <a:solidFill>
                          <a:srgbClr val="000000"/>
                        </a:solidFill>
                        <a:latin typeface="Calibri" panose="020F0502020204030204" charset="-122"/>
                      </a:endParaRPr>
                    </a:p>
                  </a:txBody>
                  <a:tcPr marL="12700" marR="12700" marT="12700" vert="horz" anchor="b" anchorCtr="0"/>
                </a:tc>
              </a:tr>
              <a:tr h="252000">
                <a:tc>
                  <a:txBody>
                    <a:bodyPr/>
                    <a:p>
                      <a:pPr indent="0">
                        <a:buNone/>
                      </a:pPr>
                      <a:r>
                        <a:rPr lang="en-US" sz="1800" b="0">
                          <a:solidFill>
                            <a:srgbClr val="000000"/>
                          </a:solidFill>
                          <a:latin typeface="Calibri" panose="020F0502020204030204" charset="-122"/>
                        </a:rPr>
                        <a:t>44</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t_id</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8</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Int</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Tailor id</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Primary key</a:t>
                      </a:r>
                      <a:endParaRPr lang="en-US" sz="1800" b="0">
                        <a:solidFill>
                          <a:srgbClr val="000000"/>
                        </a:solidFill>
                        <a:latin typeface="Calibri" panose="020F0502020204030204" charset="-122"/>
                      </a:endParaRPr>
                    </a:p>
                  </a:txBody>
                  <a:tcPr marL="12700" marR="12700" marT="12700" vert="horz" anchor="b" anchorCtr="0"/>
                </a:tc>
              </a:tr>
              <a:tr h="252000">
                <a:tc>
                  <a:txBody>
                    <a:bodyPr/>
                    <a:p>
                      <a:pPr indent="0">
                        <a:buNone/>
                      </a:pPr>
                      <a:r>
                        <a:rPr lang="en-US" sz="1800" b="0">
                          <a:solidFill>
                            <a:srgbClr val="000000"/>
                          </a:solidFill>
                          <a:latin typeface="Calibri" panose="020F0502020204030204" charset="-122"/>
                        </a:rPr>
                        <a:t>45</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t_id</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8</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Int</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Tailor id</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Foreign key </a:t>
                      </a:r>
                      <a:endParaRPr lang="en-US" sz="1800" b="0">
                        <a:solidFill>
                          <a:srgbClr val="000000"/>
                        </a:solidFill>
                        <a:latin typeface="Calibri" panose="020F0502020204030204" charset="-122"/>
                      </a:endParaRPr>
                    </a:p>
                  </a:txBody>
                  <a:tcPr marL="12700" marR="12700" marT="12700" vert="horz" anchor="b" anchorCtr="0"/>
                </a:tc>
              </a:tr>
              <a:tr h="252000">
                <a:tc>
                  <a:txBody>
                    <a:bodyPr/>
                    <a:p>
                      <a:pPr indent="0">
                        <a:buNone/>
                      </a:pPr>
                      <a:r>
                        <a:rPr lang="en-US" sz="1800" b="0">
                          <a:solidFill>
                            <a:srgbClr val="000000"/>
                          </a:solidFill>
                          <a:latin typeface="Calibri" panose="020F0502020204030204" charset="-122"/>
                        </a:rPr>
                        <a:t>46</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t_password</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12</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varchar </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Tailor password</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Not null</a:t>
                      </a:r>
                      <a:endParaRPr lang="en-US" sz="1800" b="0">
                        <a:solidFill>
                          <a:srgbClr val="000000"/>
                        </a:solidFill>
                        <a:latin typeface="Calibri" panose="020F0502020204030204" charset="-122"/>
                      </a:endParaRPr>
                    </a:p>
                  </a:txBody>
                  <a:tcPr marL="12700" marR="12700" marT="12700" vert="horz" anchor="b" anchorCtr="0"/>
                </a:tc>
              </a:tr>
              <a:tr h="252000">
                <a:tc>
                  <a:txBody>
                    <a:bodyPr/>
                    <a:p>
                      <a:pPr indent="0">
                        <a:buNone/>
                      </a:pPr>
                      <a:r>
                        <a:rPr lang="en-US" sz="1800" b="0">
                          <a:solidFill>
                            <a:srgbClr val="000000"/>
                          </a:solidFill>
                          <a:latin typeface="Calibri" panose="020F0502020204030204" charset="-122"/>
                        </a:rPr>
                        <a:t>47</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t_qrcode</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1</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varchar </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Tailor QR Code</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Foreign key </a:t>
                      </a:r>
                      <a:endParaRPr lang="en-US" sz="1800" b="0">
                        <a:solidFill>
                          <a:srgbClr val="000000"/>
                        </a:solidFill>
                        <a:latin typeface="Calibri" panose="020F0502020204030204" charset="-122"/>
                      </a:endParaRPr>
                    </a:p>
                  </a:txBody>
                  <a:tcPr marL="12700" marR="12700" marT="12700" vert="horz" anchor="b" anchorCtr="0"/>
                </a:tc>
              </a:tr>
              <a:tr h="252000">
                <a:tc>
                  <a:txBody>
                    <a:bodyPr/>
                    <a:p>
                      <a:pPr indent="0">
                        <a:buNone/>
                      </a:pPr>
                      <a:r>
                        <a:rPr lang="en-US" sz="1800" b="0">
                          <a:solidFill>
                            <a:srgbClr val="000000"/>
                          </a:solidFill>
                          <a:latin typeface="Calibri" panose="020F0502020204030204" charset="-122"/>
                        </a:rPr>
                        <a:t>48</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t_TableNo</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12</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Int</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Tailor name</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Not null</a:t>
                      </a:r>
                      <a:endParaRPr lang="en-US" sz="1800" b="0">
                        <a:solidFill>
                          <a:srgbClr val="000000"/>
                        </a:solidFill>
                        <a:latin typeface="Calibri" panose="020F0502020204030204" charset="-122"/>
                      </a:endParaRPr>
                    </a:p>
                  </a:txBody>
                  <a:tcPr marL="12700" marR="12700" marT="12700" vert="horz" anchor="b" anchorCtr="0"/>
                </a:tc>
              </a:tr>
              <a:tr h="252000">
                <a:tc>
                  <a:txBody>
                    <a:bodyPr/>
                    <a:p>
                      <a:pPr indent="0">
                        <a:buNone/>
                      </a:pPr>
                      <a:r>
                        <a:rPr lang="en-US" sz="1800" b="0">
                          <a:solidFill>
                            <a:srgbClr val="000000"/>
                          </a:solidFill>
                          <a:latin typeface="Calibri" panose="020F0502020204030204" charset="-122"/>
                        </a:rPr>
                        <a:t>49</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t_username</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10</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varchar </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Tailor username</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Not null</a:t>
                      </a:r>
                      <a:endParaRPr lang="en-US" sz="1800" b="0">
                        <a:solidFill>
                          <a:srgbClr val="000000"/>
                        </a:solidFill>
                        <a:latin typeface="Calibri" panose="020F0502020204030204" charset="-122"/>
                      </a:endParaRPr>
                    </a:p>
                  </a:txBody>
                  <a:tcPr marL="12700" marR="12700" marT="12700" vert="horz" anchor="b" anchorCtr="0"/>
                </a:tc>
              </a:tr>
              <a:tr h="252000">
                <a:tc>
                  <a:txBody>
                    <a:bodyPr/>
                    <a:p>
                      <a:pPr indent="0">
                        <a:buNone/>
                      </a:pPr>
                      <a:r>
                        <a:rPr lang="en-US" sz="1800" b="0">
                          <a:solidFill>
                            <a:srgbClr val="000000"/>
                          </a:solidFill>
                          <a:latin typeface="Calibri" panose="020F0502020204030204" charset="-122"/>
                        </a:rPr>
                        <a:t>50</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Total_bill</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5</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Int</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Total Bill</a:t>
                      </a:r>
                      <a:endParaRPr lang="en-US" sz="1800" b="0">
                        <a:solidFill>
                          <a:srgbClr val="000000"/>
                        </a:solidFill>
                        <a:latin typeface="Calibri" panose="020F0502020204030204" charset="-122"/>
                      </a:endParaRPr>
                    </a:p>
                  </a:txBody>
                  <a:tcPr marL="12700" marR="12700" marT="12700" vert="horz" anchor="b" anchorCtr="0"/>
                </a:tc>
                <a:tc>
                  <a:txBody>
                    <a:bodyPr/>
                    <a:p>
                      <a:pPr indent="0">
                        <a:buNone/>
                      </a:pPr>
                      <a:r>
                        <a:rPr lang="en-US" sz="1800" b="0">
                          <a:solidFill>
                            <a:srgbClr val="000000"/>
                          </a:solidFill>
                          <a:latin typeface="Calibri" panose="020F0502020204030204" charset="-122"/>
                        </a:rPr>
                        <a:t>Not null</a:t>
                      </a:r>
                      <a:endParaRPr lang="en-US" sz="1800" b="0">
                        <a:solidFill>
                          <a:srgbClr val="000000"/>
                        </a:solidFill>
                        <a:latin typeface="Calibri" panose="020F0502020204030204" charset="-122"/>
                      </a:endParaRPr>
                    </a:p>
                  </a:txBody>
                  <a:tcPr marL="12700" marR="12700" marT="12700" vert="horz" anchor="b" anchorCtr="0"/>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107" y="1421193"/>
            <a:ext cx="10515600" cy="1325563"/>
          </a:xfrm>
        </p:spPr>
        <p:txBody>
          <a:bodyPr>
            <a:normAutofit/>
          </a:bodyPr>
          <a:lstStyle/>
          <a:p>
            <a:r>
              <a:rPr lang="en-US" sz="6600" dirty="0" smtClean="0"/>
              <a:t>THANK YOU</a:t>
            </a:r>
            <a:endParaRPr lang="en-IN" sz="6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NEED FOR SYSTEM</a:t>
            </a:r>
            <a:endParaRPr lang="en-IN" dirty="0"/>
          </a:p>
        </p:txBody>
      </p:sp>
      <p:sp>
        <p:nvSpPr>
          <p:cNvPr id="3" name="Content Placeholder 2"/>
          <p:cNvSpPr>
            <a:spLocks noGrp="1"/>
          </p:cNvSpPr>
          <p:nvPr>
            <p:ph idx="1"/>
          </p:nvPr>
        </p:nvSpPr>
        <p:spPr>
          <a:xfrm>
            <a:off x="838200" y="1056067"/>
            <a:ext cx="10515600" cy="4837560"/>
          </a:xfrm>
        </p:spPr>
        <p:txBody>
          <a:bodyPr>
            <a:noAutofit/>
          </a:bodyPr>
          <a:lstStyle/>
          <a:p>
            <a:r>
              <a:rPr lang="en-US" sz="1800" b="1" dirty="0"/>
              <a:t>Efficiency and Productivity:</a:t>
            </a:r>
            <a:r>
              <a:rPr lang="en-US" sz="1800" dirty="0"/>
              <a:t> The app can significantly improve the efficiency of tailoring businesses by automating manual tasks such as appointment scheduling, measurement recording, and order tracking. This streamlining of operations can lead to increased productivity and reduced errors.</a:t>
            </a:r>
            <a:endParaRPr lang="en-US" sz="1800" dirty="0"/>
          </a:p>
          <a:p>
            <a:r>
              <a:rPr lang="en-US" sz="1800" b="1" dirty="0"/>
              <a:t>Improved Customer Experience:</a:t>
            </a:r>
            <a:r>
              <a:rPr lang="en-US" sz="1800" dirty="0"/>
              <a:t> Tailor apps offer a more convenient and transparent experience for customers. They can easily book appointments, track orders, and receive updates, ultimately leading to higher customer satisfaction and retention.</a:t>
            </a:r>
            <a:endParaRPr lang="en-US" sz="1800" dirty="0"/>
          </a:p>
          <a:p>
            <a:r>
              <a:rPr lang="en-US" sz="1800" b="1" dirty="0"/>
              <a:t>Access to Digital Tools:</a:t>
            </a:r>
            <a:r>
              <a:rPr lang="en-US" sz="1800" dirty="0"/>
              <a:t> The app provides tailors with access to digital tools for managing their business. This includes digital catalogs for fabric and design selection, which can help them stay organized and offer a wider range of options to customers.</a:t>
            </a:r>
            <a:endParaRPr lang="en-US" sz="1800" dirty="0"/>
          </a:p>
          <a:p>
            <a:r>
              <a:rPr lang="en-US" sz="1800" b="1" dirty="0" smtClean="0"/>
              <a:t>Enhanced </a:t>
            </a:r>
            <a:r>
              <a:rPr lang="en-US" sz="1800" b="1" dirty="0"/>
              <a:t>Measurement Accuracy:</a:t>
            </a:r>
            <a:r>
              <a:rPr lang="en-US" sz="1800" dirty="0"/>
              <a:t> Measurement recording within the app ensures accurate and consistent measurements, reducing the likelihood of errors in the tailoring process.</a:t>
            </a:r>
            <a:endParaRPr lang="en-US" sz="1800" dirty="0"/>
          </a:p>
          <a:p>
            <a:r>
              <a:rPr lang="en-US" sz="1800" b="1" dirty="0"/>
              <a:t>Secure Payment Processing:</a:t>
            </a:r>
            <a:r>
              <a:rPr lang="en-US" sz="1800" dirty="0"/>
              <a:t> With integrated payment processing, tailors can securely accept payments, reducing the need for handling cash and enhancing financial security.</a:t>
            </a:r>
            <a:endParaRPr lang="en-US" sz="1800" dirty="0"/>
          </a:p>
          <a:p>
            <a:r>
              <a:rPr lang="en-US" sz="1800" b="1" dirty="0"/>
              <a:t>Business Growth:</a:t>
            </a:r>
            <a:r>
              <a:rPr lang="en-US" sz="1800" dirty="0"/>
              <a:t> The app can support business growth by providing insights through analytics tools, enabling tailors to make informed decisions about inventory, pricing, and marketing strategies.</a:t>
            </a:r>
            <a:endParaRPr lang="en-US" sz="1800" dirty="0"/>
          </a:p>
          <a:p>
            <a:r>
              <a:rPr lang="en-US" sz="1800" b="1" dirty="0" smtClean="0"/>
              <a:t>Customer </a:t>
            </a:r>
            <a:r>
              <a:rPr lang="en-US" sz="1800" b="1" dirty="0"/>
              <a:t>Engagement:</a:t>
            </a:r>
            <a:r>
              <a:rPr lang="en-US" sz="1800" dirty="0"/>
              <a:t> Tailoring businesses can use the app to engage with customers, send promotions, and maintain ongoing relationships. This can lead to repeat business and word-of-mouth referrals.</a:t>
            </a:r>
            <a:endParaRPr lang="en-US" sz="1800" dirty="0"/>
          </a:p>
          <a:p>
            <a:r>
              <a:rPr lang="en-US" sz="1800" b="1" dirty="0"/>
              <a:t>Adaptation to Digital Trends:</a:t>
            </a:r>
            <a:r>
              <a:rPr lang="en-US" sz="1800" dirty="0"/>
              <a:t> As digital innovation continues to reshape industries, adapting to these trends is crucial for the long-term sustainability of tailoring businesses.</a:t>
            </a:r>
            <a:endParaRPr lang="en-US" sz="1800" dirty="0"/>
          </a:p>
          <a:p>
            <a:pPr>
              <a:lnSpc>
                <a:spcPct val="100000"/>
              </a:lnSpc>
            </a:pPr>
            <a:endParaRPr lang="en-IN" sz="1800" dirty="0">
              <a:latin typeface="Arial Rounded MT Bold" panose="020F07040305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169" y="0"/>
            <a:ext cx="10515600" cy="1325563"/>
          </a:xfrm>
        </p:spPr>
        <p:txBody>
          <a:bodyPr/>
          <a:lstStyle/>
          <a:p>
            <a:r>
              <a:rPr lang="en-US" dirty="0" smtClean="0"/>
              <a:t>OBJECTIVES &amp; SCOPE</a:t>
            </a:r>
            <a:endParaRPr lang="en-IN" dirty="0"/>
          </a:p>
        </p:txBody>
      </p:sp>
      <p:sp>
        <p:nvSpPr>
          <p:cNvPr id="3" name="Content Placeholder 2"/>
          <p:cNvSpPr>
            <a:spLocks noGrp="1"/>
          </p:cNvSpPr>
          <p:nvPr>
            <p:ph idx="1"/>
          </p:nvPr>
        </p:nvSpPr>
        <p:spPr>
          <a:xfrm>
            <a:off x="825321" y="1104408"/>
            <a:ext cx="10515600" cy="4351338"/>
          </a:xfrm>
        </p:spPr>
        <p:txBody>
          <a:bodyPr>
            <a:noAutofit/>
          </a:bodyPr>
          <a:lstStyle/>
          <a:p>
            <a:r>
              <a:rPr lang="en-US" sz="2000" b="1" dirty="0" smtClean="0"/>
              <a:t>User </a:t>
            </a:r>
            <a:r>
              <a:rPr lang="en-US" sz="2000" b="1" dirty="0"/>
              <a:t>Roles:</a:t>
            </a:r>
            <a:r>
              <a:rPr lang="en-US" sz="2000" dirty="0"/>
              <a:t> The app caters to two primary user roles: tailors (business owners) and customers. Each role has specific functionalities and access levels.</a:t>
            </a:r>
            <a:endParaRPr lang="en-US" sz="2000" dirty="0"/>
          </a:p>
          <a:p>
            <a:r>
              <a:rPr lang="en-US" sz="2000" b="1" dirty="0"/>
              <a:t>Data Security:</a:t>
            </a:r>
            <a:r>
              <a:rPr lang="en-US" sz="2000" dirty="0"/>
              <a:t> The scope encompasses robust data security measures to protect sensitive customer data and payment information.</a:t>
            </a:r>
            <a:endParaRPr lang="en-US" sz="2000" dirty="0"/>
          </a:p>
          <a:p>
            <a:r>
              <a:rPr lang="en-US" sz="2000" b="1" dirty="0"/>
              <a:t>Compatibility:</a:t>
            </a:r>
            <a:r>
              <a:rPr lang="en-US" sz="2000" dirty="0"/>
              <a:t> The app should be compatible with a range of Android devices and screen sizes to ensure broad accessibility</a:t>
            </a:r>
            <a:r>
              <a:rPr lang="en-US" sz="2000" dirty="0" smtClean="0"/>
              <a:t>.</a:t>
            </a:r>
            <a:endParaRPr lang="en-US" sz="2000" dirty="0"/>
          </a:p>
          <a:p>
            <a:r>
              <a:rPr lang="en-US" sz="2000" b="1" dirty="0"/>
              <a:t>Documentation:</a:t>
            </a:r>
            <a:r>
              <a:rPr lang="en-US" sz="2000" dirty="0"/>
              <a:t> The development includes the creation of user documentation and tutorials to guide tailors and customers on using the app effectively.</a:t>
            </a:r>
            <a:endParaRPr lang="en-US" sz="2000" dirty="0"/>
          </a:p>
          <a:p>
            <a:r>
              <a:rPr lang="en-US" sz="2000" b="1" dirty="0"/>
              <a:t>Support and Maintenance:</a:t>
            </a:r>
            <a:r>
              <a:rPr lang="en-US" sz="2000" dirty="0"/>
              <a:t> Ongoing support and maintenance will be required to address issues, provide updates, and ensure the app's continued functionality.</a:t>
            </a:r>
            <a:endParaRPr lang="en-US" sz="2000" dirty="0"/>
          </a:p>
          <a:p>
            <a:r>
              <a:rPr lang="en-US" sz="2000" b="1" dirty="0" smtClean="0"/>
              <a:t>Scalability</a:t>
            </a:r>
            <a:r>
              <a:rPr lang="en-US" sz="2000" b="1" dirty="0"/>
              <a:t>:</a:t>
            </a:r>
            <a:r>
              <a:rPr lang="en-US" sz="2000" dirty="0"/>
              <a:t> Plan for the app's scalability as the user base grows, allowing for increased usage and additional features in the future.</a:t>
            </a:r>
            <a:endParaRPr lang="en-US" sz="2000" dirty="0"/>
          </a:p>
          <a:p>
            <a:r>
              <a:rPr lang="en-US" sz="2000" b="1" dirty="0"/>
              <a:t>Marketing:</a:t>
            </a:r>
            <a:r>
              <a:rPr lang="en-US" sz="2000" dirty="0"/>
              <a:t> The scope may include initial marketing efforts to promote the app to tailors and potential customers through various channels.</a:t>
            </a:r>
            <a:endParaRPr lang="en-US" sz="2000" dirty="0"/>
          </a:p>
          <a:p>
            <a:r>
              <a:rPr lang="en-US" sz="2000" b="1" dirty="0"/>
              <a:t>Feedback and Iteration:</a:t>
            </a:r>
            <a:r>
              <a:rPr lang="en-US" sz="2000" dirty="0"/>
              <a:t> Continuously gather user feedback and iterate on the app to improve functionality and address user needs and concerns.</a:t>
            </a:r>
            <a:endParaRPr lang="en-US" sz="2000" dirty="0"/>
          </a:p>
          <a:p>
            <a:pPr marL="0" indent="0">
              <a:buNone/>
            </a:pPr>
            <a:endParaRPr lang="en-IN" sz="2000" dirty="0">
              <a:latin typeface="Arial Rounded MT Bold" panose="020F07040305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26489"/>
            <a:ext cx="10515600" cy="1325563"/>
          </a:xfrm>
        </p:spPr>
        <p:txBody>
          <a:bodyPr/>
          <a:lstStyle/>
          <a:p>
            <a:r>
              <a:rPr lang="en-US" dirty="0" smtClean="0"/>
              <a:t>TECHNOLOGY DETAILS</a:t>
            </a:r>
            <a:endParaRPr lang="en-IN" dirty="0"/>
          </a:p>
        </p:txBody>
      </p:sp>
      <p:sp>
        <p:nvSpPr>
          <p:cNvPr id="3" name="Content Placeholder 2"/>
          <p:cNvSpPr>
            <a:spLocks noGrp="1"/>
          </p:cNvSpPr>
          <p:nvPr>
            <p:ph sz="half" idx="1"/>
          </p:nvPr>
        </p:nvSpPr>
        <p:spPr>
          <a:xfrm>
            <a:off x="838200" y="2031687"/>
            <a:ext cx="5181600" cy="4351338"/>
          </a:xfrm>
        </p:spPr>
        <p:txBody>
          <a:bodyPr>
            <a:normAutofit/>
          </a:bodyPr>
          <a:lstStyle/>
          <a:p>
            <a:pPr>
              <a:lnSpc>
                <a:spcPct val="100000"/>
              </a:lnSpc>
            </a:pPr>
            <a:r>
              <a:rPr lang="en-US" sz="2000" dirty="0" smtClean="0">
                <a:latin typeface="Arial Rounded MT Bold" panose="020F0704030504030204" pitchFamily="34" charset="0"/>
              </a:rPr>
              <a:t>HARDWARE REQUIREMENT:</a:t>
            </a:r>
            <a:endParaRPr lang="en-US" sz="2000" dirty="0" smtClean="0">
              <a:latin typeface="Arial Rounded MT Bold" panose="020F0704030504030204" pitchFamily="34" charset="0"/>
            </a:endParaRPr>
          </a:p>
          <a:p>
            <a:pPr>
              <a:lnSpc>
                <a:spcPct val="100000"/>
              </a:lnSpc>
            </a:pPr>
            <a:endParaRPr lang="en-US" sz="2000" dirty="0" smtClean="0">
              <a:latin typeface="Arial Rounded MT Bold" panose="020F0704030504030204" pitchFamily="34" charset="0"/>
            </a:endParaRPr>
          </a:p>
          <a:p>
            <a:pPr marL="0" indent="0">
              <a:lnSpc>
                <a:spcPct val="100000"/>
              </a:lnSpc>
              <a:buNone/>
            </a:pPr>
            <a:r>
              <a:rPr lang="en-US" sz="2000" b="1" dirty="0" smtClean="0"/>
              <a:t>Processor: Intel Core i7 &amp; 2.00Hz </a:t>
            </a:r>
            <a:endParaRPr lang="en-US" sz="2000" b="1" dirty="0" smtClean="0"/>
          </a:p>
          <a:p>
            <a:pPr marL="0" indent="0">
              <a:lnSpc>
                <a:spcPct val="100000"/>
              </a:lnSpc>
              <a:buNone/>
            </a:pPr>
            <a:r>
              <a:rPr lang="en-US" sz="2000" b="1" dirty="0" smtClean="0"/>
              <a:t>RAM: 8 GB And Above</a:t>
            </a:r>
            <a:endParaRPr lang="en-US" sz="2000" b="1" dirty="0" smtClean="0"/>
          </a:p>
          <a:p>
            <a:pPr marL="0" indent="0">
              <a:lnSpc>
                <a:spcPct val="100000"/>
              </a:lnSpc>
              <a:buNone/>
            </a:pPr>
            <a:r>
              <a:rPr lang="en-US" sz="2000" b="1" dirty="0" smtClean="0"/>
              <a:t>Hard Disk: 128 GB</a:t>
            </a:r>
            <a:endParaRPr lang="en-US" sz="2000" b="1" dirty="0" smtClean="0"/>
          </a:p>
          <a:p>
            <a:pPr marL="0" indent="0">
              <a:lnSpc>
                <a:spcPct val="100000"/>
              </a:lnSpc>
              <a:buNone/>
            </a:pPr>
            <a:r>
              <a:rPr lang="en-US" sz="2000" b="1" dirty="0" smtClean="0"/>
              <a:t>Cache Memory : 514 KB</a:t>
            </a:r>
            <a:endParaRPr lang="en-US" sz="2000" b="1" dirty="0" smtClean="0"/>
          </a:p>
          <a:p>
            <a:pPr>
              <a:lnSpc>
                <a:spcPct val="100000"/>
              </a:lnSpc>
            </a:pPr>
            <a:endParaRPr lang="en-IN" sz="2000" b="1" dirty="0"/>
          </a:p>
        </p:txBody>
      </p:sp>
      <p:sp>
        <p:nvSpPr>
          <p:cNvPr id="4" name="Content Placeholder 3"/>
          <p:cNvSpPr>
            <a:spLocks noGrp="1"/>
          </p:cNvSpPr>
          <p:nvPr>
            <p:ph sz="half" idx="2"/>
          </p:nvPr>
        </p:nvSpPr>
        <p:spPr>
          <a:xfrm>
            <a:off x="6223716" y="2031687"/>
            <a:ext cx="5181600" cy="4351338"/>
          </a:xfrm>
        </p:spPr>
        <p:txBody>
          <a:bodyPr/>
          <a:lstStyle/>
          <a:p>
            <a:pPr>
              <a:lnSpc>
                <a:spcPct val="100000"/>
              </a:lnSpc>
            </a:pPr>
            <a:r>
              <a:rPr lang="en-US" sz="2000" b="1" dirty="0" smtClean="0"/>
              <a:t>SOFTWARE REQUIREMENT:</a:t>
            </a:r>
            <a:endParaRPr lang="en-US" sz="2000" b="1" dirty="0" smtClean="0"/>
          </a:p>
          <a:p>
            <a:pPr>
              <a:lnSpc>
                <a:spcPct val="100000"/>
              </a:lnSpc>
            </a:pPr>
            <a:endParaRPr lang="en-US" sz="2000" b="1" dirty="0" smtClean="0"/>
          </a:p>
          <a:p>
            <a:pPr marL="0" indent="0">
              <a:lnSpc>
                <a:spcPct val="100000"/>
              </a:lnSpc>
              <a:buNone/>
            </a:pPr>
            <a:r>
              <a:rPr lang="en-US" sz="2000" b="1" dirty="0" smtClean="0"/>
              <a:t>Frontend Language: XML, JSON,JS</a:t>
            </a:r>
            <a:endParaRPr lang="en-US" sz="2000" b="1" dirty="0" smtClean="0"/>
          </a:p>
          <a:p>
            <a:pPr marL="0" indent="0">
              <a:lnSpc>
                <a:spcPct val="100000"/>
              </a:lnSpc>
              <a:buNone/>
            </a:pPr>
            <a:r>
              <a:rPr lang="en-US" sz="2000" b="1" dirty="0" smtClean="0"/>
              <a:t>Backend Language: JAVA,FIREBASE</a:t>
            </a:r>
            <a:endParaRPr lang="en-US" sz="2000" b="1" dirty="0" smtClean="0"/>
          </a:p>
          <a:p>
            <a:pPr marL="0" indent="0">
              <a:lnSpc>
                <a:spcPct val="100000"/>
              </a:lnSpc>
              <a:buNone/>
            </a:pPr>
            <a:r>
              <a:rPr lang="en-US" sz="2000" b="1" dirty="0" smtClean="0"/>
              <a:t>Additional Tools: </a:t>
            </a:r>
            <a:r>
              <a:rPr lang="en-IN" sz="2000" b="1" dirty="0" smtClean="0"/>
              <a:t>Android Studio IDE</a:t>
            </a:r>
            <a:endParaRPr lang="en-US" sz="2000" b="1" dirty="0" smtClean="0"/>
          </a:p>
          <a:p>
            <a:pPr marL="0" indent="0">
              <a:lnSpc>
                <a:spcPct val="100000"/>
              </a:lnSpc>
              <a:buNone/>
            </a:pPr>
            <a:r>
              <a:rPr lang="en-US" sz="2000" b="1" dirty="0" smtClean="0"/>
              <a:t>Operating System: Window 10</a:t>
            </a:r>
            <a:endParaRPr lang="en-US" sz="2000" b="1" dirty="0" smtClean="0"/>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10515600" cy="1325563"/>
          </a:xfrm>
        </p:spPr>
        <p:txBody>
          <a:bodyPr/>
          <a:lstStyle/>
          <a:p>
            <a:r>
              <a:rPr lang="en-US" dirty="0" smtClean="0"/>
              <a:t>MODULES &amp; FUNCITIONALITIES</a:t>
            </a:r>
            <a:endParaRPr lang="en-IN" dirty="0"/>
          </a:p>
        </p:txBody>
      </p:sp>
      <p:sp>
        <p:nvSpPr>
          <p:cNvPr id="4" name="Content Placeholder 3"/>
          <p:cNvSpPr>
            <a:spLocks noGrp="1"/>
          </p:cNvSpPr>
          <p:nvPr>
            <p:ph sz="half" idx="1"/>
          </p:nvPr>
        </p:nvSpPr>
        <p:spPr>
          <a:xfrm>
            <a:off x="542925" y="1326515"/>
            <a:ext cx="5181600" cy="4502785"/>
          </a:xfrm>
        </p:spPr>
        <p:txBody>
          <a:bodyPr>
            <a:noAutofit/>
          </a:bodyPr>
          <a:lstStyle/>
          <a:p>
            <a:pPr>
              <a:buFont typeface="Wingdings" panose="05000000000000000000" pitchFamily="2" charset="2"/>
              <a:buChar char="v"/>
            </a:pPr>
            <a:r>
              <a:rPr lang="en-US" sz="1800" b="1" dirty="0" smtClean="0"/>
              <a:t>PROFILE MODULE:</a:t>
            </a:r>
            <a:endParaRPr lang="en-US" sz="1800" b="1" dirty="0" smtClean="0"/>
          </a:p>
          <a:p>
            <a:pPr>
              <a:buFont typeface="Wingdings" panose="05000000000000000000" pitchFamily="2" charset="2"/>
              <a:buChar char="v"/>
            </a:pPr>
            <a:r>
              <a:rPr lang="en-US" sz="1800" b="1" dirty="0" smtClean="0"/>
              <a:t>ADMIN MODULE: </a:t>
            </a:r>
            <a:r>
              <a:rPr lang="en-US" sz="1800" dirty="0" smtClean="0"/>
              <a:t>This </a:t>
            </a:r>
            <a:r>
              <a:rPr lang="en-US" sz="1800" dirty="0"/>
              <a:t>module is for administrative </a:t>
            </a:r>
            <a:r>
              <a:rPr lang="en-US" sz="1800" dirty="0" smtClean="0"/>
              <a:t>purposes</a:t>
            </a:r>
            <a:r>
              <a:rPr lang="en-US" sz="1800" b="1" dirty="0"/>
              <a:t> </a:t>
            </a:r>
            <a:r>
              <a:rPr lang="en-US" sz="1800" u="sng" dirty="0" smtClean="0"/>
              <a:t>Registration, Login, </a:t>
            </a:r>
            <a:r>
              <a:rPr lang="en-US" sz="1800" u="sng" dirty="0" smtClean="0">
                <a:sym typeface="+mn-ea"/>
              </a:rPr>
              <a:t> Monitoring orders, Overseeing payment, Delivery processes.</a:t>
            </a:r>
            <a:r>
              <a:rPr lang="en-US" sz="1800" u="sng" dirty="0" smtClean="0"/>
              <a:t>Tailor &amp; customer management,</a:t>
            </a:r>
            <a:r>
              <a:rPr lang="en-US" sz="1800" u="sng" dirty="0"/>
              <a:t> M</a:t>
            </a:r>
            <a:r>
              <a:rPr lang="en-US" sz="1800" u="sng" dirty="0" smtClean="0"/>
              <a:t>anaging catalog items.</a:t>
            </a:r>
            <a:endParaRPr lang="en-US" sz="1800" u="sng" dirty="0" smtClean="0"/>
          </a:p>
          <a:p>
            <a:pPr>
              <a:buFont typeface="Wingdings" panose="05000000000000000000" pitchFamily="2" charset="2"/>
              <a:buChar char="v"/>
            </a:pPr>
            <a:endParaRPr lang="en-US" sz="1800" b="1" u="sng" dirty="0" smtClean="0"/>
          </a:p>
          <a:p>
            <a:pPr>
              <a:buFont typeface="Wingdings" panose="05000000000000000000" pitchFamily="2" charset="2"/>
              <a:buChar char="v"/>
            </a:pPr>
            <a:r>
              <a:rPr lang="en-US" sz="1800" b="1" dirty="0" smtClean="0"/>
              <a:t>CUSTOMER MODULE: </a:t>
            </a:r>
            <a:r>
              <a:rPr lang="en-US" sz="1800" dirty="0" smtClean="0"/>
              <a:t>This </a:t>
            </a:r>
            <a:r>
              <a:rPr lang="en-US" sz="1800" dirty="0"/>
              <a:t>module is designed for customers who want to engage with </a:t>
            </a:r>
            <a:r>
              <a:rPr lang="en-US" sz="1800" u="sng" dirty="0" smtClean="0"/>
              <a:t>Registration,</a:t>
            </a:r>
            <a:r>
              <a:rPr lang="en-US" sz="1800" u="sng" dirty="0"/>
              <a:t> </a:t>
            </a:r>
            <a:r>
              <a:rPr lang="en-US" sz="1800" u="sng" dirty="0" smtClean="0"/>
              <a:t>Login, Book appointments, </a:t>
            </a:r>
            <a:r>
              <a:rPr lang="en-US" sz="1800" u="sng" dirty="0" smtClean="0"/>
              <a:t>B</a:t>
            </a:r>
            <a:r>
              <a:rPr lang="en-US" sz="1800" u="sng" dirty="0" smtClean="0"/>
              <a:t>rowse catalog, </a:t>
            </a:r>
            <a:r>
              <a:rPr lang="en-US" sz="1800" u="sng" dirty="0" smtClean="0"/>
              <a:t>P</a:t>
            </a:r>
            <a:r>
              <a:rPr lang="en-US" sz="1800" u="sng" dirty="0" smtClean="0"/>
              <a:t>rovide measurements, Order status.</a:t>
            </a:r>
            <a:endParaRPr lang="en-US" sz="1800" u="sng" dirty="0" smtClean="0"/>
          </a:p>
          <a:p>
            <a:pPr>
              <a:buFont typeface="Wingdings" panose="05000000000000000000" pitchFamily="2" charset="2"/>
              <a:buChar char="v"/>
            </a:pPr>
            <a:endParaRPr lang="en-US" sz="1800" b="1" dirty="0" smtClean="0"/>
          </a:p>
          <a:p>
            <a:pPr>
              <a:buFont typeface="Wingdings" panose="05000000000000000000" pitchFamily="2" charset="2"/>
              <a:buChar char="v"/>
            </a:pPr>
            <a:r>
              <a:rPr lang="en-US" sz="1800" b="1" dirty="0" smtClean="0"/>
              <a:t>TAILOR MODULE: </a:t>
            </a:r>
            <a:r>
              <a:rPr lang="en-US" sz="1800" dirty="0"/>
              <a:t>Tailors use this module to manage their day-to-day operations and interact with </a:t>
            </a:r>
            <a:r>
              <a:rPr lang="en-US" sz="1800" dirty="0" smtClean="0"/>
              <a:t>customers such as </a:t>
            </a:r>
            <a:r>
              <a:rPr lang="en-US" sz="1800" u="sng" dirty="0" smtClean="0"/>
              <a:t>A</a:t>
            </a:r>
            <a:r>
              <a:rPr lang="en-US" sz="1800" u="sng" dirty="0" smtClean="0"/>
              <a:t>ppointment scheduling,</a:t>
            </a:r>
            <a:r>
              <a:rPr lang="en-US" sz="1800" u="sng" dirty="0"/>
              <a:t> </a:t>
            </a:r>
            <a:r>
              <a:rPr lang="en-US" sz="1800" u="sng" dirty="0" smtClean="0"/>
              <a:t>M</a:t>
            </a:r>
            <a:r>
              <a:rPr lang="en-US" sz="1800" u="sng" dirty="0" smtClean="0"/>
              <a:t>easurement recording, </a:t>
            </a:r>
            <a:r>
              <a:rPr lang="en-US" sz="1800" u="sng" dirty="0" smtClean="0"/>
              <a:t>C</a:t>
            </a:r>
            <a:r>
              <a:rPr lang="en-US" sz="1800" u="sng" dirty="0" smtClean="0"/>
              <a:t>atalog management, </a:t>
            </a:r>
            <a:r>
              <a:rPr lang="en-US" sz="1800" u="sng" dirty="0" smtClean="0"/>
              <a:t>O</a:t>
            </a:r>
            <a:r>
              <a:rPr lang="en-US" sz="1800" u="sng" dirty="0" smtClean="0"/>
              <a:t>rder tracking, </a:t>
            </a:r>
            <a:r>
              <a:rPr lang="en-US" sz="1800" u="sng" dirty="0" smtClean="0"/>
              <a:t>C</a:t>
            </a:r>
            <a:r>
              <a:rPr lang="en-US" sz="1800" u="sng" dirty="0" smtClean="0"/>
              <a:t>ustomer Order Status.</a:t>
            </a:r>
            <a:endParaRPr lang="en-US" sz="1800" u="sng" dirty="0" smtClean="0"/>
          </a:p>
        </p:txBody>
      </p:sp>
      <p:sp>
        <p:nvSpPr>
          <p:cNvPr id="5" name="Content Placeholder 4"/>
          <p:cNvSpPr>
            <a:spLocks noGrp="1"/>
          </p:cNvSpPr>
          <p:nvPr>
            <p:ph sz="half" idx="2"/>
          </p:nvPr>
        </p:nvSpPr>
        <p:spPr>
          <a:xfrm>
            <a:off x="6096000" y="988499"/>
            <a:ext cx="5181600" cy="4351338"/>
          </a:xfrm>
        </p:spPr>
        <p:txBody>
          <a:bodyPr>
            <a:noAutofit/>
          </a:bodyPr>
          <a:lstStyle/>
          <a:p>
            <a:pPr marL="0" indent="0">
              <a:buNone/>
            </a:pPr>
            <a:endParaRPr lang="en-US" sz="1800" dirty="0" smtClean="0"/>
          </a:p>
          <a:p>
            <a:pPr>
              <a:buFont typeface="Wingdings" panose="05000000000000000000" pitchFamily="2" charset="2"/>
              <a:buChar char="v"/>
            </a:pPr>
            <a:r>
              <a:rPr lang="en-US" sz="1800" b="1" dirty="0" smtClean="0"/>
              <a:t>CATALOG MODULE: </a:t>
            </a:r>
            <a:r>
              <a:rPr lang="en-US" sz="1800" dirty="0" smtClean="0"/>
              <a:t>The catalog module serves as a digital showcase of </a:t>
            </a:r>
            <a:r>
              <a:rPr lang="en-US" sz="1800" u="sng" dirty="0" smtClean="0"/>
              <a:t>fabrics designs, accessories, browse catalog items,</a:t>
            </a:r>
            <a:r>
              <a:rPr lang="en-US" sz="1800" dirty="0" smtClean="0"/>
              <a:t> offered by the tailoring administrator.</a:t>
            </a:r>
            <a:endParaRPr lang="en-US" sz="1800" dirty="0" smtClean="0"/>
          </a:p>
          <a:p>
            <a:pPr>
              <a:buFont typeface="Wingdings" panose="05000000000000000000" pitchFamily="2" charset="2"/>
              <a:buChar char="v"/>
            </a:pPr>
            <a:endParaRPr lang="en-US" sz="1800" dirty="0" smtClean="0"/>
          </a:p>
          <a:p>
            <a:pPr>
              <a:buFont typeface="Wingdings" panose="05000000000000000000" pitchFamily="2" charset="2"/>
              <a:buChar char="v"/>
            </a:pPr>
            <a:r>
              <a:rPr lang="en-US" sz="1800" b="1" dirty="0" smtClean="0"/>
              <a:t>ORDER MODULE: </a:t>
            </a:r>
            <a:r>
              <a:rPr lang="en-US" sz="1800" dirty="0" smtClean="0"/>
              <a:t>This module allowing customers to </a:t>
            </a:r>
            <a:r>
              <a:rPr lang="en-US" sz="1800" u="sng" dirty="0" smtClean="0"/>
              <a:t>Place </a:t>
            </a:r>
            <a:r>
              <a:rPr lang="en-US" sz="1800" u="sng" dirty="0"/>
              <a:t>O</a:t>
            </a:r>
            <a:r>
              <a:rPr lang="en-US" sz="1800" u="sng" dirty="0" smtClean="0"/>
              <a:t>rders, Modification</a:t>
            </a:r>
            <a:r>
              <a:rPr lang="en-US" sz="1800" u="sng" dirty="0" smtClean="0"/>
              <a:t>, </a:t>
            </a:r>
            <a:r>
              <a:rPr lang="en-US" sz="1800" u="sng" dirty="0" smtClean="0"/>
              <a:t>Cancellation</a:t>
            </a:r>
            <a:r>
              <a:rPr lang="en-US" sz="1800" u="sng" dirty="0" smtClean="0"/>
              <a:t>, O</a:t>
            </a:r>
            <a:r>
              <a:rPr lang="en-US" sz="1800" u="sng" dirty="0" smtClean="0"/>
              <a:t>rder tracking.</a:t>
            </a:r>
            <a:endParaRPr lang="en-US" sz="1800" u="sng" dirty="0" smtClean="0"/>
          </a:p>
          <a:p>
            <a:pPr>
              <a:buFont typeface="Wingdings" panose="05000000000000000000" pitchFamily="2" charset="2"/>
              <a:buChar char="v"/>
            </a:pPr>
            <a:endParaRPr lang="en-US" sz="1800" u="sng" dirty="0" smtClean="0"/>
          </a:p>
          <a:p>
            <a:pPr>
              <a:buFont typeface="Wingdings" panose="05000000000000000000" pitchFamily="2" charset="2"/>
              <a:buChar char="v"/>
            </a:pPr>
            <a:r>
              <a:rPr lang="en-US" sz="1800" b="1" dirty="0" smtClean="0"/>
              <a:t>PAYMENT MODULE: </a:t>
            </a:r>
            <a:r>
              <a:rPr lang="en-US" sz="1800" dirty="0" smtClean="0"/>
              <a:t>The payment module </a:t>
            </a:r>
            <a:r>
              <a:rPr lang="en-US" sz="1800" u="sng" dirty="0" smtClean="0"/>
              <a:t>handles payment processing</a:t>
            </a:r>
            <a:r>
              <a:rPr lang="en-US" sz="1800" dirty="0" smtClean="0"/>
              <a:t> for customer order.</a:t>
            </a:r>
            <a:endParaRPr lang="en-US" sz="1800" dirty="0" smtClean="0"/>
          </a:p>
          <a:p>
            <a:pPr marL="0" indent="0">
              <a:buNone/>
            </a:pPr>
            <a:endParaRPr lang="en-US" sz="1800" dirty="0" smtClean="0"/>
          </a:p>
          <a:p>
            <a:pPr>
              <a:buFont typeface="Wingdings" panose="05000000000000000000" pitchFamily="2" charset="2"/>
              <a:buChar char="v"/>
            </a:pPr>
            <a:r>
              <a:rPr lang="en-US" sz="1800" b="1" dirty="0" smtClean="0"/>
              <a:t>DELIVERY MODULE: </a:t>
            </a:r>
            <a:r>
              <a:rPr lang="en-US" sz="1800" dirty="0" smtClean="0"/>
              <a:t>The delivery module focuses on </a:t>
            </a:r>
            <a:r>
              <a:rPr lang="en-US" sz="1800" u="sng" dirty="0" smtClean="0"/>
              <a:t>providing delivery notifications </a:t>
            </a:r>
            <a:r>
              <a:rPr lang="en-US" sz="1800" dirty="0" smtClean="0"/>
              <a:t>to customers.</a:t>
            </a:r>
            <a:endParaRPr lang="en-IN" sz="1800" dirty="0" smtClean="0"/>
          </a:p>
          <a:p>
            <a:pPr>
              <a:buFont typeface="Wingdings" panose="05000000000000000000" pitchFamily="2" charset="2"/>
              <a:buChar char="v"/>
            </a:pPr>
            <a:endParaRPr lang="en-IN"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231775"/>
            <a:ext cx="9144000" cy="575945"/>
          </a:xfrm>
        </p:spPr>
        <p:txBody>
          <a:bodyPr/>
          <a:lstStyle/>
          <a:p>
            <a:r>
              <a:rPr lang="en-US"/>
              <a:t>ENTITY RELATIONSHIP DIAGRAM (ERD) :</a:t>
            </a:r>
            <a:endParaRPr lang="en-US"/>
          </a:p>
        </p:txBody>
      </p:sp>
      <p:pic>
        <p:nvPicPr>
          <p:cNvPr id="4" name="Picture 3" descr="ERT"/>
          <p:cNvPicPr>
            <a:picLocks noChangeAspect="1"/>
          </p:cNvPicPr>
          <p:nvPr/>
        </p:nvPicPr>
        <p:blipFill>
          <a:blip r:embed="rId1"/>
          <a:stretch>
            <a:fillRect/>
          </a:stretch>
        </p:blipFill>
        <p:spPr>
          <a:xfrm>
            <a:off x="809625" y="807720"/>
            <a:ext cx="10486390" cy="58902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231775"/>
            <a:ext cx="9144000" cy="575945"/>
          </a:xfrm>
        </p:spPr>
        <p:txBody>
          <a:bodyPr/>
          <a:lstStyle/>
          <a:p>
            <a:r>
              <a:rPr lang="en-US"/>
              <a:t>CLASS DIAGRAM :</a:t>
            </a:r>
            <a:endParaRPr lang="en-US"/>
          </a:p>
        </p:txBody>
      </p:sp>
      <p:pic>
        <p:nvPicPr>
          <p:cNvPr id="2" name="Picture 1" descr="ClassDiagramTailor"/>
          <p:cNvPicPr>
            <a:picLocks noChangeAspect="1"/>
          </p:cNvPicPr>
          <p:nvPr/>
        </p:nvPicPr>
        <p:blipFill>
          <a:blip r:embed="rId1"/>
          <a:stretch>
            <a:fillRect/>
          </a:stretch>
        </p:blipFill>
        <p:spPr>
          <a:xfrm>
            <a:off x="463550" y="697865"/>
            <a:ext cx="11236325" cy="569341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11001</Words>
  <Application>WPS Presentation</Application>
  <PresentationFormat>Widescreen</PresentationFormat>
  <Paragraphs>1478</Paragraphs>
  <Slides>36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36</vt:i4>
      </vt:variant>
    </vt:vector>
  </HeadingPairs>
  <TitlesOfParts>
    <vt:vector size="47" baseType="lpstr">
      <vt:lpstr>Arial</vt:lpstr>
      <vt:lpstr>SimSun</vt:lpstr>
      <vt:lpstr>Wingdings</vt:lpstr>
      <vt:lpstr>Arial Black</vt:lpstr>
      <vt:lpstr>Arial Rounded MT Bold</vt:lpstr>
      <vt:lpstr>Calibri</vt:lpstr>
      <vt:lpstr>Calibri Light</vt:lpstr>
      <vt:lpstr>Microsoft YaHei</vt:lpstr>
      <vt:lpstr>Arial Unicode MS</vt:lpstr>
      <vt:lpstr>Calibri</vt:lpstr>
      <vt:lpstr>Office Theme</vt:lpstr>
      <vt:lpstr>Project Presentation Android App For Tailor FabricFit</vt:lpstr>
      <vt:lpstr>INTRODUCTION</vt:lpstr>
      <vt:lpstr>EXISTING SYSTEM</vt:lpstr>
      <vt:lpstr>NEED FOR SYSTEM</vt:lpstr>
      <vt:lpstr>OBJECTIVES &amp; SCOPE</vt:lpstr>
      <vt:lpstr>TECHNOLOGY DETAILS</vt:lpstr>
      <vt:lpstr>MODULES &amp; FUNCITIONALITIES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FabricFit</dc:title>
  <dc:creator>Owner</dc:creator>
  <cp:lastModifiedBy>Owner</cp:lastModifiedBy>
  <cp:revision>32</cp:revision>
  <dcterms:created xsi:type="dcterms:W3CDTF">2023-09-10T17:26:00Z</dcterms:created>
  <dcterms:modified xsi:type="dcterms:W3CDTF">2023-10-09T20:16:08Z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5DAC2AAF37B840EC954E8966D592F1C4_12</vt:lpwstr>
  </property>
  <property fmtid="{D5CDD505-2E9C-101B-9397-08002B2CF9AE}" pid="3" name="KSOProductBuildVer">
    <vt:lpwstr>1033-12.2.0.13215</vt:lpwstr>
  </property>
</Properties>
</file>