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11"/>
  </p:notesMasterIdLst>
  <p:handoutMasterIdLst>
    <p:handoutMasterId r:id="rId12"/>
  </p:handoutMasterIdLst>
  <p:sldIdLst>
    <p:sldId id="256" r:id="rId5"/>
    <p:sldId id="279" r:id="rId6"/>
    <p:sldId id="271" r:id="rId7"/>
    <p:sldId id="281" r:id="rId8"/>
    <p:sldId id="280" r:id="rId9"/>
    <p:sldId id="28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9"/>
            <p14:sldId id="271"/>
            <p14:sldId id="281"/>
            <p14:sldId id="280"/>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86" d="100"/>
          <a:sy n="86" d="100"/>
        </p:scale>
        <p:origin x="56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12/7/2024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216976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61917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21972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747160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7737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520632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615662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842935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616029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12/7/2024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200894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3479608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5735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421273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EEBAAA-29B5-4AF5-BC5F-7E580C29002D}" type="datetimeFigureOut">
              <a:rPr lang="en-US" smtClean="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55529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EEBAAA-29B5-4AF5-BC5F-7E580C29002D}" type="datetimeFigureOut">
              <a:rPr lang="en-US" smtClean="0"/>
              <a:pPr/>
              <a:t>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98955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pPr/>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91666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pPr/>
              <a:t>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29736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526044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527184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EEBAAA-29B5-4AF5-BC5F-7E580C29002D}" type="datetimeFigureOut">
              <a:rPr lang="en-US" smtClean="0"/>
              <a:pPr/>
              <a:t>12/7/2024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60EDB8-5305-433F-BE41-D7A86D811DB3}" type="slidenum">
              <a:rPr lang="en-US" smtClean="0"/>
              <a:pPr/>
              <a:t>‹#›</a:t>
            </a:fld>
            <a:endParaRPr lang="en-US" dirty="0"/>
          </a:p>
        </p:txBody>
      </p:sp>
      <p:sp>
        <p:nvSpPr>
          <p:cNvPr id="8" name="Rectangle 7">
            <a:extLst>
              <a:ext uri="{FF2B5EF4-FFF2-40B4-BE49-F238E27FC236}">
                <a16:creationId xmlns:a16="http://schemas.microsoft.com/office/drawing/2014/main" id="{A61D7944-AC34-2285-8226-71A686180492}"/>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9" name="Straight Connector 8">
            <a:extLst>
              <a:ext uri="{FF2B5EF4-FFF2-40B4-BE49-F238E27FC236}">
                <a16:creationId xmlns:a16="http://schemas.microsoft.com/office/drawing/2014/main" id="{F63041B8-9687-3E5C-2812-5D583E54690F}"/>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59723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go.microsoft.com/fwlink/?LinkId=617172"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go.microsoft.com/fwlink/?LinkId=617172"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go.microsoft.com/fwlink/?LinkId=617172"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go.microsoft.com/fwlink/?LinkId=617172"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621437" y="2698812"/>
            <a:ext cx="9582150" cy="1136650"/>
          </a:xfrm>
        </p:spPr>
        <p:txBody>
          <a:bodyPr>
            <a:normAutofit/>
          </a:bodyPr>
          <a:lstStyle/>
          <a:p>
            <a:pPr marL="0" indent="0">
              <a:buNone/>
            </a:pPr>
            <a:r>
              <a:rPr lang="en-US" sz="1600" b="1" dirty="0">
                <a:ln w="6600">
                  <a:solidFill>
                    <a:schemeClr val="accent2"/>
                  </a:solidFill>
                  <a:prstDash val="solid"/>
                </a:ln>
                <a:solidFill>
                  <a:srgbClr val="FFFFFF"/>
                </a:solidFill>
                <a:effectLst>
                  <a:outerShdw dist="38100" dir="2700000" algn="tl" rotWithShape="0">
                    <a:schemeClr val="accent2"/>
                  </a:outerShdw>
                </a:effectLst>
                <a:latin typeface="+mj-lt"/>
              </a:rPr>
              <a:t>It is simple Project Build with SQL + Python</a:t>
            </a:r>
          </a:p>
        </p:txBody>
      </p:sp>
      <p:sp>
        <p:nvSpPr>
          <p:cNvPr id="5" name="Title 1">
            <a:extLst>
              <a:ext uri="{FF2B5EF4-FFF2-40B4-BE49-F238E27FC236}">
                <a16:creationId xmlns:a16="http://schemas.microsoft.com/office/drawing/2014/main" id="{85DA597D-96A1-82CC-9D56-3FE3A95A9F9C}"/>
              </a:ext>
            </a:extLst>
          </p:cNvPr>
          <p:cNvSpPr txBox="1">
            <a:spLocks/>
          </p:cNvSpPr>
          <p:nvPr/>
        </p:nvSpPr>
        <p:spPr>
          <a:xfrm>
            <a:off x="612375" y="1794639"/>
            <a:ext cx="10732363" cy="904173"/>
          </a:xfrm>
          <a:prstGeom prst="rect">
            <a:avLst/>
          </a:prstGeom>
        </p:spPr>
        <p:txBody>
          <a:bodyPr vert="horz" lIns="91440" tIns="45720" rIns="91440" bIns="4572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n w="6600">
                  <a:solidFill>
                    <a:schemeClr val="accent2"/>
                  </a:solidFill>
                  <a:prstDash val="solid"/>
                </a:ln>
                <a:solidFill>
                  <a:srgbClr val="FFFFFF"/>
                </a:solidFill>
                <a:effectLst>
                  <a:outerShdw dist="38100" dir="2700000" algn="tl" rotWithShape="0">
                    <a:schemeClr val="accent2"/>
                  </a:outerShdw>
                </a:effectLst>
              </a:rPr>
              <a:t>Hotel Analysis Project</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 Analysis Project Steps Process</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1200" dirty="0">
                <a:latin typeface="Segoe UI" panose="020B0502040204020203" pitchFamily="34" charset="0"/>
                <a:cs typeface="Segoe UI" panose="020B0502040204020203" pitchFamily="34" charset="0"/>
              </a:rPr>
              <a:t>Create a Problem Statement.</a:t>
            </a:r>
          </a:p>
        </p:txBody>
      </p:sp>
      <p:grpSp>
        <p:nvGrpSpPr>
          <p:cNvPr id="33" name="Group 32" descr="Small circle with number 2 inside  indicating step 2"/>
          <p:cNvGrpSpPr/>
          <p:nvPr/>
        </p:nvGrpSpPr>
        <p:grpSpPr bwMode="blackWhite">
          <a:xfrm>
            <a:off x="541609" y="2572788"/>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13033" y="2621728"/>
            <a:ext cx="4504252" cy="525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1200" dirty="0">
                <a:latin typeface="Segoe UI" panose="020B0502040204020203" pitchFamily="34" charset="0"/>
                <a:cs typeface="Segoe UI" panose="020B0502040204020203" pitchFamily="34" charset="0"/>
              </a:rPr>
              <a:t>Identify the data you want to analyze</a:t>
            </a:r>
          </a:p>
        </p:txBody>
      </p:sp>
      <p:grpSp>
        <p:nvGrpSpPr>
          <p:cNvPr id="22" name="Group 21" descr="Small circle with number 3 inside  indicating step 3"/>
          <p:cNvGrpSpPr/>
          <p:nvPr/>
        </p:nvGrpSpPr>
        <p:grpSpPr bwMode="blackWhite">
          <a:xfrm>
            <a:off x="521207" y="3256426"/>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00160" y="3285804"/>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1200" dirty="0">
                <a:latin typeface="Segoe UI" panose="020B0502040204020203" pitchFamily="34" charset="0"/>
                <a:cs typeface="Segoe UI" panose="020B0502040204020203" pitchFamily="34" charset="0"/>
              </a:rPr>
              <a:t>Explore and Clean the data</a:t>
            </a:r>
          </a:p>
        </p:txBody>
      </p:sp>
      <p:grpSp>
        <p:nvGrpSpPr>
          <p:cNvPr id="37" name="Group 36" descr="Small circle with number 4 inside  indicating step 4"/>
          <p:cNvGrpSpPr/>
          <p:nvPr/>
        </p:nvGrpSpPr>
        <p:grpSpPr bwMode="blackWhite">
          <a:xfrm>
            <a:off x="518679" y="3887138"/>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994716" y="3902856"/>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1200" dirty="0">
                <a:latin typeface="Segoe UI" panose="020B0502040204020203" pitchFamily="34" charset="0"/>
                <a:cs typeface="Segoe UI" panose="020B0502040204020203" pitchFamily="34" charset="0"/>
              </a:rPr>
              <a:t>Analyze the data to get useful insights.</a:t>
            </a:r>
          </a:p>
        </p:txBody>
      </p:sp>
      <p:grpSp>
        <p:nvGrpSpPr>
          <p:cNvPr id="2" name="Group 1" descr="Small circle with number 4 inside  indicating step 4">
            <a:extLst>
              <a:ext uri="{FF2B5EF4-FFF2-40B4-BE49-F238E27FC236}">
                <a16:creationId xmlns:a16="http://schemas.microsoft.com/office/drawing/2014/main" id="{A95D9DE0-72CB-8BDA-74A0-9BBC744459FA}"/>
              </a:ext>
            </a:extLst>
          </p:cNvPr>
          <p:cNvGrpSpPr/>
          <p:nvPr/>
        </p:nvGrpSpPr>
        <p:grpSpPr bwMode="blackWhite">
          <a:xfrm>
            <a:off x="543034" y="4474320"/>
            <a:ext cx="558179" cy="409838"/>
            <a:chOff x="6953426" y="711274"/>
            <a:chExt cx="558179" cy="409838"/>
          </a:xfrm>
        </p:grpSpPr>
        <p:sp>
          <p:nvSpPr>
            <p:cNvPr id="3" name="Oval 2" descr="Small circle">
              <a:extLst>
                <a:ext uri="{FF2B5EF4-FFF2-40B4-BE49-F238E27FC236}">
                  <a16:creationId xmlns:a16="http://schemas.microsoft.com/office/drawing/2014/main" id="{B1A6D498-15B4-8D34-73EE-FBFE5E74BC2F}"/>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descr="Number 4">
              <a:extLst>
                <a:ext uri="{FF2B5EF4-FFF2-40B4-BE49-F238E27FC236}">
                  <a16:creationId xmlns:a16="http://schemas.microsoft.com/office/drawing/2014/main" id="{EF437B2D-49E3-A476-B8CC-BC718C9B68B1}"/>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6" name="Content Placeholder 17">
            <a:extLst>
              <a:ext uri="{FF2B5EF4-FFF2-40B4-BE49-F238E27FC236}">
                <a16:creationId xmlns:a16="http://schemas.microsoft.com/office/drawing/2014/main" id="{56F0C106-31BA-465E-884F-1346E69C14CC}"/>
              </a:ext>
            </a:extLst>
          </p:cNvPr>
          <p:cNvSpPr txBox="1">
            <a:spLocks/>
          </p:cNvSpPr>
          <p:nvPr/>
        </p:nvSpPr>
        <p:spPr>
          <a:xfrm>
            <a:off x="1013349" y="4514254"/>
            <a:ext cx="4987955"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1200" dirty="0">
                <a:latin typeface="Segoe UI" panose="020B0502040204020203" pitchFamily="34" charset="0"/>
                <a:cs typeface="Segoe UI" panose="020B0502040204020203" pitchFamily="34" charset="0"/>
              </a:rPr>
              <a:t>Present the data in terms of report or dashboard using visualization.</a:t>
            </a:r>
          </a:p>
        </p:txBody>
      </p:sp>
      <p:pic>
        <p:nvPicPr>
          <p:cNvPr id="7" name="Picture 6" descr="Arrow pointing right with a hyperlink to the PowerPoint team blog. Select the image to visit the PowerPoint team blog ">
            <a:hlinkClick r:id="rId2" tooltip="Select here to visit the PowerPoint team blog."/>
            <a:extLst>
              <a:ext uri="{FF2B5EF4-FFF2-40B4-BE49-F238E27FC236}">
                <a16:creationId xmlns:a16="http://schemas.microsoft.com/office/drawing/2014/main" id="{44EE94C3-4253-4B2A-2EE3-04F7FDA013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35207" y="5866445"/>
            <a:ext cx="661940" cy="661940"/>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Business Problem</a:t>
            </a:r>
          </a:p>
        </p:txBody>
      </p:sp>
      <p:sp>
        <p:nvSpPr>
          <p:cNvPr id="38" name="Content Placeholder 17"/>
          <p:cNvSpPr txBox="1">
            <a:spLocks/>
          </p:cNvSpPr>
          <p:nvPr/>
        </p:nvSpPr>
        <p:spPr>
          <a:xfrm>
            <a:off x="541610" y="1524708"/>
            <a:ext cx="8282794" cy="4346703"/>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defRPr/>
            </a:pPr>
            <a:r>
              <a:rPr lang="en-US" sz="2400" dirty="0">
                <a:latin typeface="Segoe UI" panose="020B0502040204020203" pitchFamily="34" charset="0"/>
                <a:cs typeface="Segoe UI" panose="020B0502040204020203" pitchFamily="34" charset="0"/>
              </a:rPr>
              <a:t>In recent years, City Hotel and Resort Hotel have seen high cancellation rates. Each hotel is now dealing with a number of issues as a result, including fewer revenues and less than ideal hotel room use. Consequently, lowering cancellation rates is both hotels' primary goal in order to increase their efficiency in generating revenue, and for us to offer thorough business advice to address this problem. </a:t>
            </a:r>
          </a:p>
          <a:p>
            <a:pPr marL="0" indent="0">
              <a:lnSpc>
                <a:spcPct val="100000"/>
              </a:lnSpc>
              <a:spcAft>
                <a:spcPts val="600"/>
              </a:spcAft>
              <a:buNone/>
              <a:defRPr/>
            </a:pPr>
            <a:r>
              <a:rPr lang="en-US" sz="2400" dirty="0">
                <a:latin typeface="Segoe UI" panose="020B0502040204020203" pitchFamily="34" charset="0"/>
                <a:cs typeface="Segoe UI" panose="020B0502040204020203" pitchFamily="34" charset="0"/>
              </a:rPr>
              <a:t>The analysis of hotel booking cancellations as well as other factors that have no bearing on their business and yearly revenue generation are the main topics of this report.</a:t>
            </a:r>
          </a:p>
        </p:txBody>
      </p:sp>
      <p:pic>
        <p:nvPicPr>
          <p:cNvPr id="2" name="Picture 1" descr="Arrow pointing right with a hyperlink to the PowerPoint team blog. Select the image to visit the PowerPoint team blog ">
            <a:hlinkClick r:id="rId2" tooltip="Select here to visit the PowerPoint team blog."/>
            <a:extLst>
              <a:ext uri="{FF2B5EF4-FFF2-40B4-BE49-F238E27FC236}">
                <a16:creationId xmlns:a16="http://schemas.microsoft.com/office/drawing/2014/main" id="{DF06DFE0-BD4A-4F6D-85ED-350E0D63CE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8450" y="5795424"/>
            <a:ext cx="661940" cy="661940"/>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Assumptions</a:t>
            </a:r>
          </a:p>
        </p:txBody>
      </p:sp>
      <p:sp>
        <p:nvSpPr>
          <p:cNvPr id="5" name="Content Placeholder 4"/>
          <p:cNvSpPr>
            <a:spLocks noGrp="1"/>
          </p:cNvSpPr>
          <p:nvPr>
            <p:ph sz="half" idx="4294967295"/>
          </p:nvPr>
        </p:nvSpPr>
        <p:spPr>
          <a:xfrm>
            <a:off x="384814" y="1430338"/>
            <a:ext cx="10951970" cy="4979606"/>
          </a:xfrm>
        </p:spPr>
        <p:txBody>
          <a:bodyPr vert="horz" lIns="91440" tIns="45720" rIns="91440" bIns="45720" rtlCol="0">
            <a:normAutofit/>
          </a:bodyPr>
          <a:lstStyle/>
          <a:p>
            <a:pPr marL="228600" indent="-228600">
              <a:lnSpc>
                <a:spcPts val="1800"/>
              </a:lnSpc>
              <a:spcBef>
                <a:spcPts val="1000"/>
              </a:spcBef>
              <a:spcAft>
                <a:spcPts val="600"/>
              </a:spcAft>
              <a:buAutoNum type="arabicPeriod"/>
            </a:pPr>
            <a:r>
              <a:rPr lang="en-US" sz="1600" dirty="0">
                <a:solidFill>
                  <a:prstClr val="black">
                    <a:lumMod val="75000"/>
                    <a:lumOff val="25000"/>
                  </a:prstClr>
                </a:solidFill>
                <a:latin typeface="Segoe UI" panose="020B0502040204020203" pitchFamily="34" charset="0"/>
                <a:cs typeface="Segoe UI" panose="020B0502040204020203" pitchFamily="34" charset="0"/>
              </a:rPr>
              <a:t>No unusual occurrences between 2015 and 2017 will have a substantial impact on the data used.</a:t>
            </a:r>
          </a:p>
          <a:p>
            <a:pPr marL="228600" indent="-228600">
              <a:lnSpc>
                <a:spcPts val="1800"/>
              </a:lnSpc>
              <a:spcBef>
                <a:spcPts val="1000"/>
              </a:spcBef>
              <a:spcAft>
                <a:spcPts val="600"/>
              </a:spcAft>
              <a:buAutoNum type="arabicPeriod"/>
            </a:pPr>
            <a:r>
              <a:rPr lang="en-US" sz="1600" dirty="0">
                <a:solidFill>
                  <a:prstClr val="black">
                    <a:lumMod val="75000"/>
                    <a:lumOff val="25000"/>
                  </a:prstClr>
                </a:solidFill>
                <a:latin typeface="Segoe UI" panose="020B0502040204020203" pitchFamily="34" charset="0"/>
                <a:cs typeface="Segoe UI" panose="020B0502040204020203" pitchFamily="34" charset="0"/>
              </a:rPr>
              <a:t>The information is still current and can be used to analyze a hotel's possible plans in an efficient manner.</a:t>
            </a:r>
          </a:p>
          <a:p>
            <a:pPr marL="228600" indent="-228600">
              <a:lnSpc>
                <a:spcPts val="1800"/>
              </a:lnSpc>
              <a:spcBef>
                <a:spcPts val="1000"/>
              </a:spcBef>
              <a:spcAft>
                <a:spcPts val="600"/>
              </a:spcAft>
              <a:buAutoNum type="arabicPeriod"/>
            </a:pPr>
            <a:r>
              <a:rPr lang="en-US" sz="1600" dirty="0">
                <a:solidFill>
                  <a:prstClr val="black">
                    <a:lumMod val="75000"/>
                    <a:lumOff val="25000"/>
                  </a:prstClr>
                </a:solidFill>
                <a:latin typeface="Segoe UI" panose="020B0502040204020203" pitchFamily="34" charset="0"/>
                <a:cs typeface="Segoe UI" panose="020B0502040204020203" pitchFamily="34" charset="0"/>
              </a:rPr>
              <a:t>There are no unanticipated negatives to the hotel employing any advised technique.</a:t>
            </a:r>
          </a:p>
          <a:p>
            <a:pPr marL="228600" indent="-228600">
              <a:lnSpc>
                <a:spcPts val="1800"/>
              </a:lnSpc>
              <a:spcBef>
                <a:spcPts val="1000"/>
              </a:spcBef>
              <a:spcAft>
                <a:spcPts val="600"/>
              </a:spcAft>
              <a:buAutoNum type="arabicPeriod"/>
            </a:pPr>
            <a:r>
              <a:rPr lang="en-US" sz="1600" dirty="0">
                <a:solidFill>
                  <a:prstClr val="black">
                    <a:lumMod val="75000"/>
                    <a:lumOff val="25000"/>
                  </a:prstClr>
                </a:solidFill>
                <a:latin typeface="Segoe UI" panose="020B0502040204020203" pitchFamily="34" charset="0"/>
                <a:cs typeface="Segoe UI" panose="020B0502040204020203" pitchFamily="34" charset="0"/>
              </a:rPr>
              <a:t>The hotels are not currently using any of the suggested solutions.</a:t>
            </a:r>
          </a:p>
          <a:p>
            <a:pPr marL="228600" indent="-228600">
              <a:lnSpc>
                <a:spcPts val="1800"/>
              </a:lnSpc>
              <a:spcBef>
                <a:spcPts val="1000"/>
              </a:spcBef>
              <a:spcAft>
                <a:spcPts val="600"/>
              </a:spcAft>
              <a:buAutoNum type="arabicPeriod"/>
            </a:pPr>
            <a:r>
              <a:rPr lang="en-US" sz="1600" dirty="0">
                <a:solidFill>
                  <a:prstClr val="black">
                    <a:lumMod val="75000"/>
                    <a:lumOff val="25000"/>
                  </a:prstClr>
                </a:solidFill>
                <a:latin typeface="Segoe UI" panose="020B0502040204020203" pitchFamily="34" charset="0"/>
                <a:cs typeface="Segoe UI" panose="020B0502040204020203" pitchFamily="34" charset="0"/>
              </a:rPr>
              <a:t>The biggest factor affecting the effectiveness of earning income is booking cancellations.</a:t>
            </a:r>
          </a:p>
          <a:p>
            <a:pPr marL="228600" indent="-228600">
              <a:lnSpc>
                <a:spcPts val="1800"/>
              </a:lnSpc>
              <a:spcBef>
                <a:spcPts val="1000"/>
              </a:spcBef>
              <a:spcAft>
                <a:spcPts val="600"/>
              </a:spcAft>
              <a:buAutoNum type="arabicPeriod"/>
            </a:pPr>
            <a:r>
              <a:rPr lang="en-US" sz="1600" dirty="0">
                <a:solidFill>
                  <a:prstClr val="black">
                    <a:lumMod val="75000"/>
                    <a:lumOff val="25000"/>
                  </a:prstClr>
                </a:solidFill>
                <a:latin typeface="Segoe UI" panose="020B0502040204020203" pitchFamily="34" charset="0"/>
                <a:cs typeface="Segoe UI" panose="020B0502040204020203" pitchFamily="34" charset="0"/>
              </a:rPr>
              <a:t>Cancellations result in vacant rooms for the booked length of time.</a:t>
            </a:r>
          </a:p>
          <a:p>
            <a:pPr marL="228600" indent="-228600">
              <a:lnSpc>
                <a:spcPts val="1800"/>
              </a:lnSpc>
              <a:spcBef>
                <a:spcPts val="1000"/>
              </a:spcBef>
              <a:spcAft>
                <a:spcPts val="600"/>
              </a:spcAft>
              <a:buAutoNum type="arabicPeriod"/>
            </a:pPr>
            <a:r>
              <a:rPr lang="en-US" sz="1600" dirty="0">
                <a:solidFill>
                  <a:prstClr val="black">
                    <a:lumMod val="75000"/>
                    <a:lumOff val="25000"/>
                  </a:prstClr>
                </a:solidFill>
                <a:latin typeface="Segoe UI" panose="020B0502040204020203" pitchFamily="34" charset="0"/>
                <a:cs typeface="Segoe UI" panose="020B0502040204020203" pitchFamily="34" charset="0"/>
              </a:rPr>
              <a:t>Clients make hotel reservations the same year they make cancellations.</a:t>
            </a:r>
          </a:p>
        </p:txBody>
      </p:sp>
      <p:pic>
        <p:nvPicPr>
          <p:cNvPr id="6" name="Picture 5" descr="Arrow pointing right with a hyperlink to the PowerPoint team blog. Select the image to visit the PowerPoint team blog ">
            <a:hlinkClick r:id="rId2" tooltip="Select here to visit the PowerPoint team blog."/>
            <a:extLst>
              <a:ext uri="{FF2B5EF4-FFF2-40B4-BE49-F238E27FC236}">
                <a16:creationId xmlns:a16="http://schemas.microsoft.com/office/drawing/2014/main" id="{3E01A1DF-8455-0727-D2D9-4083EDDE09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3064" y="5857568"/>
            <a:ext cx="661940" cy="66194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30300"/>
            <a:ext cx="6877119" cy="640080"/>
          </a:xfrm>
        </p:spPr>
        <p:txBody>
          <a:bodyPr/>
          <a:lstStyle/>
          <a:p>
            <a:r>
              <a:rPr lang="en-US" dirty="0">
                <a:latin typeface="Segoe UI Light" panose="020B0502040204020203" pitchFamily="34" charset="0"/>
                <a:cs typeface="Segoe UI Light" panose="020B0502040204020203" pitchFamily="34" charset="0"/>
              </a:rPr>
              <a:t>Research Question</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75945"/>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8" name="Group 17" descr="Small circle with number 2 inside  indicating step 2"/>
          <p:cNvGrpSpPr/>
          <p:nvPr/>
        </p:nvGrpSpPr>
        <p:grpSpPr bwMode="blackWhite">
          <a:xfrm>
            <a:off x="563993" y="2554041"/>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6" name="Group 25" descr="Small circle with number 3 inside  indicating step 3"/>
          <p:cNvGrpSpPr/>
          <p:nvPr/>
        </p:nvGrpSpPr>
        <p:grpSpPr bwMode="blackWhite">
          <a:xfrm>
            <a:off x="578636" y="3214301"/>
            <a:ext cx="558179" cy="409838"/>
            <a:chOff x="6953721"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721" y="728009"/>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cxnSp>
        <p:nvCxnSpPr>
          <p:cNvPr id="20" name="Straight Connector 19">
            <a:extLst>
              <a:ext uri="{C183D7F6-B498-43B3-948B-1728B52AA6E4}">
                <adec:decorative xmlns:adec="http://schemas.microsoft.com/office/drawing/2017/decorative" val="1"/>
              </a:ext>
            </a:extLst>
          </p:cNvPr>
          <p:cNvCxnSpPr/>
          <p:nvPr/>
        </p:nvCxnSpPr>
        <p:spPr>
          <a:xfrm>
            <a:off x="7427557" y="1785254"/>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968177" y="1837420"/>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9394963" y="2614097"/>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 name="Content Placeholder 17">
            <a:extLst>
              <a:ext uri="{FF2B5EF4-FFF2-40B4-BE49-F238E27FC236}">
                <a16:creationId xmlns:a16="http://schemas.microsoft.com/office/drawing/2014/main" id="{BB33B821-0108-BC20-21BD-B9BAFE8F60C1}"/>
              </a:ext>
            </a:extLst>
          </p:cNvPr>
          <p:cNvSpPr txBox="1">
            <a:spLocks/>
          </p:cNvSpPr>
          <p:nvPr/>
        </p:nvSpPr>
        <p:spPr>
          <a:xfrm>
            <a:off x="1182507" y="1937867"/>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What are the variables that affect hotel reservation cancellations?</a:t>
            </a:r>
          </a:p>
        </p:txBody>
      </p:sp>
      <p:sp>
        <p:nvSpPr>
          <p:cNvPr id="7" name="Content Placeholder 17">
            <a:extLst>
              <a:ext uri="{FF2B5EF4-FFF2-40B4-BE49-F238E27FC236}">
                <a16:creationId xmlns:a16="http://schemas.microsoft.com/office/drawing/2014/main" id="{EFD6F234-1561-2308-0283-06D0C7D7B96A}"/>
              </a:ext>
            </a:extLst>
          </p:cNvPr>
          <p:cNvSpPr txBox="1">
            <a:spLocks/>
          </p:cNvSpPr>
          <p:nvPr/>
        </p:nvSpPr>
        <p:spPr>
          <a:xfrm>
            <a:off x="1182506" y="2587203"/>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How can we make hotel reservations cancellations better?</a:t>
            </a:r>
          </a:p>
        </p:txBody>
      </p:sp>
      <p:sp>
        <p:nvSpPr>
          <p:cNvPr id="8" name="Content Placeholder 17">
            <a:extLst>
              <a:ext uri="{FF2B5EF4-FFF2-40B4-BE49-F238E27FC236}">
                <a16:creationId xmlns:a16="http://schemas.microsoft.com/office/drawing/2014/main" id="{28F720AF-9B48-E8F5-F41E-42700DDC73C2}"/>
              </a:ext>
            </a:extLst>
          </p:cNvPr>
          <p:cNvSpPr txBox="1">
            <a:spLocks/>
          </p:cNvSpPr>
          <p:nvPr/>
        </p:nvSpPr>
        <p:spPr>
          <a:xfrm>
            <a:off x="1165858" y="3221406"/>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p>
        </p:txBody>
      </p:sp>
      <p:sp>
        <p:nvSpPr>
          <p:cNvPr id="9" name="Content Placeholder 17">
            <a:extLst>
              <a:ext uri="{FF2B5EF4-FFF2-40B4-BE49-F238E27FC236}">
                <a16:creationId xmlns:a16="http://schemas.microsoft.com/office/drawing/2014/main" id="{6608F4F9-1286-7B2D-4EAE-6D83C88C0018}"/>
              </a:ext>
            </a:extLst>
          </p:cNvPr>
          <p:cNvSpPr txBox="1">
            <a:spLocks/>
          </p:cNvSpPr>
          <p:nvPr/>
        </p:nvSpPr>
        <p:spPr>
          <a:xfrm>
            <a:off x="1141013" y="3230600"/>
            <a:ext cx="5110161" cy="47114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How will hotels be assisted in making pricing and promotional decisions?</a:t>
            </a:r>
          </a:p>
          <a:p>
            <a:pPr marL="0" indent="0">
              <a:spcAft>
                <a:spcPts val="2000"/>
              </a:spcAft>
              <a:buNone/>
            </a:pPr>
            <a:endParaRPr lang="en-US" dirty="0"/>
          </a:p>
        </p:txBody>
      </p:sp>
      <p:sp>
        <p:nvSpPr>
          <p:cNvPr id="19" name="Title 2">
            <a:extLst>
              <a:ext uri="{FF2B5EF4-FFF2-40B4-BE49-F238E27FC236}">
                <a16:creationId xmlns:a16="http://schemas.microsoft.com/office/drawing/2014/main" id="{E7E52C3E-CB5E-E05D-2374-177A5DB5B794}"/>
              </a:ext>
            </a:extLst>
          </p:cNvPr>
          <p:cNvSpPr txBox="1">
            <a:spLocks/>
          </p:cNvSpPr>
          <p:nvPr/>
        </p:nvSpPr>
        <p:spPr>
          <a:xfrm>
            <a:off x="333782" y="3840785"/>
            <a:ext cx="6877119" cy="640080"/>
          </a:xfrm>
          <a:prstGeom prst="rect">
            <a:avLst/>
          </a:prstGeom>
        </p:spPr>
        <p:txBody>
          <a:bodyPr vert="horz" lIns="91440" tIns="45720" rIns="91440" bIns="45720" rtlCol="0" anchor="b" anchorCtr="0">
            <a:normAutofit/>
          </a:bodyPr>
          <a:lstStyle>
            <a:lvl1pPr algn="l" defTabSz="457200" rtl="0" eaLnBrk="1" latinLnBrk="0" hangingPunct="1">
              <a:spcBef>
                <a:spcPct val="0"/>
              </a:spcBef>
              <a:buNone/>
              <a:defRPr sz="2800" kern="1200">
                <a:solidFill>
                  <a:schemeClr val="bg2">
                    <a:lumMod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Hypothesis</a:t>
            </a:r>
          </a:p>
        </p:txBody>
      </p:sp>
      <p:grpSp>
        <p:nvGrpSpPr>
          <p:cNvPr id="36" name="Group 35" descr="Small circle with number 1 inside  indicating step 1">
            <a:extLst>
              <a:ext uri="{FF2B5EF4-FFF2-40B4-BE49-F238E27FC236}">
                <a16:creationId xmlns:a16="http://schemas.microsoft.com/office/drawing/2014/main" id="{98AB2C72-5D32-FF74-8C76-7D96AE7C75CF}"/>
              </a:ext>
            </a:extLst>
          </p:cNvPr>
          <p:cNvGrpSpPr/>
          <p:nvPr/>
        </p:nvGrpSpPr>
        <p:grpSpPr bwMode="blackWhite">
          <a:xfrm>
            <a:off x="532887" y="4944609"/>
            <a:ext cx="558179" cy="409838"/>
            <a:chOff x="6953426" y="711274"/>
            <a:chExt cx="558179" cy="409838"/>
          </a:xfrm>
        </p:grpSpPr>
        <p:sp>
          <p:nvSpPr>
            <p:cNvPr id="37" name="Oval 36" descr="Small circle">
              <a:extLst>
                <a:ext uri="{FF2B5EF4-FFF2-40B4-BE49-F238E27FC236}">
                  <a16:creationId xmlns:a16="http://schemas.microsoft.com/office/drawing/2014/main" id="{0D14C259-D549-60C3-55DD-67A7B169279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1">
              <a:extLst>
                <a:ext uri="{FF2B5EF4-FFF2-40B4-BE49-F238E27FC236}">
                  <a16:creationId xmlns:a16="http://schemas.microsoft.com/office/drawing/2014/main" id="{6C8D119C-3E8B-AF26-9CD0-0D0580424444}"/>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39" name="Content Placeholder 17">
            <a:extLst>
              <a:ext uri="{FF2B5EF4-FFF2-40B4-BE49-F238E27FC236}">
                <a16:creationId xmlns:a16="http://schemas.microsoft.com/office/drawing/2014/main" id="{0392EDC1-E276-2412-CB64-9AB74936A09B}"/>
              </a:ext>
            </a:extLst>
          </p:cNvPr>
          <p:cNvSpPr txBox="1">
            <a:spLocks/>
          </p:cNvSpPr>
          <p:nvPr/>
        </p:nvSpPr>
        <p:spPr>
          <a:xfrm>
            <a:off x="1040204" y="5002557"/>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40" name="Group 39" descr="Small circle with number 2 inside  indicating step 2">
            <a:extLst>
              <a:ext uri="{FF2B5EF4-FFF2-40B4-BE49-F238E27FC236}">
                <a16:creationId xmlns:a16="http://schemas.microsoft.com/office/drawing/2014/main" id="{CD0F07FA-D564-85E0-9AA2-8C4D8D26D771}"/>
              </a:ext>
            </a:extLst>
          </p:cNvPr>
          <p:cNvGrpSpPr/>
          <p:nvPr/>
        </p:nvGrpSpPr>
        <p:grpSpPr bwMode="blackWhite">
          <a:xfrm>
            <a:off x="538157" y="5580653"/>
            <a:ext cx="558179" cy="409838"/>
            <a:chOff x="6953426" y="711274"/>
            <a:chExt cx="558179" cy="409838"/>
          </a:xfrm>
        </p:grpSpPr>
        <p:sp>
          <p:nvSpPr>
            <p:cNvPr id="41" name="Oval 40" descr="Small circle">
              <a:extLst>
                <a:ext uri="{FF2B5EF4-FFF2-40B4-BE49-F238E27FC236}">
                  <a16:creationId xmlns:a16="http://schemas.microsoft.com/office/drawing/2014/main" id="{4825AA16-0AE1-69A3-2CF0-97BB6BF646C4}"/>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descr="Number 2">
              <a:extLst>
                <a:ext uri="{FF2B5EF4-FFF2-40B4-BE49-F238E27FC236}">
                  <a16:creationId xmlns:a16="http://schemas.microsoft.com/office/drawing/2014/main" id="{6FF43E36-F174-4141-AF79-5541C6C84BF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43" name="Group 42" descr="Small circle with number 3 inside  indicating step 3">
            <a:extLst>
              <a:ext uri="{FF2B5EF4-FFF2-40B4-BE49-F238E27FC236}">
                <a16:creationId xmlns:a16="http://schemas.microsoft.com/office/drawing/2014/main" id="{2F6733CF-7A88-E92C-7E18-4F008DE2461B}"/>
              </a:ext>
            </a:extLst>
          </p:cNvPr>
          <p:cNvGrpSpPr/>
          <p:nvPr/>
        </p:nvGrpSpPr>
        <p:grpSpPr bwMode="blackWhite">
          <a:xfrm>
            <a:off x="552800" y="6240913"/>
            <a:ext cx="558179" cy="409838"/>
            <a:chOff x="6953721" y="711274"/>
            <a:chExt cx="558179" cy="409838"/>
          </a:xfrm>
        </p:grpSpPr>
        <p:sp>
          <p:nvSpPr>
            <p:cNvPr id="44" name="Oval 43" descr="Small circle">
              <a:extLst>
                <a:ext uri="{FF2B5EF4-FFF2-40B4-BE49-F238E27FC236}">
                  <a16:creationId xmlns:a16="http://schemas.microsoft.com/office/drawing/2014/main" id="{630C0902-6C5D-8D31-CA57-58AA1CB2357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descr="Number 3">
              <a:extLst>
                <a:ext uri="{FF2B5EF4-FFF2-40B4-BE49-F238E27FC236}">
                  <a16:creationId xmlns:a16="http://schemas.microsoft.com/office/drawing/2014/main" id="{4A77B389-F5EB-8D54-0BE9-067C79936B5B}"/>
                </a:ext>
              </a:extLst>
            </p:cNvPr>
            <p:cNvSpPr txBox="1">
              <a:spLocks noChangeAspect="1"/>
            </p:cNvSpPr>
            <p:nvPr/>
          </p:nvSpPr>
          <p:spPr bwMode="blackWhite">
            <a:xfrm>
              <a:off x="6953721" y="728009"/>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6" name="Content Placeholder 17">
            <a:extLst>
              <a:ext uri="{FF2B5EF4-FFF2-40B4-BE49-F238E27FC236}">
                <a16:creationId xmlns:a16="http://schemas.microsoft.com/office/drawing/2014/main" id="{31BA0E8E-E72E-4511-BD86-B1D031208E82}"/>
              </a:ext>
            </a:extLst>
          </p:cNvPr>
          <p:cNvSpPr txBox="1">
            <a:spLocks/>
          </p:cNvSpPr>
          <p:nvPr/>
        </p:nvSpPr>
        <p:spPr>
          <a:xfrm>
            <a:off x="1086011" y="498631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More Cancellations occurs when prices are higher</a:t>
            </a:r>
          </a:p>
        </p:txBody>
      </p:sp>
      <p:sp>
        <p:nvSpPr>
          <p:cNvPr id="47" name="Content Placeholder 17">
            <a:extLst>
              <a:ext uri="{FF2B5EF4-FFF2-40B4-BE49-F238E27FC236}">
                <a16:creationId xmlns:a16="http://schemas.microsoft.com/office/drawing/2014/main" id="{C5A28C34-ED7C-E248-9727-6E2A93C0E0AD}"/>
              </a:ext>
            </a:extLst>
          </p:cNvPr>
          <p:cNvSpPr txBox="1">
            <a:spLocks/>
          </p:cNvSpPr>
          <p:nvPr/>
        </p:nvSpPr>
        <p:spPr>
          <a:xfrm>
            <a:off x="1096336" y="5549997"/>
            <a:ext cx="561986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When there is a longer waiting list, customers tend to cancel more frequently.</a:t>
            </a:r>
          </a:p>
        </p:txBody>
      </p:sp>
      <p:sp>
        <p:nvSpPr>
          <p:cNvPr id="48" name="Content Placeholder 17">
            <a:extLst>
              <a:ext uri="{FF2B5EF4-FFF2-40B4-BE49-F238E27FC236}">
                <a16:creationId xmlns:a16="http://schemas.microsoft.com/office/drawing/2014/main" id="{EB25A7C1-BC3C-B874-8CD5-62094C79E4DC}"/>
              </a:ext>
            </a:extLst>
          </p:cNvPr>
          <p:cNvSpPr txBox="1">
            <a:spLocks/>
          </p:cNvSpPr>
          <p:nvPr/>
        </p:nvSpPr>
        <p:spPr>
          <a:xfrm>
            <a:off x="1105334" y="6206739"/>
            <a:ext cx="629299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The majority of clients are coming from offline travel agents to make their reservations.</a:t>
            </a:r>
          </a:p>
        </p:txBody>
      </p:sp>
      <p:pic>
        <p:nvPicPr>
          <p:cNvPr id="49" name="Picture 48" descr="Arrow pointing right with a hyperlink to the PowerPoint team blog. Select the image to visit the PowerPoint team blog ">
            <a:hlinkClick r:id="rId2" tooltip="Select here to visit the PowerPoint team blog."/>
            <a:extLst>
              <a:ext uri="{FF2B5EF4-FFF2-40B4-BE49-F238E27FC236}">
                <a16:creationId xmlns:a16="http://schemas.microsoft.com/office/drawing/2014/main" id="{2DAA4FF2-FEA4-9560-5A27-6BCDE63039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8692" y="5875769"/>
            <a:ext cx="661940" cy="661940"/>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76820" y="1429660"/>
            <a:ext cx="6876288" cy="640080"/>
          </a:xfrm>
        </p:spPr>
        <p:txBody>
          <a:bodyPr>
            <a:normAutofit/>
          </a:bodyPr>
          <a:lstStyle/>
          <a:p>
            <a:r>
              <a:rPr lang="en-US" dirty="0">
                <a:latin typeface="Segoe UI Light" panose="020B0502040204020203" pitchFamily="34" charset="0"/>
                <a:cs typeface="Segoe UI Light" panose="020B0502040204020203" pitchFamily="34" charset="0"/>
              </a:rPr>
              <a:t>THANK YOU</a:t>
            </a:r>
          </a:p>
        </p:txBody>
      </p:sp>
      <p:pic>
        <p:nvPicPr>
          <p:cNvPr id="2" name="Picture 1" descr="Tell Me butt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0696" y="1234485"/>
            <a:ext cx="1269672" cy="118974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49</TotalTime>
  <Words>349</Words>
  <Application>Microsoft Office PowerPoint</Application>
  <PresentationFormat>Widescreen</PresentationFormat>
  <Paragraphs>42</Paragraphs>
  <Slides>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Segoe UI</vt:lpstr>
      <vt:lpstr>Segoe UI Light</vt:lpstr>
      <vt:lpstr>Segoe UI Semibold</vt:lpstr>
      <vt:lpstr>Trebuchet MS</vt:lpstr>
      <vt:lpstr>Wingdings 3</vt:lpstr>
      <vt:lpstr>Facet</vt:lpstr>
      <vt:lpstr>PowerPoint Presentation</vt:lpstr>
      <vt:lpstr>Data Analysis Project Steps Process</vt:lpstr>
      <vt:lpstr>Business Problem</vt:lpstr>
      <vt:lpstr>Assumptions</vt:lpstr>
      <vt:lpstr>Research Question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 Jogdand</dc:creator>
  <cp:keywords/>
  <cp:lastModifiedBy>Tejas Jogdand</cp:lastModifiedBy>
  <cp:revision>2</cp:revision>
  <dcterms:created xsi:type="dcterms:W3CDTF">2024-12-07T12:04:01Z</dcterms:created>
  <dcterms:modified xsi:type="dcterms:W3CDTF">2024-12-07T12:53:08Z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