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65" r:id="rId3"/>
    <p:sldId id="259" r:id="rId4"/>
    <p:sldId id="261" r:id="rId5"/>
    <p:sldId id="262" r:id="rId6"/>
    <p:sldId id="267" r:id="rId7"/>
    <p:sldId id="264" r:id="rId8"/>
    <p:sldId id="266" r:id="rId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5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77517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43692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6831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4070380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7749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485464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275874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74909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31328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57116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48855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70754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81453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42101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47646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78577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727631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4854" y="1647544"/>
            <a:ext cx="8690822" cy="149015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9600" b="1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noFill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CREDIT</a:t>
            </a:r>
            <a:r>
              <a:rPr lang="en-IN" sz="9600" b="1" spc="-39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noFill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 </a:t>
            </a:r>
            <a:r>
              <a:rPr lang="en-IN" sz="9600" b="1" spc="-2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noFill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CARD</a:t>
            </a:r>
            <a:endParaRPr sz="9600" dirty="0">
              <a:ln w="3175" cmpd="sng">
                <a:solidFill>
                  <a:schemeClr val="accent4">
                    <a:lumMod val="60000"/>
                    <a:lumOff val="40000"/>
                  </a:schemeClr>
                </a:solidFill>
              </a:ln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Segoe UI Emoji" panose="020B0502040204020203" pitchFamily="34" charset="0"/>
              <a:ea typeface="Segoe UI Emoji" panose="020B0502040204020203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723" y="3526461"/>
            <a:ext cx="675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300" dirty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Arial MT"/>
              </a:rPr>
              <a:t>Weekly</a:t>
            </a:r>
            <a:r>
              <a:rPr lang="en-IN" sz="1200" spc="300" dirty="0">
                <a:latin typeface="Segoe UI Emoji" panose="020B0502040204020203" pitchFamily="34" charset="0"/>
                <a:ea typeface="Segoe UI Emoji" panose="020B0502040204020203" pitchFamily="34" charset="0"/>
                <a:cs typeface="Arial MT"/>
              </a:rPr>
              <a:t> </a:t>
            </a:r>
            <a:r>
              <a:rPr lang="en-IN" sz="1200" spc="300" dirty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Arial MT"/>
              </a:rPr>
              <a:t>Status Report</a:t>
            </a:r>
            <a:endParaRPr lang="en-IN" sz="1200" spc="300" dirty="0">
              <a:latin typeface="Segoe UI Emoji" panose="020B0502040204020203" pitchFamily="34" charset="0"/>
              <a:ea typeface="Segoe UI Emoji" panose="020B0502040204020203" pitchFamily="34" charset="0"/>
              <a:cs typeface="Arial MT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A5D310FD-5E49-42A5-1EE5-BB03DEF4891B}"/>
              </a:ext>
            </a:extLst>
          </p:cNvPr>
          <p:cNvSpPr txBox="1">
            <a:spLocks/>
          </p:cNvSpPr>
          <p:nvPr/>
        </p:nvSpPr>
        <p:spPr>
          <a:xfrm>
            <a:off x="843868" y="1842465"/>
            <a:ext cx="8392795" cy="148907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9600" b="1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CREDIT</a:t>
            </a:r>
            <a:r>
              <a:rPr lang="en-IN" sz="9600" b="1" spc="-39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 </a:t>
            </a:r>
            <a:r>
              <a:rPr lang="en-IN" sz="9600" b="1" spc="-2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CARD</a:t>
            </a:r>
            <a:endParaRPr lang="en-IN" sz="9600" dirty="0">
              <a:ln w="3175" cmpd="sng"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Segoe UI Emoji" panose="020B0502040204020203" pitchFamily="34" charset="0"/>
              <a:ea typeface="Segoe UI Emoji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>
            <a:extLst>
              <a:ext uri="{FF2B5EF4-FFF2-40B4-BE49-F238E27FC236}">
                <a16:creationId xmlns:a16="http://schemas.microsoft.com/office/drawing/2014/main" id="{EE77D8CC-A02B-6EA0-1BB5-6AE0104F7CFA}"/>
              </a:ext>
            </a:extLst>
          </p:cNvPr>
          <p:cNvSpPr txBox="1">
            <a:spLocks/>
          </p:cNvSpPr>
          <p:nvPr/>
        </p:nvSpPr>
        <p:spPr>
          <a:xfrm>
            <a:off x="471764" y="217723"/>
            <a:ext cx="8392795" cy="62837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400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noFill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Introduction</a:t>
            </a:r>
            <a:endParaRPr lang="en-IN" sz="4000" dirty="0">
              <a:ln w="3175" cmpd="sng">
                <a:solidFill>
                  <a:schemeClr val="accent4">
                    <a:lumMod val="60000"/>
                    <a:lumOff val="40000"/>
                  </a:schemeClr>
                </a:solidFill>
              </a:ln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Segoe UI Emoji" panose="020B0502040204020203" pitchFamily="34" charset="0"/>
              <a:ea typeface="Segoe UI Emoji" panose="020B0502040204020203" pitchFamily="34" charset="0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09600" y="1364653"/>
            <a:ext cx="8534400" cy="4128693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>
                <a:solidFill>
                  <a:schemeClr val="tx1"/>
                </a:solidFill>
              </a:rPr>
              <a:t>Credit</a:t>
            </a:r>
            <a:r>
              <a:rPr spc="-7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card</a:t>
            </a:r>
            <a:r>
              <a:rPr spc="-8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financial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dashboard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using</a:t>
            </a:r>
            <a:r>
              <a:rPr spc="-8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Power</a:t>
            </a:r>
            <a:r>
              <a:rPr spc="-70" dirty="0">
                <a:solidFill>
                  <a:schemeClr val="tx1"/>
                </a:solidFill>
              </a:rPr>
              <a:t> </a:t>
            </a:r>
            <a:r>
              <a:rPr spc="-25" dirty="0">
                <a:solidFill>
                  <a:schemeClr val="tx1"/>
                </a:solidFill>
              </a:rPr>
              <a:t>BI:</a:t>
            </a:r>
          </a:p>
          <a:p>
            <a:pPr marL="372110" marR="21590" indent="-360045">
              <a:lnSpc>
                <a:spcPts val="3020"/>
              </a:lnSpc>
              <a:spcBef>
                <a:spcPts val="1075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Developed</a:t>
            </a:r>
            <a:r>
              <a:rPr sz="2800" b="0" spc="-1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an</a:t>
            </a:r>
            <a:r>
              <a:rPr sz="2800" b="0" spc="-10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chemeClr val="tx1"/>
                </a:solidFill>
                <a:latin typeface="Calibri"/>
                <a:cs typeface="Calibri"/>
              </a:rPr>
              <a:t>interactive</a:t>
            </a:r>
            <a:r>
              <a:rPr sz="2800" b="0" spc="-1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dashboard</a:t>
            </a:r>
            <a:r>
              <a:rPr sz="2800" b="0" spc="-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chemeClr val="tx1"/>
                </a:solidFill>
                <a:latin typeface="Calibri"/>
                <a:cs typeface="Calibri"/>
              </a:rPr>
              <a:t>using transaction</a:t>
            </a:r>
            <a:r>
              <a:rPr sz="2800" b="0"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2800" b="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chemeClr val="tx1"/>
                </a:solidFill>
                <a:latin typeface="Calibri"/>
                <a:cs typeface="Calibri"/>
              </a:rPr>
              <a:t>customer</a:t>
            </a:r>
            <a:r>
              <a:rPr sz="2800" b="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data</a:t>
            </a:r>
            <a:r>
              <a:rPr sz="2800" b="0" spc="-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from</a:t>
            </a:r>
            <a:r>
              <a:rPr sz="2800" b="0"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sz="2800" b="0" spc="-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SQL</a:t>
            </a:r>
            <a:r>
              <a:rPr sz="2800" b="0" spc="-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chemeClr val="tx1"/>
                </a:solidFill>
                <a:latin typeface="Calibri"/>
                <a:cs typeface="Calibri"/>
              </a:rPr>
              <a:t>database,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sz="2800" b="0" spc="-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provide</a:t>
            </a:r>
            <a:r>
              <a:rPr sz="2800" b="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spc="-20" dirty="0">
                <a:solidFill>
                  <a:schemeClr val="tx1"/>
                </a:solidFill>
                <a:latin typeface="Calibri"/>
                <a:cs typeface="Calibri"/>
              </a:rPr>
              <a:t>real-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time</a:t>
            </a:r>
            <a:r>
              <a:rPr sz="2800" b="0" spc="-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chemeClr val="tx1"/>
                </a:solidFill>
                <a:latin typeface="Calibri"/>
                <a:cs typeface="Calibri"/>
              </a:rPr>
              <a:t>insights.</a:t>
            </a:r>
            <a:endParaRPr sz="2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72110" marR="338455" indent="-360045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Streamlined</a:t>
            </a:r>
            <a:r>
              <a:rPr sz="2800" b="0" spc="-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data</a:t>
            </a:r>
            <a:r>
              <a:rPr sz="2800" b="0" spc="-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chemeClr val="tx1"/>
                </a:solidFill>
                <a:latin typeface="Calibri"/>
                <a:cs typeface="Calibri"/>
              </a:rPr>
              <a:t>processing</a:t>
            </a:r>
            <a:r>
              <a:rPr sz="2800" b="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&amp;</a:t>
            </a:r>
            <a:r>
              <a:rPr sz="2800" b="0" spc="-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analysis</a:t>
            </a:r>
            <a:r>
              <a:rPr sz="2800" b="0"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sz="2800" b="0" spc="-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chemeClr val="tx1"/>
                </a:solidFill>
                <a:latin typeface="Calibri"/>
                <a:cs typeface="Calibri"/>
              </a:rPr>
              <a:t>monitor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key</a:t>
            </a:r>
            <a:r>
              <a:rPr sz="2800" b="0" spc="-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chemeClr val="tx1"/>
                </a:solidFill>
                <a:latin typeface="Calibri"/>
                <a:cs typeface="Calibri"/>
              </a:rPr>
              <a:t>performance</a:t>
            </a:r>
            <a:r>
              <a:rPr sz="2800" b="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metrics</a:t>
            </a:r>
            <a:r>
              <a:rPr sz="2800" b="0" spc="-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2800" b="0"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chemeClr val="tx1"/>
                </a:solidFill>
                <a:latin typeface="Calibri"/>
                <a:cs typeface="Calibri"/>
              </a:rPr>
              <a:t>trends.</a:t>
            </a:r>
            <a:endParaRPr sz="2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70205" marR="240665" indent="-358140" algn="just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Shared</a:t>
            </a:r>
            <a:r>
              <a:rPr sz="2800" b="0" spc="-1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actionable</a:t>
            </a:r>
            <a:r>
              <a:rPr sz="2800" b="0" spc="-1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insights</a:t>
            </a:r>
            <a:r>
              <a:rPr sz="2800" b="0" spc="-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with</a:t>
            </a:r>
            <a:r>
              <a:rPr sz="2800" b="0" spc="-10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spc="-20" dirty="0">
                <a:solidFill>
                  <a:schemeClr val="tx1"/>
                </a:solidFill>
                <a:latin typeface="Calibri"/>
                <a:cs typeface="Calibri"/>
              </a:rPr>
              <a:t>stakeholders</a:t>
            </a:r>
            <a:r>
              <a:rPr sz="2800" b="0" spc="-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chemeClr val="tx1"/>
                </a:solidFill>
                <a:latin typeface="Calibri"/>
                <a:cs typeface="Calibri"/>
              </a:rPr>
              <a:t>based 	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on</a:t>
            </a:r>
            <a:r>
              <a:rPr sz="2800" b="0" spc="-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dashboard</a:t>
            </a:r>
            <a:r>
              <a:rPr sz="2800" b="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findings</a:t>
            </a:r>
            <a:r>
              <a:rPr sz="2800" b="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sz="2800" b="0" spc="-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chemeClr val="tx1"/>
                </a:solidFill>
                <a:latin typeface="Calibri"/>
                <a:cs typeface="Calibri"/>
              </a:rPr>
              <a:t>support</a:t>
            </a:r>
            <a:r>
              <a:rPr sz="2800" b="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b="0" spc="-20" dirty="0">
                <a:solidFill>
                  <a:schemeClr val="tx1"/>
                </a:solidFill>
                <a:latin typeface="Calibri"/>
                <a:cs typeface="Calibri"/>
              </a:rPr>
              <a:t>decision-</a:t>
            </a:r>
            <a:r>
              <a:rPr sz="2800" b="0" spc="-10" dirty="0">
                <a:solidFill>
                  <a:schemeClr val="tx1"/>
                </a:solidFill>
                <a:latin typeface="Calibri"/>
                <a:cs typeface="Calibri"/>
              </a:rPr>
              <a:t>making 	processes.</a:t>
            </a:r>
            <a:endParaRPr sz="2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Janvi Dhonde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3134867"/>
            <a:ext cx="3128772" cy="3128772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724723E8-CD89-2BCE-A130-C8139CA12005}"/>
              </a:ext>
            </a:extLst>
          </p:cNvPr>
          <p:cNvSpPr txBox="1">
            <a:spLocks/>
          </p:cNvSpPr>
          <p:nvPr/>
        </p:nvSpPr>
        <p:spPr>
          <a:xfrm>
            <a:off x="536321" y="277436"/>
            <a:ext cx="8392795" cy="62837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400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Introduction</a:t>
            </a:r>
            <a:endParaRPr lang="en-IN" sz="4000" dirty="0">
              <a:ln w="3175" cmpd="sng"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Segoe UI Emoji" panose="020B0502040204020203" pitchFamily="34" charset="0"/>
              <a:ea typeface="Segoe UI Emoji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389" y="2023269"/>
            <a:ext cx="7202170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operations effectively.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Janvi Dhonde</a:t>
            </a:r>
            <a:endParaRPr spc="-10"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04B69233-D063-A082-4E20-310E72CC2ACB}"/>
              </a:ext>
            </a:extLst>
          </p:cNvPr>
          <p:cNvSpPr txBox="1">
            <a:spLocks/>
          </p:cNvSpPr>
          <p:nvPr/>
        </p:nvSpPr>
        <p:spPr>
          <a:xfrm>
            <a:off x="533400" y="498945"/>
            <a:ext cx="8841634" cy="62837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400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noFill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Project Objective</a:t>
            </a:r>
            <a:endParaRPr lang="en-IN" sz="4000" dirty="0">
              <a:ln w="3175" cmpd="sng">
                <a:solidFill>
                  <a:schemeClr val="accent4">
                    <a:lumMod val="60000"/>
                    <a:lumOff val="40000"/>
                  </a:schemeClr>
                </a:solidFill>
              </a:ln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Segoe UI Emoji" panose="020B0502040204020203" pitchFamily="34" charset="0"/>
              <a:ea typeface="Segoe UI Emoji" panose="020B0502040204020203" pitchFamily="34" charset="0"/>
              <a:cs typeface="Arial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FBF46F33-7536-04D5-4864-475E9C4D3E2B}"/>
              </a:ext>
            </a:extLst>
          </p:cNvPr>
          <p:cNvSpPr txBox="1">
            <a:spLocks/>
          </p:cNvSpPr>
          <p:nvPr/>
        </p:nvSpPr>
        <p:spPr>
          <a:xfrm>
            <a:off x="559100" y="566780"/>
            <a:ext cx="8204661" cy="62837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4000" b="1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project Objective</a:t>
            </a:r>
            <a:endParaRPr lang="en-IN" sz="4000" dirty="0">
              <a:ln w="3175" cmpd="sng"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Segoe UI Emoji" panose="020B0502040204020203" pitchFamily="34" charset="0"/>
              <a:ea typeface="Segoe UI Emoji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Janvi Dhonde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421242" y="358015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9" name="object 5">
            <a:extLst>
              <a:ext uri="{FF2B5EF4-FFF2-40B4-BE49-F238E27FC236}">
                <a16:creationId xmlns:a16="http://schemas.microsoft.com/office/drawing/2014/main" id="{02AA103A-20A5-6877-A0E8-577835155E39}"/>
              </a:ext>
            </a:extLst>
          </p:cNvPr>
          <p:cNvSpPr txBox="1">
            <a:spLocks/>
          </p:cNvSpPr>
          <p:nvPr/>
        </p:nvSpPr>
        <p:spPr>
          <a:xfrm>
            <a:off x="679547" y="401848"/>
            <a:ext cx="8841634" cy="62837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400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noFill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IMPORT DATA TO SQL DATABASE</a:t>
            </a:r>
            <a:endParaRPr lang="en-IN" sz="4000" dirty="0">
              <a:ln w="3175" cmpd="sng">
                <a:solidFill>
                  <a:schemeClr val="accent4">
                    <a:lumMod val="60000"/>
                    <a:lumOff val="40000"/>
                  </a:schemeClr>
                </a:solidFill>
              </a:ln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Segoe UI Emoji" panose="020B0502040204020203" pitchFamily="34" charset="0"/>
              <a:ea typeface="Segoe UI Emoji" panose="020B0502040204020203" pitchFamily="34" charset="0"/>
              <a:cs typeface="Arial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2DA0E303-7BD5-9A56-5E47-9A8F9A4A9458}"/>
              </a:ext>
            </a:extLst>
          </p:cNvPr>
          <p:cNvSpPr txBox="1">
            <a:spLocks/>
          </p:cNvSpPr>
          <p:nvPr/>
        </p:nvSpPr>
        <p:spPr>
          <a:xfrm>
            <a:off x="731951" y="445585"/>
            <a:ext cx="8392795" cy="62837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400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IMPORT DATA TO SQL DATABASE</a:t>
            </a:r>
            <a:endParaRPr lang="en-IN" sz="4000" dirty="0">
              <a:ln w="3175" cmpd="sng"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Segoe UI Emoji" panose="020B0502040204020203" pitchFamily="34" charset="0"/>
              <a:ea typeface="Segoe UI Emoji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Janvi Dhonde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4212" y="1170368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 dirty="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 dirty="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30",</a:t>
            </a:r>
            <a:endParaRPr sz="1600" dirty="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 dirty="0">
              <a:latin typeface="Calibri"/>
              <a:cs typeface="Calibri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TRUE(),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 dirty="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BCDA597-AF54-3E1A-154E-FC5CED1000E5}"/>
              </a:ext>
            </a:extLst>
          </p:cNvPr>
          <p:cNvSpPr txBox="1">
            <a:spLocks/>
          </p:cNvSpPr>
          <p:nvPr/>
        </p:nvSpPr>
        <p:spPr>
          <a:xfrm>
            <a:off x="507531" y="188028"/>
            <a:ext cx="8841634" cy="62837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400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noFill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DAX QUERIES</a:t>
            </a:r>
            <a:endParaRPr lang="en-IN" sz="4000" dirty="0">
              <a:ln w="3175" cmpd="sng">
                <a:solidFill>
                  <a:schemeClr val="accent4">
                    <a:lumMod val="60000"/>
                    <a:lumOff val="40000"/>
                  </a:schemeClr>
                </a:solidFill>
              </a:ln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Segoe UI Emoji" panose="020B0502040204020203" pitchFamily="34" charset="0"/>
              <a:ea typeface="Segoe UI Emoji" panose="020B0502040204020203" pitchFamily="34" charset="0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8AB5A04-67EE-DD49-FD38-1EB4E2567588}"/>
              </a:ext>
            </a:extLst>
          </p:cNvPr>
          <p:cNvSpPr txBox="1">
            <a:spLocks/>
          </p:cNvSpPr>
          <p:nvPr/>
        </p:nvSpPr>
        <p:spPr>
          <a:xfrm>
            <a:off x="507531" y="238780"/>
            <a:ext cx="8392795" cy="62837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400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DAX QUERIES</a:t>
            </a:r>
            <a:endParaRPr lang="en-IN" sz="4000" dirty="0">
              <a:ln w="3175" cmpd="sng"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Segoe UI Emoji" panose="020B0502040204020203" pitchFamily="34" charset="0"/>
              <a:ea typeface="Segoe UI Emoji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Janvi Dhonde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3326" y="903325"/>
            <a:ext cx="7964805" cy="529375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lang="en-IN"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lang="en-IN"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600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lang="en-IN"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600" spc="-10" dirty="0" err="1">
                <a:solidFill>
                  <a:srgbClr val="FFFFFF"/>
                </a:solidFill>
                <a:latin typeface="Calibri"/>
                <a:cs typeface="Calibri"/>
              </a:rPr>
              <a:t>cc_detail</a:t>
            </a:r>
            <a:r>
              <a:rPr lang="en-IN" sz="1600" spc="-10" dirty="0">
                <a:solidFill>
                  <a:srgbClr val="FFFFFF"/>
                </a:solidFill>
                <a:latin typeface="Calibri"/>
                <a:cs typeface="Calibri"/>
              </a:rPr>
              <a:t>'[</a:t>
            </a:r>
            <a:r>
              <a:rPr lang="en-IN" sz="1600" spc="-10" dirty="0" err="1">
                <a:solidFill>
                  <a:srgbClr val="FFFFFF"/>
                </a:solidFill>
                <a:latin typeface="Calibri"/>
                <a:cs typeface="Calibri"/>
              </a:rPr>
              <a:t>week_start_date</a:t>
            </a:r>
            <a:r>
              <a:rPr lang="en-IN" sz="1600" spc="-10" dirty="0">
                <a:solidFill>
                  <a:srgbClr val="FFFFFF"/>
                </a:solidFill>
                <a:latin typeface="Calibri"/>
                <a:cs typeface="Calibri"/>
              </a:rPr>
              <a:t>])</a:t>
            </a:r>
            <a:endParaRPr lang="en-IN"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lang="en-IN"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IN" sz="1600" b="1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lang="en-IN"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lang="en-IN"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lang="en-IN"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600" spc="-10" dirty="0" err="1">
                <a:solidFill>
                  <a:srgbClr val="FFFFFF"/>
                </a:solidFill>
                <a:latin typeface="Calibri"/>
                <a:cs typeface="Calibri"/>
              </a:rPr>
              <a:t>cc_detail</a:t>
            </a:r>
            <a:r>
              <a:rPr lang="en-IN" sz="1600" spc="-10" dirty="0">
                <a:solidFill>
                  <a:srgbClr val="FFFFFF"/>
                </a:solidFill>
                <a:latin typeface="Calibri"/>
                <a:cs typeface="Calibri"/>
              </a:rPr>
              <a:t>'[</a:t>
            </a:r>
            <a:r>
              <a:rPr lang="en-IN" sz="1600" spc="-10" dirty="0" err="1">
                <a:solidFill>
                  <a:srgbClr val="FFFFFF"/>
                </a:solidFill>
                <a:latin typeface="Calibri"/>
                <a:cs typeface="Calibri"/>
              </a:rPr>
              <a:t>annual_fees</a:t>
            </a:r>
            <a:r>
              <a:rPr lang="en-IN" sz="1600" spc="-10" dirty="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r>
              <a:rPr lang="en-IN"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lang="en-IN"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600" spc="-10" dirty="0" err="1">
                <a:solidFill>
                  <a:srgbClr val="FFFFFF"/>
                </a:solidFill>
                <a:latin typeface="Calibri"/>
                <a:cs typeface="Calibri"/>
              </a:rPr>
              <a:t>cc_detail</a:t>
            </a:r>
            <a:r>
              <a:rPr lang="en-IN" sz="1600" spc="-10" dirty="0">
                <a:solidFill>
                  <a:srgbClr val="FFFFFF"/>
                </a:solidFill>
                <a:latin typeface="Calibri"/>
                <a:cs typeface="Calibri"/>
              </a:rPr>
              <a:t>'[</a:t>
            </a:r>
            <a:r>
              <a:rPr lang="en-IN" sz="1600" spc="-10" dirty="0" err="1">
                <a:solidFill>
                  <a:srgbClr val="FFFFFF"/>
                </a:solidFill>
                <a:latin typeface="Calibri"/>
                <a:cs typeface="Calibri"/>
              </a:rPr>
              <a:t>total_trans_amt</a:t>
            </a:r>
            <a:r>
              <a:rPr lang="en-IN" sz="1600" spc="-10" dirty="0">
                <a:solidFill>
                  <a:srgbClr val="FFFFFF"/>
                </a:solidFill>
                <a:latin typeface="Calibri"/>
                <a:cs typeface="Calibri"/>
              </a:rPr>
              <a:t>] </a:t>
            </a:r>
            <a:r>
              <a:rPr lang="en-IN"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lang="en-IN"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600" spc="-10" dirty="0" err="1">
                <a:solidFill>
                  <a:srgbClr val="FFFFFF"/>
                </a:solidFill>
                <a:latin typeface="Calibri"/>
                <a:cs typeface="Calibri"/>
              </a:rPr>
              <a:t>cc_detail</a:t>
            </a:r>
            <a:r>
              <a:rPr lang="en-IN" sz="1600" spc="-10" dirty="0">
                <a:solidFill>
                  <a:srgbClr val="FFFFFF"/>
                </a:solidFill>
                <a:latin typeface="Calibri"/>
                <a:cs typeface="Calibri"/>
              </a:rPr>
              <a:t>'[</a:t>
            </a:r>
            <a:r>
              <a:rPr lang="en-IN" sz="1600" spc="-10" dirty="0" err="1">
                <a:solidFill>
                  <a:srgbClr val="FFFFFF"/>
                </a:solidFill>
                <a:latin typeface="Calibri"/>
                <a:cs typeface="Calibri"/>
              </a:rPr>
              <a:t>interest_earned</a:t>
            </a:r>
            <a:r>
              <a:rPr lang="en-IN" sz="1600" spc="-10" dirty="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lang="en-IN" sz="1600" dirty="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lang="en-IN" sz="1600" b="1" spc="-10" dirty="0" err="1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lang="en-IN"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lang="en-IN"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600" spc="-1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lang="en-IN"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lang="en-IN"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600" spc="-10" dirty="0" err="1">
                <a:solidFill>
                  <a:srgbClr val="FFFFFF"/>
                </a:solidFill>
                <a:latin typeface="Calibri"/>
                <a:cs typeface="Calibri"/>
              </a:rPr>
              <a:t>cc_detail</a:t>
            </a:r>
            <a:r>
              <a:rPr lang="en-IN" sz="1600" spc="-10" dirty="0">
                <a:solidFill>
                  <a:srgbClr val="FFFFFF"/>
                </a:solidFill>
                <a:latin typeface="Calibri"/>
                <a:cs typeface="Calibri"/>
              </a:rPr>
              <a:t>'[Revenue]), FILTER(</a:t>
            </a:r>
            <a:endParaRPr lang="en-IN" sz="1600" dirty="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lang="en-IN"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lang="en-IN"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600" spc="-10" dirty="0" err="1">
                <a:solidFill>
                  <a:srgbClr val="FFFFFF"/>
                </a:solidFill>
                <a:latin typeface="Calibri"/>
                <a:cs typeface="Calibri"/>
              </a:rPr>
              <a:t>cc_detail</a:t>
            </a:r>
            <a:r>
              <a:rPr lang="en-IN" sz="1600" spc="-10" dirty="0">
                <a:solidFill>
                  <a:srgbClr val="FFFFFF"/>
                </a:solidFill>
                <a:latin typeface="Calibri"/>
                <a:cs typeface="Calibri"/>
              </a:rPr>
              <a:t>'),</a:t>
            </a:r>
            <a:endParaRPr lang="en-IN" sz="1600" dirty="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lang="en-IN"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lang="en-IN"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600" spc="-10" dirty="0" err="1">
                <a:solidFill>
                  <a:srgbClr val="FFFFFF"/>
                </a:solidFill>
                <a:latin typeface="Calibri"/>
                <a:cs typeface="Calibri"/>
              </a:rPr>
              <a:t>cc_detail</a:t>
            </a:r>
            <a:r>
              <a:rPr lang="en-IN" sz="1600" spc="-10" dirty="0">
                <a:solidFill>
                  <a:srgbClr val="FFFFFF"/>
                </a:solidFill>
                <a:latin typeface="Calibri"/>
                <a:cs typeface="Calibri"/>
              </a:rPr>
              <a:t>'[week_num2]</a:t>
            </a:r>
            <a:r>
              <a:rPr lang="en-IN"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lang="en-IN"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600" spc="-10" dirty="0" err="1">
                <a:solidFill>
                  <a:srgbClr val="FFFFFF"/>
                </a:solidFill>
                <a:latin typeface="Calibri"/>
                <a:cs typeface="Calibri"/>
              </a:rPr>
              <a:t>cc_detail</a:t>
            </a:r>
            <a:r>
              <a:rPr lang="en-IN" sz="1600" spc="-10" dirty="0">
                <a:solidFill>
                  <a:srgbClr val="FFFFFF"/>
                </a:solidFill>
                <a:latin typeface="Calibri"/>
                <a:cs typeface="Calibri"/>
              </a:rPr>
              <a:t>'[week_num2])))</a:t>
            </a:r>
            <a:endParaRPr lang="en-IN" sz="1600" dirty="0">
              <a:latin typeface="Calibri"/>
              <a:cs typeface="Calibri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lang="en-IN" sz="1600" b="1" spc="-10" dirty="0" err="1">
                <a:solidFill>
                  <a:srgbClr val="FFFFFF"/>
                </a:solidFill>
                <a:latin typeface="Calibri"/>
                <a:cs typeface="Calibri"/>
              </a:rPr>
              <a:t>Previous_week_Reveneue</a:t>
            </a:r>
            <a:r>
              <a:rPr lang="en-IN"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lang="en-IN" sz="1600" spc="-10" dirty="0">
                <a:solidFill>
                  <a:srgbClr val="FFFFFF"/>
                </a:solidFill>
                <a:latin typeface="Calibri"/>
                <a:cs typeface="Calibri"/>
              </a:rPr>
              <a:t> CALCULATE( </a:t>
            </a:r>
            <a:r>
              <a:rPr lang="en-IN"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lang="en-IN"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600" spc="-10" dirty="0" err="1">
                <a:solidFill>
                  <a:srgbClr val="FFFFFF"/>
                </a:solidFill>
                <a:latin typeface="Calibri"/>
                <a:cs typeface="Calibri"/>
              </a:rPr>
              <a:t>cc_detail</a:t>
            </a:r>
            <a:r>
              <a:rPr lang="en-IN" sz="1600" spc="-10" dirty="0">
                <a:solidFill>
                  <a:srgbClr val="FFFFFF"/>
                </a:solidFill>
                <a:latin typeface="Calibri"/>
                <a:cs typeface="Calibri"/>
              </a:rPr>
              <a:t>'[Revenue]), FILTER(</a:t>
            </a:r>
            <a:endParaRPr lang="en-IN" sz="1600" dirty="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lang="en-IN"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lang="en-IN"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600" spc="-10" dirty="0" err="1">
                <a:solidFill>
                  <a:srgbClr val="FFFFFF"/>
                </a:solidFill>
                <a:latin typeface="Calibri"/>
                <a:cs typeface="Calibri"/>
              </a:rPr>
              <a:t>cc_detail</a:t>
            </a:r>
            <a:r>
              <a:rPr lang="en-IN" sz="1600" spc="-10" dirty="0">
                <a:solidFill>
                  <a:srgbClr val="FFFFFF"/>
                </a:solidFill>
                <a:latin typeface="Calibri"/>
                <a:cs typeface="Calibri"/>
              </a:rPr>
              <a:t>'),</a:t>
            </a:r>
            <a:endParaRPr lang="en-IN" sz="1600" dirty="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lang="en-IN"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lang="en-IN"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600" spc="-10" dirty="0" err="1">
                <a:solidFill>
                  <a:srgbClr val="FFFFFF"/>
                </a:solidFill>
                <a:latin typeface="Calibri"/>
                <a:cs typeface="Calibri"/>
              </a:rPr>
              <a:t>cc_detail</a:t>
            </a:r>
            <a:r>
              <a:rPr lang="en-IN" sz="1600" spc="-10" dirty="0">
                <a:solidFill>
                  <a:srgbClr val="FFFFFF"/>
                </a:solidFill>
                <a:latin typeface="Calibri"/>
                <a:cs typeface="Calibri"/>
              </a:rPr>
              <a:t>'[week_num2]</a:t>
            </a:r>
            <a:r>
              <a:rPr lang="en-IN"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lang="en-IN"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600" spc="-10" dirty="0" err="1">
                <a:solidFill>
                  <a:srgbClr val="FFFFFF"/>
                </a:solidFill>
                <a:latin typeface="Calibri"/>
                <a:cs typeface="Calibri"/>
              </a:rPr>
              <a:t>cc_detail</a:t>
            </a:r>
            <a:r>
              <a:rPr lang="en-IN" sz="1600" spc="-10" dirty="0">
                <a:solidFill>
                  <a:srgbClr val="FFFFFF"/>
                </a:solidFill>
                <a:latin typeface="Calibri"/>
                <a:cs typeface="Calibri"/>
              </a:rPr>
              <a:t>'[week_num2])-</a:t>
            </a:r>
            <a:r>
              <a:rPr lang="en-IN" sz="1600" spc="-25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lang="en-IN" sz="1600" dirty="0">
              <a:latin typeface="Calibri"/>
              <a:cs typeface="Calibri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BCDA597-AF54-3E1A-154E-FC5CED1000E5}"/>
              </a:ext>
            </a:extLst>
          </p:cNvPr>
          <p:cNvSpPr txBox="1">
            <a:spLocks/>
          </p:cNvSpPr>
          <p:nvPr/>
        </p:nvSpPr>
        <p:spPr>
          <a:xfrm>
            <a:off x="507531" y="188028"/>
            <a:ext cx="8841634" cy="62837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400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noFill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DAX QUERIES</a:t>
            </a:r>
            <a:endParaRPr lang="en-IN" sz="4000" dirty="0">
              <a:ln w="3175" cmpd="sng">
                <a:solidFill>
                  <a:schemeClr val="accent4">
                    <a:lumMod val="60000"/>
                    <a:lumOff val="40000"/>
                  </a:schemeClr>
                </a:solidFill>
              </a:ln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Segoe UI Emoji" panose="020B0502040204020203" pitchFamily="34" charset="0"/>
              <a:ea typeface="Segoe UI Emoji" panose="020B0502040204020203" pitchFamily="34" charset="0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8AB5A04-67EE-DD49-FD38-1EB4E2567588}"/>
              </a:ext>
            </a:extLst>
          </p:cNvPr>
          <p:cNvSpPr txBox="1">
            <a:spLocks/>
          </p:cNvSpPr>
          <p:nvPr/>
        </p:nvSpPr>
        <p:spPr>
          <a:xfrm>
            <a:off x="507531" y="238780"/>
            <a:ext cx="8392795" cy="62837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400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DAX QUERIES</a:t>
            </a:r>
            <a:endParaRPr lang="en-IN" sz="4000" dirty="0">
              <a:ln w="3175" cmpd="sng"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Segoe UI Emoji" panose="020B0502040204020203" pitchFamily="34" charset="0"/>
              <a:ea typeface="Segoe UI Emoji" panose="020B0502040204020203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64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Janvi Dhonde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0" y="19812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3400" y="1002204"/>
            <a:ext cx="10269220" cy="47480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rgbClr val="FFFFFF"/>
                </a:solidFill>
                <a:latin typeface="Calibri"/>
                <a:cs typeface="Calibri"/>
              </a:rPr>
              <a:t>incre</a:t>
            </a:r>
            <a:r>
              <a:rPr lang="en-IN"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97AEB4E-30FE-D1D1-A060-E594C976031B}"/>
              </a:ext>
            </a:extLst>
          </p:cNvPr>
          <p:cNvSpPr txBox="1">
            <a:spLocks/>
          </p:cNvSpPr>
          <p:nvPr/>
        </p:nvSpPr>
        <p:spPr>
          <a:xfrm>
            <a:off x="434340" y="265326"/>
            <a:ext cx="10668000" cy="62837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400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noFill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Project insights – week 53 ( </a:t>
            </a:r>
            <a:r>
              <a:rPr lang="en-IN" sz="400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noFill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31</a:t>
            </a:r>
            <a:r>
              <a:rPr lang="en-IN" sz="180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noFill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st</a:t>
            </a:r>
            <a:r>
              <a:rPr lang="en-US" sz="400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noFill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 Dec)</a:t>
            </a:r>
            <a:endParaRPr lang="en-IN" sz="4000" dirty="0">
              <a:ln w="3175" cmpd="sng">
                <a:solidFill>
                  <a:schemeClr val="accent4">
                    <a:lumMod val="60000"/>
                    <a:lumOff val="40000"/>
                  </a:schemeClr>
                </a:solidFill>
              </a:ln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Segoe UI Emoji" panose="020B0502040204020203" pitchFamily="34" charset="0"/>
              <a:ea typeface="Segoe UI Emoji" panose="020B0502040204020203" pitchFamily="34" charset="0"/>
              <a:cs typeface="Arial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3F68655E-F25F-C033-31C5-B4D649B0C72B}"/>
              </a:ext>
            </a:extLst>
          </p:cNvPr>
          <p:cNvSpPr txBox="1">
            <a:spLocks/>
          </p:cNvSpPr>
          <p:nvPr/>
        </p:nvSpPr>
        <p:spPr>
          <a:xfrm>
            <a:off x="538065" y="319576"/>
            <a:ext cx="10668000" cy="62837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400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Project insights – week 53 ( </a:t>
            </a:r>
            <a:r>
              <a:rPr lang="en-IN" sz="400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31</a:t>
            </a:r>
            <a:r>
              <a:rPr lang="en-IN" sz="180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st</a:t>
            </a:r>
            <a:r>
              <a:rPr lang="en-US" sz="400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 Dec)</a:t>
            </a:r>
            <a:endParaRPr lang="en-IN" sz="4000" dirty="0">
              <a:ln w="3175" cmpd="sng"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Segoe UI Emoji" panose="020B0502040204020203" pitchFamily="34" charset="0"/>
              <a:ea typeface="Segoe UI Emoji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42971" cy="3360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1219" y="0"/>
            <a:ext cx="2430779" cy="338937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8405" y="6081890"/>
            <a:ext cx="133858" cy="18058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17767" y="6042126"/>
            <a:ext cx="1622552" cy="24631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40147" y="6042126"/>
            <a:ext cx="975360" cy="246316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4018279" y="6052324"/>
            <a:ext cx="627380" cy="237490"/>
          </a:xfrm>
          <a:custGeom>
            <a:avLst/>
            <a:gdLst/>
            <a:ahLst/>
            <a:cxnLst/>
            <a:rect l="l" t="t" r="r" b="b"/>
            <a:pathLst>
              <a:path w="627379" h="237489">
                <a:moveTo>
                  <a:pt x="560959" y="76555"/>
                </a:moveTo>
                <a:lnTo>
                  <a:pt x="548838" y="77563"/>
                </a:lnTo>
                <a:lnTo>
                  <a:pt x="539337" y="80587"/>
                </a:lnTo>
                <a:lnTo>
                  <a:pt x="532455" y="85631"/>
                </a:lnTo>
                <a:lnTo>
                  <a:pt x="528193" y="92697"/>
                </a:lnTo>
                <a:lnTo>
                  <a:pt x="528193" y="104317"/>
                </a:lnTo>
                <a:lnTo>
                  <a:pt x="528097" y="118090"/>
                </a:lnTo>
                <a:lnTo>
                  <a:pt x="527812" y="131708"/>
                </a:lnTo>
                <a:lnTo>
                  <a:pt x="527335" y="145169"/>
                </a:lnTo>
                <a:lnTo>
                  <a:pt x="526669" y="158470"/>
                </a:lnTo>
                <a:lnTo>
                  <a:pt x="533574" y="161344"/>
                </a:lnTo>
                <a:lnTo>
                  <a:pt x="540766" y="163396"/>
                </a:lnTo>
                <a:lnTo>
                  <a:pt x="548243" y="164626"/>
                </a:lnTo>
                <a:lnTo>
                  <a:pt x="556006" y="165036"/>
                </a:lnTo>
                <a:lnTo>
                  <a:pt x="565433" y="164327"/>
                </a:lnTo>
                <a:lnTo>
                  <a:pt x="594915" y="139853"/>
                </a:lnTo>
                <a:lnTo>
                  <a:pt x="597662" y="121031"/>
                </a:lnTo>
                <a:lnTo>
                  <a:pt x="597044" y="110956"/>
                </a:lnTo>
                <a:lnTo>
                  <a:pt x="569130" y="77277"/>
                </a:lnTo>
                <a:lnTo>
                  <a:pt x="560959" y="76555"/>
                </a:lnTo>
                <a:close/>
              </a:path>
              <a:path w="627379" h="237489">
                <a:moveTo>
                  <a:pt x="421386" y="62763"/>
                </a:moveTo>
                <a:lnTo>
                  <a:pt x="384873" y="86099"/>
                </a:lnTo>
                <a:lnTo>
                  <a:pt x="377571" y="102044"/>
                </a:lnTo>
                <a:lnTo>
                  <a:pt x="381508" y="102450"/>
                </a:lnTo>
                <a:lnTo>
                  <a:pt x="386842" y="102654"/>
                </a:lnTo>
                <a:lnTo>
                  <a:pt x="393319" y="102654"/>
                </a:lnTo>
                <a:lnTo>
                  <a:pt x="405514" y="102183"/>
                </a:lnTo>
                <a:lnTo>
                  <a:pt x="418687" y="100771"/>
                </a:lnTo>
                <a:lnTo>
                  <a:pt x="432859" y="98421"/>
                </a:lnTo>
                <a:lnTo>
                  <a:pt x="448056" y="95135"/>
                </a:lnTo>
                <a:lnTo>
                  <a:pt x="447548" y="85750"/>
                </a:lnTo>
                <a:lnTo>
                  <a:pt x="444881" y="78003"/>
                </a:lnTo>
                <a:lnTo>
                  <a:pt x="439800" y="71907"/>
                </a:lnTo>
                <a:lnTo>
                  <a:pt x="434848" y="65811"/>
                </a:lnTo>
                <a:lnTo>
                  <a:pt x="428752" y="62763"/>
                </a:lnTo>
                <a:lnTo>
                  <a:pt x="421386" y="62763"/>
                </a:lnTo>
                <a:close/>
              </a:path>
              <a:path w="627379" h="237489">
                <a:moveTo>
                  <a:pt x="278130" y="62763"/>
                </a:moveTo>
                <a:lnTo>
                  <a:pt x="241617" y="86099"/>
                </a:lnTo>
                <a:lnTo>
                  <a:pt x="234315" y="102044"/>
                </a:lnTo>
                <a:lnTo>
                  <a:pt x="238252" y="102450"/>
                </a:lnTo>
                <a:lnTo>
                  <a:pt x="243586" y="102654"/>
                </a:lnTo>
                <a:lnTo>
                  <a:pt x="250062" y="102654"/>
                </a:lnTo>
                <a:lnTo>
                  <a:pt x="262258" y="102183"/>
                </a:lnTo>
                <a:lnTo>
                  <a:pt x="275431" y="100771"/>
                </a:lnTo>
                <a:lnTo>
                  <a:pt x="289603" y="98421"/>
                </a:lnTo>
                <a:lnTo>
                  <a:pt x="304800" y="95135"/>
                </a:lnTo>
                <a:lnTo>
                  <a:pt x="304292" y="85750"/>
                </a:lnTo>
                <a:lnTo>
                  <a:pt x="301625" y="78003"/>
                </a:lnTo>
                <a:lnTo>
                  <a:pt x="296545" y="71907"/>
                </a:lnTo>
                <a:lnTo>
                  <a:pt x="291592" y="65811"/>
                </a:lnTo>
                <a:lnTo>
                  <a:pt x="285496" y="62763"/>
                </a:lnTo>
                <a:lnTo>
                  <a:pt x="278130" y="62763"/>
                </a:lnTo>
                <a:close/>
              </a:path>
              <a:path w="627379" h="237489">
                <a:moveTo>
                  <a:pt x="512572" y="44742"/>
                </a:moveTo>
                <a:lnTo>
                  <a:pt x="522097" y="44742"/>
                </a:lnTo>
                <a:lnTo>
                  <a:pt x="527050" y="49276"/>
                </a:lnTo>
                <a:lnTo>
                  <a:pt x="527304" y="58356"/>
                </a:lnTo>
                <a:lnTo>
                  <a:pt x="527431" y="63373"/>
                </a:lnTo>
                <a:lnTo>
                  <a:pt x="533860" y="57179"/>
                </a:lnTo>
                <a:lnTo>
                  <a:pt x="541909" y="52754"/>
                </a:lnTo>
                <a:lnTo>
                  <a:pt x="551576" y="50098"/>
                </a:lnTo>
                <a:lnTo>
                  <a:pt x="562864" y="49212"/>
                </a:lnTo>
                <a:lnTo>
                  <a:pt x="576607" y="50424"/>
                </a:lnTo>
                <a:lnTo>
                  <a:pt x="616979" y="79236"/>
                </a:lnTo>
                <a:lnTo>
                  <a:pt x="626999" y="121031"/>
                </a:lnTo>
                <a:lnTo>
                  <a:pt x="625786" y="136330"/>
                </a:lnTo>
                <a:lnTo>
                  <a:pt x="607695" y="172554"/>
                </a:lnTo>
                <a:lnTo>
                  <a:pt x="571369" y="190664"/>
                </a:lnTo>
                <a:lnTo>
                  <a:pt x="556006" y="191871"/>
                </a:lnTo>
                <a:lnTo>
                  <a:pt x="547241" y="191390"/>
                </a:lnTo>
                <a:lnTo>
                  <a:pt x="539035" y="189947"/>
                </a:lnTo>
                <a:lnTo>
                  <a:pt x="531377" y="187542"/>
                </a:lnTo>
                <a:lnTo>
                  <a:pt x="524256" y="184175"/>
                </a:lnTo>
                <a:lnTo>
                  <a:pt x="523063" y="196203"/>
                </a:lnTo>
                <a:lnTo>
                  <a:pt x="513080" y="230022"/>
                </a:lnTo>
                <a:lnTo>
                  <a:pt x="506349" y="230022"/>
                </a:lnTo>
                <a:lnTo>
                  <a:pt x="502285" y="230022"/>
                </a:lnTo>
                <a:lnTo>
                  <a:pt x="498729" y="228752"/>
                </a:lnTo>
                <a:lnTo>
                  <a:pt x="495935" y="226187"/>
                </a:lnTo>
                <a:lnTo>
                  <a:pt x="493014" y="223621"/>
                </a:lnTo>
                <a:lnTo>
                  <a:pt x="492506" y="220421"/>
                </a:lnTo>
                <a:lnTo>
                  <a:pt x="494157" y="216573"/>
                </a:lnTo>
                <a:lnTo>
                  <a:pt x="495808" y="215404"/>
                </a:lnTo>
                <a:lnTo>
                  <a:pt x="495681" y="209981"/>
                </a:lnTo>
                <a:lnTo>
                  <a:pt x="493649" y="200304"/>
                </a:lnTo>
                <a:lnTo>
                  <a:pt x="494742" y="190767"/>
                </a:lnTo>
                <a:lnTo>
                  <a:pt x="495728" y="180860"/>
                </a:lnTo>
                <a:lnTo>
                  <a:pt x="498824" y="126992"/>
                </a:lnTo>
                <a:lnTo>
                  <a:pt x="499364" y="91567"/>
                </a:lnTo>
                <a:lnTo>
                  <a:pt x="499364" y="86753"/>
                </a:lnTo>
                <a:lnTo>
                  <a:pt x="499237" y="81191"/>
                </a:lnTo>
                <a:lnTo>
                  <a:pt x="499110" y="74891"/>
                </a:lnTo>
                <a:lnTo>
                  <a:pt x="498856" y="68605"/>
                </a:lnTo>
                <a:lnTo>
                  <a:pt x="498856" y="64782"/>
                </a:lnTo>
                <a:lnTo>
                  <a:pt x="498856" y="63423"/>
                </a:lnTo>
                <a:lnTo>
                  <a:pt x="498856" y="50965"/>
                </a:lnTo>
                <a:lnTo>
                  <a:pt x="503428" y="44742"/>
                </a:lnTo>
                <a:lnTo>
                  <a:pt x="512572" y="44742"/>
                </a:lnTo>
                <a:close/>
              </a:path>
              <a:path w="627379" h="237489">
                <a:moveTo>
                  <a:pt x="418973" y="35661"/>
                </a:moveTo>
                <a:lnTo>
                  <a:pt x="460883" y="52666"/>
                </a:lnTo>
                <a:lnTo>
                  <a:pt x="477393" y="95554"/>
                </a:lnTo>
                <a:lnTo>
                  <a:pt x="477393" y="104851"/>
                </a:lnTo>
                <a:lnTo>
                  <a:pt x="441706" y="123723"/>
                </a:lnTo>
                <a:lnTo>
                  <a:pt x="394081" y="129489"/>
                </a:lnTo>
                <a:lnTo>
                  <a:pt x="387985" y="129489"/>
                </a:lnTo>
                <a:lnTo>
                  <a:pt x="381635" y="129082"/>
                </a:lnTo>
                <a:lnTo>
                  <a:pt x="375158" y="128270"/>
                </a:lnTo>
                <a:lnTo>
                  <a:pt x="377182" y="146203"/>
                </a:lnTo>
                <a:lnTo>
                  <a:pt x="383254" y="159010"/>
                </a:lnTo>
                <a:lnTo>
                  <a:pt x="393374" y="166692"/>
                </a:lnTo>
                <a:lnTo>
                  <a:pt x="407543" y="169252"/>
                </a:lnTo>
                <a:lnTo>
                  <a:pt x="413385" y="169252"/>
                </a:lnTo>
                <a:lnTo>
                  <a:pt x="418719" y="167589"/>
                </a:lnTo>
                <a:lnTo>
                  <a:pt x="423545" y="164249"/>
                </a:lnTo>
                <a:lnTo>
                  <a:pt x="426085" y="162534"/>
                </a:lnTo>
                <a:lnTo>
                  <a:pt x="430530" y="158305"/>
                </a:lnTo>
                <a:lnTo>
                  <a:pt x="437134" y="151561"/>
                </a:lnTo>
                <a:lnTo>
                  <a:pt x="440182" y="148526"/>
                </a:lnTo>
                <a:lnTo>
                  <a:pt x="443230" y="147015"/>
                </a:lnTo>
                <a:lnTo>
                  <a:pt x="446659" y="147015"/>
                </a:lnTo>
                <a:lnTo>
                  <a:pt x="450723" y="147015"/>
                </a:lnTo>
                <a:lnTo>
                  <a:pt x="454406" y="148551"/>
                </a:lnTo>
                <a:lnTo>
                  <a:pt x="457327" y="151625"/>
                </a:lnTo>
                <a:lnTo>
                  <a:pt x="460375" y="154711"/>
                </a:lnTo>
                <a:lnTo>
                  <a:pt x="461772" y="158419"/>
                </a:lnTo>
                <a:lnTo>
                  <a:pt x="461772" y="162750"/>
                </a:lnTo>
                <a:lnTo>
                  <a:pt x="461772" y="166458"/>
                </a:lnTo>
                <a:lnTo>
                  <a:pt x="420719" y="195119"/>
                </a:lnTo>
                <a:lnTo>
                  <a:pt x="406527" y="196596"/>
                </a:lnTo>
                <a:lnTo>
                  <a:pt x="380003" y="192228"/>
                </a:lnTo>
                <a:lnTo>
                  <a:pt x="361029" y="179128"/>
                </a:lnTo>
                <a:lnTo>
                  <a:pt x="349627" y="157296"/>
                </a:lnTo>
                <a:lnTo>
                  <a:pt x="345821" y="126733"/>
                </a:lnTo>
                <a:lnTo>
                  <a:pt x="347011" y="109574"/>
                </a:lnTo>
                <a:lnTo>
                  <a:pt x="364871" y="65354"/>
                </a:lnTo>
                <a:lnTo>
                  <a:pt x="403518" y="37516"/>
                </a:lnTo>
                <a:lnTo>
                  <a:pt x="418973" y="35661"/>
                </a:lnTo>
                <a:close/>
              </a:path>
              <a:path w="627379" h="237489">
                <a:moveTo>
                  <a:pt x="275717" y="35661"/>
                </a:moveTo>
                <a:lnTo>
                  <a:pt x="317627" y="52666"/>
                </a:lnTo>
                <a:lnTo>
                  <a:pt x="334137" y="95554"/>
                </a:lnTo>
                <a:lnTo>
                  <a:pt x="334137" y="104851"/>
                </a:lnTo>
                <a:lnTo>
                  <a:pt x="298450" y="123723"/>
                </a:lnTo>
                <a:lnTo>
                  <a:pt x="250825" y="129489"/>
                </a:lnTo>
                <a:lnTo>
                  <a:pt x="244729" y="129489"/>
                </a:lnTo>
                <a:lnTo>
                  <a:pt x="238379" y="129082"/>
                </a:lnTo>
                <a:lnTo>
                  <a:pt x="231902" y="128270"/>
                </a:lnTo>
                <a:lnTo>
                  <a:pt x="233926" y="146203"/>
                </a:lnTo>
                <a:lnTo>
                  <a:pt x="239998" y="159010"/>
                </a:lnTo>
                <a:lnTo>
                  <a:pt x="250118" y="166692"/>
                </a:lnTo>
                <a:lnTo>
                  <a:pt x="264287" y="169252"/>
                </a:lnTo>
                <a:lnTo>
                  <a:pt x="270129" y="169252"/>
                </a:lnTo>
                <a:lnTo>
                  <a:pt x="275463" y="167589"/>
                </a:lnTo>
                <a:lnTo>
                  <a:pt x="280289" y="164249"/>
                </a:lnTo>
                <a:lnTo>
                  <a:pt x="282829" y="162534"/>
                </a:lnTo>
                <a:lnTo>
                  <a:pt x="287274" y="158305"/>
                </a:lnTo>
                <a:lnTo>
                  <a:pt x="293878" y="151561"/>
                </a:lnTo>
                <a:lnTo>
                  <a:pt x="296925" y="148526"/>
                </a:lnTo>
                <a:lnTo>
                  <a:pt x="299974" y="147015"/>
                </a:lnTo>
                <a:lnTo>
                  <a:pt x="303403" y="147015"/>
                </a:lnTo>
                <a:lnTo>
                  <a:pt x="307467" y="147015"/>
                </a:lnTo>
                <a:lnTo>
                  <a:pt x="311150" y="148551"/>
                </a:lnTo>
                <a:lnTo>
                  <a:pt x="314071" y="151625"/>
                </a:lnTo>
                <a:lnTo>
                  <a:pt x="317119" y="154711"/>
                </a:lnTo>
                <a:lnTo>
                  <a:pt x="318516" y="158419"/>
                </a:lnTo>
                <a:lnTo>
                  <a:pt x="318516" y="162750"/>
                </a:lnTo>
                <a:lnTo>
                  <a:pt x="318516" y="166458"/>
                </a:lnTo>
                <a:lnTo>
                  <a:pt x="277463" y="195119"/>
                </a:lnTo>
                <a:lnTo>
                  <a:pt x="263271" y="196596"/>
                </a:lnTo>
                <a:lnTo>
                  <a:pt x="236747" y="192228"/>
                </a:lnTo>
                <a:lnTo>
                  <a:pt x="217773" y="179128"/>
                </a:lnTo>
                <a:lnTo>
                  <a:pt x="206371" y="157296"/>
                </a:lnTo>
                <a:lnTo>
                  <a:pt x="202565" y="126733"/>
                </a:lnTo>
                <a:lnTo>
                  <a:pt x="203755" y="109574"/>
                </a:lnTo>
                <a:lnTo>
                  <a:pt x="221615" y="65354"/>
                </a:lnTo>
                <a:lnTo>
                  <a:pt x="260262" y="37516"/>
                </a:lnTo>
                <a:lnTo>
                  <a:pt x="275717" y="35661"/>
                </a:lnTo>
                <a:close/>
              </a:path>
              <a:path w="627379" h="237489">
                <a:moveTo>
                  <a:pt x="25273" y="0"/>
                </a:moveTo>
                <a:lnTo>
                  <a:pt x="44148" y="36009"/>
                </a:lnTo>
                <a:lnTo>
                  <a:pt x="45291" y="74481"/>
                </a:lnTo>
                <a:lnTo>
                  <a:pt x="45720" y="104000"/>
                </a:lnTo>
                <a:lnTo>
                  <a:pt x="71294" y="84730"/>
                </a:lnTo>
                <a:lnTo>
                  <a:pt x="94488" y="64906"/>
                </a:lnTo>
                <a:lnTo>
                  <a:pt x="115300" y="44525"/>
                </a:lnTo>
                <a:lnTo>
                  <a:pt x="133731" y="23583"/>
                </a:lnTo>
                <a:lnTo>
                  <a:pt x="142240" y="13131"/>
                </a:lnTo>
                <a:lnTo>
                  <a:pt x="147447" y="7543"/>
                </a:lnTo>
                <a:lnTo>
                  <a:pt x="149352" y="6819"/>
                </a:lnTo>
                <a:lnTo>
                  <a:pt x="152146" y="2768"/>
                </a:lnTo>
                <a:lnTo>
                  <a:pt x="155956" y="749"/>
                </a:lnTo>
                <a:lnTo>
                  <a:pt x="160655" y="749"/>
                </a:lnTo>
                <a:lnTo>
                  <a:pt x="169291" y="749"/>
                </a:lnTo>
                <a:lnTo>
                  <a:pt x="173482" y="4978"/>
                </a:lnTo>
                <a:lnTo>
                  <a:pt x="173482" y="13449"/>
                </a:lnTo>
                <a:lnTo>
                  <a:pt x="168316" y="29056"/>
                </a:lnTo>
                <a:lnTo>
                  <a:pt x="152828" y="49358"/>
                </a:lnTo>
                <a:lnTo>
                  <a:pt x="127029" y="74356"/>
                </a:lnTo>
                <a:lnTo>
                  <a:pt x="90932" y="104051"/>
                </a:lnTo>
                <a:lnTo>
                  <a:pt x="106100" y="113324"/>
                </a:lnTo>
                <a:lnTo>
                  <a:pt x="119983" y="123904"/>
                </a:lnTo>
                <a:lnTo>
                  <a:pt x="132580" y="135794"/>
                </a:lnTo>
                <a:lnTo>
                  <a:pt x="143891" y="148996"/>
                </a:lnTo>
                <a:lnTo>
                  <a:pt x="156033" y="160971"/>
                </a:lnTo>
                <a:lnTo>
                  <a:pt x="182625" y="194411"/>
                </a:lnTo>
                <a:lnTo>
                  <a:pt x="193548" y="219087"/>
                </a:lnTo>
                <a:lnTo>
                  <a:pt x="193548" y="223100"/>
                </a:lnTo>
                <a:lnTo>
                  <a:pt x="192024" y="226517"/>
                </a:lnTo>
                <a:lnTo>
                  <a:pt x="189230" y="229311"/>
                </a:lnTo>
                <a:lnTo>
                  <a:pt x="186309" y="232105"/>
                </a:lnTo>
                <a:lnTo>
                  <a:pt x="182753" y="233502"/>
                </a:lnTo>
                <a:lnTo>
                  <a:pt x="178435" y="233502"/>
                </a:lnTo>
                <a:lnTo>
                  <a:pt x="173482" y="233502"/>
                </a:lnTo>
                <a:lnTo>
                  <a:pt x="152908" y="207860"/>
                </a:lnTo>
                <a:lnTo>
                  <a:pt x="147958" y="200138"/>
                </a:lnTo>
                <a:lnTo>
                  <a:pt x="117540" y="162131"/>
                </a:lnTo>
                <a:lnTo>
                  <a:pt x="83111" y="132790"/>
                </a:lnTo>
                <a:lnTo>
                  <a:pt x="65659" y="122770"/>
                </a:lnTo>
                <a:lnTo>
                  <a:pt x="56515" y="129184"/>
                </a:lnTo>
                <a:lnTo>
                  <a:pt x="49657" y="133781"/>
                </a:lnTo>
                <a:lnTo>
                  <a:pt x="44831" y="136537"/>
                </a:lnTo>
                <a:lnTo>
                  <a:pt x="42616" y="160599"/>
                </a:lnTo>
                <a:lnTo>
                  <a:pt x="40163" y="180987"/>
                </a:lnTo>
                <a:lnTo>
                  <a:pt x="30327" y="222325"/>
                </a:lnTo>
                <a:lnTo>
                  <a:pt x="12700" y="237236"/>
                </a:lnTo>
                <a:lnTo>
                  <a:pt x="9017" y="237236"/>
                </a:lnTo>
                <a:lnTo>
                  <a:pt x="5969" y="235927"/>
                </a:lnTo>
                <a:lnTo>
                  <a:pt x="3556" y="233311"/>
                </a:lnTo>
                <a:lnTo>
                  <a:pt x="1270" y="230708"/>
                </a:lnTo>
                <a:lnTo>
                  <a:pt x="0" y="227533"/>
                </a:lnTo>
                <a:lnTo>
                  <a:pt x="0" y="223786"/>
                </a:lnTo>
                <a:lnTo>
                  <a:pt x="0" y="221208"/>
                </a:lnTo>
                <a:lnTo>
                  <a:pt x="762" y="217385"/>
                </a:lnTo>
                <a:lnTo>
                  <a:pt x="2032" y="212318"/>
                </a:lnTo>
                <a:lnTo>
                  <a:pt x="3810" y="206286"/>
                </a:lnTo>
                <a:lnTo>
                  <a:pt x="4825" y="202780"/>
                </a:lnTo>
                <a:lnTo>
                  <a:pt x="12969" y="153252"/>
                </a:lnTo>
                <a:lnTo>
                  <a:pt x="15621" y="100291"/>
                </a:lnTo>
                <a:lnTo>
                  <a:pt x="15527" y="86423"/>
                </a:lnTo>
                <a:lnTo>
                  <a:pt x="15255" y="72480"/>
                </a:lnTo>
                <a:lnTo>
                  <a:pt x="14817" y="58463"/>
                </a:lnTo>
                <a:lnTo>
                  <a:pt x="14224" y="44373"/>
                </a:lnTo>
                <a:lnTo>
                  <a:pt x="13650" y="32022"/>
                </a:lnTo>
                <a:lnTo>
                  <a:pt x="13255" y="23217"/>
                </a:lnTo>
                <a:lnTo>
                  <a:pt x="13027" y="17957"/>
                </a:lnTo>
                <a:lnTo>
                  <a:pt x="12954" y="16243"/>
                </a:lnTo>
                <a:lnTo>
                  <a:pt x="11175" y="5422"/>
                </a:lnTo>
                <a:lnTo>
                  <a:pt x="15367" y="0"/>
                </a:lnTo>
                <a:lnTo>
                  <a:pt x="25273" y="0"/>
                </a:lnTo>
                <a:close/>
              </a:path>
            </a:pathLst>
          </a:custGeom>
          <a:ln w="12192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52588" y="5907023"/>
            <a:ext cx="539496" cy="539496"/>
          </a:xfrm>
          <a:prstGeom prst="rect">
            <a:avLst/>
          </a:prstGeom>
        </p:spPr>
      </p:pic>
      <p:sp>
        <p:nvSpPr>
          <p:cNvPr id="21" name="object 5">
            <a:extLst>
              <a:ext uri="{FF2B5EF4-FFF2-40B4-BE49-F238E27FC236}">
                <a16:creationId xmlns:a16="http://schemas.microsoft.com/office/drawing/2014/main" id="{3A238432-5667-9003-468D-ACA43C11084A}"/>
              </a:ext>
            </a:extLst>
          </p:cNvPr>
          <p:cNvSpPr txBox="1">
            <a:spLocks/>
          </p:cNvSpPr>
          <p:nvPr/>
        </p:nvSpPr>
        <p:spPr>
          <a:xfrm>
            <a:off x="3733800" y="2520715"/>
            <a:ext cx="9597075" cy="936154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600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noFill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Thank You</a:t>
            </a:r>
            <a:endParaRPr lang="en-IN" sz="6000" dirty="0">
              <a:ln w="3175" cmpd="sng">
                <a:solidFill>
                  <a:schemeClr val="accent4">
                    <a:lumMod val="60000"/>
                    <a:lumOff val="40000"/>
                  </a:schemeClr>
                </a:solidFill>
              </a:ln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Segoe UI Emoji" panose="020B0502040204020203" pitchFamily="34" charset="0"/>
              <a:ea typeface="Segoe UI Emoji" panose="020B0502040204020203" pitchFamily="34" charset="0"/>
              <a:cs typeface="Arial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ADABBC58-3267-25D1-8552-1E947DA01E73}"/>
              </a:ext>
            </a:extLst>
          </p:cNvPr>
          <p:cNvSpPr txBox="1">
            <a:spLocks/>
          </p:cNvSpPr>
          <p:nvPr/>
        </p:nvSpPr>
        <p:spPr>
          <a:xfrm>
            <a:off x="3825938" y="2548707"/>
            <a:ext cx="8392795" cy="936154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6000" dirty="0">
                <a:ln w="3175" cmpd="sng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Arial"/>
              </a:rPr>
              <a:t>Thank You</a:t>
            </a:r>
            <a:endParaRPr lang="en-IN" sz="6000" dirty="0">
              <a:ln w="3175" cmpd="sng"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Segoe UI Emoji" panose="020B0502040204020203" pitchFamily="34" charset="0"/>
              <a:ea typeface="Segoe UI Emoji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</TotalTime>
  <Words>584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MT</vt:lpstr>
      <vt:lpstr>Calibri</vt:lpstr>
      <vt:lpstr>Century Gothic</vt:lpstr>
      <vt:lpstr>Segoe UI Emoji</vt:lpstr>
      <vt:lpstr>Wingdings 3</vt:lpstr>
      <vt:lpstr>Slice</vt:lpstr>
      <vt:lpstr>CREDIT CARD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Tejas Jogdand</cp:lastModifiedBy>
  <cp:revision>1</cp:revision>
  <dcterms:created xsi:type="dcterms:W3CDTF">2024-12-07T08:28:43Z</dcterms:created>
  <dcterms:modified xsi:type="dcterms:W3CDTF">2024-12-07T08:55:58Z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2024-12-07T00:00:00Z</vt:filetime>
  </property>
  <property fmtid="{D5CDD505-2E9C-101B-9397-08002B2CF9AE}" pid="5" name="Producer">
    <vt:lpwstr>Microsoft® PowerPoint® 2021</vt:lpwstr>
  </property>
</Properties>
</file>