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9850"/>
  <p:notesSz cx="9144000" cy="5149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8"/>
            <a:ext cx="9144000" cy="5156208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5627"/>
            <a:ext cx="5825202" cy="1236251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41876"/>
            <a:ext cx="5825202" cy="82369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6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765"/>
            <a:ext cx="6447501" cy="255585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6939"/>
            <a:ext cx="6447501" cy="117967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764"/>
            <a:ext cx="6070601" cy="2269749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7513"/>
            <a:ext cx="5418393" cy="28610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6939"/>
            <a:ext cx="6447501" cy="117967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3516"/>
            <a:ext cx="457200" cy="4391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7590"/>
            <a:ext cx="457200" cy="4391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259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50780"/>
            <a:ext cx="6447501" cy="19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9778"/>
            <a:ext cx="6447501" cy="113683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764"/>
            <a:ext cx="6070601" cy="2269749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13616"/>
            <a:ext cx="6447502" cy="38616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9778"/>
            <a:ext cx="6447501" cy="113683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3516"/>
            <a:ext cx="457200" cy="4391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7590"/>
            <a:ext cx="457200" cy="4391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0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764"/>
            <a:ext cx="6441152" cy="2269749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13616"/>
            <a:ext cx="6447502" cy="38616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9778"/>
            <a:ext cx="6447501" cy="113683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24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1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764"/>
            <a:ext cx="978557" cy="3943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764"/>
            <a:ext cx="5295113" cy="3943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1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118" y="151587"/>
            <a:ext cx="850976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FA24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0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8151"/>
            <a:ext cx="6447501" cy="137162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9778"/>
            <a:ext cx="6447501" cy="646097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2442"/>
            <a:ext cx="3138026" cy="2914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2443"/>
            <a:ext cx="3138026" cy="2914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2738"/>
            <a:ext cx="3139217" cy="432730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5469"/>
            <a:ext cx="3139217" cy="24811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2738"/>
            <a:ext cx="3139214" cy="432730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5469"/>
            <a:ext cx="3139213" cy="24811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3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764"/>
            <a:ext cx="6447501" cy="991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5341"/>
            <a:ext cx="2890896" cy="96003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670"/>
            <a:ext cx="3385156" cy="41499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5373"/>
            <a:ext cx="2890896" cy="194073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8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4895"/>
            <a:ext cx="6447500" cy="42557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765"/>
            <a:ext cx="6447501" cy="288784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30473"/>
            <a:ext cx="6447500" cy="50614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6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8"/>
            <a:ext cx="9144000" cy="51562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764"/>
            <a:ext cx="6447501" cy="9918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2443"/>
            <a:ext cx="6447501" cy="291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6616"/>
            <a:ext cx="683954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6616"/>
            <a:ext cx="4723209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6616"/>
            <a:ext cx="512504" cy="27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FB073D98-4D5B-71E4-5DF5-10259DF573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429000" y="2168652"/>
            <a:ext cx="4098290" cy="413384"/>
            <a:chOff x="4919471" y="2325674"/>
            <a:chExt cx="4098290" cy="41338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9471" y="2325674"/>
              <a:ext cx="4097908" cy="412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59" y="2346959"/>
              <a:ext cx="4009643" cy="32156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09842" y="1706372"/>
            <a:ext cx="15087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0" dirty="0">
                <a:solidFill>
                  <a:srgbClr val="F9C090"/>
                </a:solidFill>
                <a:latin typeface="Calibri"/>
                <a:cs typeface="Calibri"/>
              </a:rPr>
              <a:t>SQL</a:t>
            </a:r>
            <a:r>
              <a:rPr sz="2200" b="0" spc="-8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2200" b="0" spc="-10" dirty="0">
                <a:solidFill>
                  <a:srgbClr val="F9C090"/>
                </a:solidFill>
                <a:latin typeface="Calibri"/>
                <a:cs typeface="Calibri"/>
              </a:rPr>
              <a:t>PROJECT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882C308-55C4-44B1-FD4A-C094417380D3}"/>
              </a:ext>
            </a:extLst>
          </p:cNvPr>
          <p:cNvSpPr txBox="1">
            <a:spLocks/>
          </p:cNvSpPr>
          <p:nvPr/>
        </p:nvSpPr>
        <p:spPr>
          <a:xfrm>
            <a:off x="5791200" y="2615312"/>
            <a:ext cx="2362200" cy="35201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By: Janvi Dhonde</a:t>
            </a:r>
            <a:endParaRPr lang="en-IN" sz="2200" dirty="0">
              <a:solidFill>
                <a:schemeClr val="accent4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847" y="36626"/>
            <a:ext cx="5026152" cy="10224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99915" y="151587"/>
            <a:ext cx="4422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EFA24E"/>
                </a:solidFill>
                <a:latin typeface="Calibri"/>
                <a:cs typeface="Calibri"/>
              </a:rPr>
              <a:t>MODERATE</a:t>
            </a:r>
            <a:r>
              <a:rPr sz="3600" spc="-25" dirty="0">
                <a:solidFill>
                  <a:srgbClr val="EFA24E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EFA24E"/>
                </a:solidFill>
                <a:latin typeface="Calibri"/>
                <a:cs typeface="Calibri"/>
              </a:rPr>
              <a:t>QUESTIONS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598" y="991666"/>
            <a:ext cx="5669280" cy="11201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R="513080" algn="ctr">
              <a:lnSpc>
                <a:spcPct val="100000"/>
              </a:lnSpc>
              <a:spcBef>
                <a:spcPts val="156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Let's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invite</a:t>
            </a:r>
            <a:r>
              <a:rPr sz="1200" b="1" spc="4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artists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who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have</a:t>
            </a:r>
            <a:r>
              <a:rPr sz="1200" b="1" spc="-4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written</a:t>
            </a:r>
            <a:r>
              <a:rPr sz="1200" b="1" spc="7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most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rock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music in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our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dataset.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Write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query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that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returns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Artist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name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and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total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track count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of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top 10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rock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bands.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44" y="2331719"/>
            <a:ext cx="4041648" cy="22128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568" y="2331719"/>
            <a:ext cx="4194048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59" y="36626"/>
            <a:ext cx="5120639" cy="1022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MODERATE</a:t>
            </a:r>
            <a:r>
              <a:rPr spc="-3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5885" y="1176349"/>
            <a:ext cx="6942455" cy="952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217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Question-3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40"/>
              </a:spcBef>
            </a:pP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Return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all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track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names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that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have</a:t>
            </a:r>
            <a:r>
              <a:rPr sz="1200" b="1" spc="-4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 song</a:t>
            </a:r>
            <a:r>
              <a:rPr sz="1200" b="1" spc="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length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longer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than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average</a:t>
            </a:r>
            <a:r>
              <a:rPr sz="1200" b="1" spc="-4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song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length.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Return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Name</a:t>
            </a:r>
            <a:r>
              <a:rPr sz="1200" b="1" spc="-3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and </a:t>
            </a:r>
            <a:r>
              <a:rPr sz="1200" b="1" spc="-254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Milliseconds</a:t>
            </a:r>
            <a:r>
              <a:rPr sz="1200" b="1" spc="4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for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each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track.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Order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by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song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length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with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longest</a:t>
            </a:r>
            <a:r>
              <a:rPr sz="1200" b="1" spc="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songs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listed</a:t>
            </a:r>
            <a:r>
              <a:rPr sz="1200" b="1" spc="6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first.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2450591"/>
            <a:ext cx="4224528" cy="22250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99432" y="2450591"/>
            <a:ext cx="4331208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6447" y="36626"/>
            <a:ext cx="4797552" cy="10224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28515" y="151587"/>
            <a:ext cx="4194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EFA24E"/>
                </a:solidFill>
                <a:latin typeface="Calibri"/>
                <a:cs typeface="Calibri"/>
              </a:rPr>
              <a:t>ADVANCE</a:t>
            </a:r>
            <a:r>
              <a:rPr sz="3600" b="1" spc="-100" dirty="0">
                <a:solidFill>
                  <a:srgbClr val="EFA24E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FA24E"/>
                </a:solidFill>
                <a:latin typeface="Calibri"/>
                <a:cs typeface="Calibri"/>
              </a:rPr>
              <a:t>QUESTIONS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963" y="1176349"/>
            <a:ext cx="7075170" cy="954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3266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Question-1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60"/>
              </a:spcBef>
            </a:pP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Find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how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much amount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spent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by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each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customer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on</a:t>
            </a:r>
            <a:r>
              <a:rPr sz="1200" b="1" spc="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artists?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Write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query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return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customer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name,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artist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name </a:t>
            </a:r>
            <a:r>
              <a:rPr sz="1200" b="1" spc="-26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and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total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spent.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535" y="2407919"/>
            <a:ext cx="4303775" cy="22920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79" y="2435351"/>
            <a:ext cx="4303776" cy="22920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6447" y="0"/>
            <a:ext cx="4797552" cy="995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1324" y="1176349"/>
            <a:ext cx="7618095" cy="1232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871855" algn="ctr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200" b="1" spc="-30" dirty="0">
                <a:solidFill>
                  <a:srgbClr val="F9C090"/>
                </a:solidFill>
                <a:latin typeface="Calibri"/>
                <a:cs typeface="Calibri"/>
              </a:rPr>
              <a:t>We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want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 find</a:t>
            </a:r>
            <a:r>
              <a:rPr sz="1200" b="1" spc="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out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 most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popular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music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Genre for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each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country. </a:t>
            </a:r>
            <a:r>
              <a:rPr sz="1200" b="1" spc="-30" dirty="0">
                <a:solidFill>
                  <a:srgbClr val="F9C090"/>
                </a:solidFill>
                <a:latin typeface="Calibri"/>
                <a:cs typeface="Calibri"/>
              </a:rPr>
              <a:t>We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determine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 most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popular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genre</a:t>
            </a:r>
            <a:r>
              <a:rPr sz="1200" b="1" spc="3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as</a:t>
            </a:r>
            <a:r>
              <a:rPr sz="1200" b="1" spc="-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genre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with</a:t>
            </a:r>
            <a:r>
              <a:rPr sz="1200" b="1" spc="4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highest</a:t>
            </a:r>
            <a:r>
              <a:rPr sz="1200" b="1" spc="3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amounts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of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purchases.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Write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query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that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returns each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country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along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with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top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Genre.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For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countries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where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maximum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number of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purchases is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shared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return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all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Genres.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0871" y="2667000"/>
            <a:ext cx="4136135" cy="2179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656" y="2673095"/>
            <a:ext cx="4041648" cy="2179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6447" y="36626"/>
            <a:ext cx="4797552" cy="10224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21280">
              <a:lnSpc>
                <a:spcPct val="100000"/>
              </a:lnSpc>
              <a:spcBef>
                <a:spcPts val="110"/>
              </a:spcBef>
            </a:pPr>
            <a:r>
              <a:rPr dirty="0"/>
              <a:t>Question-3</a:t>
            </a:r>
          </a:p>
          <a:p>
            <a:pPr marL="478155" marR="5080">
              <a:lnSpc>
                <a:spcPct val="100000"/>
              </a:lnSpc>
              <a:spcBef>
                <a:spcPts val="1839"/>
              </a:spcBef>
            </a:pPr>
            <a:r>
              <a:rPr sz="1200" spc="-20" dirty="0">
                <a:solidFill>
                  <a:srgbClr val="F9C090"/>
                </a:solidFill>
              </a:rPr>
              <a:t>Write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a</a:t>
            </a:r>
            <a:r>
              <a:rPr sz="1200" spc="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query</a:t>
            </a:r>
            <a:r>
              <a:rPr sz="120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that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spc="-10" dirty="0">
                <a:solidFill>
                  <a:srgbClr val="F9C090"/>
                </a:solidFill>
              </a:rPr>
              <a:t>determines</a:t>
            </a:r>
            <a:r>
              <a:rPr sz="1200" spc="2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the</a:t>
            </a:r>
            <a:r>
              <a:rPr sz="1200" spc="-1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customer</a:t>
            </a:r>
            <a:r>
              <a:rPr sz="1200" spc="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that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has </a:t>
            </a:r>
            <a:r>
              <a:rPr sz="1200" spc="-5" dirty="0">
                <a:solidFill>
                  <a:srgbClr val="F9C090"/>
                </a:solidFill>
              </a:rPr>
              <a:t>spent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the</a:t>
            </a:r>
            <a:r>
              <a:rPr sz="1200" spc="2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most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on</a:t>
            </a:r>
            <a:r>
              <a:rPr sz="1200" spc="3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music </a:t>
            </a:r>
            <a:r>
              <a:rPr sz="1200" spc="-10" dirty="0">
                <a:solidFill>
                  <a:srgbClr val="F9C090"/>
                </a:solidFill>
              </a:rPr>
              <a:t>for</a:t>
            </a:r>
            <a:r>
              <a:rPr sz="1200" spc="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each</a:t>
            </a:r>
            <a:r>
              <a:rPr sz="1200" spc="5" dirty="0">
                <a:solidFill>
                  <a:srgbClr val="F9C090"/>
                </a:solidFill>
              </a:rPr>
              <a:t> </a:t>
            </a:r>
            <a:r>
              <a:rPr sz="1200" spc="-10" dirty="0">
                <a:solidFill>
                  <a:srgbClr val="F9C090"/>
                </a:solidFill>
              </a:rPr>
              <a:t>country.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spc="-20" dirty="0">
                <a:solidFill>
                  <a:srgbClr val="F9C090"/>
                </a:solidFill>
              </a:rPr>
              <a:t>Write</a:t>
            </a:r>
            <a:r>
              <a:rPr sz="1200" spc="20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a </a:t>
            </a:r>
            <a:r>
              <a:rPr sz="1200" spc="-5" dirty="0">
                <a:solidFill>
                  <a:srgbClr val="F9C090"/>
                </a:solidFill>
              </a:rPr>
              <a:t>query </a:t>
            </a:r>
            <a:r>
              <a:rPr sz="1200" spc="-254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that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returns</a:t>
            </a:r>
            <a:r>
              <a:rPr sz="120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the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country</a:t>
            </a:r>
            <a:r>
              <a:rPr sz="1200" spc="-2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along</a:t>
            </a:r>
            <a:r>
              <a:rPr sz="1200" spc="30" dirty="0">
                <a:solidFill>
                  <a:srgbClr val="F9C090"/>
                </a:solidFill>
              </a:rPr>
              <a:t> </a:t>
            </a:r>
            <a:r>
              <a:rPr sz="1200" spc="-10" dirty="0">
                <a:solidFill>
                  <a:srgbClr val="F9C090"/>
                </a:solidFill>
              </a:rPr>
              <a:t>with</a:t>
            </a:r>
            <a:r>
              <a:rPr sz="1200" spc="2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the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top</a:t>
            </a:r>
            <a:r>
              <a:rPr sz="1200" spc="2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customer</a:t>
            </a:r>
            <a:r>
              <a:rPr sz="1200" spc="-2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and how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much </a:t>
            </a:r>
            <a:r>
              <a:rPr sz="1200" spc="-5" dirty="0">
                <a:solidFill>
                  <a:srgbClr val="F9C090"/>
                </a:solidFill>
              </a:rPr>
              <a:t>they</a:t>
            </a:r>
            <a:r>
              <a:rPr sz="120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spent.</a:t>
            </a:r>
            <a:r>
              <a:rPr sz="1200" spc="10" dirty="0">
                <a:solidFill>
                  <a:srgbClr val="F9C090"/>
                </a:solidFill>
              </a:rPr>
              <a:t> </a:t>
            </a:r>
            <a:r>
              <a:rPr sz="1200" spc="-10" dirty="0">
                <a:solidFill>
                  <a:srgbClr val="F9C090"/>
                </a:solidFill>
              </a:rPr>
              <a:t>For</a:t>
            </a:r>
            <a:r>
              <a:rPr sz="120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countries</a:t>
            </a:r>
            <a:r>
              <a:rPr sz="1200" dirty="0">
                <a:solidFill>
                  <a:srgbClr val="F9C090"/>
                </a:solidFill>
              </a:rPr>
              <a:t> </a:t>
            </a:r>
            <a:r>
              <a:rPr sz="1200" spc="-10" dirty="0">
                <a:solidFill>
                  <a:srgbClr val="F9C090"/>
                </a:solidFill>
              </a:rPr>
              <a:t>where</a:t>
            </a:r>
            <a:r>
              <a:rPr sz="1200" spc="3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the top </a:t>
            </a:r>
            <a:r>
              <a:rPr sz="1200" dirty="0">
                <a:solidFill>
                  <a:srgbClr val="F9C090"/>
                </a:solidFill>
              </a:rPr>
              <a:t> amount</a:t>
            </a:r>
            <a:r>
              <a:rPr sz="1200" spc="-2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spent</a:t>
            </a:r>
            <a:r>
              <a:rPr sz="1200" spc="-2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is</a:t>
            </a:r>
            <a:r>
              <a:rPr sz="1200" spc="-1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shared,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provide</a:t>
            </a:r>
            <a:r>
              <a:rPr sz="1200" spc="-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all</a:t>
            </a:r>
            <a:r>
              <a:rPr sz="1200" spc="5" dirty="0">
                <a:solidFill>
                  <a:srgbClr val="F9C090"/>
                </a:solidFill>
              </a:rPr>
              <a:t> </a:t>
            </a:r>
            <a:r>
              <a:rPr sz="1200" spc="-10" dirty="0">
                <a:solidFill>
                  <a:srgbClr val="F9C090"/>
                </a:solidFill>
              </a:rPr>
              <a:t>customers </a:t>
            </a:r>
            <a:r>
              <a:rPr sz="1200" spc="-5" dirty="0">
                <a:solidFill>
                  <a:srgbClr val="F9C090"/>
                </a:solidFill>
              </a:rPr>
              <a:t>who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spent</a:t>
            </a:r>
            <a:r>
              <a:rPr sz="1200" spc="-20" dirty="0">
                <a:solidFill>
                  <a:srgbClr val="F9C090"/>
                </a:solidFill>
              </a:rPr>
              <a:t> </a:t>
            </a:r>
            <a:r>
              <a:rPr sz="1200" spc="-5" dirty="0">
                <a:solidFill>
                  <a:srgbClr val="F9C090"/>
                </a:solidFill>
              </a:rPr>
              <a:t>this</a:t>
            </a:r>
            <a:r>
              <a:rPr sz="1200" spc="15" dirty="0">
                <a:solidFill>
                  <a:srgbClr val="F9C090"/>
                </a:solidFill>
              </a:rPr>
              <a:t> </a:t>
            </a:r>
            <a:r>
              <a:rPr sz="1200" dirty="0">
                <a:solidFill>
                  <a:srgbClr val="F9C090"/>
                </a:solidFill>
              </a:rPr>
              <a:t>amount.</a:t>
            </a:r>
            <a:endParaRPr sz="1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636519"/>
            <a:ext cx="4395216" cy="2118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6967" y="2636519"/>
            <a:ext cx="4203192" cy="2103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7" y="2158034"/>
            <a:ext cx="5252974" cy="18361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2054" y="2371801"/>
            <a:ext cx="4462146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79546"/>
                </a:solidFill>
              </a:rPr>
              <a:t>THANK</a:t>
            </a:r>
            <a:r>
              <a:rPr sz="6600" spc="-75" dirty="0">
                <a:solidFill>
                  <a:srgbClr val="F79546"/>
                </a:solidFill>
              </a:rPr>
              <a:t> </a:t>
            </a:r>
            <a:r>
              <a:rPr sz="6600" spc="-85" dirty="0">
                <a:solidFill>
                  <a:srgbClr val="F79546"/>
                </a:solidFill>
              </a:rPr>
              <a:t>YOU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69918"/>
            <a:ext cx="2628645" cy="10224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48055" y="2142744"/>
            <a:ext cx="8248015" cy="957580"/>
            <a:chOff x="448055" y="2142744"/>
            <a:chExt cx="8248015" cy="957580"/>
          </a:xfrm>
        </p:grpSpPr>
        <p:sp>
          <p:nvSpPr>
            <p:cNvPr id="5" name="object 5"/>
            <p:cNvSpPr/>
            <p:nvPr/>
          </p:nvSpPr>
          <p:spPr>
            <a:xfrm>
              <a:off x="448055" y="2142744"/>
              <a:ext cx="8248015" cy="957580"/>
            </a:xfrm>
            <a:custGeom>
              <a:avLst/>
              <a:gdLst/>
              <a:ahLst/>
              <a:cxnLst/>
              <a:rect l="l" t="t" r="r" b="b"/>
              <a:pathLst>
                <a:path w="8248015" h="957580">
                  <a:moveTo>
                    <a:pt x="8152130" y="0"/>
                  </a:moveTo>
                  <a:lnTo>
                    <a:pt x="95707" y="0"/>
                  </a:lnTo>
                  <a:lnTo>
                    <a:pt x="58453" y="7514"/>
                  </a:lnTo>
                  <a:lnTo>
                    <a:pt x="28032" y="28019"/>
                  </a:lnTo>
                  <a:lnTo>
                    <a:pt x="7521" y="58453"/>
                  </a:lnTo>
                  <a:lnTo>
                    <a:pt x="0" y="95757"/>
                  </a:lnTo>
                  <a:lnTo>
                    <a:pt x="0" y="861313"/>
                  </a:lnTo>
                  <a:lnTo>
                    <a:pt x="7521" y="898618"/>
                  </a:lnTo>
                  <a:lnTo>
                    <a:pt x="28032" y="929052"/>
                  </a:lnTo>
                  <a:lnTo>
                    <a:pt x="58453" y="949557"/>
                  </a:lnTo>
                  <a:lnTo>
                    <a:pt x="95707" y="957072"/>
                  </a:lnTo>
                  <a:lnTo>
                    <a:pt x="8152130" y="957072"/>
                  </a:lnTo>
                  <a:lnTo>
                    <a:pt x="8189434" y="949557"/>
                  </a:lnTo>
                  <a:lnTo>
                    <a:pt x="8219868" y="929052"/>
                  </a:lnTo>
                  <a:lnTo>
                    <a:pt x="8240373" y="898618"/>
                  </a:lnTo>
                  <a:lnTo>
                    <a:pt x="8247888" y="861313"/>
                  </a:lnTo>
                  <a:lnTo>
                    <a:pt x="8247888" y="95757"/>
                  </a:lnTo>
                  <a:lnTo>
                    <a:pt x="8240373" y="58453"/>
                  </a:lnTo>
                  <a:lnTo>
                    <a:pt x="8219868" y="28019"/>
                  </a:lnTo>
                  <a:lnTo>
                    <a:pt x="8189434" y="7514"/>
                  </a:lnTo>
                  <a:lnTo>
                    <a:pt x="815213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15" y="2359152"/>
              <a:ext cx="527304" cy="5273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7615" y="2359152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304"/>
                  </a:moveTo>
                  <a:lnTo>
                    <a:pt x="527304" y="527304"/>
                  </a:lnTo>
                  <a:lnTo>
                    <a:pt x="527304" y="0"/>
                  </a:lnTo>
                  <a:lnTo>
                    <a:pt x="0" y="0"/>
                  </a:lnTo>
                  <a:lnTo>
                    <a:pt x="0" y="527304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8055" y="3340608"/>
            <a:ext cx="8248015" cy="960119"/>
            <a:chOff x="448055" y="3340608"/>
            <a:chExt cx="8248015" cy="960119"/>
          </a:xfrm>
        </p:grpSpPr>
        <p:sp>
          <p:nvSpPr>
            <p:cNvPr id="9" name="object 9"/>
            <p:cNvSpPr/>
            <p:nvPr/>
          </p:nvSpPr>
          <p:spPr>
            <a:xfrm>
              <a:off x="448055" y="3340608"/>
              <a:ext cx="8248015" cy="960119"/>
            </a:xfrm>
            <a:custGeom>
              <a:avLst/>
              <a:gdLst/>
              <a:ahLst/>
              <a:cxnLst/>
              <a:rect l="l" t="t" r="r" b="b"/>
              <a:pathLst>
                <a:path w="8248015" h="960120">
                  <a:moveTo>
                    <a:pt x="8151876" y="0"/>
                  </a:moveTo>
                  <a:lnTo>
                    <a:pt x="96012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0" y="864108"/>
                  </a:lnTo>
                  <a:lnTo>
                    <a:pt x="7545" y="901478"/>
                  </a:lnTo>
                  <a:lnTo>
                    <a:pt x="28122" y="931997"/>
                  </a:lnTo>
                  <a:lnTo>
                    <a:pt x="58641" y="952574"/>
                  </a:lnTo>
                  <a:lnTo>
                    <a:pt x="96012" y="960120"/>
                  </a:lnTo>
                  <a:lnTo>
                    <a:pt x="8151876" y="960120"/>
                  </a:lnTo>
                  <a:lnTo>
                    <a:pt x="8189273" y="952574"/>
                  </a:lnTo>
                  <a:lnTo>
                    <a:pt x="8219789" y="931997"/>
                  </a:lnTo>
                  <a:lnTo>
                    <a:pt x="8240351" y="901478"/>
                  </a:lnTo>
                  <a:lnTo>
                    <a:pt x="8247888" y="864108"/>
                  </a:lnTo>
                  <a:lnTo>
                    <a:pt x="8247888" y="96012"/>
                  </a:lnTo>
                  <a:lnTo>
                    <a:pt x="8240351" y="58614"/>
                  </a:lnTo>
                  <a:lnTo>
                    <a:pt x="8219789" y="28098"/>
                  </a:lnTo>
                  <a:lnTo>
                    <a:pt x="8189273" y="7536"/>
                  </a:lnTo>
                  <a:lnTo>
                    <a:pt x="815187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15" y="3557016"/>
              <a:ext cx="527304" cy="5273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7615" y="3557016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527303"/>
                  </a:moveTo>
                  <a:lnTo>
                    <a:pt x="527304" y="527303"/>
                  </a:lnTo>
                  <a:lnTo>
                    <a:pt x="527304" y="0"/>
                  </a:lnTo>
                  <a:lnTo>
                    <a:pt x="0" y="0"/>
                  </a:lnTo>
                  <a:lnTo>
                    <a:pt x="0" y="527303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5666" y="2288285"/>
            <a:ext cx="6931025" cy="183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primary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music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store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achieve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sustainable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latin typeface="Calibri"/>
                <a:cs typeface="Calibri"/>
              </a:rPr>
              <a:t>business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growth</a:t>
            </a:r>
            <a:r>
              <a:rPr sz="2000" spc="-5" dirty="0">
                <a:latin typeface="Calibri"/>
                <a:cs typeface="Calibri"/>
              </a:rPr>
              <a:t> while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existing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challenges.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need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music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-10" dirty="0">
                <a:latin typeface="Calibri"/>
                <a:cs typeface="Calibri"/>
              </a:rPr>
              <a:t>understand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business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growth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answering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0" y="696505"/>
            <a:ext cx="4788409" cy="8878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672" y="2228088"/>
            <a:ext cx="659891" cy="254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1" y="2563317"/>
            <a:ext cx="2977515" cy="15786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6888" y="2798063"/>
            <a:ext cx="2517775" cy="1118870"/>
          </a:xfrm>
          <a:prstGeom prst="rect">
            <a:avLst/>
          </a:prstGeom>
          <a:solidFill>
            <a:srgbClr val="205868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Include: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700" spc="-1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spc="-2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1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67984" y="2258567"/>
            <a:ext cx="3176270" cy="1898650"/>
            <a:chOff x="5967984" y="2258567"/>
            <a:chExt cx="3176270" cy="1898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4848" y="2258567"/>
              <a:ext cx="1363979" cy="3063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984" y="2566415"/>
              <a:ext cx="3176015" cy="15906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202679" y="2801111"/>
            <a:ext cx="2722245" cy="1130935"/>
          </a:xfrm>
          <a:prstGeom prst="rect">
            <a:avLst/>
          </a:prstGeom>
          <a:solidFill>
            <a:srgbClr val="205868"/>
          </a:solidFill>
        </p:spPr>
        <p:txBody>
          <a:bodyPr vert="horz" wrap="square" lIns="0" tIns="3111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24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Include:</a:t>
            </a:r>
            <a:endParaRPr sz="1700">
              <a:latin typeface="Calibri"/>
              <a:cs typeface="Calibri"/>
            </a:endParaRPr>
          </a:p>
          <a:p>
            <a:pPr marL="210820" marR="194945" indent="-3810" algn="ctr">
              <a:lnSpc>
                <a:spcPct val="100000"/>
              </a:lnSpc>
              <a:spcBef>
                <a:spcPts val="409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CTE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(COMMON 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EXPRESSIONS), WINDOWS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FUCTIONS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59023" y="2228088"/>
            <a:ext cx="3246120" cy="1944370"/>
            <a:chOff x="2859023" y="2228088"/>
            <a:chExt cx="3246120" cy="194437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4823" y="2228088"/>
              <a:ext cx="1562100" cy="3093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9023" y="2572461"/>
              <a:ext cx="3245739" cy="15998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93720" y="2807207"/>
            <a:ext cx="2786380" cy="1140460"/>
          </a:xfrm>
          <a:prstGeom prst="rect">
            <a:avLst/>
          </a:prstGeom>
          <a:solidFill>
            <a:srgbClr val="205868"/>
          </a:solidFill>
        </p:spPr>
        <p:txBody>
          <a:bodyPr vert="horz" wrap="square" lIns="0" tIns="336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6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Include:</a:t>
            </a:r>
            <a:endParaRPr sz="1700">
              <a:latin typeface="Calibri"/>
              <a:cs typeface="Calibri"/>
            </a:endParaRPr>
          </a:p>
          <a:p>
            <a:pPr marL="105410" marR="97790" algn="ctr">
              <a:lnSpc>
                <a:spcPct val="100000"/>
              </a:lnSpc>
              <a:spcBef>
                <a:spcPts val="409"/>
              </a:spcBef>
            </a:pP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OI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spc="-2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RDE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700" spc="-1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32226"/>
            <a:ext cx="2667000" cy="7587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447" y="2234183"/>
            <a:ext cx="5974080" cy="11003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1432" y="1190955"/>
            <a:ext cx="4181475" cy="8496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Question-1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1500" b="1" dirty="0">
                <a:solidFill>
                  <a:srgbClr val="F9C090"/>
                </a:solidFill>
                <a:latin typeface="Calibri"/>
                <a:cs typeface="Calibri"/>
              </a:rPr>
              <a:t>Who</a:t>
            </a:r>
            <a:r>
              <a:rPr sz="1500" b="1" spc="-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9C090"/>
                </a:solidFill>
                <a:latin typeface="Calibri"/>
                <a:cs typeface="Calibri"/>
              </a:rPr>
              <a:t>is</a:t>
            </a:r>
            <a:r>
              <a:rPr sz="15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5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9C090"/>
                </a:solidFill>
                <a:latin typeface="Calibri"/>
                <a:cs typeface="Calibri"/>
              </a:rPr>
              <a:t>senior</a:t>
            </a:r>
            <a:r>
              <a:rPr sz="1500" b="1" spc="-3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9C090"/>
                </a:solidFill>
                <a:latin typeface="Calibri"/>
                <a:cs typeface="Calibri"/>
              </a:rPr>
              <a:t>most</a:t>
            </a:r>
            <a:r>
              <a:rPr sz="1500" b="1" dirty="0">
                <a:solidFill>
                  <a:srgbClr val="F9C090"/>
                </a:solidFill>
                <a:latin typeface="Calibri"/>
                <a:cs typeface="Calibri"/>
              </a:rPr>
              <a:t> employee</a:t>
            </a:r>
            <a:r>
              <a:rPr sz="1500" b="1" spc="-7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F9C090"/>
                </a:solidFill>
                <a:latin typeface="Calibri"/>
                <a:cs typeface="Calibri"/>
              </a:rPr>
              <a:t>based</a:t>
            </a:r>
            <a:r>
              <a:rPr sz="1500" b="1" spc="-7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F9C090"/>
                </a:solidFill>
                <a:latin typeface="Calibri"/>
                <a:cs typeface="Calibri"/>
              </a:rPr>
              <a:t>on</a:t>
            </a:r>
            <a:r>
              <a:rPr sz="1500" b="1" dirty="0">
                <a:solidFill>
                  <a:srgbClr val="F9C090"/>
                </a:solidFill>
                <a:latin typeface="Calibri"/>
                <a:cs typeface="Calibri"/>
              </a:rPr>
              <a:t> job</a:t>
            </a:r>
            <a:r>
              <a:rPr sz="1500" b="1" spc="-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9C090"/>
                </a:solidFill>
                <a:latin typeface="Calibri"/>
                <a:cs typeface="Calibri"/>
              </a:rPr>
              <a:t>title?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8447" y="3602735"/>
            <a:ext cx="5974080" cy="1002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38099"/>
            <a:ext cx="3889247" cy="10224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3832" y="1014097"/>
            <a:ext cx="3878579" cy="10185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50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Question-2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Which</a:t>
            </a:r>
            <a:r>
              <a:rPr sz="18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countries</a:t>
            </a:r>
            <a:r>
              <a:rPr sz="18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9C090"/>
                </a:solidFill>
                <a:latin typeface="Calibri"/>
                <a:cs typeface="Calibri"/>
              </a:rPr>
              <a:t>have</a:t>
            </a:r>
            <a:r>
              <a:rPr sz="1800" b="1" spc="-5" dirty="0">
                <a:solidFill>
                  <a:srgbClr val="F9C090"/>
                </a:solidFill>
                <a:latin typeface="Calibri"/>
                <a:cs typeface="Calibri"/>
              </a:rPr>
              <a:t> the</a:t>
            </a:r>
            <a:r>
              <a:rPr sz="18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most</a:t>
            </a:r>
            <a:r>
              <a:rPr sz="18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9C090"/>
                </a:solidFill>
                <a:latin typeface="Calibri"/>
                <a:cs typeface="Calibri"/>
              </a:rPr>
              <a:t>Invoices?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9" y="2194559"/>
            <a:ext cx="2578607" cy="26730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048" y="2234183"/>
            <a:ext cx="4593336" cy="15483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36579"/>
            <a:ext cx="3889247" cy="10224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0513" y="1014097"/>
            <a:ext cx="3665854" cy="10185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50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Question-3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What</a:t>
            </a:r>
            <a:r>
              <a:rPr sz="18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are</a:t>
            </a:r>
            <a:r>
              <a:rPr sz="1800" b="1" spc="-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9C090"/>
                </a:solidFill>
                <a:latin typeface="Calibri"/>
                <a:cs typeface="Calibri"/>
              </a:rPr>
              <a:t>top</a:t>
            </a:r>
            <a:r>
              <a:rPr sz="18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9C090"/>
                </a:solidFill>
                <a:latin typeface="Calibri"/>
                <a:cs typeface="Calibri"/>
              </a:rPr>
              <a:t>3</a:t>
            </a:r>
            <a:r>
              <a:rPr sz="18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values </a:t>
            </a:r>
            <a:r>
              <a:rPr sz="1800" b="1" dirty="0">
                <a:solidFill>
                  <a:srgbClr val="F9C090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9C090"/>
                </a:solidFill>
                <a:latin typeface="Calibri"/>
                <a:cs typeface="Calibri"/>
              </a:rPr>
              <a:t>total</a:t>
            </a:r>
            <a:r>
              <a:rPr sz="1800" b="1" spc="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9C090"/>
                </a:solidFill>
                <a:latin typeface="Calibri"/>
                <a:cs typeface="Calibri"/>
              </a:rPr>
              <a:t>invoice?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2223" y="2365247"/>
            <a:ext cx="2618231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19" y="2365247"/>
            <a:ext cx="438912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07433"/>
            <a:ext cx="3889247" cy="10224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8438" y="1190955"/>
            <a:ext cx="7452995" cy="1176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65480" algn="ctr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Question-4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375"/>
              </a:spcBef>
            </a:pP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Which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city has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best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customers? </a:t>
            </a:r>
            <a:r>
              <a:rPr sz="1200" b="1" spc="-30" dirty="0">
                <a:solidFill>
                  <a:srgbClr val="F9C090"/>
                </a:solidFill>
                <a:latin typeface="Calibri"/>
                <a:cs typeface="Calibri"/>
              </a:rPr>
              <a:t>We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would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like to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throw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promotional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Music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Festival</a:t>
            </a:r>
            <a:r>
              <a:rPr sz="1200" b="1" spc="25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in 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the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city</a:t>
            </a:r>
            <a:r>
              <a:rPr sz="1200" b="1" spc="25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we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made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most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money. 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Write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query that returns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one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city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that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has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 highest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sum of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invoice totals.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Return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both the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city name 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&amp; sum of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all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invoice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totals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3696" y="3785615"/>
            <a:ext cx="4760976" cy="10515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936" y="2563367"/>
            <a:ext cx="5160264" cy="917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752" y="36626"/>
            <a:ext cx="3889247" cy="10224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37072" y="151587"/>
            <a:ext cx="3286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EFA24E"/>
                </a:solidFill>
                <a:latin typeface="Calibri"/>
                <a:cs typeface="Calibri"/>
              </a:rPr>
              <a:t>EASY</a:t>
            </a:r>
            <a:r>
              <a:rPr sz="3600" b="1" spc="-75" dirty="0">
                <a:solidFill>
                  <a:srgbClr val="EFA24E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FA24E"/>
                </a:solidFill>
                <a:latin typeface="Calibri"/>
                <a:cs typeface="Calibri"/>
              </a:rPr>
              <a:t>QUESTIONS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485" y="1062487"/>
            <a:ext cx="5909310" cy="10033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543560" algn="ctr">
              <a:lnSpc>
                <a:spcPct val="100000"/>
              </a:lnSpc>
              <a:spcBef>
                <a:spcPts val="112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Question-5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Who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is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best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customer?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customer</a:t>
            </a:r>
            <a:r>
              <a:rPr sz="1200" b="1" spc="-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who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has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spent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most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money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will</a:t>
            </a:r>
            <a:r>
              <a:rPr sz="1200" b="1" spc="3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be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declared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 </a:t>
            </a:r>
            <a:r>
              <a:rPr sz="1200" b="1" spc="-26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best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customer.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Write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query that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returns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person who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has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spent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most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money.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544" y="2206751"/>
            <a:ext cx="6333744" cy="1615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5544" y="4041647"/>
            <a:ext cx="6333744" cy="743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59" y="36626"/>
            <a:ext cx="5120639" cy="10224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MODERATE</a:t>
            </a:r>
            <a:r>
              <a:rPr spc="-3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3341" y="905451"/>
            <a:ext cx="5726430" cy="115951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R="441325" algn="ctr">
              <a:lnSpc>
                <a:spcPct val="100000"/>
              </a:lnSpc>
              <a:spcBef>
                <a:spcPts val="178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Question-1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Write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query to return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email,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first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name,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last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name,</a:t>
            </a:r>
            <a:r>
              <a:rPr sz="1200" b="1" spc="-2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&amp;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Genre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of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all</a:t>
            </a:r>
            <a:r>
              <a:rPr sz="1200" b="1" spc="1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Rock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Music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listeners.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Return</a:t>
            </a:r>
            <a:r>
              <a:rPr sz="1200" b="1" spc="1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your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F9C090"/>
                </a:solidFill>
                <a:latin typeface="Calibri"/>
                <a:cs typeface="Calibri"/>
              </a:rPr>
              <a:t>list</a:t>
            </a:r>
            <a:r>
              <a:rPr sz="1200" b="1" spc="3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ordered</a:t>
            </a:r>
            <a:r>
              <a:rPr sz="1200" b="1" spc="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alphabetically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by</a:t>
            </a:r>
            <a:r>
              <a:rPr sz="1200" b="1" spc="-20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email</a:t>
            </a:r>
            <a:r>
              <a:rPr sz="1200" b="1" spc="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starting</a:t>
            </a:r>
            <a:r>
              <a:rPr sz="1200" b="1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9C090"/>
                </a:solidFill>
                <a:latin typeface="Calibri"/>
                <a:cs typeface="Calibri"/>
              </a:rPr>
              <a:t>with</a:t>
            </a:r>
            <a:r>
              <a:rPr sz="1200" b="1" spc="45" dirty="0">
                <a:solidFill>
                  <a:srgbClr val="F9C09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9C090"/>
                </a:solidFill>
                <a:latin typeface="Calibri"/>
                <a:cs typeface="Calibri"/>
              </a:rPr>
              <a:t>A.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2206751"/>
            <a:ext cx="7836408" cy="12039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031" y="3553967"/>
            <a:ext cx="7836408" cy="1426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462</Words>
  <Application>Microsoft Office PowerPoint</Application>
  <PresentationFormat>Custom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MODERATE QUESTIONS</vt:lpstr>
      <vt:lpstr>PowerPoint Presentation</vt:lpstr>
      <vt:lpstr>MODERATE QUESTIONS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cp:lastModifiedBy>Tejas Jogdand</cp:lastModifiedBy>
  <cp:revision>1</cp:revision>
  <dcterms:created xsi:type="dcterms:W3CDTF">2024-12-12T13:07:42Z</dcterms:created>
  <dcterms:modified xsi:type="dcterms:W3CDTF">2024-12-12T13:16:08Z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2024-12-12T00:00:00Z</vt:filetime>
  </property>
</Properties>
</file>