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50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dk2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Shape 1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3" name="Shape 12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Shape 12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0" name="Shape 13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Shape 13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4" name="Shape 13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135" name="Shape 13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36" name="Shape 13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7" name="Shape 13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Shape 13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9" name="Shape 13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2" name="Shape 14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Shape 14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6" name="Shape 14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Shape 14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Shape 15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1" name="Shape 15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3" name="Shape 15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6" name="Shape 15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8" name="Shape 15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0" name="Shape 16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33333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Shape 349"/>
          <p:cNvGrpSpPr/>
          <p:nvPr/>
        </p:nvGrpSpPr>
        <p:grpSpPr>
          <a:xfrm>
            <a:off x="0" y="-1"/>
            <a:ext cx="12192001" cy="6858000"/>
            <a:chOff x="0" y="-1"/>
            <a:chExt cx="12192001" cy="6858000"/>
          </a:xfrm>
        </p:grpSpPr>
        <p:sp>
          <p:nvSpPr>
            <p:cNvPr id="350" name="Shape 350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351" name="Shape 351"/>
            <p:cNvPicPr preferRelativeResize="0"/>
            <p:nvPr/>
          </p:nvPicPr>
          <p:blipFill rotWithShape="1">
            <a:blip r:embed="rId3">
              <a:alphaModFix amt="30000"/>
            </a:blip>
            <a:srcRect/>
            <a:stretch/>
          </p:blipFill>
          <p:spPr>
            <a:xfrm>
              <a:off x="0" y="-1"/>
              <a:ext cx="12094467" cy="6851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Shape 352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 cmpd="sng">
            <a:solidFill>
              <a:schemeClr val="dk2">
                <a:alpha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53" name="Shape 353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4" name="Shape 354"/>
            <p:cNvSpPr/>
            <p:nvPr/>
          </p:nvSpPr>
          <p:spPr>
            <a:xfrm rot="-5400000" flipH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55" name="Shape 355"/>
            <p:cNvSpPr/>
            <p:nvPr/>
          </p:nvSpPr>
          <p:spPr>
            <a:xfrm rot="-5400000" flipH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-5400000" flipH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-5400000" flipH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58" name="Shape 358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59" name="Shape 359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62" name="Shape 362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65" name="Shape 365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68" name="Shape 368"/>
            <p:cNvSpPr/>
            <p:nvPr/>
          </p:nvSpPr>
          <p:spPr>
            <a:xfrm rot="-54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69" name="Shape 369"/>
            <p:cNvSpPr/>
            <p:nvPr/>
          </p:nvSpPr>
          <p:spPr>
            <a:xfrm rot="-54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rot="-54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 rot="-54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372" name="Shape 372"/>
            <p:cNvSpPr/>
            <p:nvPr/>
          </p:nvSpPr>
          <p:spPr>
            <a:xfrm rot="-54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 rot="-5400000" flipH="1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4" name="Shape 374"/>
          <p:cNvSpPr txBox="1"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4320" algn="ctr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</a:pPr>
            <a:r>
              <a:rPr lang="en-IN" sz="43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KNOWLEDGE DISCOVERY AND DATA MINING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8750" algn="ctr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PROJECT 4</a:t>
            </a:r>
            <a:r>
              <a:rPr lang="en-IN" sz="2000" b="0" i="0" u="none" strike="noStrike" cap="none">
                <a:solidFill>
                  <a:srgbClr val="82FFFF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IN" sz="2000" b="0" i="0" u="none" strike="noStrike" cap="none">
                <a:solidFill>
                  <a:srgbClr val="82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IN" sz="2000" b="0" i="0" u="none" strike="noStrike" cap="none">
                <a:solidFill>
                  <a:srgbClr val="82FFFF"/>
                </a:solidFill>
                <a:latin typeface="Questrial"/>
                <a:ea typeface="Questrial"/>
                <a:cs typeface="Questrial"/>
                <a:sym typeface="Questrial"/>
              </a:rPr>
              <a:t>MIHIR SAWANT, JANVI KOTHARI, UMESH NAIR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1141400" y="1431825"/>
            <a:ext cx="9906000" cy="524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/>
              <a:t>INTRODUCTION: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/>
              <a:t>Extension of K-means 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buSzPct val="125000"/>
            </a:pPr>
            <a:r>
              <a:rPr lang="en-IN"/>
              <a:t>Maps dataset to low dimensional space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/>
              <a:t>PRIMARY UNDERSTANDING :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/>
              <a:t>Creates graph structure of data.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/>
              <a:t>Each node represents a data point.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/>
              <a:t>Nodes connected by edges that have a weight.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buSzPct val="125000"/>
            </a:pPr>
            <a:r>
              <a:rPr lang="en-IN"/>
              <a:t>Weight is calculated similarity between two data points.</a:t>
            </a:r>
          </a:p>
        </p:txBody>
      </p:sp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141400" y="258100"/>
            <a:ext cx="9906000" cy="10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4800" dirty="0" smtClean="0"/>
              <a:t>SPECTRAL </a:t>
            </a:r>
            <a:r>
              <a:rPr lang="en-IN" sz="4800" dirty="0"/>
              <a:t>CLUSTERING</a:t>
            </a:r>
          </a:p>
        </p:txBody>
      </p:sp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800" y="1836032"/>
            <a:ext cx="3281525" cy="23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1141400" y="1173217"/>
            <a:ext cx="9906000" cy="524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INPUT</a:t>
            </a:r>
            <a:r>
              <a:rPr lang="en-IN" dirty="0"/>
              <a:t>: Similarity </a:t>
            </a:r>
            <a:r>
              <a:rPr lang="en-IN" dirty="0" smtClean="0"/>
              <a:t>matrix</a:t>
            </a:r>
            <a:br>
              <a:rPr lang="en-IN" dirty="0" smtClean="0"/>
            </a:br>
            <a:endParaRPr lang="en-IN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The graph is represented as a matrix called Adjacency matrix (W).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Transform this to its Laplacian transform; called Laplacian matrix (L).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This rearranges our graph in a ‘d’ dimensional space.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Compute first k eigenvectors of L 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Store these in a matrix V of eigenvectors.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</a:pPr>
            <a:r>
              <a:rPr lang="en-IN" dirty="0"/>
              <a:t>Each vector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corresponds to </a:t>
            </a:r>
            <a:r>
              <a:rPr lang="en-IN" dirty="0" err="1"/>
              <a:t>ith</a:t>
            </a:r>
            <a:r>
              <a:rPr lang="en-IN" dirty="0"/>
              <a:t> row of V.</a:t>
            </a:r>
          </a:p>
          <a:p>
            <a:pPr marL="457200" marR="0" lvl="0" indent="-419100" algn="l" rtl="0">
              <a:lnSpc>
                <a:spcPct val="120000"/>
              </a:lnSpc>
              <a:spcBef>
                <a:spcPts val="0"/>
              </a:spcBef>
              <a:buSzPct val="125000"/>
            </a:pPr>
            <a:r>
              <a:rPr lang="en-IN" dirty="0"/>
              <a:t>Cluster points 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) </a:t>
            </a:r>
            <a:r>
              <a:rPr lang="en-IN" baseline="-25000" dirty="0" err="1"/>
              <a:t>i</a:t>
            </a:r>
            <a:r>
              <a:rPr lang="en-IN" baseline="-25000" dirty="0"/>
              <a:t> </a:t>
            </a:r>
            <a:r>
              <a:rPr lang="en-IN" dirty="0"/>
              <a:t> using K-means algorithm.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OUTPUT</a:t>
            </a:r>
            <a:r>
              <a:rPr lang="en-IN" dirty="0"/>
              <a:t>: Clusters from data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1141400" y="258100"/>
            <a:ext cx="9906000" cy="10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dirty="0" smtClean="0"/>
              <a:t>SPECTRAL CLUSTERING ALGORITHM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 descr="A picture containing electronics  Description generated with high confidence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Shape 58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0" name="Shape 59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6" name="Shape 59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7" name="Shape 597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99" name="Shape 59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0" name="Shape 600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3" name="Shape 60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5" name="Shape 60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8" name="Shape 608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1" name="Shape 6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3" name="Shape 61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5" name="Shape 61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7" name="Shape 617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1" name="Shape 62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2" name="Shape 62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4" name="Shape 62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5" name="Shape 62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7" name="Shape 627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9" name="Shape 62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2" name="Shape 63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4" name="Shape 63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7" name="Shape 637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8" name="Shape 638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1" name="Shape 64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3" name="Shape 64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0" y="-1"/>
            <a:ext cx="12192001" cy="6858000"/>
            <a:chOff x="0" y="-1"/>
            <a:chExt cx="12192001" cy="6858000"/>
          </a:xfrm>
        </p:grpSpPr>
        <p:sp>
          <p:nvSpPr>
            <p:cNvPr id="645" name="Shape 645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646" name="Shape 646" descr="A picture containing electronics  Description generated with high confidence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094467" cy="6851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7" name="Shape 647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 cmpd="sng">
            <a:solidFill>
              <a:schemeClr val="dk2">
                <a:alpha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48" name="Shape 648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649" name="Shape 649"/>
            <p:cNvSpPr/>
            <p:nvPr/>
          </p:nvSpPr>
          <p:spPr>
            <a:xfrm rot="-5400000" flipH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50" name="Shape 650"/>
            <p:cNvSpPr/>
            <p:nvPr/>
          </p:nvSpPr>
          <p:spPr>
            <a:xfrm rot="-5400000" flipH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 rot="-5400000" flipH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 rot="-5400000" flipH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53" name="Shape 653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54" name="Shape 654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57" name="Shape 657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60" name="Shape 660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63" name="Shape 663"/>
            <p:cNvSpPr/>
            <p:nvPr/>
          </p:nvSpPr>
          <p:spPr>
            <a:xfrm rot="-54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64" name="Shape 664"/>
            <p:cNvSpPr/>
            <p:nvPr/>
          </p:nvSpPr>
          <p:spPr>
            <a:xfrm rot="-54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 rot="-54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 rot="-54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667" name="Shape 667"/>
            <p:cNvSpPr/>
            <p:nvPr/>
          </p:nvSpPr>
          <p:spPr>
            <a:xfrm rot="-54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 rot="-5400000" flipH="1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ctr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</a:pPr>
            <a:r>
              <a:rPr lang="en-IN" sz="4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 descr="A picture containing electronics  Description generated with high confidence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Shape 38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82" name="Shape 38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Shape 38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Shape 38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Shape 39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Shape 39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Shape 39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Shape 397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Shape 400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3" name="Shape 40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Shape 40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Shape 407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Shape 40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3" name="Shape 41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Shape 41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Shape 41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7" name="Shape 417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Shape 41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Shape 42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Shape 42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6" name="Shape 42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9" name="Shape 42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0" name="Shape 430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3" name="Shape 43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5" name="Shape 43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6" name="Shape 436"/>
          <p:cNvSpPr/>
          <p:nvPr/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7" name="Shape 437"/>
          <p:cNvSpPr/>
          <p:nvPr/>
        </p:nvSpPr>
        <p:spPr>
          <a:xfrm rot="10800000" flipH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39" name="Shape 439" descr="https://lh4.googleusercontent.com/Lnr8PuzWhbNRtNSmPk0vMGTuzenAtpp2SRpsGprWobVvTG2ePyO9IY3BiqcF5r1oHBnCI3yZKTKF26RZgHKk1d0v2Tz7CUY8FiFDXUEIsNwTb8qo_3IsS-CM203VF9MwRz99v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3621" y="1259760"/>
            <a:ext cx="2767248" cy="190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 descr="https://lh4.googleusercontent.com/u4g5yuzpm3AM0UICcMJDbaeFOn8uekh7Ju7lecVia6yiU3_05oQNuUdtGp2bEK-uEM8hofZH2Y9lPskTgk-2hc1i1bf7LnD1dQFtKQ0XPzNeq1wbeV3hkaSV4JMCtoyYan8vt4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0295" y="1259745"/>
            <a:ext cx="2767919" cy="181317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EXPLORATION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977999" y="3568462"/>
            <a:ext cx="25494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salaries-by-region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767950" y="3587400"/>
            <a:ext cx="2767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salaries-by-college-type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974600" y="3561700"/>
            <a:ext cx="2767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degrees-that-pay-back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5575" y="901050"/>
            <a:ext cx="29337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hape 450" descr="A picture containing electronics  Description generated with high confidence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Shape 45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52" name="Shape 45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8" name="Shape 45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Shape 45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Shape 46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Shape 46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5" name="Shape 46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Shape 467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0" name="Shape 470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3" name="Shape 47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Shape 47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7" name="Shape 477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9" name="Shape 47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3" name="Shape 48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4" name="Shape 48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6" name="Shape 48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7" name="Shape 487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9" name="Shape 48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1" name="Shape 49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4" name="Shape 49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6" name="Shape 49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9" name="Shape 49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0" name="Shape 500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3" name="Shape 50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5" name="Shape 50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0" y="-1"/>
            <a:ext cx="12192001" cy="6858000"/>
            <a:chOff x="0" y="-1"/>
            <a:chExt cx="12192001" cy="6858000"/>
          </a:xfrm>
        </p:grpSpPr>
        <p:sp>
          <p:nvSpPr>
            <p:cNvPr id="507" name="Shape 507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508" name="Shape 508" descr="A picture containing electronics  Description generated with high confidence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094467" cy="6851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Shape 509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 cmpd="sng">
            <a:solidFill>
              <a:schemeClr val="dk2">
                <a:alpha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0" name="Shape 510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511" name="Shape 511"/>
            <p:cNvSpPr/>
            <p:nvPr/>
          </p:nvSpPr>
          <p:spPr>
            <a:xfrm rot="-5400000" flipH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2" name="Shape 512"/>
            <p:cNvSpPr/>
            <p:nvPr/>
          </p:nvSpPr>
          <p:spPr>
            <a:xfrm rot="-5400000" flipH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 rot="-5400000" flipH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 rot="-5400000" flipH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5" name="Shape 515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6" name="Shape 516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9" name="Shape 519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2" name="Shape 5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5" name="Shape 525"/>
            <p:cNvSpPr/>
            <p:nvPr/>
          </p:nvSpPr>
          <p:spPr>
            <a:xfrm rot="-54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6" name="Shape 526"/>
            <p:cNvSpPr/>
            <p:nvPr/>
          </p:nvSpPr>
          <p:spPr>
            <a:xfrm rot="-54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rot="-54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 rot="-54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9" name="Shape 529"/>
            <p:cNvSpPr/>
            <p:nvPr/>
          </p:nvSpPr>
          <p:spPr>
            <a:xfrm rot="-54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 rot="-5400000" flipH="1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ctr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</a:pPr>
            <a:r>
              <a:rPr lang="en-IN" sz="48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GUIDING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721900" y="307200"/>
            <a:ext cx="10855200" cy="147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WHICH UNDERGRADUATE MAJORS ARE CLUSTERED TOGETHER?</a:t>
            </a:r>
          </a:p>
        </p:txBody>
      </p:sp>
      <p:pic>
        <p:nvPicPr>
          <p:cNvPr id="537" name="Shape 537" descr="https://lh3.googleusercontent.com/LvZGkOOFaREewWxfFpnmmyF6ST5bRs9oPbwZ-W5YFlDeE_SkfCKximZzjxQWxK9Z3m0RoFLr-T9lOgyX0hP-XVKsRQlnaV1d3H_Hq1ALl3i_RHJFZdQEVZ-BARYSHig5nnS0Xsh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97" y="1867191"/>
            <a:ext cx="4650137" cy="308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 descr="https://lh5.googleusercontent.com/87gEuxQyjkGBNrS_CAyRy7vrW8JuEkjrKZeVhW_CNrwQRa0D45Wo5z-jPy9AyW9vM1qeHMNtDoPSylKXWtkT--8itoSi3mTD3hmbzL59G9EWR0UJCZMqJ_Zp50rlfjyIIymGBkl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208" y="1832197"/>
            <a:ext cx="4650156" cy="307229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110979" y="5075426"/>
            <a:ext cx="5219631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8750" algn="ctr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PCA representation : Smaller cluster consists of Ivy League colleges. Silhouette Score = 0.36 (eps = 2000</a:t>
            </a:r>
            <a:r>
              <a:rPr lang="en-IN" sz="2000"/>
              <a:t>0, min_samples = 5)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585766" y="5075426"/>
            <a:ext cx="5219631" cy="445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8750" algn="ctr" rt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IN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Visualized using MDS. Silhouette Score = 0.5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651" y="393896"/>
            <a:ext cx="10531437" cy="549166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2732618" y="6018637"/>
            <a:ext cx="6981225" cy="445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8750" algn="ctr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I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Hierarchical Clustering Dendrogram Using Ward’s 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1141413" y="41973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 WHICH SCHOOL TYPES/NAMES ARE CLUSTERED TOGETHER?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13" y="1813425"/>
            <a:ext cx="458152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13" y="1846750"/>
            <a:ext cx="46958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1570181" y="5211000"/>
            <a:ext cx="3953165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2000" dirty="0">
                <a:solidFill>
                  <a:srgbClr val="F3F3F3"/>
                </a:solidFill>
                <a:latin typeface="Questrial" panose="020B0604020202020204" charset="0"/>
              </a:rPr>
              <a:t>Visualizing 7-means using PCA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398713" y="5211000"/>
            <a:ext cx="4581712" cy="7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000" dirty="0">
                <a:solidFill>
                  <a:srgbClr val="F3F3F3"/>
                </a:solidFill>
                <a:latin typeface="Questrial" panose="020B0604020202020204" charset="0"/>
              </a:rPr>
              <a:t>Visualizing DBSCAN using PCA on normalized data (eps = 0.05, </a:t>
            </a:r>
            <a:r>
              <a:rPr lang="en-IN" sz="2000" dirty="0" err="1">
                <a:solidFill>
                  <a:srgbClr val="F3F3F3"/>
                </a:solidFill>
                <a:latin typeface="Questrial" panose="020B0604020202020204" charset="0"/>
              </a:rPr>
              <a:t>min_samples</a:t>
            </a:r>
            <a:r>
              <a:rPr lang="en-IN" sz="2000" dirty="0">
                <a:solidFill>
                  <a:srgbClr val="F3F3F3"/>
                </a:solidFill>
                <a:latin typeface="Questrial" panose="020B0604020202020204" charset="0"/>
              </a:rPr>
              <a:t> = 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75" y="242150"/>
            <a:ext cx="9547326" cy="5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1685550" y="6171025"/>
            <a:ext cx="9017700" cy="4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8750" algn="ctr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IN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Hierarchical Clustering Dendrogram for School Names using Ward’s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1141413" y="41973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lang="en-IN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 WHICH REGIONS ARE CLUSTERED TOGETHER?</a:t>
            </a:r>
          </a:p>
        </p:txBody>
      </p:sp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50" y="1844333"/>
            <a:ext cx="47910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1724781" y="5184275"/>
            <a:ext cx="3724677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N" sz="2000" dirty="0">
                <a:solidFill>
                  <a:srgbClr val="FFFFFF"/>
                </a:solidFill>
                <a:latin typeface="Questrial" panose="020B0604020202020204" charset="0"/>
              </a:rPr>
              <a:t>8-Means visualized with MDS. Silhouette </a:t>
            </a:r>
            <a:r>
              <a:rPr lang="en-IN" sz="2000" dirty="0" err="1">
                <a:solidFill>
                  <a:srgbClr val="FFFFFF"/>
                </a:solidFill>
                <a:latin typeface="Questrial" panose="020B0604020202020204" charset="0"/>
              </a:rPr>
              <a:t>coeff</a:t>
            </a:r>
            <a:r>
              <a:rPr lang="en-IN" sz="2000" dirty="0">
                <a:solidFill>
                  <a:srgbClr val="FFFFFF"/>
                </a:solidFill>
                <a:latin typeface="Questrial" panose="020B0604020202020204" charset="0"/>
              </a:rPr>
              <a:t> = 0.22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6539345" y="5184275"/>
            <a:ext cx="4570275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000" dirty="0">
                <a:solidFill>
                  <a:srgbClr val="FFFFFF"/>
                </a:solidFill>
                <a:latin typeface="Questrial" panose="020B0604020202020204" charset="0"/>
              </a:rPr>
              <a:t>DBSCAN visualized with PCA. Silhouette </a:t>
            </a:r>
            <a:r>
              <a:rPr lang="en-IN" sz="2000" dirty="0" err="1">
                <a:solidFill>
                  <a:srgbClr val="FFFFFF"/>
                </a:solidFill>
                <a:latin typeface="Questrial" panose="020B0604020202020204" charset="0"/>
              </a:rPr>
              <a:t>coeff</a:t>
            </a:r>
            <a:r>
              <a:rPr lang="en-IN" sz="2000" dirty="0">
                <a:solidFill>
                  <a:srgbClr val="FFFFFF"/>
                </a:solidFill>
                <a:latin typeface="Questrial" panose="020B0604020202020204" charset="0"/>
              </a:rPr>
              <a:t> = 0.62 (eps = 30000, </a:t>
            </a:r>
            <a:r>
              <a:rPr lang="en-IN" sz="2000" dirty="0" err="1">
                <a:solidFill>
                  <a:srgbClr val="FFFFFF"/>
                </a:solidFill>
                <a:latin typeface="Questrial" panose="020B0604020202020204" charset="0"/>
              </a:rPr>
              <a:t>min_samples</a:t>
            </a:r>
            <a:r>
              <a:rPr lang="en-IN" sz="2000" dirty="0">
                <a:solidFill>
                  <a:srgbClr val="FFFFFF"/>
                </a:solidFill>
                <a:latin typeface="Questrial" panose="020B0604020202020204" charset="0"/>
              </a:rPr>
              <a:t> = 10)</a:t>
            </a:r>
          </a:p>
        </p:txBody>
      </p:sp>
      <p:pic>
        <p:nvPicPr>
          <p:cNvPr id="570" name="Shape 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325" y="1825200"/>
            <a:ext cx="463729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hape 450" descr="A picture containing electronics  Description generated with high confidence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Shape 45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52" name="Shape 45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8" name="Shape 45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Shape 45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Shape 46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Shape 46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5" name="Shape 46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Shape 467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0" name="Shape 470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3" name="Shape 47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Shape 47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7" name="Shape 477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9" name="Shape 47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3" name="Shape 48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4" name="Shape 48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6" name="Shape 48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7" name="Shape 487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89" name="Shape 48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1" name="Shape 49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4" name="Shape 49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6" name="Shape 49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9" name="Shape 49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0" name="Shape 500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3" name="Shape 50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5" name="Shape 50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0" y="-1"/>
            <a:ext cx="12192001" cy="6858000"/>
            <a:chOff x="0" y="-1"/>
            <a:chExt cx="12192001" cy="6858000"/>
          </a:xfrm>
        </p:grpSpPr>
        <p:sp>
          <p:nvSpPr>
            <p:cNvPr id="507" name="Shape 507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508" name="Shape 508" descr="A picture containing electronics  Description generated with high confidence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094467" cy="6851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Shape 509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 cmpd="sng">
            <a:solidFill>
              <a:schemeClr val="dk2">
                <a:alpha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0" name="Shape 510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511" name="Shape 511"/>
            <p:cNvSpPr/>
            <p:nvPr/>
          </p:nvSpPr>
          <p:spPr>
            <a:xfrm rot="-5400000" flipH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2" name="Shape 512"/>
            <p:cNvSpPr/>
            <p:nvPr/>
          </p:nvSpPr>
          <p:spPr>
            <a:xfrm rot="-5400000" flipH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 rot="-5400000" flipH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 rot="-5400000" flipH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5" name="Shape 515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6" name="Shape 516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19" name="Shape 519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75" y="120000"/>
                  </a:moveTo>
                  <a:lnTo>
                    <a:pt x="0" y="116656"/>
                  </a:lnTo>
                  <a:lnTo>
                    <a:pt x="92623" y="40123"/>
                  </a:lnTo>
                  <a:lnTo>
                    <a:pt x="113155" y="0"/>
                  </a:lnTo>
                  <a:lnTo>
                    <a:pt x="120000" y="2229"/>
                  </a:lnTo>
                  <a:lnTo>
                    <a:pt x="99467" y="43467"/>
                  </a:lnTo>
                  <a:lnTo>
                    <a:pt x="99467" y="43467"/>
                  </a:lnTo>
                  <a:lnTo>
                    <a:pt x="54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2" name="Shape 5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47272" y="120000"/>
                    <a:pt x="32727" y="112500"/>
                    <a:pt x="21818" y="101250"/>
                  </a:cubicBezTo>
                  <a:cubicBezTo>
                    <a:pt x="0" y="78750"/>
                    <a:pt x="0" y="41250"/>
                    <a:pt x="21818" y="18750"/>
                  </a:cubicBezTo>
                  <a:cubicBezTo>
                    <a:pt x="32727" y="7500"/>
                    <a:pt x="47272" y="0"/>
                    <a:pt x="61818" y="0"/>
                  </a:cubicBezTo>
                  <a:cubicBezTo>
                    <a:pt x="76363" y="0"/>
                    <a:pt x="90909" y="7500"/>
                    <a:pt x="101818" y="18750"/>
                  </a:cubicBezTo>
                  <a:cubicBezTo>
                    <a:pt x="112727" y="30000"/>
                    <a:pt x="120000" y="45000"/>
                    <a:pt x="120000" y="60000"/>
                  </a:cubicBezTo>
                  <a:cubicBezTo>
                    <a:pt x="120000" y="75000"/>
                    <a:pt x="112727" y="90000"/>
                    <a:pt x="101818" y="101250"/>
                  </a:cubicBezTo>
                  <a:cubicBezTo>
                    <a:pt x="90909" y="112500"/>
                    <a:pt x="76363" y="120000"/>
                    <a:pt x="61818" y="120000"/>
                  </a:cubicBezTo>
                  <a:close/>
                  <a:moveTo>
                    <a:pt x="61818" y="15000"/>
                  </a:moveTo>
                  <a:cubicBezTo>
                    <a:pt x="50909" y="15000"/>
                    <a:pt x="40000" y="22500"/>
                    <a:pt x="32727" y="30000"/>
                  </a:cubicBezTo>
                  <a:cubicBezTo>
                    <a:pt x="14545" y="45000"/>
                    <a:pt x="14545" y="75000"/>
                    <a:pt x="32727" y="90000"/>
                  </a:cubicBezTo>
                  <a:cubicBezTo>
                    <a:pt x="40000" y="101250"/>
                    <a:pt x="50909" y="105000"/>
                    <a:pt x="61818" y="105000"/>
                  </a:cubicBezTo>
                  <a:cubicBezTo>
                    <a:pt x="72727" y="105000"/>
                    <a:pt x="83636" y="101250"/>
                    <a:pt x="94545" y="90000"/>
                  </a:cubicBezTo>
                  <a:cubicBezTo>
                    <a:pt x="109090" y="75000"/>
                    <a:pt x="109090" y="45000"/>
                    <a:pt x="94545" y="30000"/>
                  </a:cubicBezTo>
                  <a:cubicBezTo>
                    <a:pt x="83636" y="22500"/>
                    <a:pt x="72727" y="15000"/>
                    <a:pt x="61818" y="15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75" y="120000"/>
                  </a:moveTo>
                  <a:lnTo>
                    <a:pt x="0" y="120000"/>
                  </a:lnTo>
                  <a:lnTo>
                    <a:pt x="0" y="97430"/>
                  </a:lnTo>
                  <a:lnTo>
                    <a:pt x="108750" y="75724"/>
                  </a:lnTo>
                  <a:lnTo>
                    <a:pt x="108750" y="0"/>
                  </a:lnTo>
                  <a:lnTo>
                    <a:pt x="120000" y="0"/>
                  </a:lnTo>
                  <a:lnTo>
                    <a:pt x="120000" y="76464"/>
                  </a:lnTo>
                  <a:lnTo>
                    <a:pt x="9375" y="98170"/>
                  </a:lnTo>
                  <a:lnTo>
                    <a:pt x="9375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5" name="Shape 525"/>
            <p:cNvSpPr/>
            <p:nvPr/>
          </p:nvSpPr>
          <p:spPr>
            <a:xfrm rot="-54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74" y="120000"/>
                  </a:moveTo>
                  <a:lnTo>
                    <a:pt x="0" y="120000"/>
                  </a:lnTo>
                  <a:lnTo>
                    <a:pt x="0" y="67180"/>
                  </a:lnTo>
                  <a:lnTo>
                    <a:pt x="0" y="67180"/>
                  </a:lnTo>
                  <a:lnTo>
                    <a:pt x="112340" y="0"/>
                  </a:lnTo>
                  <a:lnTo>
                    <a:pt x="120000" y="990"/>
                  </a:lnTo>
                  <a:lnTo>
                    <a:pt x="9574" y="67675"/>
                  </a:lnTo>
                  <a:lnTo>
                    <a:pt x="957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6" name="Shape 526"/>
            <p:cNvSpPr/>
            <p:nvPr/>
          </p:nvSpPr>
          <p:spPr>
            <a:xfrm rot="-54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0909"/>
                    <a:pt x="0" y="58181"/>
                  </a:cubicBezTo>
                  <a:cubicBezTo>
                    <a:pt x="0" y="25454"/>
                    <a:pt x="29090" y="0"/>
                    <a:pt x="61818" y="0"/>
                  </a:cubicBezTo>
                  <a:cubicBezTo>
                    <a:pt x="94545" y="0"/>
                    <a:pt x="120000" y="25454"/>
                    <a:pt x="120000" y="58181"/>
                  </a:cubicBezTo>
                  <a:cubicBezTo>
                    <a:pt x="120000" y="90909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2727"/>
                    <a:pt x="14545" y="58181"/>
                  </a:cubicBezTo>
                  <a:cubicBezTo>
                    <a:pt x="14545" y="83636"/>
                    <a:pt x="36363" y="105454"/>
                    <a:pt x="61818" y="105454"/>
                  </a:cubicBezTo>
                  <a:cubicBezTo>
                    <a:pt x="83636" y="105454"/>
                    <a:pt x="105454" y="83636"/>
                    <a:pt x="105454" y="58181"/>
                  </a:cubicBezTo>
                  <a:cubicBezTo>
                    <a:pt x="105454" y="32727"/>
                    <a:pt x="83636" y="14545"/>
                    <a:pt x="61818" y="14545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rot="-54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 rot="-54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4" y="120000"/>
                  </a:moveTo>
                  <a:lnTo>
                    <a:pt x="0" y="120000"/>
                  </a:lnTo>
                  <a:lnTo>
                    <a:pt x="0" y="37427"/>
                  </a:lnTo>
                  <a:lnTo>
                    <a:pt x="108865" y="18713"/>
                  </a:lnTo>
                  <a:lnTo>
                    <a:pt x="108865" y="0"/>
                  </a:lnTo>
                  <a:lnTo>
                    <a:pt x="120000" y="0"/>
                  </a:lnTo>
                  <a:lnTo>
                    <a:pt x="120000" y="19348"/>
                  </a:lnTo>
                  <a:lnTo>
                    <a:pt x="11134" y="38061"/>
                  </a:lnTo>
                  <a:lnTo>
                    <a:pt x="11134" y="120000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</p:sp>
        <p:sp>
          <p:nvSpPr>
            <p:cNvPr id="529" name="Shape 529"/>
            <p:cNvSpPr/>
            <p:nvPr/>
          </p:nvSpPr>
          <p:spPr>
            <a:xfrm rot="-54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 rot="-5400000" flipH="1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ctr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None/>
            </a:pPr>
            <a:r>
              <a:rPr lang="en-IN" sz="4800" b="0" i="0" u="none" strike="noStrike" cap="none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ADVANCED TOPIC</a:t>
            </a:r>
            <a:endParaRPr lang="en-IN" sz="4800" b="0" i="0" u="none" strike="noStrike" cap="none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747517706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Widescreen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Questrial</vt:lpstr>
      <vt:lpstr>Arial</vt:lpstr>
      <vt:lpstr>Circuit</vt:lpstr>
      <vt:lpstr>Circuit</vt:lpstr>
      <vt:lpstr>KNOWLEDGE DISCOVERY AND DATA MINING</vt:lpstr>
      <vt:lpstr>DATA EXPLORATION</vt:lpstr>
      <vt:lpstr>GUIDING QUESTIONS</vt:lpstr>
      <vt:lpstr>1. WHICH UNDERGRADUATE MAJORS ARE CLUSTERED TOGETHER?</vt:lpstr>
      <vt:lpstr>PowerPoint Presentation</vt:lpstr>
      <vt:lpstr>2. WHICH SCHOOL TYPES/NAMES ARE CLUSTERED TOGETHER?</vt:lpstr>
      <vt:lpstr>PowerPoint Presentation</vt:lpstr>
      <vt:lpstr>3. WHICH REGIONS ARE CLUSTERED TOGETHER?</vt:lpstr>
      <vt:lpstr>ADVANCED TOPIC</vt:lpstr>
      <vt:lpstr>SPECTRAL CLUSTERING</vt:lpstr>
      <vt:lpstr>SPECTRAL CLUSTERING 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AND DATA MINING</dc:title>
  <cp:lastModifiedBy>Mihir Sawant</cp:lastModifiedBy>
  <cp:revision>2</cp:revision>
  <dcterms:modified xsi:type="dcterms:W3CDTF">2017-11-16T18:44:24Z</dcterms:modified>
</cp:coreProperties>
</file>