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67" autoAdjust="0"/>
  </p:normalViewPr>
  <p:slideViewPr>
    <p:cSldViewPr snapToGrid="0">
      <p:cViewPr varScale="1">
        <p:scale>
          <a:sx n="63" d="100"/>
          <a:sy n="63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3B59-0AC4-44FC-83B4-7A99AE0B7AA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BC32E-895B-4C6E-958D-4C88B1C74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sz="5500" dirty="0">
                <a:latin typeface="+mn-lt"/>
              </a:rPr>
              <a:t>01st Feb 2016 to 20th July 2016 – Republican National Convention Campaigns (RNC-Campaign)</a:t>
            </a:r>
          </a:p>
          <a:p>
            <a:pPr lvl="3"/>
            <a:r>
              <a:rPr lang="en-US" sz="5500" dirty="0">
                <a:latin typeface="+mn-lt"/>
              </a:rPr>
              <a:t>21st July to 08th Nov 2016 –Republican Presidential Nomination campaign(Presidential Campaign)</a:t>
            </a:r>
          </a:p>
          <a:p>
            <a:pPr lvl="3"/>
            <a:r>
              <a:rPr lang="en-US" sz="5500" dirty="0">
                <a:latin typeface="+mn-lt"/>
              </a:rPr>
              <a:t>09th Nov 2016 to 19th Jan 2017 - President-Elected</a:t>
            </a:r>
          </a:p>
          <a:p>
            <a:pPr lvl="3"/>
            <a:r>
              <a:rPr lang="en-US" sz="5500" dirty="0">
                <a:latin typeface="+mn-lt"/>
              </a:rPr>
              <a:t>20th Jan 2017 – Inaugural-Day</a:t>
            </a:r>
          </a:p>
          <a:p>
            <a:pPr lvl="3"/>
            <a:r>
              <a:rPr lang="en-US" sz="5500" dirty="0">
                <a:latin typeface="+mn-lt"/>
              </a:rPr>
              <a:t>21st Jan 2017 to 03rd August – President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C32E-895B-4C6E-958D-4C88B1C74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D1C8-E018-4F18-B129-DAEE82AAE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555" y="1838325"/>
            <a:ext cx="9112995" cy="3538537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DISCOVERY AND DATA MINING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5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4ED4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JANVI KOTHARI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1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861E0-6CDC-4582-B65F-A522FF47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How well do we understand President Trump’s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DB10-6A65-4F58-B286-2E71F19E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533401"/>
            <a:ext cx="6399930" cy="551992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b="1" dirty="0">
                <a:cs typeface="Times New Roman" panose="02020603050405020304" pitchFamily="18" charset="0"/>
              </a:rPr>
              <a:t>WHAT IS THE DATASET 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Mr. Donald Trump’s speeches from February,2016 to August</a:t>
            </a:r>
            <a:r>
              <a:rPr lang="en-US" sz="1500"/>
              <a:t>,2017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1" dirty="0">
                <a:cs typeface="Times New Roman" panose="02020603050405020304" pitchFamily="18" charset="0"/>
              </a:rPr>
              <a:t>WHERE IS IT FROM &amp; WHAT IS THE EXTRACTION PROCESS?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Downloaded from Kaggle.com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Recorded speeches on YouTube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Subtitles used as text corpus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cs typeface="Times New Roman" panose="02020603050405020304" pitchFamily="18" charset="0"/>
              </a:rPr>
              <a:t>PARAMETERS AVAILABLE?</a:t>
            </a:r>
          </a:p>
          <a:p>
            <a:pPr lvl="1">
              <a:lnSpc>
                <a:spcPct val="90000"/>
              </a:lnSpc>
            </a:pPr>
            <a:r>
              <a:rPr lang="en-US" sz="1500" u="sng" dirty="0"/>
              <a:t>ID</a:t>
            </a:r>
            <a:r>
              <a:rPr lang="en-US" sz="1500" dirty="0"/>
              <a:t>: Unique ID of the video		</a:t>
            </a:r>
          </a:p>
          <a:p>
            <a:pPr lvl="1">
              <a:lnSpc>
                <a:spcPct val="90000"/>
              </a:lnSpc>
            </a:pPr>
            <a:r>
              <a:rPr lang="en-US" sz="1500" u="sng" dirty="0"/>
              <a:t>UPLOAD_DATE: </a:t>
            </a:r>
            <a:r>
              <a:rPr lang="en-US" sz="1500" dirty="0"/>
              <a:t>Date when video was uploaded on YouTube(speech recorded date).</a:t>
            </a:r>
          </a:p>
          <a:p>
            <a:pPr lvl="1">
              <a:lnSpc>
                <a:spcPct val="90000"/>
              </a:lnSpc>
            </a:pPr>
            <a:r>
              <a:rPr lang="en-US" sz="1500" u="sng" dirty="0"/>
              <a:t>VIEW_COUNT</a:t>
            </a:r>
            <a:r>
              <a:rPr lang="en-US" sz="1500" dirty="0"/>
              <a:t>: Number of views per speech</a:t>
            </a:r>
          </a:p>
          <a:p>
            <a:pPr lvl="1">
              <a:lnSpc>
                <a:spcPct val="90000"/>
              </a:lnSpc>
            </a:pPr>
            <a:r>
              <a:rPr lang="en-US" sz="1500" u="sng" dirty="0"/>
              <a:t>LIKE/DISLIKE_COUNT</a:t>
            </a:r>
            <a:r>
              <a:rPr lang="en-US" sz="1500" dirty="0"/>
              <a:t>: Total number of likes/dislikes per speech</a:t>
            </a:r>
          </a:p>
          <a:p>
            <a:pPr lvl="1">
              <a:lnSpc>
                <a:spcPct val="90000"/>
              </a:lnSpc>
            </a:pPr>
            <a:r>
              <a:rPr lang="en-US" sz="1500" u="sng" dirty="0"/>
              <a:t>TITLE</a:t>
            </a:r>
            <a:r>
              <a:rPr lang="en-US" sz="1500" dirty="0"/>
              <a:t>: Title of the speech.</a:t>
            </a:r>
          </a:p>
          <a:p>
            <a:pPr lvl="1">
              <a:lnSpc>
                <a:spcPct val="90000"/>
              </a:lnSpc>
            </a:pPr>
            <a:r>
              <a:rPr lang="en-US" sz="1500" u="sng" dirty="0"/>
              <a:t>AVERAGE_RATING</a:t>
            </a:r>
            <a:r>
              <a:rPr lang="en-US" sz="1500" dirty="0"/>
              <a:t>: Rating of each video (1.0 to 5.0)</a:t>
            </a:r>
          </a:p>
          <a:p>
            <a:pPr lvl="1">
              <a:lnSpc>
                <a:spcPct val="90000"/>
              </a:lnSpc>
            </a:pPr>
            <a:r>
              <a:rPr lang="en-US" sz="1500" u="sng" dirty="0"/>
              <a:t>SUBTITLE</a:t>
            </a:r>
            <a:r>
              <a:rPr lang="en-US" sz="1500" dirty="0"/>
              <a:t>: Translated text from video.</a:t>
            </a:r>
          </a:p>
          <a:p>
            <a:pPr lvl="1">
              <a:lnSpc>
                <a:spcPct val="90000"/>
              </a:lnSpc>
            </a:pPr>
            <a:r>
              <a:rPr lang="en-US" sz="1500" u="sng" dirty="0"/>
              <a:t>PLAYLIST</a:t>
            </a:r>
            <a:r>
              <a:rPr lang="en-US" sz="1500" dirty="0"/>
              <a:t>: YouTube Playlists to which videos belong.</a:t>
            </a:r>
          </a:p>
        </p:txBody>
      </p:sp>
    </p:spTree>
    <p:extLst>
      <p:ext uri="{BB962C8B-B14F-4D97-AF65-F5344CB8AC3E}">
        <p14:creationId xmlns:p14="http://schemas.microsoft.com/office/powerpoint/2010/main" val="129108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5C23-4374-4CE7-8F38-BEA28852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71407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Can we predict average rating for every video based on features from speech and count of  likes &amp; dislikes?</a:t>
            </a:r>
            <a:b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</a:br>
            <a:endParaRPr lang="en-US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8FF0E4-A1DD-458C-ABC0-1934F4D9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1" y="2695575"/>
            <a:ext cx="9861923" cy="382904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200" dirty="0"/>
              <a:t>Parameters used?</a:t>
            </a:r>
          </a:p>
          <a:p>
            <a:pPr lvl="2"/>
            <a:r>
              <a:rPr lang="en-US" sz="2200" dirty="0">
                <a:latin typeface="+mn-lt"/>
              </a:rPr>
              <a:t>Like &amp; Dislike count</a:t>
            </a:r>
          </a:p>
          <a:p>
            <a:pPr lvl="2"/>
            <a:r>
              <a:rPr lang="en-US" sz="2200" dirty="0">
                <a:latin typeface="+mn-lt"/>
              </a:rPr>
              <a:t>Feature extracted from subtitles using TF-IDF Vectorizer</a:t>
            </a:r>
          </a:p>
          <a:p>
            <a:pPr lvl="2"/>
            <a:r>
              <a:rPr lang="en-US" sz="2200" dirty="0">
                <a:latin typeface="+mn-lt"/>
              </a:rPr>
              <a:t>Use feature weights as a parameter for every instance.</a:t>
            </a:r>
          </a:p>
          <a:p>
            <a:pPr lvl="2"/>
            <a:r>
              <a:rPr lang="en-US" sz="2200" dirty="0">
                <a:latin typeface="+mn-lt"/>
              </a:rPr>
              <a:t>Sum, mean, median, standard deviation of weights as added parameters </a:t>
            </a:r>
          </a:p>
          <a:p>
            <a:pPr marL="914400" lvl="2" indent="0">
              <a:buNone/>
            </a:pPr>
            <a:endParaRPr lang="en-US" sz="2200" dirty="0">
              <a:latin typeface="+mn-lt"/>
            </a:endParaRPr>
          </a:p>
          <a:p>
            <a:pPr lvl="1"/>
            <a:r>
              <a:rPr lang="en-US" sz="2200" dirty="0"/>
              <a:t>Methods implemented?</a:t>
            </a:r>
          </a:p>
          <a:p>
            <a:pPr lvl="2"/>
            <a:r>
              <a:rPr lang="en-US" sz="2200" dirty="0">
                <a:latin typeface="+mn-lt"/>
              </a:rPr>
              <a:t>Linear regression</a:t>
            </a:r>
          </a:p>
          <a:p>
            <a:pPr lvl="2"/>
            <a:r>
              <a:rPr lang="en-US" sz="2200" dirty="0">
                <a:latin typeface="+mn-lt"/>
              </a:rPr>
              <a:t>Random Forests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0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D50-814E-4481-B597-B01F355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77" y="357469"/>
            <a:ext cx="9404723" cy="966507"/>
          </a:xfrm>
        </p:spPr>
        <p:txBody>
          <a:bodyPr/>
          <a:lstStyle/>
          <a:p>
            <a:pPr algn="ctr"/>
            <a:r>
              <a:rPr lang="en-US" dirty="0"/>
              <a:t>Yes, we can!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3ED4-EE7D-4DB0-BFED-F9224F8A8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6" y="1390651"/>
            <a:ext cx="10582274" cy="4981574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LINEAR REGRESSION	</a:t>
            </a:r>
          </a:p>
          <a:p>
            <a:pPr lvl="2"/>
            <a:endParaRPr lang="en-US" sz="2000" dirty="0"/>
          </a:p>
          <a:p>
            <a:pPr marL="3657600" lvl="8" indent="0">
              <a:buNone/>
            </a:pPr>
            <a:r>
              <a:rPr lang="en-US" sz="1800" dirty="0"/>
              <a:t>                    		       </a:t>
            </a:r>
          </a:p>
          <a:p>
            <a:pPr lvl="8"/>
            <a:endParaRPr lang="en-US" sz="1800" dirty="0"/>
          </a:p>
          <a:p>
            <a:pPr marL="3657600" lvl="8" indent="0">
              <a:buNone/>
            </a:pPr>
            <a:r>
              <a:rPr lang="en-US" sz="1800" dirty="0"/>
              <a:t>					</a:t>
            </a:r>
          </a:p>
          <a:p>
            <a:pPr lvl="2"/>
            <a:endParaRPr lang="en-US" sz="2000" dirty="0"/>
          </a:p>
          <a:p>
            <a:pPr lvl="1"/>
            <a:r>
              <a:rPr lang="en-US" sz="2200" dirty="0"/>
              <a:t>RANDOM FORESTS</a:t>
            </a:r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19D11-30C0-43B7-8ADC-0D0CF7FE9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1093"/>
              </p:ext>
            </p:extLst>
          </p:nvPr>
        </p:nvGraphicFramePr>
        <p:xfrm>
          <a:off x="1717674" y="1877905"/>
          <a:ext cx="4759325" cy="16236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40001">
                  <a:extLst>
                    <a:ext uri="{9D8B030D-6E8A-4147-A177-3AD203B41FA5}">
                      <a16:colId xmlns:a16="http://schemas.microsoft.com/office/drawing/2014/main" val="3614151017"/>
                    </a:ext>
                  </a:extLst>
                </a:gridCol>
                <a:gridCol w="2219324">
                  <a:extLst>
                    <a:ext uri="{9D8B030D-6E8A-4147-A177-3AD203B41FA5}">
                      <a16:colId xmlns:a16="http://schemas.microsoft.com/office/drawing/2014/main" val="208523266"/>
                    </a:ext>
                  </a:extLst>
                </a:gridCol>
              </a:tblGrid>
              <a:tr h="40590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50865"/>
                  </a:ext>
                </a:extLst>
              </a:tr>
              <a:tr h="405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72983"/>
                  </a:ext>
                </a:extLst>
              </a:tr>
              <a:tr h="405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39321"/>
                  </a:ext>
                </a:extLst>
              </a:tr>
              <a:tr h="405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833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48D79C-1F0C-4BD4-A6AD-A7FAB86E8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48329"/>
              </p:ext>
            </p:extLst>
          </p:nvPr>
        </p:nvGraphicFramePr>
        <p:xfrm>
          <a:off x="1717674" y="4461510"/>
          <a:ext cx="4759325" cy="16236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97151">
                  <a:extLst>
                    <a:ext uri="{9D8B030D-6E8A-4147-A177-3AD203B41FA5}">
                      <a16:colId xmlns:a16="http://schemas.microsoft.com/office/drawing/2014/main" val="3005765942"/>
                    </a:ext>
                  </a:extLst>
                </a:gridCol>
                <a:gridCol w="2162174">
                  <a:extLst>
                    <a:ext uri="{9D8B030D-6E8A-4147-A177-3AD203B41FA5}">
                      <a16:colId xmlns:a16="http://schemas.microsoft.com/office/drawing/2014/main" val="2355632906"/>
                    </a:ext>
                  </a:extLst>
                </a:gridCol>
              </a:tblGrid>
              <a:tr h="405906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RATING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31137"/>
                  </a:ext>
                </a:extLst>
              </a:tr>
              <a:tr h="40590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58433"/>
                  </a:ext>
                </a:extLst>
              </a:tr>
              <a:tr h="405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55248"/>
                  </a:ext>
                </a:extLst>
              </a:tr>
              <a:tr h="405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0.0232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4999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8970293-7F4C-45F1-9BF7-8648FDA1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1" y="2001731"/>
            <a:ext cx="4648199" cy="39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8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A76C-3AD8-4BA9-9184-6496CA85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869489" cy="1528483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Can we see any significant change in sentiments before and after presidency?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33A1-79FA-4710-B551-D6A7A598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60" y="1981199"/>
            <a:ext cx="9869490" cy="469582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dirty="0"/>
              <a:t>Parameters used &amp; pre-processing?</a:t>
            </a:r>
          </a:p>
          <a:p>
            <a:pPr lvl="2"/>
            <a:r>
              <a:rPr lang="en-US" sz="2200" dirty="0"/>
              <a:t>Divide data into two periods of before and after presidency using </a:t>
            </a:r>
            <a:r>
              <a:rPr lang="en-US" sz="2200" dirty="0" err="1"/>
              <a:t>upload_date</a:t>
            </a:r>
            <a:r>
              <a:rPr lang="en-US" sz="2200" dirty="0"/>
              <a:t>.</a:t>
            </a:r>
          </a:p>
          <a:p>
            <a:pPr marL="914400" lvl="2" indent="0">
              <a:buNone/>
            </a:pPr>
            <a:endParaRPr lang="en-US" sz="2200" dirty="0"/>
          </a:p>
          <a:p>
            <a:pPr lvl="1"/>
            <a:r>
              <a:rPr lang="en-US" sz="2200" dirty="0"/>
              <a:t>Methods implemented?</a:t>
            </a:r>
          </a:p>
          <a:p>
            <a:pPr lvl="2"/>
            <a:r>
              <a:rPr lang="en-US" sz="2200" dirty="0"/>
              <a:t>Natural Language Processing using </a:t>
            </a:r>
            <a:r>
              <a:rPr lang="en-US" sz="2200" dirty="0" err="1"/>
              <a:t>nltk</a:t>
            </a:r>
            <a:endParaRPr lang="en-US" sz="2200" dirty="0"/>
          </a:p>
          <a:p>
            <a:pPr lvl="2"/>
            <a:r>
              <a:rPr lang="en-US" sz="2200" dirty="0"/>
              <a:t>Used Polarity, </a:t>
            </a:r>
            <a:r>
              <a:rPr lang="en-US" sz="2200" dirty="0" err="1"/>
              <a:t>p_pos</a:t>
            </a:r>
            <a:r>
              <a:rPr lang="en-US" sz="2200" dirty="0"/>
              <a:t>, </a:t>
            </a:r>
            <a:r>
              <a:rPr lang="en-US" sz="2200" dirty="0" err="1"/>
              <a:t>p_neg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Results?	</a:t>
            </a:r>
          </a:p>
          <a:p>
            <a:pPr lvl="2"/>
            <a:r>
              <a:rPr lang="en-US" sz="2000" dirty="0"/>
              <a:t>Speeches are throughout extremely positive.</a:t>
            </a:r>
          </a:p>
          <a:p>
            <a:pPr lvl="2"/>
            <a:r>
              <a:rPr lang="en-US" sz="2000" dirty="0"/>
              <a:t>However, measure of negativity in speech has risen slightly.</a:t>
            </a:r>
          </a:p>
          <a:p>
            <a:pPr lvl="2"/>
            <a:r>
              <a:rPr lang="en-US" sz="2000" dirty="0"/>
              <a:t>Overall, sentiments of the speech have remained more or less constant.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877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A76C-3AD8-4BA9-9184-6496CA85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92" y="180976"/>
            <a:ext cx="9869490" cy="1995208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Are we able to find any groups in the data using the speeches based on the timeline of</a:t>
            </a:r>
            <a:b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campaign/election/presidential phase?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33A1-79FA-4710-B551-D6A7A598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60" y="2176184"/>
            <a:ext cx="9431341" cy="450084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Parameters used &amp; pre-processing?</a:t>
            </a:r>
          </a:p>
          <a:p>
            <a:pPr lvl="2"/>
            <a:r>
              <a:rPr lang="en-US" sz="2000" dirty="0"/>
              <a:t>Feature extracted from subtitles using TF-IDF Vectorizer, use sum of weights parameter for every instance.</a:t>
            </a:r>
          </a:p>
          <a:p>
            <a:pPr lvl="2"/>
            <a:r>
              <a:rPr lang="en-US" sz="2000" dirty="0"/>
              <a:t>Average Rating &amp; View Count</a:t>
            </a:r>
          </a:p>
          <a:p>
            <a:pPr lvl="2"/>
            <a:r>
              <a:rPr lang="en-US" sz="2200" dirty="0"/>
              <a:t>Divide data into five periods for assessing clusters such as :</a:t>
            </a:r>
          </a:p>
          <a:p>
            <a:pPr lvl="3"/>
            <a:endParaRPr lang="en-US" sz="2200" dirty="0"/>
          </a:p>
          <a:p>
            <a:pPr lvl="2"/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724094-8E68-42D7-8417-0979EC1BB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58048"/>
              </p:ext>
            </p:extLst>
          </p:nvPr>
        </p:nvGraphicFramePr>
        <p:xfrm>
          <a:off x="2003461" y="4210722"/>
          <a:ext cx="742821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14108">
                  <a:extLst>
                    <a:ext uri="{9D8B030D-6E8A-4147-A177-3AD203B41FA5}">
                      <a16:colId xmlns:a16="http://schemas.microsoft.com/office/drawing/2014/main" val="1330814698"/>
                    </a:ext>
                  </a:extLst>
                </a:gridCol>
                <a:gridCol w="3714108">
                  <a:extLst>
                    <a:ext uri="{9D8B030D-6E8A-4147-A177-3AD203B41FA5}">
                      <a16:colId xmlns:a16="http://schemas.microsoft.com/office/drawing/2014/main" val="529221037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32863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01st Feb 2016 to 20th July 2016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RNC-Campaign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45057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21st July to 8th Nov 2016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Presidential-Campaign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080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09th Nov 2016 to 19th Jan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President-Elected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12081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20th Jan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Inaugural-Day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6970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21st Jan 2017 to 03rd August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President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1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01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8FB7842-A2FD-46CA-8B08-A60AF2CFD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FA73665-F029-4C81-A19B-5CD8B68B8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4E467-7550-4CC5-B1D6-3BBA91D3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98" y="1001123"/>
            <a:ext cx="5449471" cy="2859203"/>
          </a:xfrm>
          <a:prstGeom prst="rect">
            <a:avLst/>
          </a:prstGeom>
          <a:effectLst/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918FB696-BC5E-43A4-9768-4BB5278BDC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B87EE9-7E4A-4DA3-B954-DCE1BA7FE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22" y="4085841"/>
            <a:ext cx="5339647" cy="216255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1A76C-3AD8-4BA9-9184-6496CA85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Yes, we can!</a:t>
            </a:r>
            <a:endParaRPr lang="en-US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33A1-79FA-4710-B551-D6A7A598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Methods implemented?</a:t>
            </a:r>
          </a:p>
          <a:p>
            <a:pPr lvl="2"/>
            <a:r>
              <a:rPr lang="en-US" dirty="0"/>
              <a:t>K-means clustering (k=5)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Results?	</a:t>
            </a:r>
          </a:p>
          <a:p>
            <a:pPr lvl="2"/>
            <a:r>
              <a:rPr lang="en-US" dirty="0"/>
              <a:t>Campaign-based speeches are clustered together.</a:t>
            </a:r>
          </a:p>
          <a:p>
            <a:pPr lvl="2"/>
            <a:r>
              <a:rPr lang="en-US" dirty="0"/>
              <a:t>Post-inaugural and Presidential speeches are clustered together.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4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3A26-7E9E-45CA-A7E6-0CA05298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sz="4800" dirty="0">
                <a:latin typeface="Bell MT" panose="020205030603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9425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373</Words>
  <Application>Microsoft Office PowerPoint</Application>
  <PresentationFormat>Widescreen</PresentationFormat>
  <Paragraphs>95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Bell MT</vt:lpstr>
      <vt:lpstr>Calibri</vt:lpstr>
      <vt:lpstr>Century Gothic</vt:lpstr>
      <vt:lpstr>Times New Roman</vt:lpstr>
      <vt:lpstr>Wingdings 3</vt:lpstr>
      <vt:lpstr>Ion</vt:lpstr>
      <vt:lpstr>KNOWLEDGE DISCOVERY AND DATA MINING PROJECT 5  JANVI KOTHARI </vt:lpstr>
      <vt:lpstr>How well do we understand President Trump’s words?</vt:lpstr>
      <vt:lpstr>Can we predict average rating for every video based on features from speech and count of  likes &amp; dislikes?   </vt:lpstr>
      <vt:lpstr>Yes, we can!</vt:lpstr>
      <vt:lpstr>Can we see any significant change in sentiments before and after presidency?</vt:lpstr>
      <vt:lpstr>Are we able to find any groups in the data using the speeches based on the timeline of campaign/election/presidential phase?</vt:lpstr>
      <vt:lpstr>Yes, we can!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DISCOVERY AND DATA MINING PROJECT 5</dc:title>
  <dc:creator>Janvi Kothari</dc:creator>
  <cp:lastModifiedBy>Janvi Kothari</cp:lastModifiedBy>
  <cp:revision>75</cp:revision>
  <dcterms:created xsi:type="dcterms:W3CDTF">2017-12-05T15:58:02Z</dcterms:created>
  <dcterms:modified xsi:type="dcterms:W3CDTF">2018-01-16T17:45:12Z</dcterms:modified>
</cp:coreProperties>
</file>