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1" r:id="rId5"/>
    <p:sldId id="262" r:id="rId6"/>
    <p:sldId id="264" r:id="rId7"/>
    <p:sldId id="265" r:id="rId8"/>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982" autoAdjust="0"/>
    <p:restoredTop sz="94660"/>
  </p:normalViewPr>
  <p:slideViewPr>
    <p:cSldViewPr snapToGrid="0">
      <p:cViewPr>
        <p:scale>
          <a:sx n="95" d="100"/>
          <a:sy n="95" d="100"/>
        </p:scale>
        <p:origin x="-898" y="13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pPr/>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pPr/>
              <a:t>7/22/2020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pPr/>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pPr/>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pPr/>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pPr/>
              <a:t>7/22/2020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pPr/>
              <a:t>7/22/2020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pPr/>
              <a:t>7/22/2020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pPr/>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pPr/>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pPr/>
              <a:t>7/22/2020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75460"/>
            <a:ext cx="12192000" cy="2278380"/>
          </a:xfrm>
          <a:ln>
            <a:solidFill>
              <a:schemeClr val="bg1">
                <a:lumMod val="95000"/>
              </a:schemeClr>
            </a:solidFill>
          </a:ln>
        </p:spPr>
        <p:style>
          <a:lnRef idx="2">
            <a:schemeClr val="accent3"/>
          </a:lnRef>
          <a:fillRef idx="1">
            <a:schemeClr val="lt1"/>
          </a:fillRef>
          <a:effectRef idx="0">
            <a:schemeClr val="accent3"/>
          </a:effectRef>
          <a:fontRef idx="minor">
            <a:schemeClr val="dk1"/>
          </a:fontRef>
        </p:style>
        <p:txBody>
          <a:bodyPr>
            <a:normAutofit/>
          </a:bodyPr>
          <a:lstStyle/>
          <a:p>
            <a:r>
              <a:rPr lang="en-US" sz="5000" dirty="0"/>
              <a:t>PROJECT</a:t>
            </a:r>
            <a:r>
              <a:rPr lang="en-US" sz="5000" dirty="0" smtClean="0"/>
              <a:t>:</a:t>
            </a:r>
            <a:br>
              <a:rPr lang="en-US" sz="5000" dirty="0" smtClean="0"/>
            </a:br>
            <a:r>
              <a:rPr lang="en-US" sz="5000" dirty="0" smtClean="0"/>
              <a:t>BLOOD </a:t>
            </a:r>
            <a:r>
              <a:rPr lang="en-US" sz="5000" dirty="0"/>
              <a:t>PRESSURE DETECTION FROM PHOTOPLETHYSMORGRAPHY(PPG)SIGNALS</a:t>
            </a:r>
          </a:p>
        </p:txBody>
      </p:sp>
      <p:sp>
        <p:nvSpPr>
          <p:cNvPr id="3" name="Subtitle 2"/>
          <p:cNvSpPr>
            <a:spLocks noGrp="1"/>
          </p:cNvSpPr>
          <p:nvPr>
            <p:ph type="subTitle" idx="1"/>
          </p:nvPr>
        </p:nvSpPr>
        <p:spPr>
          <a:xfrm>
            <a:off x="1524000" y="4053205"/>
            <a:ext cx="9144000" cy="2650490"/>
          </a:xfrm>
          <a:ln>
            <a:solidFill>
              <a:schemeClr val="bg1">
                <a:lumMod val="95000"/>
              </a:schemeClr>
            </a:solidFill>
          </a:ln>
        </p:spPr>
        <p:style>
          <a:lnRef idx="2">
            <a:schemeClr val="accent2"/>
          </a:lnRef>
          <a:fillRef idx="1">
            <a:schemeClr val="lt1"/>
          </a:fillRef>
          <a:effectRef idx="0">
            <a:schemeClr val="accent2"/>
          </a:effectRef>
          <a:fontRef idx="minor">
            <a:schemeClr val="dk1"/>
          </a:fontRef>
        </p:style>
        <p:txBody>
          <a:bodyPr>
            <a:normAutofit lnSpcReduction="10000"/>
          </a:bodyPr>
          <a:lstStyle/>
          <a:p>
            <a:r>
              <a:rPr lang="en-US">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(GROUP III)</a:t>
            </a:r>
            <a:endParaRPr lang="en-US"/>
          </a:p>
          <a:p>
            <a:r>
              <a:rPr lang="en-US"/>
              <a:t>Presented By:-</a:t>
            </a:r>
          </a:p>
          <a:p>
            <a:r>
              <a:rPr lang="en-US"/>
              <a:t>1.Janvi Pangoriya(A1-18)[Group Leader]</a:t>
            </a:r>
          </a:p>
          <a:p>
            <a:r>
              <a:rPr lang="en-US"/>
              <a:t>2.Kajol Gupta(A1-19)</a:t>
            </a:r>
          </a:p>
          <a:p>
            <a:r>
              <a:rPr lang="en-US"/>
              <a:t>3.Nidhi Gupta(A2-30)</a:t>
            </a:r>
          </a:p>
          <a:p>
            <a:r>
              <a:rPr lang="en-US"/>
              <a:t>4.Pranav Tomar(A2-33)</a:t>
            </a:r>
          </a:p>
        </p:txBody>
      </p:sp>
      <p:pic>
        <p:nvPicPr>
          <p:cNvPr id="4" name="Picture 3" descr="Screenshot (42)"/>
          <p:cNvPicPr>
            <a:picLocks noChangeAspect="1"/>
          </p:cNvPicPr>
          <p:nvPr/>
        </p:nvPicPr>
        <p:blipFill>
          <a:blip r:embed="rId2"/>
          <a:stretch>
            <a:fillRect/>
          </a:stretch>
        </p:blipFill>
        <p:spPr>
          <a:xfrm>
            <a:off x="4271645" y="19050"/>
            <a:ext cx="3648710" cy="17564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bg1"/>
            </a:solidFill>
          </a:ln>
        </p:spPr>
        <p:style>
          <a:lnRef idx="2">
            <a:schemeClr val="accent4"/>
          </a:lnRef>
          <a:fillRef idx="1">
            <a:schemeClr val="lt1"/>
          </a:fillRef>
          <a:effectRef idx="0">
            <a:schemeClr val="accent4"/>
          </a:effectRef>
          <a:fontRef idx="minor">
            <a:schemeClr val="dk1"/>
          </a:fontRef>
        </p:style>
        <p:txBody>
          <a:bodyPr/>
          <a:lstStyle/>
          <a:p>
            <a:r>
              <a:rPr lang="en-US" sz="5400"/>
              <a:t>#LEARNING OBJECTIVE</a:t>
            </a:r>
          </a:p>
        </p:txBody>
      </p:sp>
      <p:sp>
        <p:nvSpPr>
          <p:cNvPr id="3" name="Content Placeholder 2"/>
          <p:cNvSpPr>
            <a:spLocks noGrp="1"/>
          </p:cNvSpPr>
          <p:nvPr>
            <p:ph sz="half" idx="1"/>
          </p:nvPr>
        </p:nvSpPr>
        <p:spPr>
          <a:xfrm>
            <a:off x="614045" y="1550035"/>
            <a:ext cx="6388735" cy="5034280"/>
          </a:xfrm>
        </p:spPr>
        <p:txBody>
          <a:bodyPr>
            <a:normAutofit fontScale="95000"/>
          </a:bodyPr>
          <a:lstStyle/>
          <a:p>
            <a:r>
              <a:rPr lang="en-US" dirty="0"/>
              <a:t>The Ultimate idea of the project is to develop an algorithm which allows us to predict the Blood Pressure using PPG Signals.</a:t>
            </a:r>
          </a:p>
          <a:p>
            <a:r>
              <a:rPr lang="en-US" dirty="0"/>
              <a:t>Also Identify the Symptoms </a:t>
            </a:r>
            <a:r>
              <a:rPr lang="en-US" dirty="0"/>
              <a:t>o</a:t>
            </a:r>
            <a:r>
              <a:rPr lang="en-US" dirty="0" smtClean="0"/>
              <a:t>f cardiac </a:t>
            </a:r>
            <a:r>
              <a:rPr lang="en-US" dirty="0" err="1" smtClean="0"/>
              <a:t>arest</a:t>
            </a:r>
            <a:r>
              <a:rPr lang="en-US" dirty="0" smtClean="0"/>
              <a:t> caused due to Blood </a:t>
            </a:r>
            <a:r>
              <a:rPr lang="en-US" dirty="0"/>
              <a:t>Pressure .</a:t>
            </a:r>
          </a:p>
          <a:p>
            <a:r>
              <a:rPr lang="en-US" dirty="0"/>
              <a:t>Describe how Hypertension can be measured in the body by using </a:t>
            </a:r>
            <a:r>
              <a:rPr lang="en-US" dirty="0" err="1"/>
              <a:t>Photoplethysmogram</a:t>
            </a:r>
            <a:r>
              <a:rPr lang="en-US" dirty="0"/>
              <a:t> </a:t>
            </a:r>
            <a:r>
              <a:rPr lang="en-US" dirty="0" smtClean="0"/>
              <a:t>Signals.</a:t>
            </a:r>
            <a:endParaRPr lang="en-US" dirty="0"/>
          </a:p>
          <a:p>
            <a:r>
              <a:rPr lang="en-US" dirty="0" smtClean="0"/>
              <a:t>Understand </a:t>
            </a:r>
            <a:r>
              <a:rPr lang="en-US" dirty="0"/>
              <a:t>the barriers face by patients in control their High Blood Pressure by taking number of samples.</a:t>
            </a:r>
          </a:p>
        </p:txBody>
      </p:sp>
      <p:pic>
        <p:nvPicPr>
          <p:cNvPr id="4" name="Content Placeholder 3" descr="Screenshot (43)"/>
          <p:cNvPicPr>
            <a:picLocks noGrp="1" noChangeAspect="1"/>
          </p:cNvPicPr>
          <p:nvPr>
            <p:ph sz="half" idx="2"/>
          </p:nvPr>
        </p:nvPicPr>
        <p:blipFill>
          <a:blip r:embed="rId2"/>
          <a:stretch>
            <a:fillRect/>
          </a:stretch>
        </p:blipFill>
        <p:spPr>
          <a:xfrm>
            <a:off x="7586345" y="1383030"/>
            <a:ext cx="3292475" cy="39363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2815"/>
          </a:xfrm>
          <a:ln>
            <a:solidFill>
              <a:schemeClr val="bg1"/>
            </a:solidFill>
          </a:ln>
        </p:spPr>
        <p:style>
          <a:lnRef idx="2">
            <a:schemeClr val="accent4"/>
          </a:lnRef>
          <a:fillRef idx="1">
            <a:schemeClr val="lt1"/>
          </a:fillRef>
          <a:effectRef idx="0">
            <a:schemeClr val="accent4"/>
          </a:effectRef>
          <a:fontRef idx="minor">
            <a:schemeClr val="dk1"/>
          </a:fontRef>
        </p:style>
        <p:txBody>
          <a:bodyPr/>
          <a:lstStyle/>
          <a:p>
            <a:r>
              <a:rPr lang="en-US"/>
              <a:t>#</a:t>
            </a:r>
            <a:r>
              <a:rPr lang="en-US" sz="5400"/>
              <a:t>Motivation</a:t>
            </a:r>
          </a:p>
        </p:txBody>
      </p:sp>
      <p:sp>
        <p:nvSpPr>
          <p:cNvPr id="3" name="Content Placeholder 2"/>
          <p:cNvSpPr>
            <a:spLocks noGrp="1"/>
          </p:cNvSpPr>
          <p:nvPr>
            <p:ph idx="1"/>
          </p:nvPr>
        </p:nvSpPr>
        <p:spPr>
          <a:xfrm>
            <a:off x="641350" y="1445895"/>
            <a:ext cx="10570845" cy="5124450"/>
          </a:xfrm>
          <a:ln>
            <a:solidFill>
              <a:schemeClr val="bg1"/>
            </a:solidFill>
          </a:ln>
        </p:spPr>
        <p:style>
          <a:lnRef idx="2">
            <a:schemeClr val="accent1"/>
          </a:lnRef>
          <a:fillRef idx="1">
            <a:schemeClr val="lt1"/>
          </a:fillRef>
          <a:effectRef idx="0">
            <a:schemeClr val="accent1"/>
          </a:effectRef>
          <a:fontRef idx="minor">
            <a:schemeClr val="dk1"/>
          </a:fontRef>
        </p:style>
        <p:txBody>
          <a:bodyPr>
            <a:normAutofit lnSpcReduction="10000"/>
          </a:bodyPr>
          <a:lstStyle/>
          <a:p>
            <a:r>
              <a:rPr lang="en-US">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Express Empathy:</a:t>
            </a:r>
            <a:r>
              <a:rPr lang="en-US">
                <a:solidFill>
                  <a:schemeClr val="tx1"/>
                </a:solidFill>
                <a:effectLst>
                  <a:outerShdw blurRad="38100" dist="19050" dir="2700000" algn="tl" rotWithShape="0">
                    <a:schemeClr val="dk1">
                      <a:alpha val="40000"/>
                    </a:schemeClr>
                  </a:outerShdw>
                </a:effectLst>
              </a:rPr>
              <a:t>Empathy is an objective identification with the affective state of another(not his or her experience).</a:t>
            </a:r>
          </a:p>
          <a:p>
            <a:r>
              <a:rPr lang="en-US">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Avoid arguments:</a:t>
            </a:r>
            <a:r>
              <a:rPr lang="en-US">
                <a:solidFill>
                  <a:schemeClr val="tx1"/>
                </a:solidFill>
                <a:effectLst>
                  <a:outerShdw blurRad="38100" dist="19050" dir="2700000" algn="tl" rotWithShape="0">
                    <a:schemeClr val="dk1">
                      <a:alpha val="40000"/>
                    </a:schemeClr>
                  </a:outerShdw>
                </a:effectLst>
              </a:rPr>
              <a:t>By avoiding arguments,the client is more likely to see the healthcare provider as being on his/her side.</a:t>
            </a:r>
          </a:p>
          <a:p>
            <a:r>
              <a:rPr lang="en-US">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Develop Discrepancy(Dissonance):</a:t>
            </a:r>
            <a:r>
              <a:rPr lang="en-US">
                <a:solidFill>
                  <a:schemeClr val="tx1"/>
                </a:solidFill>
                <a:effectLst>
                  <a:outerShdw blurRad="38100" dist="19050" dir="2700000" algn="tl" rotWithShape="0">
                    <a:schemeClr val="dk1">
                      <a:alpha val="40000"/>
                    </a:schemeClr>
                  </a:outerShdw>
                </a:effectLst>
              </a:rPr>
              <a:t> The goal is to elicit the client those aspects of his/her life that are important but may be compromised because of the behaviour.</a:t>
            </a:r>
            <a:endParaRPr lang="en-US"/>
          </a:p>
          <a:p>
            <a:r>
              <a:rPr lang="en-US">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Roll with Resistance:</a:t>
            </a:r>
            <a:r>
              <a:rPr lang="en-US">
                <a:solidFill>
                  <a:schemeClr val="tx1"/>
                </a:solidFill>
                <a:effectLst>
                  <a:outerShdw blurRad="38100" dist="19050" dir="2700000" algn="tl" rotWithShape="0">
                    <a:schemeClr val="dk1">
                      <a:alpha val="40000"/>
                    </a:schemeClr>
                  </a:outerShdw>
                </a:effectLst>
              </a:rPr>
              <a:t>Ignore antagonistic elements in the client's comments in order to focus on the important underlying issues.</a:t>
            </a:r>
          </a:p>
          <a:p>
            <a:r>
              <a:rPr lang="en-US">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Support self-Efficacy:</a:t>
            </a:r>
            <a:r>
              <a:rPr lang="en-US">
                <a:solidFill>
                  <a:schemeClr val="tx1"/>
                </a:solidFill>
                <a:effectLst>
                  <a:outerShdw blurRad="38100" dist="19050" dir="2700000" algn="tl" rotWithShape="0">
                    <a:schemeClr val="dk1">
                      <a:alpha val="40000"/>
                    </a:schemeClr>
                  </a:outerShdw>
                </a:effectLst>
              </a:rPr>
              <a:t>A person's belief in the possibility of change is an important Motivator.Clients,based on their abilities and the resources and strengths they possess,need to be encouraged by the healthcare provider.</a:t>
            </a:r>
          </a:p>
          <a:p>
            <a:pPr marL="0" indent="0">
              <a:buNone/>
            </a:pPr>
            <a:endParaRPr lang="en-US">
              <a:solidFill>
                <a:schemeClr val="tx1"/>
              </a:solidFill>
              <a:effectLst>
                <a:outerShdw blurRad="38100" dist="19050" dir="2700000" algn="tl" rotWithShape="0">
                  <a:schemeClr val="dk1">
                    <a:alpha val="40000"/>
                  </a:schemeClr>
                </a:outerShdw>
              </a:effectLst>
            </a:endParaRPr>
          </a:p>
          <a:p>
            <a:pPr marL="0" indent="0">
              <a:buNone/>
            </a:pP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886" y="378188"/>
            <a:ext cx="10515600" cy="1325563"/>
          </a:xfrm>
        </p:spPr>
        <p:style>
          <a:lnRef idx="2">
            <a:schemeClr val="accent3"/>
          </a:lnRef>
          <a:fillRef idx="1">
            <a:schemeClr val="lt1"/>
          </a:fillRef>
          <a:effectRef idx="0">
            <a:schemeClr val="accent3"/>
          </a:effectRef>
          <a:fontRef idx="minor">
            <a:schemeClr val="dk1"/>
          </a:fontRef>
        </p:style>
        <p:txBody>
          <a:bodyPr>
            <a:scene3d>
              <a:camera prst="orthographicFront"/>
              <a:lightRig rig="threePt" dir="t"/>
            </a:scene3d>
          </a:bodyPr>
          <a:lstStyle/>
          <a:p>
            <a:r>
              <a:rPr lang="en-US" dirty="0">
                <a:solidFill>
                  <a:schemeClr val="tx1"/>
                </a:solidFill>
                <a:effectLst>
                  <a:outerShdw blurRad="38100" dist="19050" dir="2700000" algn="tl" rotWithShape="0">
                    <a:schemeClr val="dk1">
                      <a:alpha val="40000"/>
                    </a:schemeClr>
                  </a:outerShdw>
                </a:effectLst>
              </a:rPr>
              <a:t>#</a:t>
            </a:r>
            <a:r>
              <a:rPr lang="en-US" dirty="0" smtClean="0">
                <a:solidFill>
                  <a:schemeClr val="tx1"/>
                </a:solidFill>
                <a:effectLst>
                  <a:outerShdw blurRad="38100" dist="19050" dir="2700000" algn="tl" rotWithShape="0">
                    <a:schemeClr val="dk1">
                      <a:alpha val="40000"/>
                    </a:schemeClr>
                  </a:outerShdw>
                </a:effectLst>
              </a:rPr>
              <a:t>DATASET</a:t>
            </a:r>
            <a:endParaRPr lang="en-US" dirty="0">
              <a:solidFill>
                <a:schemeClr val="tx1"/>
              </a:solidFill>
              <a:effectLst>
                <a:outerShdw blurRad="38100" dist="19050" dir="2700000" algn="tl" rotWithShape="0">
                  <a:schemeClr val="dk1">
                    <a:alpha val="40000"/>
                  </a:schemeClr>
                </a:outerShdw>
              </a:effectLst>
            </a:endParaRPr>
          </a:p>
        </p:txBody>
      </p:sp>
      <p:sp>
        <p:nvSpPr>
          <p:cNvPr id="5" name="Content Placeholder 4"/>
          <p:cNvSpPr>
            <a:spLocks noGrp="1"/>
          </p:cNvSpPr>
          <p:nvPr>
            <p:ph idx="1"/>
          </p:nvPr>
        </p:nvSpPr>
        <p:spPr/>
        <p:txBody>
          <a:bodyPr>
            <a:normAutofit fontScale="92500" lnSpcReduction="20000"/>
          </a:bodyPr>
          <a:lstStyle/>
          <a:p>
            <a:r>
              <a:rPr lang="en-US" dirty="0" smtClean="0"/>
              <a:t>Description of our dataset:</a:t>
            </a:r>
          </a:p>
          <a:p>
            <a:pPr>
              <a:buNone/>
            </a:pPr>
            <a:r>
              <a:rPr lang="en-US" dirty="0" smtClean="0"/>
              <a:t>The dataset also includes some information about subjects such as:</a:t>
            </a:r>
          </a:p>
          <a:p>
            <a:pPr>
              <a:buNone/>
            </a:pPr>
            <a:r>
              <a:rPr lang="en-US" dirty="0" smtClean="0"/>
              <a:t>Gender , age , height, weight, and body-mass-index(BMI) about the </a:t>
            </a:r>
          </a:p>
          <a:p>
            <a:pPr>
              <a:buNone/>
            </a:pPr>
            <a:r>
              <a:rPr lang="en-US" dirty="0" smtClean="0"/>
              <a:t>subject.</a:t>
            </a:r>
          </a:p>
          <a:p>
            <a:pPr>
              <a:buNone/>
            </a:pPr>
            <a:r>
              <a:rPr lang="en-US" dirty="0" smtClean="0"/>
              <a:t>The dataset covers :</a:t>
            </a:r>
          </a:p>
          <a:p>
            <a:r>
              <a:rPr lang="en-US" dirty="0" smtClean="0"/>
              <a:t>Individual aged between 21 ad 86 years</a:t>
            </a:r>
          </a:p>
          <a:p>
            <a:r>
              <a:rPr lang="en-US" dirty="0" smtClean="0"/>
              <a:t>Systolic BP levels between 80 and 182 mmHg</a:t>
            </a:r>
          </a:p>
          <a:p>
            <a:r>
              <a:rPr lang="en-US" dirty="0" smtClean="0"/>
              <a:t>Diastolic BP levels between 42 and 107 mmHg</a:t>
            </a:r>
          </a:p>
          <a:p>
            <a:pPr>
              <a:buNone/>
            </a:pPr>
            <a:r>
              <a:rPr lang="en-US" sz="2600" dirty="0" smtClean="0"/>
              <a:t>The dataset also covers several different CVDs, including hypertension, cerebral infarction, and insufficient brain blood supply and other related diseases such as diabetes.</a:t>
            </a:r>
            <a:r>
              <a:rPr lang="en-US" dirty="0" smtClean="0"/>
              <a:t> </a:t>
            </a:r>
          </a:p>
          <a:p>
            <a:endParaRPr lang="en-US" dirty="0" smtClean="0"/>
          </a:p>
          <a:p>
            <a:pPr>
              <a:buNone/>
            </a:pPr>
            <a:endParaRPr lang="en-US" dirty="0" smtClean="0"/>
          </a:p>
          <a:p>
            <a:pPr>
              <a:buNone/>
            </a:pP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938" y="0"/>
            <a:ext cx="10515600" cy="1325563"/>
          </a:xfrm>
        </p:spPr>
        <p:txBody>
          <a:bodyPr>
            <a:normAutofit/>
          </a:bodyPr>
          <a:lstStyle/>
          <a:p>
            <a:r>
              <a:rPr lang="en-US" sz="2000" b="1" dirty="0" smtClean="0"/>
              <a:t>Here is picture our dataset which we are going to use in our project for measuring the blood pressure using PPG signal</a:t>
            </a:r>
            <a:endParaRPr lang="en-US" sz="2000" b="1" dirty="0"/>
          </a:p>
        </p:txBody>
      </p:sp>
      <p:pic>
        <p:nvPicPr>
          <p:cNvPr id="4" name="Picture 2"/>
          <p:cNvPicPr>
            <a:picLocks noGrp="1" noChangeAspect="1" noChangeArrowheads="1"/>
          </p:cNvPicPr>
          <p:nvPr>
            <p:ph idx="1"/>
          </p:nvPr>
        </p:nvPicPr>
        <p:blipFill>
          <a:blip r:embed="rId2"/>
          <a:srcRect/>
          <a:stretch>
            <a:fillRect/>
          </a:stretch>
        </p:blipFill>
        <p:spPr bwMode="auto">
          <a:xfrm>
            <a:off x="431074" y="1358537"/>
            <a:ext cx="11116491" cy="466344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395"/>
            <a:ext cx="10515600" cy="1129665"/>
          </a:xfrm>
        </p:spPr>
        <p:style>
          <a:lnRef idx="2">
            <a:schemeClr val="accent3"/>
          </a:lnRef>
          <a:fillRef idx="1">
            <a:schemeClr val="lt1"/>
          </a:fillRef>
          <a:effectRef idx="0">
            <a:schemeClr val="accent3"/>
          </a:effectRef>
          <a:fontRef idx="minor">
            <a:schemeClr val="dk1"/>
          </a:fontRef>
        </p:style>
        <p:txBody>
          <a:bodyPr/>
          <a:lstStyle/>
          <a:p>
            <a:r>
              <a:rPr lang="en-US"/>
              <a:t>#EXPECTED OUTCOME</a:t>
            </a:r>
          </a:p>
        </p:txBody>
      </p:sp>
      <p:sp>
        <p:nvSpPr>
          <p:cNvPr id="3" name="Content Placeholder 2"/>
          <p:cNvSpPr>
            <a:spLocks noGrp="1"/>
          </p:cNvSpPr>
          <p:nvPr>
            <p:ph idx="1"/>
          </p:nvPr>
        </p:nvSpPr>
        <p:spPr>
          <a:xfrm>
            <a:off x="838200" y="1431925"/>
            <a:ext cx="10515600" cy="5223510"/>
          </a:xfrm>
        </p:spPr>
        <p:txBody>
          <a:bodyPr>
            <a:normAutofit lnSpcReduction="10000"/>
            <a:scene3d>
              <a:camera prst="orthographicFront"/>
              <a:lightRig rig="threePt" dir="t"/>
            </a:scene3d>
          </a:bodyPr>
          <a:lstStyle/>
          <a:p>
            <a:r>
              <a:rPr lang="en-US" dirty="0">
                <a:solidFill>
                  <a:schemeClr val="tx1"/>
                </a:solidFill>
                <a:effectLst>
                  <a:outerShdw blurRad="38100" dist="19050" dir="2700000" algn="tl" rotWithShape="0">
                    <a:schemeClr val="dk1">
                      <a:alpha val="40000"/>
                    </a:schemeClr>
                  </a:outerShdw>
                </a:effectLst>
              </a:rPr>
              <a:t>At the end of the project ,we will be able to give the analytics of the data and prove </a:t>
            </a:r>
            <a:r>
              <a:rPr lang="en-US" dirty="0" smtClean="0">
                <a:solidFill>
                  <a:schemeClr val="tx1"/>
                </a:solidFill>
                <a:effectLst>
                  <a:outerShdw blurRad="38100" dist="19050" dir="2700000" algn="tl" rotWithShape="0">
                    <a:schemeClr val="dk1">
                      <a:alpha val="40000"/>
                    </a:schemeClr>
                  </a:outerShdw>
                </a:effectLst>
              </a:rPr>
              <a:t>that data derived from PPG </a:t>
            </a:r>
            <a:r>
              <a:rPr lang="en-US" dirty="0">
                <a:solidFill>
                  <a:schemeClr val="tx1"/>
                </a:solidFill>
                <a:effectLst>
                  <a:outerShdw blurRad="38100" dist="19050" dir="2700000" algn="tl" rotWithShape="0">
                    <a:schemeClr val="dk1">
                      <a:alpha val="40000"/>
                    </a:schemeClr>
                  </a:outerShdw>
                </a:effectLst>
              </a:rPr>
              <a:t>Signals give us enough information to identify the Blood Pressure of the person.</a:t>
            </a:r>
          </a:p>
          <a:p>
            <a:r>
              <a:rPr lang="en-US" dirty="0">
                <a:solidFill>
                  <a:schemeClr val="tx1"/>
                </a:solidFill>
                <a:effectLst>
                  <a:outerShdw blurRad="38100" dist="19050" dir="2700000" algn="tl" rotWithShape="0">
                    <a:schemeClr val="dk1">
                      <a:alpha val="40000"/>
                    </a:schemeClr>
                  </a:outerShdw>
                </a:effectLst>
              </a:rPr>
              <a:t>The use of PPG signals as a replacement for cuff-based or invasive BP measurement is relatively new, and most PPG analysis methods are still relatively simple.</a:t>
            </a:r>
          </a:p>
          <a:p>
            <a:r>
              <a:rPr lang="en-US" dirty="0">
                <a:solidFill>
                  <a:schemeClr val="tx1"/>
                </a:solidFill>
                <a:effectLst>
                  <a:outerShdw blurRad="38100" dist="19050" dir="2700000" algn="tl" rotWithShape="0">
                    <a:schemeClr val="dk1">
                      <a:alpha val="40000"/>
                    </a:schemeClr>
                  </a:outerShdw>
                </a:effectLst>
              </a:rPr>
              <a:t>Whenever possible, use additional physiological cardiovascular measurements (e.g., </a:t>
            </a:r>
            <a:r>
              <a:rPr lang="en-US" dirty="0" smtClean="0">
                <a:solidFill>
                  <a:schemeClr val="tx1"/>
                </a:solidFill>
                <a:effectLst>
                  <a:outerShdw blurRad="38100" dist="19050" dir="2700000" algn="tl" rotWithShape="0">
                    <a:schemeClr val="dk1">
                      <a:alpha val="40000"/>
                    </a:schemeClr>
                  </a:outerShdw>
                </a:effectLst>
              </a:rPr>
              <a:t>ECG etc</a:t>
            </a:r>
            <a:r>
              <a:rPr lang="en-US" dirty="0">
                <a:solidFill>
                  <a:schemeClr val="tx1"/>
                </a:solidFill>
                <a:effectLst>
                  <a:outerShdw blurRad="38100" dist="19050" dir="2700000" algn="tl" rotWithShape="0">
                    <a:schemeClr val="dk1">
                      <a:alpha val="40000"/>
                    </a:schemeClr>
                  </a:outerShdw>
                </a:effectLst>
              </a:rPr>
              <a:t>.) to PPG, in order to increase accuracy</a:t>
            </a:r>
            <a:r>
              <a:rPr lang="en-US" dirty="0" smtClean="0">
                <a:solidFill>
                  <a:schemeClr val="tx1"/>
                </a:solidFill>
                <a:effectLst>
                  <a:outerShdw blurRad="38100" dist="19050" dir="2700000" algn="tl" rotWithShape="0">
                    <a:schemeClr val="dk1">
                      <a:alpha val="40000"/>
                    </a:schemeClr>
                  </a:outerShdw>
                </a:effectLst>
              </a:rPr>
              <a:t>.</a:t>
            </a:r>
          </a:p>
          <a:p>
            <a:r>
              <a:rPr lang="en-US" dirty="0"/>
              <a:t>Motivate the patients to control and </a:t>
            </a:r>
            <a:r>
              <a:rPr lang="en-US" dirty="0" smtClean="0"/>
              <a:t>manage their </a:t>
            </a:r>
            <a:r>
              <a:rPr lang="en-US" dirty="0"/>
              <a:t>Blood </a:t>
            </a:r>
            <a:r>
              <a:rPr lang="en-US" dirty="0" smtClean="0"/>
              <a:t>Pressure Level.</a:t>
            </a:r>
            <a:endParaRPr lang="en-US" dirty="0"/>
          </a:p>
          <a:p>
            <a:endParaRPr lang="en-US" dirty="0">
              <a:solidFill>
                <a:schemeClr val="tx1"/>
              </a:solidFill>
              <a:effectLst>
                <a:outerShdw blurRad="38100" dist="19050" dir="2700000" algn="tl" rotWithShape="0">
                  <a:schemeClr val="dk1">
                    <a:alpha val="40000"/>
                  </a:schemeClr>
                </a:outerShdw>
              </a:effectLst>
            </a:endParaRPr>
          </a:p>
          <a:p>
            <a:pPr marL="0" indent="0">
              <a:buNone/>
            </a:pPr>
            <a:r>
              <a:rPr lang="en-US" dirty="0" smtClean="0">
                <a:solidFill>
                  <a:schemeClr val="tx1"/>
                </a:solidFill>
                <a:effectLst>
                  <a:outerShdw blurRad="38100" dist="19050" dir="2700000" algn="tl" rotWithShape="0">
                    <a:schemeClr val="dk1">
                      <a:alpha val="40000"/>
                    </a:schemeClr>
                  </a:outerShdw>
                </a:effectLst>
              </a:rPr>
              <a:t> </a:t>
            </a:r>
            <a:endParaRPr lang="en-US" dirty="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lnRef>
          <a:fillRef idx="1">
            <a:schemeClr val="lt1"/>
          </a:fillRef>
          <a:effectRef idx="0">
            <a:schemeClr val="accent4"/>
          </a:effectRef>
          <a:fontRef idx="minor">
            <a:schemeClr val="dk1"/>
          </a:fontRef>
        </p:style>
        <p:txBody>
          <a:bodyPr/>
          <a:lstStyle/>
          <a:p>
            <a:r>
              <a:rPr lang="en-US"/>
              <a:t>#APPLICATIONS</a:t>
            </a:r>
          </a:p>
        </p:txBody>
      </p:sp>
      <p:sp>
        <p:nvSpPr>
          <p:cNvPr id="3" name="Content Placeholder 2"/>
          <p:cNvSpPr>
            <a:spLocks noGrp="1"/>
          </p:cNvSpPr>
          <p:nvPr>
            <p:ph idx="1"/>
          </p:nvPr>
        </p:nvSpPr>
        <p:spPr/>
        <p:txBody>
          <a:bodyPr/>
          <a:lstStyle/>
          <a:p>
            <a:r>
              <a:rPr lang="en-US"/>
              <a:t>Hypertension or high blood pressure is a leading cause of death throughout the world and a critical factor for increasing the risk of serious diseases including heart attack ,stroke and heart failure .So if we could measure the blood pressure beforehand we could easily prevent uncertain death and chaos.</a:t>
            </a:r>
          </a:p>
          <a:p>
            <a:r>
              <a:rPr lang="en-US"/>
              <a:t>A successful app “Instant Heart Rate” from Azumio uses the cell phone camera and the flash light to measure heart rate. Similarly we could use this algorithm and implement it to analyse the PPG signals and hence report their blood pressures regularly giving them a gesture of regular treatment.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532</Words>
  <Application>Microsoft Office PowerPoint</Application>
  <PresentationFormat>Custom</PresentationFormat>
  <Paragraphs>41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PROJECT: BLOOD PRESSURE DETECTION FROM PHOTOPLETHYSMORGRAPHY(PPG)SIGNALS</vt:lpstr>
      <vt:lpstr>#LEARNING OBJECTIVE</vt:lpstr>
      <vt:lpstr>#Motivation</vt:lpstr>
      <vt:lpstr>#DATASET</vt:lpstr>
      <vt:lpstr>Here is picture our dataset which we are going to use in our project for measuring the blood pressure using PPG signal</vt:lpstr>
      <vt:lpstr>#EXPECTED OUTCOME</vt:lpstr>
      <vt:lpstr>#APPLICATIONS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PROJECT:-BLOOD PRESSURE DETECTION FROM PHOTOPLETHYSMORGRAPHY(PPG)SIGNALS</dc:title>
  <dc:creator>AA</dc:creator>
  <cp:lastModifiedBy>HP</cp:lastModifiedBy>
  <cp:revision>7</cp:revision>
  <dcterms:created xsi:type="dcterms:W3CDTF">2020-07-21T05:54:00Z</dcterms:created>
  <dcterms:modified xsi:type="dcterms:W3CDTF">2020-07-22T07:33:40Z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