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EAB0777-4C60-462E-A92C-CDAFD498799C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BLOOD PRESSURE PREDICTION USING PPG SIGNALS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7854696" cy="23286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Efforts By:-</a:t>
            </a:r>
          </a:p>
          <a:p>
            <a:pPr algn="ctr"/>
            <a:r>
              <a:rPr lang="en-US" sz="2400" dirty="0" smtClean="0"/>
              <a:t>GROUP-III</a:t>
            </a:r>
          </a:p>
          <a:p>
            <a:pPr algn="ctr"/>
            <a:r>
              <a:rPr lang="en-US" sz="2400" dirty="0" err="1" smtClean="0"/>
              <a:t>Janvi</a:t>
            </a:r>
            <a:r>
              <a:rPr lang="en-US" sz="2400" dirty="0" smtClean="0"/>
              <a:t> </a:t>
            </a:r>
            <a:r>
              <a:rPr lang="en-US" sz="2400" dirty="0" err="1" smtClean="0"/>
              <a:t>Pangoriya</a:t>
            </a:r>
            <a:r>
              <a:rPr lang="en-US" sz="2400" dirty="0" smtClean="0"/>
              <a:t>(A1-18)</a:t>
            </a:r>
          </a:p>
          <a:p>
            <a:pPr algn="ctr"/>
            <a:r>
              <a:rPr lang="en-US" sz="2400" dirty="0" err="1" smtClean="0"/>
              <a:t>Kajol</a:t>
            </a:r>
            <a:r>
              <a:rPr lang="en-US" sz="2400" dirty="0" smtClean="0"/>
              <a:t> Gupta(A1-19)</a:t>
            </a:r>
          </a:p>
          <a:p>
            <a:pPr algn="ctr"/>
            <a:r>
              <a:rPr lang="en-US" sz="2400" dirty="0" err="1" smtClean="0"/>
              <a:t>Nidhi</a:t>
            </a:r>
            <a:r>
              <a:rPr lang="en-US" sz="2400" dirty="0" smtClean="0"/>
              <a:t> Gupta(A2-30)</a:t>
            </a:r>
          </a:p>
          <a:p>
            <a:pPr algn="ctr"/>
            <a:r>
              <a:rPr lang="en-US" sz="2400" dirty="0" smtClean="0"/>
              <a:t>  </a:t>
            </a:r>
            <a:r>
              <a:rPr lang="en-US" sz="2400" dirty="0" err="1" smtClean="0"/>
              <a:t>Pranav</a:t>
            </a:r>
            <a:r>
              <a:rPr lang="en-US" sz="2400" dirty="0" smtClean="0"/>
              <a:t>  </a:t>
            </a:r>
            <a:r>
              <a:rPr lang="en-US" sz="2400" dirty="0" err="1" smtClean="0"/>
              <a:t>Tomar</a:t>
            </a:r>
            <a:r>
              <a:rPr lang="en-US" sz="2400" dirty="0" smtClean="0"/>
              <a:t>(A2-33)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98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437112"/>
            <a:ext cx="3215640" cy="19202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04664"/>
            <a:ext cx="7543800" cy="864096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Learning Objective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737682"/>
            <a:ext cx="8182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The ultimate idea of the project is to </a:t>
            </a:r>
            <a:r>
              <a:rPr lang="en-US" dirty="0" err="1" smtClean="0">
                <a:sym typeface="Wingdings" pitchFamily="2" charset="2"/>
              </a:rPr>
              <a:t>devlop</a:t>
            </a:r>
            <a:r>
              <a:rPr lang="en-US" dirty="0" smtClean="0">
                <a:sym typeface="Wingdings" pitchFamily="2" charset="2"/>
              </a:rPr>
              <a:t> the algorithm  which allows us </a:t>
            </a:r>
          </a:p>
          <a:p>
            <a:r>
              <a:rPr lang="en-US" dirty="0" smtClean="0"/>
              <a:t>     to predict the Blood Pressure of a patient using the PPG Signals.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636912"/>
            <a:ext cx="857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Also identify the symptoms of cardiac arrest caused due to high Blood Pressure</a:t>
            </a:r>
          </a:p>
          <a:p>
            <a:r>
              <a:rPr lang="en-US" dirty="0" smtClean="0"/>
              <a:t> beforehand ,hence saving life  of the patients 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3501008"/>
            <a:ext cx="7572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Describe how hypertension can be measured in the body by using the</a:t>
            </a:r>
          </a:p>
          <a:p>
            <a:r>
              <a:rPr lang="en-US" dirty="0" smtClean="0"/>
              <a:t>  </a:t>
            </a:r>
            <a:r>
              <a:rPr lang="en-US" dirty="0" err="1"/>
              <a:t>p</a:t>
            </a:r>
            <a:r>
              <a:rPr lang="en-US" dirty="0" err="1" smtClean="0"/>
              <a:t>hotoplethysmogram</a:t>
            </a:r>
            <a:r>
              <a:rPr lang="en-US" dirty="0" smtClean="0"/>
              <a:t> Signals.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4509120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Understand the barriers faced by the patients</a:t>
            </a:r>
          </a:p>
          <a:p>
            <a:r>
              <a:rPr lang="en-US" dirty="0" smtClean="0">
                <a:sym typeface="Wingdings" pitchFamily="2" charset="2"/>
              </a:rPr>
              <a:t>  in measuring their Blood Pressure and</a:t>
            </a:r>
          </a:p>
          <a:p>
            <a:r>
              <a:rPr lang="en-US" dirty="0" smtClean="0">
                <a:sym typeface="Wingdings" pitchFamily="2" charset="2"/>
              </a:rPr>
              <a:t>   hence working on the number of samples.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3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5040560"/>
          </a:xfrm>
        </p:spPr>
        <p:txBody>
          <a:bodyPr>
            <a:normAutofit fontScale="92500"/>
          </a:bodyPr>
          <a:lstStyle/>
          <a:p>
            <a:pPr marL="18288" indent="0">
              <a:buNone/>
            </a:pPr>
            <a:r>
              <a:rPr lang="en-US" dirty="0" smtClean="0"/>
              <a:t>As observed from the data of World Health Organization (WHO)</a:t>
            </a:r>
          </a:p>
          <a:p>
            <a:pPr marL="18288" indent="0">
              <a:buNone/>
            </a:pPr>
            <a:r>
              <a:rPr lang="en-US" dirty="0"/>
              <a:t> </a:t>
            </a:r>
            <a:r>
              <a:rPr lang="en-US" dirty="0" smtClean="0"/>
              <a:t>raised Blood Pressure is estimated to cause 7.5 million deaths, about 12.8% of all the total deaths.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dirty="0" smtClean="0"/>
              <a:t>Raised Blood Pressure is a major risk factor for the coronary disease</a:t>
            </a:r>
          </a:p>
          <a:p>
            <a:pPr marL="18288" indent="0">
              <a:buNone/>
            </a:pPr>
            <a:r>
              <a:rPr lang="en-US" dirty="0"/>
              <a:t> </a:t>
            </a:r>
            <a:r>
              <a:rPr lang="en-US" dirty="0" smtClean="0"/>
              <a:t>as well as the hemorrhagic stroke. In some age </a:t>
            </a:r>
            <a:r>
              <a:rPr lang="en-US" dirty="0" err="1" smtClean="0"/>
              <a:t>group,the</a:t>
            </a:r>
            <a:r>
              <a:rPr lang="en-US" dirty="0" smtClean="0"/>
              <a:t> risk of cardiovascular diseases doubles for each </a:t>
            </a:r>
            <a:r>
              <a:rPr lang="en-US" dirty="0" err="1" smtClean="0"/>
              <a:t>increament</a:t>
            </a:r>
            <a:r>
              <a:rPr lang="en-US" dirty="0" smtClean="0"/>
              <a:t> of 20/10 mm of Hg of </a:t>
            </a:r>
            <a:r>
              <a:rPr lang="en-US" dirty="0" err="1" smtClean="0"/>
              <a:t>Bloop</a:t>
            </a:r>
            <a:r>
              <a:rPr lang="en-US" dirty="0" smtClean="0"/>
              <a:t> pressure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dirty="0" smtClean="0"/>
              <a:t>Few other complications may lead to visual impairment ,renal impairment ,heart failure, </a:t>
            </a:r>
            <a:r>
              <a:rPr lang="en-US" dirty="0" err="1" smtClean="0"/>
              <a:t>perphiral</a:t>
            </a:r>
            <a:r>
              <a:rPr lang="en-US" dirty="0" smtClean="0"/>
              <a:t> vascular diseases and a many more fatal causes.</a:t>
            </a:r>
          </a:p>
          <a:p>
            <a:pPr marL="18288" indent="0">
              <a:buNone/>
            </a:pPr>
            <a:endParaRPr lang="en-US" dirty="0"/>
          </a:p>
          <a:p>
            <a:pPr marL="18288" indent="0" algn="ctr">
              <a:buNone/>
            </a:pPr>
            <a:r>
              <a:rPr lang="en-US" dirty="0" smtClean="0">
                <a:latin typeface="Arial Narrow" pitchFamily="34" charset="0"/>
              </a:rPr>
              <a:t>IN ORDER TO AVOID ALL THESE CONSEQUENCES ITS VERY IMPORTANT FOR BLOOD PRESSURE PATIENTS TO HAVE THEIR REGULAR CHECKUP AND HENCE WE ARE HERE WITH ONE SUCH GESTURE</a:t>
            </a:r>
            <a:r>
              <a:rPr lang="en-US" dirty="0" smtClean="0"/>
              <a:t>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332656"/>
            <a:ext cx="8424936" cy="914400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Why we chose this project?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6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556792"/>
            <a:ext cx="7632848" cy="4608512"/>
          </a:xfrm>
        </p:spPr>
        <p:txBody>
          <a:bodyPr>
            <a:normAutofit fontScale="92500"/>
          </a:bodyPr>
          <a:lstStyle/>
          <a:p>
            <a:r>
              <a:rPr lang="en-US" dirty="0"/>
              <a:t>Description of our dataset</a:t>
            </a:r>
            <a:r>
              <a:rPr lang="en-US" dirty="0" smtClean="0"/>
              <a:t>:</a:t>
            </a:r>
          </a:p>
          <a:p>
            <a:pPr marL="18288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dataset also includes some information about subjects such as:</a:t>
            </a:r>
          </a:p>
          <a:p>
            <a:pPr>
              <a:buNone/>
            </a:pPr>
            <a:r>
              <a:rPr lang="en-US" dirty="0"/>
              <a:t>Gender , age , height, weight, and body-mass-index(BMI) about the </a:t>
            </a:r>
          </a:p>
          <a:p>
            <a:pPr>
              <a:buNone/>
            </a:pPr>
            <a:r>
              <a:rPr lang="en-US" dirty="0"/>
              <a:t>subject.</a:t>
            </a:r>
          </a:p>
          <a:p>
            <a:pPr>
              <a:buNone/>
            </a:pPr>
            <a:r>
              <a:rPr lang="en-US" dirty="0"/>
              <a:t>The dataset covers :</a:t>
            </a:r>
          </a:p>
          <a:p>
            <a:r>
              <a:rPr lang="en-US" dirty="0"/>
              <a:t>Individual aged between 21 ad 86 years</a:t>
            </a:r>
          </a:p>
          <a:p>
            <a:r>
              <a:rPr lang="en-US" dirty="0"/>
              <a:t>Systolic BP levels between 80 and 182 mmHg</a:t>
            </a:r>
          </a:p>
          <a:p>
            <a:r>
              <a:rPr lang="en-US" dirty="0"/>
              <a:t>Diastolic BP levels between 42 and 107 </a:t>
            </a:r>
            <a:r>
              <a:rPr lang="en-US" dirty="0" smtClean="0"/>
              <a:t>mmHg</a:t>
            </a:r>
          </a:p>
          <a:p>
            <a:pPr marL="18288" indent="0">
              <a:buNone/>
            </a:pPr>
            <a:endParaRPr lang="en-US" dirty="0"/>
          </a:p>
          <a:p>
            <a:pPr>
              <a:buNone/>
            </a:pPr>
            <a:r>
              <a:rPr lang="en-US" sz="2400" dirty="0"/>
              <a:t>The dataset also covers several different CVDs, including hypertension, cerebral infarction, and insufficient brain blood supply and other related diseases such as diabetes.</a:t>
            </a:r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404664"/>
            <a:ext cx="7543800" cy="9144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About the Dataset !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6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332657"/>
            <a:ext cx="8424936" cy="1152127"/>
          </a:xfrm>
        </p:spPr>
        <p:txBody>
          <a:bodyPr/>
          <a:lstStyle/>
          <a:p>
            <a:r>
              <a:rPr lang="en-US" dirty="0" smtClean="0"/>
              <a:t>Here is snapshot of the dataset we are going to use as samples for the project. All the information stated here has been studied from PPG Signals.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988840"/>
            <a:ext cx="8897669" cy="378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275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3"/>
            <a:ext cx="9144000" cy="68423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9792" y="404664"/>
            <a:ext cx="6336704" cy="792088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Expected Outcome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645024"/>
            <a:ext cx="8229561" cy="286232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the end of the project ,we will be able to give the </a:t>
            </a:r>
            <a:r>
              <a:rPr 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  <a:p>
            <a:r>
              <a:rPr 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the data and </a:t>
            </a:r>
            <a:r>
              <a:rPr 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prove </a:t>
            </a:r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 data derived from PPG Signals </a:t>
            </a:r>
            <a:r>
              <a:rPr 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</a:t>
            </a:r>
          </a:p>
          <a:p>
            <a:r>
              <a:rPr 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 enough information </a:t>
            </a:r>
            <a:r>
              <a:rPr 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identify </a:t>
            </a:r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Blood Pressure of the person.</a:t>
            </a:r>
          </a:p>
          <a:p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use of PPG signals as a replacement for cuff-based </a:t>
            </a:r>
            <a:r>
              <a:rPr 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</a:p>
          <a:p>
            <a:r>
              <a:rPr 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invasive BP </a:t>
            </a:r>
            <a:r>
              <a:rPr 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measurement is </a:t>
            </a:r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relatively new, and most PPG analysis methods </a:t>
            </a:r>
            <a:endParaRPr lang="en-US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</a:t>
            </a:r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still relatively simple.</a:t>
            </a:r>
          </a:p>
          <a:p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Whenever possible, use additional physiological cardiovascular </a:t>
            </a:r>
            <a:r>
              <a:rPr 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measurements</a:t>
            </a:r>
          </a:p>
          <a:p>
            <a:r>
              <a:rPr 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(e.g., ECG etc.) to PPG, in order to increase accuracy.</a:t>
            </a:r>
          </a:p>
          <a:p>
            <a:r>
              <a:rPr lang="en-US" dirty="0"/>
              <a:t>Motivate the patients to control and manage their Blood Pressure Level.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0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404664"/>
            <a:ext cx="7543800" cy="914400"/>
          </a:xfrm>
          <a:gradFill flip="none" rotWithShape="1">
            <a:gsLst>
              <a:gs pos="0">
                <a:srgbClr val="000082"/>
              </a:gs>
              <a:gs pos="12000">
                <a:srgbClr val="66008F"/>
              </a:gs>
              <a:gs pos="20000">
                <a:srgbClr val="BA0066"/>
              </a:gs>
              <a:gs pos="21000">
                <a:srgbClr val="FF0000"/>
              </a:gs>
              <a:gs pos="100000">
                <a:srgbClr val="FF8200"/>
              </a:gs>
            </a:gsLst>
            <a:lin ang="10800000" scaled="0"/>
            <a:tileRect/>
          </a:gradFill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Applications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50" y="4005064"/>
            <a:ext cx="9053312" cy="2585323"/>
          </a:xfrm>
          <a:prstGeom prst="rect">
            <a:avLst/>
          </a:prstGeom>
          <a:gradFill flip="none" rotWithShape="1">
            <a:gsLst>
              <a:gs pos="0">
                <a:srgbClr val="FFDC6D">
                  <a:tint val="66000"/>
                  <a:satMod val="160000"/>
                </a:srgbClr>
              </a:gs>
              <a:gs pos="50000">
                <a:srgbClr val="FFDC6D">
                  <a:tint val="44500"/>
                  <a:satMod val="160000"/>
                </a:srgbClr>
              </a:gs>
              <a:gs pos="100000">
                <a:srgbClr val="FFDC6D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Hypertension </a:t>
            </a:r>
            <a:r>
              <a:rPr lang="en-US" dirty="0">
                <a:solidFill>
                  <a:srgbClr val="FFC000"/>
                </a:solidFill>
              </a:rPr>
              <a:t>or high blood pressure is a leading cause of death throughout the </a:t>
            </a:r>
            <a:r>
              <a:rPr lang="en-US" dirty="0" smtClean="0">
                <a:solidFill>
                  <a:srgbClr val="FFC000"/>
                </a:solidFill>
              </a:rPr>
              <a:t>world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and a critical factor for increasing the risk of serious diseases including heart attack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,</a:t>
            </a:r>
            <a:r>
              <a:rPr lang="en-US" dirty="0">
                <a:solidFill>
                  <a:srgbClr val="FFC000"/>
                </a:solidFill>
              </a:rPr>
              <a:t>stroke and heart failure .So if we could measure the blood pressure beforehand we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could </a:t>
            </a:r>
            <a:r>
              <a:rPr lang="en-US" dirty="0">
                <a:solidFill>
                  <a:srgbClr val="FFC000"/>
                </a:solidFill>
              </a:rPr>
              <a:t>easily prevent uncertain death and chaos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A successful app “Instant Heart Rate” from </a:t>
            </a:r>
            <a:r>
              <a:rPr lang="en-US" dirty="0" err="1">
                <a:solidFill>
                  <a:srgbClr val="FFC000"/>
                </a:solidFill>
              </a:rPr>
              <a:t>Azumio</a:t>
            </a:r>
            <a:r>
              <a:rPr lang="en-US" dirty="0">
                <a:solidFill>
                  <a:srgbClr val="FFC000"/>
                </a:solidFill>
              </a:rPr>
              <a:t> uses the cell </a:t>
            </a:r>
            <a:r>
              <a:rPr lang="en-US" dirty="0" smtClean="0">
                <a:solidFill>
                  <a:srgbClr val="FFC000"/>
                </a:solidFill>
              </a:rPr>
              <a:t>phone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camera and the flash light to measure heart rate. Similarly we could use this </a:t>
            </a:r>
            <a:r>
              <a:rPr lang="en-US" dirty="0" smtClean="0">
                <a:solidFill>
                  <a:srgbClr val="FFC000"/>
                </a:solidFill>
              </a:rPr>
              <a:t>algorithm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and implement it to </a:t>
            </a:r>
            <a:r>
              <a:rPr lang="en-US" dirty="0" err="1">
                <a:solidFill>
                  <a:srgbClr val="FFC000"/>
                </a:solidFill>
              </a:rPr>
              <a:t>analyse</a:t>
            </a:r>
            <a:r>
              <a:rPr lang="en-US" dirty="0">
                <a:solidFill>
                  <a:srgbClr val="FFC000"/>
                </a:solidFill>
              </a:rPr>
              <a:t> the PPG signals and hence report their blood pressures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regularly </a:t>
            </a:r>
            <a:r>
              <a:rPr lang="en-US" dirty="0">
                <a:solidFill>
                  <a:srgbClr val="FFC000"/>
                </a:solidFill>
              </a:rPr>
              <a:t>giving them a gesture of regular treatment.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15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75</TotalTime>
  <Words>582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Flow</vt:lpstr>
      <vt:lpstr>Elemental</vt:lpstr>
      <vt:lpstr>PROJECT BLOOD PRESSURE PREDICTION USING PPG SIGNALS</vt:lpstr>
      <vt:lpstr>Learning Objective</vt:lpstr>
      <vt:lpstr>Why we chose this project?</vt:lpstr>
      <vt:lpstr>About the Dataset !</vt:lpstr>
      <vt:lpstr>PowerPoint Presentation</vt:lpstr>
      <vt:lpstr>Expected Outcome</vt:lpstr>
      <vt:lpstr>Applications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BLOOD PRESSURE PREDICTION USING PPG SIGNALS</dc:title>
  <dc:creator>HP</dc:creator>
  <cp:lastModifiedBy>HP</cp:lastModifiedBy>
  <cp:revision>7</cp:revision>
  <dcterms:created xsi:type="dcterms:W3CDTF">2020-08-05T15:58:28Z</dcterms:created>
  <dcterms:modified xsi:type="dcterms:W3CDTF">2020-08-05T17:14:02Z</dcterms:modified>
</cp:coreProperties>
</file>