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59" r:id="rId7"/>
    <p:sldId id="266" r:id="rId8"/>
    <p:sldId id="262"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autoAdjust="0"/>
  </p:normalViewPr>
  <p:slideViewPr>
    <p:cSldViewPr>
      <p:cViewPr>
        <p:scale>
          <a:sx n="100" d="100"/>
          <a:sy n="100" d="100"/>
        </p:scale>
        <p:origin x="-516" y="-30"/>
      </p:cViewPr>
      <p:guideLst>
        <p:guide orient="horz" pos="1620"/>
        <p:guide pos="2880"/>
      </p:guideLst>
    </p:cSldViewPr>
  </p:slideViewPr>
  <p:outlineViewPr>
    <p:cViewPr>
      <p:scale>
        <a:sx n="33" d="100"/>
        <a:sy n="33" d="100"/>
      </p:scale>
      <p:origin x="0" y="408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22858"/>
            <a:ext cx="9067800" cy="5166955"/>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01E9A-FDBC-4E53-97F1-F7366E9874F8}" type="slidenum">
              <a:rPr lang="en-IN" smtClean="0"/>
              <a:pPr/>
              <a:t>‹#›</a:t>
            </a:fld>
            <a:endParaRPr lang="en-IN"/>
          </a:p>
        </p:txBody>
      </p:sp>
      <p:sp>
        <p:nvSpPr>
          <p:cNvPr id="113" name="Rectangle 112"/>
          <p:cNvSpPr/>
          <p:nvPr/>
        </p:nvSpPr>
        <p:spPr>
          <a:xfrm>
            <a:off x="0" y="1428750"/>
            <a:ext cx="4953000" cy="234315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1543050"/>
            <a:ext cx="4801394" cy="21157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1597819"/>
            <a:ext cx="4419600" cy="1200245"/>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2800350"/>
            <a:ext cx="4419600" cy="8001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01E9A-FDBC-4E53-97F1-F7366E9874F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01E9A-FDBC-4E53-97F1-F7366E9874F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01E9A-FDBC-4E53-97F1-F7366E9874F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22859"/>
            <a:ext cx="9067799" cy="363474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3233376"/>
            <a:ext cx="9144000" cy="142875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3290526"/>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4603785"/>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4216023"/>
            <a:ext cx="8305800" cy="310987"/>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3347676"/>
            <a:ext cx="8305800" cy="85725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AA301E9A-FDBC-4E53-97F1-F7366E9874F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01E9A-FDBC-4E53-97F1-F7366E9874F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01E9A-FDBC-4E53-97F1-F7366E9874F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01E9A-FDBC-4E53-97F1-F7366E9874F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01E9A-FDBC-4E53-97F1-F7366E9874F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04788"/>
            <a:ext cx="548640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01E9A-FDBC-4E53-97F1-F7366E9874F8}" type="slidenum">
              <a:rPr lang="en-IN" smtClean="0"/>
              <a:pPr/>
              <a:t>‹#›</a:t>
            </a:fld>
            <a:endParaRPr lang="en-IN"/>
          </a:p>
        </p:txBody>
      </p:sp>
      <p:sp>
        <p:nvSpPr>
          <p:cNvPr id="37" name="Rectangle 36"/>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426464"/>
            <a:ext cx="2377440" cy="10287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5164"/>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285750"/>
            <a:ext cx="5562600" cy="42291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5599DAC6-E367-4EC9-A3E9-5EA467D2B896}" type="datetimeFigureOut">
              <a:rPr lang="en-IN" smtClean="0"/>
              <a:pPr/>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01E9A-FDBC-4E53-97F1-F7366E9874F8}" type="slidenum">
              <a:rPr lang="en-IN" smtClean="0"/>
              <a:pPr/>
              <a:t>‹#›</a:t>
            </a:fld>
            <a:endParaRPr lang="en-IN"/>
          </a:p>
        </p:txBody>
      </p:sp>
      <p:sp>
        <p:nvSpPr>
          <p:cNvPr id="33" name="Rectangle 32"/>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428750"/>
            <a:ext cx="2377440" cy="10287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7450"/>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02870"/>
            <a:ext cx="8869680" cy="493776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34306"/>
            <a:ext cx="2133600" cy="273844"/>
          </a:xfrm>
          <a:prstGeom prst="rect">
            <a:avLst/>
          </a:prstGeom>
        </p:spPr>
        <p:txBody>
          <a:bodyPr vert="horz" lIns="91440" tIns="45720" rIns="91440" bIns="45720" rtlCol="0" anchor="ctr"/>
          <a:lstStyle>
            <a:lvl1pPr algn="l">
              <a:defRPr sz="1200">
                <a:solidFill>
                  <a:schemeClr val="tx2"/>
                </a:solidFill>
              </a:defRPr>
            </a:lvl1pPr>
          </a:lstStyle>
          <a:p>
            <a:fld id="{5599DAC6-E367-4EC9-A3E9-5EA467D2B896}" type="datetimeFigureOut">
              <a:rPr lang="en-IN" smtClean="0"/>
              <a:pPr/>
              <a:t>23-11-2020</a:t>
            </a:fld>
            <a:endParaRPr lang="en-IN"/>
          </a:p>
        </p:txBody>
      </p:sp>
      <p:sp>
        <p:nvSpPr>
          <p:cNvPr id="5" name="Footer Placeholder 4"/>
          <p:cNvSpPr>
            <a:spLocks noGrp="1"/>
          </p:cNvSpPr>
          <p:nvPr>
            <p:ph type="ftr" sz="quarter" idx="3"/>
          </p:nvPr>
        </p:nvSpPr>
        <p:spPr>
          <a:xfrm>
            <a:off x="2831123" y="4734306"/>
            <a:ext cx="3481754" cy="273844"/>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4734306"/>
            <a:ext cx="2133600" cy="273844"/>
          </a:xfrm>
          <a:prstGeom prst="rect">
            <a:avLst/>
          </a:prstGeom>
        </p:spPr>
        <p:txBody>
          <a:bodyPr vert="horz" lIns="91440" tIns="45720" rIns="91440" bIns="45720" rtlCol="0" anchor="ctr"/>
          <a:lstStyle>
            <a:lvl1pPr algn="r">
              <a:defRPr sz="1200">
                <a:solidFill>
                  <a:schemeClr val="tx2"/>
                </a:solidFill>
              </a:defRPr>
            </a:lvl1pPr>
          </a:lstStyle>
          <a:p>
            <a:fld id="{AA301E9A-FDBC-4E53-97F1-F7366E9874F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JanviPangoriya/Book_finder_app_mini_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developer.android.com/guide/index.html" TargetMode="External"/><Relationship Id="rId1" Type="http://schemas.openxmlformats.org/officeDocument/2006/relationships/slideLayout" Target="../slideLayouts/slideLayout2.xml"/><Relationship Id="rId5" Type="http://schemas.openxmlformats.org/officeDocument/2006/relationships/hyperlink" Target="https://www.journaldev.com/9319/android-studio-project-structure-compiler-proguard" TargetMode="External"/><Relationship Id="rId4" Type="http://schemas.openxmlformats.org/officeDocument/2006/relationships/hyperlink" Target="https://trainings.internshala.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301720"/>
            <a:ext cx="4419600" cy="496344"/>
          </a:xfrm>
          <a:solidFill>
            <a:schemeClr val="tx1"/>
          </a:solidFill>
        </p:spPr>
        <p:txBody>
          <a:bodyPr>
            <a:normAutofit fontScale="90000"/>
          </a:bodyPr>
          <a:lstStyle/>
          <a:p>
            <a:pPr algn="ctr"/>
            <a:r>
              <a:rPr lang="en-IN"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“BOOKOPEDIA”</a:t>
            </a:r>
            <a:endParaRPr lang="en-IN"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228600" y="2800350"/>
            <a:ext cx="4419600" cy="365466"/>
          </a:xfrm>
        </p:spPr>
        <p:txBody>
          <a:bodyPr>
            <a:normAutofit fontScale="92500" lnSpcReduction="20000"/>
          </a:bodyPr>
          <a:lstStyle/>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52120" y="357504"/>
            <a:ext cx="2582788" cy="1678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5292080" y="2247714"/>
            <a:ext cx="3384376" cy="400110"/>
          </a:xfrm>
          <a:prstGeom prst="rect">
            <a:avLst/>
          </a:prstGeom>
          <a:solidFill>
            <a:schemeClr val="tx1"/>
          </a:solidFill>
        </p:spPr>
        <p:txBody>
          <a:bodyPr wrap="square" rtlCol="0">
            <a:spAutoFit/>
          </a:bodyPr>
          <a:lstStyle/>
          <a:p>
            <a:r>
              <a:rPr lang="en-IN" sz="2000" dirty="0" smtClean="0">
                <a:solidFill>
                  <a:schemeClr val="bg1"/>
                </a:solidFill>
                <a:latin typeface="Times New Roman" pitchFamily="18" charset="0"/>
                <a:cs typeface="Times New Roman" pitchFamily="18" charset="0"/>
              </a:rPr>
              <a:t>Mentor: </a:t>
            </a:r>
            <a:r>
              <a:rPr lang="en-IN" sz="2000" dirty="0" err="1" smtClean="0">
                <a:solidFill>
                  <a:schemeClr val="bg1"/>
                </a:solidFill>
                <a:latin typeface="Times New Roman" pitchFamily="18" charset="0"/>
                <a:cs typeface="Times New Roman" pitchFamily="18" charset="0"/>
              </a:rPr>
              <a:t>Mr.</a:t>
            </a:r>
            <a:r>
              <a:rPr lang="en-IN" sz="2000" dirty="0" smtClean="0">
                <a:solidFill>
                  <a:schemeClr val="bg1"/>
                </a:solidFill>
                <a:latin typeface="Times New Roman" pitchFamily="18" charset="0"/>
                <a:cs typeface="Times New Roman" pitchFamily="18" charset="0"/>
              </a:rPr>
              <a:t> </a:t>
            </a:r>
            <a:r>
              <a:rPr lang="en-IN" sz="2000" dirty="0" err="1" smtClean="0">
                <a:solidFill>
                  <a:schemeClr val="bg1"/>
                </a:solidFill>
                <a:latin typeface="Times New Roman" pitchFamily="18" charset="0"/>
                <a:cs typeface="Times New Roman" pitchFamily="18" charset="0"/>
              </a:rPr>
              <a:t>Madeep</a:t>
            </a:r>
            <a:r>
              <a:rPr lang="en-IN" sz="2000" dirty="0" smtClean="0">
                <a:solidFill>
                  <a:schemeClr val="bg1"/>
                </a:solidFill>
                <a:latin typeface="Times New Roman" pitchFamily="18" charset="0"/>
                <a:cs typeface="Times New Roman" pitchFamily="18" charset="0"/>
              </a:rPr>
              <a:t> Singh</a:t>
            </a:r>
            <a:endParaRPr lang="en-IN" sz="2000" dirty="0">
              <a:solidFill>
                <a:schemeClr val="bg1"/>
              </a:solidFill>
              <a:latin typeface="Times New Roman" pitchFamily="18" charset="0"/>
              <a:cs typeface="Times New Roman" pitchFamily="18" charset="0"/>
            </a:endParaRPr>
          </a:p>
        </p:txBody>
      </p:sp>
      <p:sp>
        <p:nvSpPr>
          <p:cNvPr id="5" name="TextBox 4"/>
          <p:cNvSpPr txBox="1"/>
          <p:nvPr/>
        </p:nvSpPr>
        <p:spPr>
          <a:xfrm>
            <a:off x="5320172" y="2841780"/>
            <a:ext cx="3312368" cy="2246769"/>
          </a:xfrm>
          <a:prstGeom prst="rect">
            <a:avLst/>
          </a:prstGeom>
          <a:solidFill>
            <a:schemeClr val="tx1"/>
          </a:solidFill>
        </p:spPr>
        <p:txBody>
          <a:bodyPr wrap="square" rtlCol="0">
            <a:spAutoFit/>
          </a:bodyPr>
          <a:lstStyle/>
          <a:p>
            <a:pPr algn="ctr"/>
            <a:r>
              <a:rPr lang="en-IN" sz="2000" dirty="0" smtClean="0">
                <a:solidFill>
                  <a:schemeClr val="bg1"/>
                </a:solidFill>
                <a:latin typeface="Times New Roman" pitchFamily="18" charset="0"/>
                <a:cs typeface="Times New Roman" pitchFamily="18" charset="0"/>
              </a:rPr>
              <a:t>Efforts By:-</a:t>
            </a:r>
          </a:p>
          <a:p>
            <a:endParaRPr lang="en-IN" sz="2000" dirty="0" smtClean="0">
              <a:solidFill>
                <a:schemeClr val="bg1"/>
              </a:solidFill>
              <a:latin typeface="Times New Roman" pitchFamily="18" charset="0"/>
              <a:cs typeface="Times New Roman" pitchFamily="18" charset="0"/>
            </a:endParaRPr>
          </a:p>
          <a:p>
            <a:pPr marL="285750" indent="-285750" algn="just">
              <a:buFont typeface="Wingdings" pitchFamily="2" charset="2"/>
              <a:buChar char="v"/>
            </a:pPr>
            <a:r>
              <a:rPr lang="en-IN" sz="2000" dirty="0" err="1" smtClean="0">
                <a:solidFill>
                  <a:schemeClr val="bg1"/>
                </a:solidFill>
                <a:latin typeface="Times New Roman" pitchFamily="18" charset="0"/>
                <a:cs typeface="Times New Roman" pitchFamily="18" charset="0"/>
              </a:rPr>
              <a:t>Ashita</a:t>
            </a:r>
            <a:r>
              <a:rPr lang="en-IN" sz="2000" dirty="0" smtClean="0">
                <a:solidFill>
                  <a:schemeClr val="bg1"/>
                </a:solidFill>
                <a:latin typeface="Times New Roman" pitchFamily="18" charset="0"/>
                <a:cs typeface="Times New Roman" pitchFamily="18" charset="0"/>
              </a:rPr>
              <a:t> </a:t>
            </a:r>
            <a:r>
              <a:rPr lang="en-IN" sz="2000" dirty="0" err="1" smtClean="0">
                <a:solidFill>
                  <a:schemeClr val="bg1"/>
                </a:solidFill>
                <a:latin typeface="Times New Roman" pitchFamily="18" charset="0"/>
                <a:cs typeface="Times New Roman" pitchFamily="18" charset="0"/>
              </a:rPr>
              <a:t>Goyal</a:t>
            </a:r>
            <a:endParaRPr lang="en-IN" sz="2000" dirty="0" smtClean="0">
              <a:solidFill>
                <a:schemeClr val="bg1"/>
              </a:solidFill>
              <a:latin typeface="Times New Roman" pitchFamily="18" charset="0"/>
              <a:cs typeface="Times New Roman" pitchFamily="18" charset="0"/>
            </a:endParaRPr>
          </a:p>
          <a:p>
            <a:pPr marL="285750" indent="-285750" algn="just">
              <a:buFont typeface="Wingdings" pitchFamily="2" charset="2"/>
              <a:buChar char="v"/>
            </a:pPr>
            <a:r>
              <a:rPr lang="en-IN" sz="2000" dirty="0" err="1" smtClean="0">
                <a:solidFill>
                  <a:schemeClr val="bg1"/>
                </a:solidFill>
                <a:latin typeface="Times New Roman" pitchFamily="18" charset="0"/>
                <a:cs typeface="Times New Roman" pitchFamily="18" charset="0"/>
              </a:rPr>
              <a:t>Bharti</a:t>
            </a:r>
            <a:r>
              <a:rPr lang="en-IN" sz="2000" dirty="0" smtClean="0">
                <a:solidFill>
                  <a:schemeClr val="bg1"/>
                </a:solidFill>
                <a:latin typeface="Times New Roman" pitchFamily="18" charset="0"/>
                <a:cs typeface="Times New Roman" pitchFamily="18" charset="0"/>
              </a:rPr>
              <a:t> </a:t>
            </a:r>
            <a:r>
              <a:rPr lang="en-IN" sz="2000" dirty="0" err="1" smtClean="0">
                <a:solidFill>
                  <a:schemeClr val="bg1"/>
                </a:solidFill>
                <a:latin typeface="Times New Roman" pitchFamily="18" charset="0"/>
                <a:cs typeface="Times New Roman" pitchFamily="18" charset="0"/>
              </a:rPr>
              <a:t>Gautam</a:t>
            </a:r>
            <a:endParaRPr lang="en-IN" sz="2000" dirty="0" smtClean="0">
              <a:solidFill>
                <a:schemeClr val="bg1"/>
              </a:solidFill>
              <a:latin typeface="Times New Roman" pitchFamily="18" charset="0"/>
              <a:cs typeface="Times New Roman" pitchFamily="18" charset="0"/>
            </a:endParaRPr>
          </a:p>
          <a:p>
            <a:pPr marL="285750" indent="-285750" algn="just">
              <a:buFont typeface="Wingdings" pitchFamily="2" charset="2"/>
              <a:buChar char="v"/>
            </a:pPr>
            <a:r>
              <a:rPr lang="en-IN" sz="2000" dirty="0" err="1" smtClean="0">
                <a:solidFill>
                  <a:schemeClr val="bg1"/>
                </a:solidFill>
                <a:latin typeface="Times New Roman" pitchFamily="18" charset="0"/>
                <a:cs typeface="Times New Roman" pitchFamily="18" charset="0"/>
              </a:rPr>
              <a:t>Janvi</a:t>
            </a:r>
            <a:r>
              <a:rPr lang="en-IN" sz="2000" dirty="0" smtClean="0">
                <a:solidFill>
                  <a:schemeClr val="bg1"/>
                </a:solidFill>
                <a:latin typeface="Times New Roman" pitchFamily="18" charset="0"/>
                <a:cs typeface="Times New Roman" pitchFamily="18" charset="0"/>
              </a:rPr>
              <a:t> </a:t>
            </a:r>
            <a:r>
              <a:rPr lang="en-IN" sz="2000" dirty="0" err="1" smtClean="0">
                <a:solidFill>
                  <a:schemeClr val="bg1"/>
                </a:solidFill>
                <a:latin typeface="Times New Roman" pitchFamily="18" charset="0"/>
                <a:cs typeface="Times New Roman" pitchFamily="18" charset="0"/>
              </a:rPr>
              <a:t>Pangoriya</a:t>
            </a:r>
            <a:endParaRPr lang="en-IN" sz="2000" dirty="0" smtClean="0">
              <a:solidFill>
                <a:schemeClr val="bg1"/>
              </a:solidFill>
              <a:latin typeface="Times New Roman" pitchFamily="18" charset="0"/>
              <a:cs typeface="Times New Roman" pitchFamily="18" charset="0"/>
            </a:endParaRPr>
          </a:p>
          <a:p>
            <a:pPr marL="285750" indent="-285750" algn="just">
              <a:buFont typeface="Wingdings" pitchFamily="2" charset="2"/>
              <a:buChar char="v"/>
            </a:pPr>
            <a:r>
              <a:rPr lang="en-IN" sz="2000" dirty="0" err="1" smtClean="0">
                <a:solidFill>
                  <a:schemeClr val="bg1"/>
                </a:solidFill>
                <a:latin typeface="Times New Roman" pitchFamily="18" charset="0"/>
                <a:cs typeface="Times New Roman" pitchFamily="18" charset="0"/>
              </a:rPr>
              <a:t>Naina</a:t>
            </a:r>
            <a:r>
              <a:rPr lang="en-IN" sz="2000" dirty="0" smtClean="0">
                <a:solidFill>
                  <a:schemeClr val="bg1"/>
                </a:solidFill>
                <a:latin typeface="Times New Roman" pitchFamily="18" charset="0"/>
                <a:cs typeface="Times New Roman" pitchFamily="18" charset="0"/>
              </a:rPr>
              <a:t> </a:t>
            </a:r>
            <a:r>
              <a:rPr lang="en-IN" sz="2000" dirty="0" err="1" smtClean="0">
                <a:solidFill>
                  <a:schemeClr val="bg1"/>
                </a:solidFill>
                <a:latin typeface="Times New Roman" pitchFamily="18" charset="0"/>
                <a:cs typeface="Times New Roman" pitchFamily="18" charset="0"/>
              </a:rPr>
              <a:t>Agarwal</a:t>
            </a:r>
            <a:endParaRPr lang="en-IN" sz="2000" dirty="0" smtClean="0">
              <a:solidFill>
                <a:schemeClr val="bg1"/>
              </a:solidFill>
              <a:latin typeface="Times New Roman" pitchFamily="18" charset="0"/>
              <a:cs typeface="Times New Roman" pitchFamily="18" charset="0"/>
            </a:endParaRPr>
          </a:p>
          <a:p>
            <a:pPr marL="285750" indent="-285750" algn="just">
              <a:buFont typeface="Wingdings" pitchFamily="2" charset="2"/>
              <a:buChar char="v"/>
            </a:pPr>
            <a:r>
              <a:rPr lang="en-IN" sz="2000" dirty="0" err="1" smtClean="0">
                <a:solidFill>
                  <a:schemeClr val="bg1"/>
                </a:solidFill>
                <a:latin typeface="Times New Roman" pitchFamily="18" charset="0"/>
                <a:cs typeface="Times New Roman" pitchFamily="18" charset="0"/>
              </a:rPr>
              <a:t>Nidhi</a:t>
            </a:r>
            <a:r>
              <a:rPr lang="en-IN" sz="2000" dirty="0" smtClean="0">
                <a:solidFill>
                  <a:schemeClr val="bg1"/>
                </a:solidFill>
                <a:latin typeface="Times New Roman" pitchFamily="18" charset="0"/>
                <a:cs typeface="Times New Roman" pitchFamily="18" charset="0"/>
              </a:rPr>
              <a:t> Gupta</a:t>
            </a:r>
            <a:endParaRPr lang="en-IN" sz="2000" dirty="0">
              <a:solidFill>
                <a:schemeClr val="bg1"/>
              </a:solidFill>
              <a:latin typeface="Times New Roman" pitchFamily="18" charset="0"/>
              <a:cs typeface="Times New Roman" pitchFamily="18" charset="0"/>
            </a:endParaRPr>
          </a:p>
        </p:txBody>
      </p:sp>
      <p:sp>
        <p:nvSpPr>
          <p:cNvPr id="6" name="TextBox 5"/>
          <p:cNvSpPr txBox="1"/>
          <p:nvPr/>
        </p:nvSpPr>
        <p:spPr>
          <a:xfrm>
            <a:off x="17022" y="0"/>
            <a:ext cx="3618874" cy="369332"/>
          </a:xfrm>
          <a:prstGeom prst="rect">
            <a:avLst/>
          </a:prstGeom>
          <a:solidFill>
            <a:schemeClr val="tx1"/>
          </a:solidFill>
        </p:spPr>
        <p:txBody>
          <a:bodyPr wrap="square" rtlCol="0">
            <a:spAutoFit/>
          </a:bodyPr>
          <a:lstStyle/>
          <a:p>
            <a:r>
              <a:rPr lang="en-IN" dirty="0" smtClean="0">
                <a:solidFill>
                  <a:schemeClr val="bg1"/>
                </a:solidFill>
                <a:latin typeface="Times New Roman" pitchFamily="18" charset="0"/>
                <a:cs typeface="Times New Roman" pitchFamily="18" charset="0"/>
              </a:rPr>
              <a:t>Mini Project-Android Application</a:t>
            </a:r>
            <a:endParaRPr lang="en-IN"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99276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868144" y="195486"/>
            <a:ext cx="2304256" cy="4736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971600" y="1563638"/>
            <a:ext cx="3744416" cy="2308324"/>
          </a:xfrm>
          <a:prstGeom prst="rect">
            <a:avLst/>
          </a:prstGeom>
          <a:noFill/>
        </p:spPr>
        <p:txBody>
          <a:bodyPr wrap="square" rtlCol="0">
            <a:spAutoFit/>
          </a:bodyPr>
          <a:lstStyle/>
          <a:p>
            <a:pPr algn="just"/>
            <a:r>
              <a:rPr lang="en-IN" dirty="0" smtClean="0">
                <a:solidFill>
                  <a:schemeClr val="bg1"/>
                </a:solidFill>
                <a:latin typeface="Gill Sans MT" pitchFamily="34" charset="0"/>
              </a:rPr>
              <a:t>Registration Page: </a:t>
            </a:r>
            <a:r>
              <a:rPr lang="en-IN" dirty="0" smtClean="0">
                <a:latin typeface="Gill Sans MT" pitchFamily="34" charset="0"/>
              </a:rPr>
              <a:t>This is page is solely designed for the new users of the app who are willing to register themselves. This page takes input of the various details of the user and stores it in the database, later helping the user to login into the account with credentials they have provided. </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868144" y="195486"/>
            <a:ext cx="2304255" cy="4736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971600" y="1203598"/>
            <a:ext cx="3744416" cy="3139321"/>
          </a:xfrm>
          <a:prstGeom prst="rect">
            <a:avLst/>
          </a:prstGeom>
          <a:noFill/>
        </p:spPr>
        <p:txBody>
          <a:bodyPr wrap="square" rtlCol="0">
            <a:spAutoFit/>
          </a:bodyPr>
          <a:lstStyle/>
          <a:p>
            <a:pPr algn="just"/>
            <a:r>
              <a:rPr lang="en-IN" dirty="0" smtClean="0">
                <a:solidFill>
                  <a:schemeClr val="bg1"/>
                </a:solidFill>
                <a:latin typeface="Gill Sans MT" pitchFamily="34" charset="0"/>
              </a:rPr>
              <a:t>Forget Password Page: </a:t>
            </a:r>
            <a:r>
              <a:rPr lang="en-IN" dirty="0" smtClean="0">
                <a:latin typeface="Gill Sans MT" pitchFamily="34" charset="0"/>
              </a:rPr>
              <a:t>This page comes into picture when one of the user forgets the login credentials. In this case this page asks for the email-id with which the user has already registered. The app will check if there is any entry in its </a:t>
            </a:r>
            <a:r>
              <a:rPr lang="en-IN" dirty="0" smtClean="0">
                <a:latin typeface="Gill Sans MT" pitchFamily="34" charset="0"/>
              </a:rPr>
              <a:t>database with </a:t>
            </a:r>
            <a:r>
              <a:rPr lang="en-IN" dirty="0" smtClean="0">
                <a:latin typeface="Gill Sans MT" pitchFamily="34" charset="0"/>
              </a:rPr>
              <a:t>the id and if there a mail will be sent to the same id for recovering the credentials and notification will be given to the user</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868144" y="195487"/>
            <a:ext cx="2304255" cy="4736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971600" y="1203598"/>
            <a:ext cx="3744416" cy="2862322"/>
          </a:xfrm>
          <a:prstGeom prst="rect">
            <a:avLst/>
          </a:prstGeom>
          <a:noFill/>
        </p:spPr>
        <p:txBody>
          <a:bodyPr wrap="square" rtlCol="0">
            <a:spAutoFit/>
          </a:bodyPr>
          <a:lstStyle/>
          <a:p>
            <a:pPr algn="just"/>
            <a:r>
              <a:rPr lang="en-IN" dirty="0" smtClean="0">
                <a:solidFill>
                  <a:schemeClr val="bg1"/>
                </a:solidFill>
                <a:latin typeface="Gill Sans MT" pitchFamily="34" charset="0"/>
              </a:rPr>
              <a:t>Navigation Drawer: </a:t>
            </a:r>
            <a:r>
              <a:rPr lang="en-IN" dirty="0" smtClean="0">
                <a:latin typeface="Gill Sans MT" pitchFamily="34" charset="0"/>
              </a:rPr>
              <a:t>This is the most important part of the application that provides interactivity within the app as it connects the various activities together like it is a side bar on which the profile, the dashboard, the favourites section, the FAQ section ,the About page of the page are linked and on clicking on each you can visit the pages. </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868144" y="195487"/>
            <a:ext cx="2304254" cy="4736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043608" y="1419622"/>
            <a:ext cx="3744416" cy="2308324"/>
          </a:xfrm>
          <a:prstGeom prst="rect">
            <a:avLst/>
          </a:prstGeom>
          <a:noFill/>
        </p:spPr>
        <p:txBody>
          <a:bodyPr wrap="square" rtlCol="0">
            <a:spAutoFit/>
          </a:bodyPr>
          <a:lstStyle/>
          <a:p>
            <a:pPr algn="just"/>
            <a:r>
              <a:rPr lang="en-IN" dirty="0" smtClean="0">
                <a:solidFill>
                  <a:schemeClr val="bg1"/>
                </a:solidFill>
                <a:latin typeface="Gill Sans MT" pitchFamily="34" charset="0"/>
              </a:rPr>
              <a:t>Dashboard </a:t>
            </a:r>
            <a:r>
              <a:rPr lang="en-IN" dirty="0" smtClean="0">
                <a:solidFill>
                  <a:schemeClr val="bg1"/>
                </a:solidFill>
                <a:latin typeface="Gill Sans MT" pitchFamily="34" charset="0"/>
              </a:rPr>
              <a:t>Page: </a:t>
            </a:r>
            <a:r>
              <a:rPr lang="en-IN" dirty="0" smtClean="0">
                <a:latin typeface="Gill Sans MT" pitchFamily="34" charset="0"/>
              </a:rPr>
              <a:t>This </a:t>
            </a:r>
            <a:r>
              <a:rPr lang="en-IN" dirty="0" smtClean="0">
                <a:latin typeface="Gill Sans MT" pitchFamily="34" charset="0"/>
              </a:rPr>
              <a:t>is the page displayed for every user after entering the app successfully. It contains the search bar where the user can search the book according to the wish as well as some of the books are suggested with the </a:t>
            </a:r>
            <a:r>
              <a:rPr lang="en-IN" dirty="0" smtClean="0">
                <a:latin typeface="Gill Sans MT" pitchFamily="34" charset="0"/>
              </a:rPr>
              <a:t>most popular genres.</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868144" y="195488"/>
            <a:ext cx="2304254" cy="4736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043608" y="1851670"/>
            <a:ext cx="3744416" cy="1200329"/>
          </a:xfrm>
          <a:prstGeom prst="rect">
            <a:avLst/>
          </a:prstGeom>
          <a:noFill/>
        </p:spPr>
        <p:txBody>
          <a:bodyPr wrap="square" rtlCol="0">
            <a:spAutoFit/>
          </a:bodyPr>
          <a:lstStyle/>
          <a:p>
            <a:pPr algn="just"/>
            <a:r>
              <a:rPr lang="en-IN" dirty="0" smtClean="0">
                <a:solidFill>
                  <a:schemeClr val="bg1"/>
                </a:solidFill>
                <a:latin typeface="Gill Sans MT" pitchFamily="34" charset="0"/>
              </a:rPr>
              <a:t>Book List Page: </a:t>
            </a:r>
            <a:r>
              <a:rPr lang="en-IN" dirty="0" smtClean="0">
                <a:latin typeface="Gill Sans MT" pitchFamily="34" charset="0"/>
              </a:rPr>
              <a:t>This </a:t>
            </a:r>
            <a:r>
              <a:rPr lang="en-IN" dirty="0" smtClean="0">
                <a:latin typeface="Gill Sans MT" pitchFamily="34" charset="0"/>
              </a:rPr>
              <a:t>is the page </a:t>
            </a:r>
            <a:r>
              <a:rPr lang="en-IN" dirty="0" smtClean="0">
                <a:latin typeface="Gill Sans MT" pitchFamily="34" charset="0"/>
              </a:rPr>
              <a:t>displayed when user search book, it display all the possible book which are related to the query enter by the user</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6516216" y="195486"/>
            <a:ext cx="2304253" cy="4736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79512" y="1707654"/>
            <a:ext cx="3744416" cy="2585323"/>
          </a:xfrm>
          <a:prstGeom prst="rect">
            <a:avLst/>
          </a:prstGeom>
          <a:noFill/>
        </p:spPr>
        <p:txBody>
          <a:bodyPr wrap="square" rtlCol="0">
            <a:spAutoFit/>
          </a:bodyPr>
          <a:lstStyle/>
          <a:p>
            <a:pPr algn="just"/>
            <a:r>
              <a:rPr lang="en-IN" dirty="0" smtClean="0">
                <a:solidFill>
                  <a:schemeClr val="bg1"/>
                </a:solidFill>
              </a:rPr>
              <a:t>Book Description Page: </a:t>
            </a:r>
            <a:r>
              <a:rPr lang="en-IN" dirty="0" smtClean="0"/>
              <a:t>After searching the book there are a number of books that appear, when the user select </a:t>
            </a:r>
            <a:r>
              <a:rPr lang="en-IN" dirty="0" smtClean="0"/>
              <a:t>one of the book </a:t>
            </a:r>
            <a:r>
              <a:rPr lang="en-IN" dirty="0" smtClean="0"/>
              <a:t>the page will be displayed that will contain all the details of </a:t>
            </a:r>
            <a:r>
              <a:rPr lang="en-IN" dirty="0" smtClean="0"/>
              <a:t>that </a:t>
            </a:r>
            <a:r>
              <a:rPr lang="en-IN" dirty="0" smtClean="0"/>
              <a:t>book i.e. the book poster author name, price and a short summary of the book and the link to buy the e-book</a:t>
            </a:r>
            <a:endParaRPr lang="en-IN" dirty="0">
              <a:latin typeface="Gill Sans MT" pitchFamily="34" charset="0"/>
            </a:endParaRPr>
          </a:p>
        </p:txBody>
      </p:sp>
      <p:pic>
        <p:nvPicPr>
          <p:cNvPr id="4" name="Picture 3" descr="WhatsApp Image 2020-11-23 at 7.01.58 PM (2).jpeg"/>
          <p:cNvPicPr>
            <a:picLocks noChangeAspect="1"/>
          </p:cNvPicPr>
          <p:nvPr/>
        </p:nvPicPr>
        <p:blipFill>
          <a:blip r:embed="rId3" cstate="print"/>
          <a:stretch>
            <a:fillRect/>
          </a:stretch>
        </p:blipFill>
        <p:spPr>
          <a:xfrm>
            <a:off x="3995936" y="195487"/>
            <a:ext cx="2304253" cy="473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868144" y="195488"/>
            <a:ext cx="2304253" cy="4736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043608" y="1851670"/>
            <a:ext cx="3744416" cy="1754326"/>
          </a:xfrm>
          <a:prstGeom prst="rect">
            <a:avLst/>
          </a:prstGeom>
          <a:noFill/>
        </p:spPr>
        <p:txBody>
          <a:bodyPr wrap="square" rtlCol="0">
            <a:spAutoFit/>
          </a:bodyPr>
          <a:lstStyle/>
          <a:p>
            <a:pPr algn="just"/>
            <a:r>
              <a:rPr lang="en-IN" dirty="0" smtClean="0">
                <a:solidFill>
                  <a:schemeClr val="bg1"/>
                </a:solidFill>
                <a:latin typeface="Gill Sans MT" pitchFamily="34" charset="0"/>
              </a:rPr>
              <a:t>Favourites </a:t>
            </a:r>
            <a:r>
              <a:rPr lang="en-IN" dirty="0" smtClean="0">
                <a:solidFill>
                  <a:schemeClr val="bg1"/>
                </a:solidFill>
                <a:latin typeface="Gill Sans MT" pitchFamily="34" charset="0"/>
              </a:rPr>
              <a:t>Page: </a:t>
            </a:r>
            <a:r>
              <a:rPr lang="en-IN" dirty="0" smtClean="0">
                <a:latin typeface="Gill Sans MT" pitchFamily="34" charset="0"/>
              </a:rPr>
              <a:t>Initially the page is empty, but when the users search for a book and like it then one can add it to the favourites section. This place is a user’s personal space to store any book he likes or want to mark.</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868144" y="195489"/>
            <a:ext cx="2304253" cy="473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043608" y="1851670"/>
            <a:ext cx="3744416" cy="1754326"/>
          </a:xfrm>
          <a:prstGeom prst="rect">
            <a:avLst/>
          </a:prstGeom>
          <a:noFill/>
        </p:spPr>
        <p:txBody>
          <a:bodyPr wrap="square" rtlCol="0">
            <a:spAutoFit/>
          </a:bodyPr>
          <a:lstStyle/>
          <a:p>
            <a:pPr algn="just"/>
            <a:r>
              <a:rPr lang="en-IN" dirty="0" smtClean="0">
                <a:solidFill>
                  <a:schemeClr val="bg1"/>
                </a:solidFill>
                <a:latin typeface="Gill Sans MT" pitchFamily="34" charset="0"/>
              </a:rPr>
              <a:t>Profile: </a:t>
            </a:r>
            <a:r>
              <a:rPr lang="en-IN" dirty="0" smtClean="0">
                <a:latin typeface="Gill Sans MT" pitchFamily="34" charset="0"/>
              </a:rPr>
              <a:t>This page will contain all the user details that the user entered while creating the account on the app. The user can update and make changes to all this information as desired.</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6228184" y="267494"/>
            <a:ext cx="2088231" cy="4292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WhatsApp Image 2020-11-23 at 7.01.58 PM (2).jpeg"/>
          <p:cNvPicPr>
            <a:picLocks noChangeAspect="1"/>
          </p:cNvPicPr>
          <p:nvPr/>
        </p:nvPicPr>
        <p:blipFill>
          <a:blip r:embed="rId3" cstate="print"/>
          <a:stretch>
            <a:fillRect/>
          </a:stretch>
        </p:blipFill>
        <p:spPr>
          <a:xfrm>
            <a:off x="3419872" y="267494"/>
            <a:ext cx="2087611" cy="42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WhatsApp Image 2020-11-23 at 7.01.58 PM (2).jpeg"/>
          <p:cNvPicPr>
            <a:picLocks noChangeAspect="1"/>
          </p:cNvPicPr>
          <p:nvPr/>
        </p:nvPicPr>
        <p:blipFill>
          <a:blip r:embed="rId4" cstate="print"/>
          <a:stretch>
            <a:fillRect/>
          </a:stretch>
        </p:blipFill>
        <p:spPr>
          <a:xfrm>
            <a:off x="611560" y="267494"/>
            <a:ext cx="2087611" cy="42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71600" y="4587974"/>
            <a:ext cx="1440160" cy="369332"/>
          </a:xfrm>
          <a:prstGeom prst="rect">
            <a:avLst/>
          </a:prstGeom>
          <a:noFill/>
        </p:spPr>
        <p:txBody>
          <a:bodyPr wrap="square" rtlCol="0">
            <a:spAutoFit/>
          </a:bodyPr>
          <a:lstStyle/>
          <a:p>
            <a:r>
              <a:rPr lang="en-IN" b="1" dirty="0" smtClean="0">
                <a:solidFill>
                  <a:schemeClr val="bg1"/>
                </a:solidFill>
                <a:latin typeface="Gill Sans MT" pitchFamily="34" charset="0"/>
              </a:rPr>
              <a:t>FAQ PAGE</a:t>
            </a:r>
            <a:endParaRPr lang="en-IN" b="1" dirty="0">
              <a:solidFill>
                <a:schemeClr val="bg1"/>
              </a:solidFill>
              <a:latin typeface="Gill Sans MT" pitchFamily="34" charset="0"/>
            </a:endParaRPr>
          </a:p>
        </p:txBody>
      </p:sp>
      <p:sp>
        <p:nvSpPr>
          <p:cNvPr id="7" name="TextBox 6"/>
          <p:cNvSpPr txBox="1"/>
          <p:nvPr/>
        </p:nvSpPr>
        <p:spPr>
          <a:xfrm>
            <a:off x="3779912" y="4659982"/>
            <a:ext cx="1368152" cy="369332"/>
          </a:xfrm>
          <a:prstGeom prst="rect">
            <a:avLst/>
          </a:prstGeom>
          <a:noFill/>
        </p:spPr>
        <p:txBody>
          <a:bodyPr wrap="square" rtlCol="0">
            <a:spAutoFit/>
          </a:bodyPr>
          <a:lstStyle/>
          <a:p>
            <a:r>
              <a:rPr lang="en-IN" b="1" dirty="0" smtClean="0">
                <a:solidFill>
                  <a:schemeClr val="bg1"/>
                </a:solidFill>
                <a:latin typeface="Gill Sans MT" pitchFamily="34" charset="0"/>
              </a:rPr>
              <a:t>SIGNOUT</a:t>
            </a:r>
            <a:endParaRPr lang="en-IN" b="1" dirty="0">
              <a:solidFill>
                <a:schemeClr val="bg1"/>
              </a:solidFill>
              <a:latin typeface="Gill Sans MT" pitchFamily="34" charset="0"/>
            </a:endParaRPr>
          </a:p>
        </p:txBody>
      </p:sp>
      <p:sp>
        <p:nvSpPr>
          <p:cNvPr id="8" name="TextBox 7"/>
          <p:cNvSpPr txBox="1"/>
          <p:nvPr/>
        </p:nvSpPr>
        <p:spPr>
          <a:xfrm>
            <a:off x="6156176" y="4587974"/>
            <a:ext cx="2304256" cy="369332"/>
          </a:xfrm>
          <a:prstGeom prst="rect">
            <a:avLst/>
          </a:prstGeom>
          <a:noFill/>
        </p:spPr>
        <p:txBody>
          <a:bodyPr wrap="square" rtlCol="0">
            <a:spAutoFit/>
          </a:bodyPr>
          <a:lstStyle/>
          <a:p>
            <a:r>
              <a:rPr lang="en-IN" b="1" dirty="0" smtClean="0">
                <a:solidFill>
                  <a:schemeClr val="bg1"/>
                </a:solidFill>
                <a:latin typeface="Gill Sans MT" pitchFamily="34" charset="0"/>
              </a:rPr>
              <a:t>ABOUT US PAGE</a:t>
            </a:r>
            <a:endParaRPr lang="en-IN" b="1" dirty="0">
              <a:solidFill>
                <a:schemeClr val="bg1"/>
              </a:solidFill>
              <a:latin typeface="Gill Sans MT"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2"/>
                </a:solidFill>
                <a:effectLst>
                  <a:outerShdw blurRad="38100" dist="38100" dir="2700000" algn="tl">
                    <a:srgbClr val="000000">
                      <a:alpha val="43137"/>
                    </a:srgbClr>
                  </a:outerShdw>
                </a:effectLst>
                <a:latin typeface="Garamond" pitchFamily="18" charset="0"/>
              </a:rPr>
              <a:t>PROJECT</a:t>
            </a:r>
            <a:endParaRPr lang="en-IN" dirty="0">
              <a:solidFill>
                <a:schemeClr val="accent2"/>
              </a:solidFill>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lstStyle/>
          <a:p>
            <a:pPr algn="ctr">
              <a:buNone/>
            </a:pPr>
            <a:r>
              <a:rPr lang="en-IN" dirty="0" smtClean="0"/>
              <a:t>	</a:t>
            </a:r>
          </a:p>
          <a:p>
            <a:pPr algn="ctr">
              <a:buNone/>
            </a:pPr>
            <a:r>
              <a:rPr lang="en-IN" dirty="0" smtClean="0">
                <a:solidFill>
                  <a:schemeClr val="tx1"/>
                </a:solidFill>
                <a:latin typeface="Gill Sans MT" pitchFamily="34" charset="0"/>
              </a:rPr>
              <a:t>The </a:t>
            </a:r>
            <a:r>
              <a:rPr lang="en-IN" dirty="0" smtClean="0">
                <a:solidFill>
                  <a:schemeClr val="tx1"/>
                </a:solidFill>
                <a:latin typeface="Gill Sans MT" pitchFamily="34" charset="0"/>
              </a:rPr>
              <a:t>source </a:t>
            </a:r>
            <a:r>
              <a:rPr lang="en-IN" dirty="0" smtClean="0">
                <a:solidFill>
                  <a:schemeClr val="tx1"/>
                </a:solidFill>
                <a:latin typeface="Gill Sans MT" pitchFamily="34" charset="0"/>
              </a:rPr>
              <a:t>code of </a:t>
            </a:r>
            <a:r>
              <a:rPr lang="en-IN" dirty="0" smtClean="0">
                <a:solidFill>
                  <a:schemeClr val="tx1"/>
                </a:solidFill>
                <a:latin typeface="Gill Sans MT" pitchFamily="34" charset="0"/>
              </a:rPr>
              <a:t>our project </a:t>
            </a:r>
            <a:r>
              <a:rPr lang="en-IN" dirty="0" smtClean="0">
                <a:solidFill>
                  <a:schemeClr val="tx1"/>
                </a:solidFill>
                <a:latin typeface="Gill Sans MT" pitchFamily="34" charset="0"/>
              </a:rPr>
              <a:t>including </a:t>
            </a:r>
            <a:r>
              <a:rPr lang="en-IN" dirty="0" smtClean="0">
                <a:solidFill>
                  <a:schemeClr val="tx1"/>
                </a:solidFill>
                <a:latin typeface="Gill Sans MT" pitchFamily="34" charset="0"/>
              </a:rPr>
              <a:t>all the project work, documentations and </a:t>
            </a:r>
            <a:r>
              <a:rPr lang="en-IN" dirty="0" smtClean="0">
                <a:solidFill>
                  <a:schemeClr val="tx1"/>
                </a:solidFill>
                <a:latin typeface="Gill Sans MT" pitchFamily="34" charset="0"/>
              </a:rPr>
              <a:t>presentations is </a:t>
            </a:r>
            <a:r>
              <a:rPr lang="en-IN" dirty="0" smtClean="0">
                <a:solidFill>
                  <a:schemeClr val="tx1"/>
                </a:solidFill>
                <a:latin typeface="Gill Sans MT" pitchFamily="34" charset="0"/>
              </a:rPr>
              <a:t>available at the following </a:t>
            </a:r>
            <a:r>
              <a:rPr lang="en-IN" dirty="0" smtClean="0">
                <a:solidFill>
                  <a:schemeClr val="tx1"/>
                </a:solidFill>
                <a:latin typeface="Gill Sans MT" pitchFamily="34" charset="0"/>
              </a:rPr>
              <a:t>link: </a:t>
            </a:r>
          </a:p>
          <a:p>
            <a:pPr algn="ctr">
              <a:buNone/>
            </a:pPr>
            <a:r>
              <a:rPr lang="en-IN" dirty="0" smtClean="0">
                <a:solidFill>
                  <a:schemeClr val="tx1"/>
                </a:solidFill>
                <a:latin typeface="Gill Sans MT" pitchFamily="34" charset="0"/>
                <a:hlinkClick r:id="rId2"/>
              </a:rPr>
              <a:t>https://github.com/JanviPangoriya/Book_finder_app_mini_project</a:t>
            </a:r>
            <a:endParaRPr lang="en-IN" dirty="0" smtClean="0">
              <a:solidFill>
                <a:schemeClr val="tx1"/>
              </a:solidFill>
              <a:latin typeface="Gill Sans MT" pitchFamily="34" charset="0"/>
            </a:endParaRPr>
          </a:p>
          <a:p>
            <a:pPr algn="ctr">
              <a:buNone/>
            </a:pPr>
            <a:endParaRPr lang="en-IN" dirty="0" smtClean="0">
              <a:solidFill>
                <a:schemeClr val="tx1"/>
              </a:solidFill>
              <a:latin typeface="Gill Sans MT" pitchFamily="34" charset="0"/>
            </a:endParaRPr>
          </a:p>
        </p:txBody>
      </p:sp>
      <p:pic>
        <p:nvPicPr>
          <p:cNvPr id="6" name="Picture 5" descr="download.png"/>
          <p:cNvPicPr>
            <a:picLocks noChangeAspect="1"/>
          </p:cNvPicPr>
          <p:nvPr/>
        </p:nvPicPr>
        <p:blipFill>
          <a:blip r:embed="rId3" cstate="print"/>
          <a:srcRect l="19682" t="19682" r="20080" b="20080"/>
          <a:stretch>
            <a:fillRect/>
          </a:stretch>
        </p:blipFill>
        <p:spPr>
          <a:xfrm>
            <a:off x="7308304" y="3435846"/>
            <a:ext cx="1296144" cy="1296144"/>
          </a:xfrm>
          <a:prstGeom prst="flowChartConnector">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solidFill>
                  <a:schemeClr val="accent2"/>
                </a:solidFill>
                <a:effectLst>
                  <a:outerShdw blurRad="38100" dist="38100" dir="2700000" algn="tl">
                    <a:srgbClr val="000000">
                      <a:alpha val="43137"/>
                    </a:srgbClr>
                  </a:outerShdw>
                </a:effectLst>
                <a:latin typeface="Garamond" pitchFamily="18" charset="0"/>
              </a:rPr>
              <a:t>OBJECTIVE</a:t>
            </a:r>
            <a:endParaRPr lang="en-IN" dirty="0">
              <a:solidFill>
                <a:schemeClr val="accent2"/>
              </a:solidFill>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ormAutofit lnSpcReduction="10000"/>
          </a:bodyPr>
          <a:lstStyle/>
          <a:p>
            <a:pPr algn="ctr">
              <a:buNone/>
            </a:pPr>
            <a:endParaRPr lang="en-IN" dirty="0" smtClean="0">
              <a:latin typeface="Calibri" pitchFamily="34" charset="0"/>
              <a:cs typeface="Calibri" pitchFamily="34" charset="0"/>
            </a:endParaRPr>
          </a:p>
          <a:p>
            <a:pPr>
              <a:buNone/>
            </a:pPr>
            <a:r>
              <a:rPr lang="en-IN" dirty="0" smtClean="0">
                <a:latin typeface="Gill Sans MT" pitchFamily="34" charset="0"/>
                <a:cs typeface="Calibri" pitchFamily="34" charset="0"/>
              </a:rPr>
              <a:t>	</a:t>
            </a:r>
            <a:r>
              <a:rPr lang="en-IN" dirty="0" smtClean="0">
                <a:solidFill>
                  <a:schemeClr val="tx1"/>
                </a:solidFill>
                <a:latin typeface="Gill Sans MT" pitchFamily="34" charset="0"/>
                <a:cs typeface="Calibri" pitchFamily="34" charset="0"/>
              </a:rPr>
              <a:t>The </a:t>
            </a:r>
            <a:r>
              <a:rPr lang="en-IN" dirty="0" smtClean="0">
                <a:solidFill>
                  <a:schemeClr val="tx1"/>
                </a:solidFill>
                <a:latin typeface="Gill Sans MT" pitchFamily="34" charset="0"/>
                <a:cs typeface="Calibri" pitchFamily="34" charset="0"/>
              </a:rPr>
              <a:t>main </a:t>
            </a:r>
            <a:r>
              <a:rPr lang="en-IN" dirty="0" smtClean="0">
                <a:solidFill>
                  <a:schemeClr val="tx1"/>
                </a:solidFill>
                <a:latin typeface="Gill Sans MT" pitchFamily="34" charset="0"/>
                <a:cs typeface="Calibri" pitchFamily="34" charset="0"/>
              </a:rPr>
              <a:t>objective of this project is to create a Book Finder app named </a:t>
            </a:r>
            <a:r>
              <a:rPr lang="en-IN" b="1" dirty="0" smtClean="0">
                <a:solidFill>
                  <a:schemeClr val="tx1"/>
                </a:solidFill>
                <a:latin typeface="Gill Sans MT" pitchFamily="34" charset="0"/>
                <a:cs typeface="Calibri" pitchFamily="34" charset="0"/>
              </a:rPr>
              <a:t>“Bookopedia”</a:t>
            </a:r>
            <a:r>
              <a:rPr lang="en-IN" dirty="0" smtClean="0">
                <a:solidFill>
                  <a:schemeClr val="tx1"/>
                </a:solidFill>
                <a:latin typeface="Gill Sans MT" pitchFamily="34" charset="0"/>
                <a:cs typeface="Calibri" pitchFamily="34" charset="0"/>
              </a:rPr>
              <a:t>. </a:t>
            </a:r>
            <a:endParaRPr lang="en-IN" dirty="0" smtClean="0">
              <a:solidFill>
                <a:schemeClr val="tx1"/>
              </a:solidFill>
              <a:latin typeface="Gill Sans MT" pitchFamily="34" charset="0"/>
              <a:cs typeface="Calibri" pitchFamily="34" charset="0"/>
            </a:endParaRPr>
          </a:p>
          <a:p>
            <a:pPr>
              <a:buNone/>
            </a:pPr>
            <a:endParaRPr lang="en-IN" dirty="0" smtClean="0">
              <a:solidFill>
                <a:schemeClr val="tx1"/>
              </a:solidFill>
              <a:latin typeface="Gill Sans MT" pitchFamily="34" charset="0"/>
              <a:cs typeface="Calibri" pitchFamily="34" charset="0"/>
            </a:endParaRPr>
          </a:p>
          <a:p>
            <a:pPr>
              <a:buNone/>
            </a:pPr>
            <a:r>
              <a:rPr lang="en-IN" dirty="0" smtClean="0">
                <a:solidFill>
                  <a:schemeClr val="tx1"/>
                </a:solidFill>
                <a:latin typeface="Gill Sans MT" pitchFamily="34" charset="0"/>
                <a:cs typeface="Calibri" pitchFamily="34" charset="0"/>
              </a:rPr>
              <a:t>	User can search any book to read by the use of any keyword like the author, name, book name, the name of the subject. After the search there will be list of related books and one can view and read more about the details of the book and can further purchase it.</a:t>
            </a:r>
            <a:endParaRPr lang="en-IN" dirty="0">
              <a:solidFill>
                <a:schemeClr val="tx1"/>
              </a:solidFill>
              <a:latin typeface="Gill Sans MT"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2"/>
                </a:solidFill>
                <a:effectLst>
                  <a:outerShdw blurRad="38100" dist="38100" dir="2700000" algn="tl">
                    <a:srgbClr val="000000">
                      <a:alpha val="43137"/>
                    </a:srgbClr>
                  </a:outerShdw>
                </a:effectLst>
                <a:latin typeface="Garamond" pitchFamily="18" charset="0"/>
              </a:rPr>
              <a:t>REFERENCES</a:t>
            </a:r>
            <a:endParaRPr lang="en-IN" dirty="0">
              <a:solidFill>
                <a:schemeClr val="accent2"/>
              </a:solidFill>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ormAutofit lnSpcReduction="10000"/>
          </a:bodyPr>
          <a:lstStyle/>
          <a:p>
            <a:r>
              <a:rPr lang="en-IN" dirty="0" smtClean="0">
                <a:hlinkClick r:id="rId2"/>
              </a:rPr>
              <a:t>https://developer.android.com/guide/index.html</a:t>
            </a:r>
            <a:endParaRPr lang="en-IN" dirty="0" smtClean="0"/>
          </a:p>
          <a:p>
            <a:endParaRPr lang="en-IN" dirty="0" smtClean="0"/>
          </a:p>
          <a:p>
            <a:r>
              <a:rPr lang="en-IN" dirty="0" smtClean="0">
                <a:hlinkClick r:id="rId3"/>
              </a:rPr>
              <a:t>https://stackoverflow.com/</a:t>
            </a:r>
            <a:endParaRPr lang="en-IN" dirty="0" smtClean="0"/>
          </a:p>
          <a:p>
            <a:endParaRPr lang="en-IN" dirty="0" smtClean="0"/>
          </a:p>
          <a:p>
            <a:r>
              <a:rPr lang="en-IN" dirty="0" smtClean="0">
                <a:hlinkClick r:id="rId4"/>
              </a:rPr>
              <a:t>https://trainings.internshala.com/</a:t>
            </a:r>
            <a:endParaRPr lang="en-IN" dirty="0" smtClean="0"/>
          </a:p>
          <a:p>
            <a:endParaRPr lang="en-IN" dirty="0" smtClean="0"/>
          </a:p>
          <a:p>
            <a:r>
              <a:rPr lang="en-IN" dirty="0" smtClean="0">
                <a:hlinkClick r:id="rId5"/>
              </a:rPr>
              <a:t>https://www.journaldev.com/9319/android-studio-project-structure-compiler-proguard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3202-thank you powerpoint template.png"/>
          <p:cNvPicPr>
            <a:picLocks noChangeAspect="1"/>
          </p:cNvPicPr>
          <p:nvPr/>
        </p:nvPicPr>
        <p:blipFill>
          <a:blip r:embed="rId2" cstate="print"/>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2"/>
                </a:solidFill>
                <a:effectLst>
                  <a:outerShdw blurRad="38100" dist="38100" dir="2700000" algn="tl">
                    <a:srgbClr val="000000">
                      <a:alpha val="43137"/>
                    </a:srgbClr>
                  </a:outerShdw>
                </a:effectLst>
                <a:latin typeface="Garamond" pitchFamily="18" charset="0"/>
              </a:rPr>
              <a:t>MOTIVATION</a:t>
            </a:r>
            <a:endParaRPr lang="en-IN" dirty="0">
              <a:solidFill>
                <a:schemeClr val="accent2"/>
              </a:solidFill>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lstStyle/>
          <a:p>
            <a:pPr>
              <a:buNone/>
            </a:pPr>
            <a:r>
              <a:rPr lang="en-IN" dirty="0" smtClean="0"/>
              <a:t>	</a:t>
            </a:r>
          </a:p>
          <a:p>
            <a:pPr>
              <a:buNone/>
            </a:pPr>
            <a:r>
              <a:rPr lang="en-IN" dirty="0" smtClean="0">
                <a:latin typeface="Gill Sans MT" pitchFamily="34" charset="0"/>
              </a:rPr>
              <a:t>	</a:t>
            </a:r>
            <a:r>
              <a:rPr lang="en-IN" dirty="0" smtClean="0">
                <a:solidFill>
                  <a:schemeClr val="tx1"/>
                </a:solidFill>
                <a:latin typeface="Gill Sans MT" pitchFamily="34" charset="0"/>
              </a:rPr>
              <a:t>Books have been the greatest source of learning all the while and having </a:t>
            </a:r>
            <a:r>
              <a:rPr lang="en-IN" dirty="0" smtClean="0">
                <a:solidFill>
                  <a:schemeClr val="tx1"/>
                </a:solidFill>
                <a:latin typeface="Gill Sans MT" pitchFamily="34" charset="0"/>
              </a:rPr>
              <a:t>them </a:t>
            </a:r>
            <a:r>
              <a:rPr lang="en-IN" dirty="0" smtClean="0">
                <a:solidFill>
                  <a:schemeClr val="tx1"/>
                </a:solidFill>
                <a:latin typeface="Gill Sans MT" pitchFamily="34" charset="0"/>
              </a:rPr>
              <a:t>at the </a:t>
            </a:r>
            <a:r>
              <a:rPr lang="en-IN" dirty="0" smtClean="0">
                <a:solidFill>
                  <a:schemeClr val="tx1"/>
                </a:solidFill>
                <a:latin typeface="Gill Sans MT" pitchFamily="34" charset="0"/>
              </a:rPr>
              <a:t>reach </a:t>
            </a:r>
            <a:r>
              <a:rPr lang="en-IN" dirty="0" smtClean="0">
                <a:solidFill>
                  <a:schemeClr val="tx1"/>
                </a:solidFill>
                <a:latin typeface="Gill Sans MT" pitchFamily="34" charset="0"/>
              </a:rPr>
              <a:t>of our fingertips would be an opportunity hardly any student would afford to miss.</a:t>
            </a:r>
          </a:p>
          <a:p>
            <a:pPr>
              <a:buNone/>
            </a:pPr>
            <a:endParaRPr lang="en-IN" dirty="0" smtClean="0">
              <a:solidFill>
                <a:schemeClr val="tx1"/>
              </a:solidFill>
              <a:latin typeface="Gill Sans MT" pitchFamily="34" charset="0"/>
            </a:endParaRPr>
          </a:p>
          <a:p>
            <a:pPr>
              <a:buNone/>
            </a:pPr>
            <a:r>
              <a:rPr lang="en-IN" dirty="0" smtClean="0">
                <a:solidFill>
                  <a:schemeClr val="tx1"/>
                </a:solidFill>
                <a:latin typeface="Gill Sans MT" pitchFamily="34" charset="0"/>
              </a:rPr>
              <a:t>	The goal of the app was to provide a way to the learners and users to get all the books they desire to read at a particular location rather than randomly surfing the Internet. </a:t>
            </a:r>
            <a:endParaRPr lang="en-IN" dirty="0">
              <a:solidFill>
                <a:schemeClr val="tx1"/>
              </a:solidFill>
              <a:latin typeface="Gill Sans M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2"/>
                </a:solidFill>
                <a:effectLst>
                  <a:outerShdw blurRad="38100" dist="38100" dir="2700000" algn="tl">
                    <a:srgbClr val="000000">
                      <a:alpha val="43137"/>
                    </a:srgbClr>
                  </a:outerShdw>
                </a:effectLst>
                <a:latin typeface="Garamond" pitchFamily="18" charset="0"/>
              </a:rPr>
              <a:t>TECHNOLOGY </a:t>
            </a:r>
            <a:r>
              <a:rPr lang="en-IN" dirty="0" smtClean="0">
                <a:solidFill>
                  <a:schemeClr val="accent2"/>
                </a:solidFill>
                <a:effectLst>
                  <a:outerShdw blurRad="38100" dist="38100" dir="2700000" algn="tl">
                    <a:srgbClr val="000000">
                      <a:alpha val="43137"/>
                    </a:srgbClr>
                  </a:outerShdw>
                </a:effectLst>
                <a:latin typeface="Garamond" pitchFamily="18" charset="0"/>
              </a:rPr>
              <a:t>USED</a:t>
            </a:r>
            <a:endParaRPr lang="en-IN" dirty="0">
              <a:solidFill>
                <a:schemeClr val="accent2"/>
              </a:solidFill>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ormAutofit fontScale="70000" lnSpcReduction="20000"/>
          </a:bodyPr>
          <a:lstStyle/>
          <a:p>
            <a:r>
              <a:rPr lang="en-IN" sz="2600" dirty="0" smtClean="0">
                <a:solidFill>
                  <a:schemeClr val="tx1"/>
                </a:solidFill>
                <a:latin typeface="Gill Sans MT" pitchFamily="34" charset="0"/>
              </a:rPr>
              <a:t>Android is a Linux based operating system designed primarily for touch screens devices such as Smartphone, tablets and computers. Released in late </a:t>
            </a:r>
            <a:r>
              <a:rPr lang="en-IN" sz="2600" dirty="0" smtClean="0">
                <a:solidFill>
                  <a:schemeClr val="tx1"/>
                </a:solidFill>
                <a:latin typeface="Gill Sans MT" pitchFamily="34" charset="0"/>
              </a:rPr>
              <a:t>2008,is </a:t>
            </a:r>
            <a:r>
              <a:rPr lang="en-IN" sz="2600" dirty="0" smtClean="0">
                <a:solidFill>
                  <a:schemeClr val="tx1"/>
                </a:solidFill>
                <a:latin typeface="Gill Sans MT" pitchFamily="34" charset="0"/>
              </a:rPr>
              <a:t>now </a:t>
            </a:r>
            <a:r>
              <a:rPr lang="en-IN" sz="2600" dirty="0" smtClean="0">
                <a:solidFill>
                  <a:schemeClr val="tx1"/>
                </a:solidFill>
                <a:latin typeface="Gill Sans MT" pitchFamily="34" charset="0"/>
              </a:rPr>
              <a:t>owned </a:t>
            </a:r>
            <a:r>
              <a:rPr lang="en-IN" sz="2600" dirty="0" smtClean="0">
                <a:solidFill>
                  <a:schemeClr val="tx1"/>
                </a:solidFill>
                <a:latin typeface="Gill Sans MT" pitchFamily="34" charset="0"/>
              </a:rPr>
              <a:t>by Google.</a:t>
            </a:r>
            <a:r>
              <a:rPr lang="ru-RU" altLang="en-US" sz="2600" dirty="0" smtClean="0">
                <a:solidFill>
                  <a:schemeClr val="tx1"/>
                </a:solidFill>
                <a:cs typeface="Calibri" charset="0"/>
              </a:rPr>
              <a:t> Currently, the Android platform serves 35 billion users, </a:t>
            </a:r>
            <a:r>
              <a:rPr lang="ru-RU" altLang="en-US" sz="2600" dirty="0" smtClean="0">
                <a:solidFill>
                  <a:schemeClr val="tx1"/>
                </a:solidFill>
                <a:cs typeface="Calibri" charset="0"/>
              </a:rPr>
              <a:t>which</a:t>
            </a:r>
            <a:r>
              <a:rPr lang="en-IN" altLang="en-US" sz="2600" dirty="0" smtClean="0">
                <a:solidFill>
                  <a:schemeClr val="tx1"/>
                </a:solidFill>
                <a:latin typeface="Gill Sans MT" pitchFamily="34" charset="0"/>
                <a:cs typeface="Calibri" charset="0"/>
              </a:rPr>
              <a:t> </a:t>
            </a:r>
            <a:r>
              <a:rPr lang="ru-RU" altLang="en-US" sz="2600" dirty="0" smtClean="0">
                <a:solidFill>
                  <a:schemeClr val="tx1"/>
                </a:solidFill>
                <a:cs typeface="Calibri" charset="0"/>
              </a:rPr>
              <a:t>is</a:t>
            </a:r>
            <a:r>
              <a:rPr lang="en-IN" altLang="en-US" sz="2600" dirty="0" smtClean="0">
                <a:solidFill>
                  <a:schemeClr val="tx1"/>
                </a:solidFill>
                <a:latin typeface="Gill Sans MT" pitchFamily="34" charset="0"/>
                <a:cs typeface="Calibri" charset="0"/>
              </a:rPr>
              <a:t> </a:t>
            </a:r>
            <a:r>
              <a:rPr lang="ru-RU" altLang="en-US" sz="2600" dirty="0" smtClean="0">
                <a:solidFill>
                  <a:schemeClr val="tx1"/>
                </a:solidFill>
                <a:cs typeface="Calibri" charset="0"/>
              </a:rPr>
              <a:t>more </a:t>
            </a:r>
            <a:r>
              <a:rPr lang="ru-RU" altLang="en-US" sz="2600" dirty="0" smtClean="0">
                <a:solidFill>
                  <a:schemeClr val="tx1"/>
                </a:solidFill>
                <a:cs typeface="Calibri" charset="0"/>
              </a:rPr>
              <a:t>than any other mobile operating system</a:t>
            </a:r>
            <a:r>
              <a:rPr lang="ru-RU" altLang="en-US" sz="2600" dirty="0" smtClean="0">
                <a:solidFill>
                  <a:schemeClr val="tx1"/>
                </a:solidFill>
                <a:cs typeface="Calibri" charset="0"/>
              </a:rPr>
              <a:t>.</a:t>
            </a:r>
            <a:endParaRPr lang="en-IN" altLang="en-US" sz="2600" dirty="0" smtClean="0">
              <a:solidFill>
                <a:schemeClr val="tx1"/>
              </a:solidFill>
              <a:latin typeface="Gill Sans MT" pitchFamily="34" charset="0"/>
              <a:cs typeface="Calibri" charset="0"/>
            </a:endParaRPr>
          </a:p>
          <a:p>
            <a:endParaRPr lang="en-IN" altLang="en-US" sz="2600" dirty="0" smtClean="0">
              <a:solidFill>
                <a:schemeClr val="tx1"/>
              </a:solidFill>
              <a:latin typeface="Gill Sans MT" pitchFamily="34" charset="0"/>
              <a:cs typeface="Calibri" charset="0"/>
            </a:endParaRPr>
          </a:p>
          <a:p>
            <a:r>
              <a:rPr lang="en-US" sz="2600" b="1" u="sng" dirty="0" smtClean="0">
                <a:ln w="9525" cap="flat" cmpd="sng" algn="ctr">
                  <a:noFill/>
                  <a:prstDash val="solid"/>
                  <a:round/>
                  <a:headEnd type="none" w="med" len="med"/>
                  <a:tailEnd type="none" w="med" len="med"/>
                </a:ln>
                <a:solidFill>
                  <a:schemeClr val="tx1"/>
                </a:solidFill>
                <a:latin typeface="Gill Sans MT" pitchFamily="34" charset="0"/>
                <a:cs typeface="Gabriola"/>
                <a:sym typeface="Wingdings"/>
              </a:rPr>
              <a:t>Android </a:t>
            </a:r>
            <a:r>
              <a:rPr lang="en-US" sz="2600" b="1" u="sng" dirty="0" smtClean="0">
                <a:ln w="9525" cap="flat" cmpd="sng" algn="ctr">
                  <a:noFill/>
                  <a:prstDash val="solid"/>
                  <a:round/>
                  <a:headEnd type="none" w="med" len="med"/>
                  <a:tailEnd type="none" w="med" len="med"/>
                </a:ln>
                <a:solidFill>
                  <a:schemeClr val="tx1"/>
                </a:solidFill>
                <a:latin typeface="Gill Sans MT" pitchFamily="34" charset="0"/>
                <a:cs typeface="Gabriola"/>
                <a:sym typeface="Wingdings"/>
              </a:rPr>
              <a:t>App Development :</a:t>
            </a:r>
            <a:r>
              <a:rPr lang="en-US" sz="2600" b="1" dirty="0" smtClean="0">
                <a:ln w="9525" cap="flat" cmpd="sng" algn="ctr">
                  <a:noFill/>
                  <a:prstDash val="solid"/>
                  <a:round/>
                  <a:headEnd type="none" w="med" len="med"/>
                  <a:tailEnd type="none" w="med" len="med"/>
                </a:ln>
                <a:solidFill>
                  <a:schemeClr val="tx1"/>
                </a:solidFill>
                <a:latin typeface="Gill Sans MT" pitchFamily="34" charset="0"/>
                <a:cs typeface="Gabriola"/>
                <a:sym typeface="Wingdings"/>
              </a:rPr>
              <a:t> </a:t>
            </a:r>
            <a:r>
              <a:rPr lang="en-US" sz="2600" dirty="0" smtClean="0">
                <a:ln w="9525" cap="flat" cmpd="sng" algn="ctr">
                  <a:noFill/>
                  <a:prstDash val="solid"/>
                  <a:round/>
                  <a:headEnd type="none" w="med" len="med"/>
                  <a:tailEnd type="none" w="med" len="med"/>
                </a:ln>
                <a:solidFill>
                  <a:schemeClr val="tx1"/>
                </a:solidFill>
                <a:latin typeface="Gill Sans MT" pitchFamily="34" charset="0"/>
                <a:cs typeface="Calibri" panose="020F0502020204030204" pitchFamily="34" charset="0"/>
                <a:sym typeface="Wingdings"/>
              </a:rPr>
              <a:t>It is the process by which applications are created for the devices running the Android OS. Google states that android apps can be written using Kotlin, Java and C++, using the Android SDK</a:t>
            </a:r>
            <a:r>
              <a:rPr lang="en-US" sz="2600" dirty="0" smtClean="0">
                <a:ln w="9525" cap="flat" cmpd="sng" algn="ctr">
                  <a:noFill/>
                  <a:prstDash val="solid"/>
                  <a:round/>
                  <a:headEnd type="none" w="med" len="med"/>
                  <a:tailEnd type="none" w="med" len="med"/>
                </a:ln>
                <a:solidFill>
                  <a:schemeClr val="tx1"/>
                </a:solidFill>
                <a:latin typeface="Gill Sans MT" pitchFamily="34" charset="0"/>
                <a:cs typeface="Calibri" panose="020F0502020204030204" pitchFamily="34" charset="0"/>
                <a:sym typeface="Wingdings"/>
              </a:rPr>
              <a:t>.</a:t>
            </a:r>
          </a:p>
          <a:p>
            <a:endParaRPr lang="en-IN" sz="3800" dirty="0" smtClean="0">
              <a:solidFill>
                <a:schemeClr val="tx1"/>
              </a:solidFill>
              <a:latin typeface="Gill Sans MT" pitchFamily="34" charset="0"/>
              <a:cs typeface="Arial" panose="020B0604020202020204" pitchFamily="34" charset="0"/>
            </a:endParaRPr>
          </a:p>
          <a:p>
            <a:r>
              <a:rPr lang="en-US" altLang="en-US" sz="2600" b="1" u="sng" dirty="0" smtClean="0">
                <a:solidFill>
                  <a:schemeClr val="tx1"/>
                </a:solidFill>
                <a:latin typeface="Gill Sans MT" pitchFamily="34" charset="0"/>
                <a:cs typeface="Calibri" charset="0"/>
              </a:rPr>
              <a:t>Android Studio:</a:t>
            </a:r>
            <a:r>
              <a:rPr lang="en-IN" altLang="en-US" sz="2600" dirty="0" smtClean="0">
                <a:solidFill>
                  <a:schemeClr val="tx1"/>
                </a:solidFill>
                <a:latin typeface="Gill Sans MT" pitchFamily="34" charset="0"/>
              </a:rPr>
              <a:t> Android Studio is the official Integrated Development Environment (IDE) for Android app </a:t>
            </a:r>
            <a:r>
              <a:rPr lang="en-IN" altLang="en-US" sz="2600" dirty="0" smtClean="0">
                <a:solidFill>
                  <a:schemeClr val="tx1"/>
                </a:solidFill>
                <a:latin typeface="Gill Sans MT" pitchFamily="34" charset="0"/>
              </a:rPr>
              <a:t>d</a:t>
            </a:r>
            <a:r>
              <a:rPr lang="en-IN" sz="2600" dirty="0" smtClean="0">
                <a:solidFill>
                  <a:schemeClr val="tx1"/>
                </a:solidFill>
                <a:latin typeface="Gill Sans MT" pitchFamily="34" charset="0"/>
              </a:rPr>
              <a:t>evelopment</a:t>
            </a:r>
            <a:r>
              <a:rPr lang="en-IN" altLang="en-US" sz="2600" dirty="0" smtClean="0">
                <a:solidFill>
                  <a:schemeClr val="tx1"/>
                </a:solidFill>
                <a:latin typeface="Gill Sans MT" pitchFamily="34" charset="0"/>
              </a:rPr>
              <a:t>. </a:t>
            </a:r>
            <a:r>
              <a:rPr lang="en-IN" altLang="en-US" sz="2600" dirty="0" smtClean="0">
                <a:solidFill>
                  <a:schemeClr val="tx1"/>
                </a:solidFill>
                <a:latin typeface="Gill Sans MT" pitchFamily="34" charset="0"/>
              </a:rPr>
              <a:t>It has IntelliJ’s powerful code editor and developer tools, and various other features that enhance productivity while developing Android </a:t>
            </a:r>
            <a:r>
              <a:rPr lang="en-IN" altLang="en-US" sz="2600" dirty="0" smtClean="0">
                <a:solidFill>
                  <a:schemeClr val="tx1"/>
                </a:solidFill>
                <a:latin typeface="Gill Sans MT" pitchFamily="34" charset="0"/>
              </a:rPr>
              <a:t>apps</a:t>
            </a:r>
          </a:p>
          <a:p>
            <a:pPr>
              <a:buNone/>
            </a:pPr>
            <a:endParaRPr lang="en-IN" altLang="en-US" sz="2600" dirty="0" smtClean="0">
              <a:solidFill>
                <a:schemeClr val="tx1"/>
              </a:solidFill>
              <a:latin typeface="Gill Sans MT" pitchFamily="34" charset="0"/>
            </a:endParaRP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2"/>
                </a:solidFill>
                <a:effectLst>
                  <a:outerShdw blurRad="38100" dist="38100" dir="2700000" algn="tl">
                    <a:srgbClr val="000000">
                      <a:alpha val="43137"/>
                    </a:srgbClr>
                  </a:outerShdw>
                </a:effectLst>
                <a:latin typeface="Garamond" pitchFamily="18" charset="0"/>
              </a:rPr>
              <a:t>LANGUAGES USED</a:t>
            </a:r>
            <a:endParaRPr lang="en-IN" dirty="0">
              <a:solidFill>
                <a:schemeClr val="accent2"/>
              </a:solidFill>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ormAutofit lnSpcReduction="10000"/>
          </a:bodyPr>
          <a:lstStyle/>
          <a:p>
            <a:r>
              <a:rPr lang="en-IN" sz="1800" dirty="0" smtClean="0">
                <a:solidFill>
                  <a:schemeClr val="tx1"/>
                </a:solidFill>
                <a:latin typeface="Gill Sans MT" pitchFamily="34" charset="0"/>
              </a:rPr>
              <a:t>Languages used in building an Android Application are classified as per the Front End and Back End. For designing the Front End of an application we have used XML and for designing the Back End we have used Kotlin. </a:t>
            </a:r>
            <a:endParaRPr lang="en-IN" sz="1800" dirty="0" smtClean="0">
              <a:solidFill>
                <a:schemeClr val="tx1"/>
              </a:solidFill>
              <a:latin typeface="Gill Sans MT" pitchFamily="34" charset="0"/>
            </a:endParaRPr>
          </a:p>
          <a:p>
            <a:pPr>
              <a:buNone/>
            </a:pPr>
            <a:endParaRPr lang="en-IN" sz="1800" dirty="0" smtClean="0">
              <a:solidFill>
                <a:schemeClr val="tx1"/>
              </a:solidFill>
              <a:latin typeface="Gill Sans MT" pitchFamily="34" charset="0"/>
            </a:endParaRPr>
          </a:p>
          <a:p>
            <a:r>
              <a:rPr lang="en-IN" sz="1800" dirty="0" smtClean="0">
                <a:solidFill>
                  <a:schemeClr val="tx1"/>
                </a:solidFill>
                <a:latin typeface="Gill Sans MT" pitchFamily="34" charset="0"/>
              </a:rPr>
              <a:t>XML </a:t>
            </a:r>
            <a:r>
              <a:rPr lang="en-IN" sz="1800" dirty="0" smtClean="0">
                <a:solidFill>
                  <a:schemeClr val="tx1"/>
                </a:solidFill>
                <a:latin typeface="Gill Sans MT" pitchFamily="34" charset="0"/>
              </a:rPr>
              <a:t>is the extensible Markup Language. It is the metalanguage which allow users to define their own customized markup language especially in order to display documents on </a:t>
            </a:r>
            <a:r>
              <a:rPr lang="en-IN" sz="1800" dirty="0" smtClean="0">
                <a:solidFill>
                  <a:schemeClr val="tx1"/>
                </a:solidFill>
                <a:latin typeface="Gill Sans MT" pitchFamily="34" charset="0"/>
              </a:rPr>
              <a:t>Internet.</a:t>
            </a:r>
          </a:p>
          <a:p>
            <a:pPr>
              <a:buNone/>
            </a:pPr>
            <a:endParaRPr lang="en-IN" sz="1800" dirty="0" smtClean="0">
              <a:solidFill>
                <a:schemeClr val="tx1"/>
              </a:solidFill>
              <a:latin typeface="Gill Sans MT" pitchFamily="34" charset="0"/>
            </a:endParaRPr>
          </a:p>
          <a:p>
            <a:r>
              <a:rPr lang="en-IN" sz="1800" dirty="0" smtClean="0">
                <a:solidFill>
                  <a:schemeClr val="tx1"/>
                </a:solidFill>
              </a:rPr>
              <a:t>Kotlin is cross platform, general purpose programming language with type inference. It can interoperate fully with Java but type inference allow its syntax to be more concise.</a:t>
            </a:r>
            <a:r>
              <a:rPr lang="en-IN" sz="1800" dirty="0" smtClean="0">
                <a:solidFill>
                  <a:schemeClr val="tx1"/>
                </a:solidFill>
                <a:latin typeface="Gill Sans MT" pitchFamily="34" charset="0"/>
              </a:rPr>
              <a:t> </a:t>
            </a:r>
            <a:r>
              <a:rPr lang="en-IN" sz="1800" dirty="0" smtClean="0">
                <a:solidFill>
                  <a:schemeClr val="tx1"/>
                </a:solidFill>
                <a:latin typeface="Gill Sans MT" pitchFamily="34" charset="0"/>
              </a:rPr>
              <a:t>Kotlin is the fundamental language of Android since 2017 as declared by Google</a:t>
            </a:r>
            <a:endParaRPr lang="en-IN" sz="1800" dirty="0">
              <a:solidFill>
                <a:schemeClr val="tx1"/>
              </a:solidFill>
              <a:latin typeface="Gill Sans M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2"/>
            <a:ext cx="8229600" cy="857250"/>
          </a:xfrm>
        </p:spPr>
        <p:txBody>
          <a:bodyPr>
            <a:normAutofit fontScale="90000"/>
          </a:bodyPr>
          <a:lstStyle/>
          <a:p>
            <a:pPr algn="ctr"/>
            <a:r>
              <a:rPr lang="en-IN" dirty="0" smtClean="0">
                <a:solidFill>
                  <a:schemeClr val="accent2"/>
                </a:solidFill>
                <a:effectLst>
                  <a:outerShdw blurRad="38100" dist="38100" dir="2700000" algn="tl">
                    <a:srgbClr val="000000">
                      <a:alpha val="43137"/>
                    </a:srgbClr>
                  </a:outerShdw>
                </a:effectLst>
                <a:latin typeface="Garamond" pitchFamily="18" charset="0"/>
              </a:rPr>
              <a:t>HARDWARE AND SOFTWARE REQUIREMENTS</a:t>
            </a:r>
            <a:endParaRPr lang="en-IN" dirty="0">
              <a:solidFill>
                <a:schemeClr val="accent2"/>
              </a:solidFill>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a:xfrm>
            <a:off x="467544" y="1491630"/>
            <a:ext cx="8229600" cy="3394472"/>
          </a:xfrm>
        </p:spPr>
        <p:txBody>
          <a:bodyPr>
            <a:normAutofit fontScale="77500" lnSpcReduction="20000"/>
          </a:bodyPr>
          <a:lstStyle/>
          <a:p>
            <a:r>
              <a:rPr lang="en-IN" b="1" dirty="0" smtClean="0">
                <a:latin typeface="Gill Sans MT" pitchFamily="34" charset="0"/>
              </a:rPr>
              <a:t>Hardware </a:t>
            </a:r>
            <a:r>
              <a:rPr lang="en-IN" b="1" dirty="0" smtClean="0">
                <a:latin typeface="Gill Sans MT" pitchFamily="34" charset="0"/>
              </a:rPr>
              <a:t>Requirement </a:t>
            </a:r>
            <a:endParaRPr lang="en-IN" b="1" dirty="0" smtClean="0">
              <a:latin typeface="Gill Sans MT" pitchFamily="34" charset="0"/>
            </a:endParaRPr>
          </a:p>
          <a:p>
            <a:pPr>
              <a:buNone/>
            </a:pPr>
            <a:endParaRPr lang="en-IN" b="1" dirty="0" smtClean="0">
              <a:latin typeface="Gill Sans MT" pitchFamily="34" charset="0"/>
            </a:endParaRPr>
          </a:p>
          <a:p>
            <a:pPr lvl="2">
              <a:buClr>
                <a:schemeClr val="tx1"/>
              </a:buClr>
              <a:buFont typeface="Wingdings" pitchFamily="2" charset="2"/>
              <a:buChar char="v"/>
            </a:pPr>
            <a:r>
              <a:rPr lang="en-IN" dirty="0" smtClean="0">
                <a:solidFill>
                  <a:schemeClr val="tx1"/>
                </a:solidFill>
                <a:latin typeface="Gill Sans MT" pitchFamily="34" charset="0"/>
              </a:rPr>
              <a:t>Processor :Intel </a:t>
            </a:r>
            <a:r>
              <a:rPr lang="en-IN" dirty="0" smtClean="0">
                <a:solidFill>
                  <a:schemeClr val="tx1"/>
                </a:solidFill>
                <a:latin typeface="Gill Sans MT" pitchFamily="34" charset="0"/>
              </a:rPr>
              <a:t>i5 </a:t>
            </a:r>
          </a:p>
          <a:p>
            <a:pPr lvl="2">
              <a:buClr>
                <a:schemeClr val="tx1"/>
              </a:buClr>
              <a:buFont typeface="Wingdings" pitchFamily="2" charset="2"/>
              <a:buChar char="v"/>
            </a:pPr>
            <a:r>
              <a:rPr lang="en-IN" dirty="0" smtClean="0">
                <a:solidFill>
                  <a:schemeClr val="tx1"/>
                </a:solidFill>
                <a:latin typeface="Gill Sans MT" pitchFamily="34" charset="0"/>
              </a:rPr>
              <a:t>Operating </a:t>
            </a:r>
            <a:r>
              <a:rPr lang="en-IN" dirty="0" smtClean="0">
                <a:solidFill>
                  <a:schemeClr val="tx1"/>
                </a:solidFill>
                <a:latin typeface="Gill Sans MT" pitchFamily="34" charset="0"/>
              </a:rPr>
              <a:t>System :Any Operating System </a:t>
            </a:r>
            <a:endParaRPr lang="en-IN" dirty="0" smtClean="0">
              <a:solidFill>
                <a:schemeClr val="tx1"/>
              </a:solidFill>
              <a:latin typeface="Gill Sans MT" pitchFamily="34" charset="0"/>
            </a:endParaRPr>
          </a:p>
          <a:p>
            <a:pPr lvl="2">
              <a:buClr>
                <a:schemeClr val="tx1"/>
              </a:buClr>
              <a:buFont typeface="Wingdings" pitchFamily="2" charset="2"/>
              <a:buChar char="v"/>
            </a:pPr>
            <a:r>
              <a:rPr lang="en-IN" dirty="0" smtClean="0">
                <a:solidFill>
                  <a:schemeClr val="tx1"/>
                </a:solidFill>
                <a:latin typeface="Gill Sans MT" pitchFamily="34" charset="0"/>
              </a:rPr>
              <a:t>RAM </a:t>
            </a:r>
            <a:r>
              <a:rPr lang="en-IN" dirty="0" smtClean="0">
                <a:solidFill>
                  <a:schemeClr val="tx1"/>
                </a:solidFill>
                <a:latin typeface="Gill Sans MT" pitchFamily="34" charset="0"/>
              </a:rPr>
              <a:t>: 8 GB (or higher) </a:t>
            </a:r>
            <a:endParaRPr lang="en-IN" dirty="0" smtClean="0">
              <a:solidFill>
                <a:schemeClr val="tx1"/>
              </a:solidFill>
              <a:latin typeface="Gill Sans MT" pitchFamily="34" charset="0"/>
            </a:endParaRPr>
          </a:p>
          <a:p>
            <a:pPr lvl="2">
              <a:buClr>
                <a:schemeClr val="tx1"/>
              </a:buClr>
              <a:buFont typeface="Wingdings" pitchFamily="2" charset="2"/>
              <a:buChar char="v"/>
            </a:pPr>
            <a:r>
              <a:rPr lang="en-IN" dirty="0" smtClean="0">
                <a:solidFill>
                  <a:schemeClr val="tx1"/>
                </a:solidFill>
                <a:latin typeface="Gill Sans MT" pitchFamily="34" charset="0"/>
              </a:rPr>
              <a:t>Hard </a:t>
            </a:r>
            <a:r>
              <a:rPr lang="en-IN" dirty="0" smtClean="0">
                <a:solidFill>
                  <a:schemeClr val="tx1"/>
                </a:solidFill>
                <a:latin typeface="Gill Sans MT" pitchFamily="34" charset="0"/>
              </a:rPr>
              <a:t>disk : </a:t>
            </a:r>
            <a:r>
              <a:rPr lang="en-IN" dirty="0" smtClean="0">
                <a:solidFill>
                  <a:schemeClr val="tx1"/>
                </a:solidFill>
                <a:latin typeface="Gill Sans MT" pitchFamily="34" charset="0"/>
              </a:rPr>
              <a:t>256GB</a:t>
            </a:r>
          </a:p>
          <a:p>
            <a:pPr lvl="2">
              <a:buClr>
                <a:schemeClr val="tx1"/>
              </a:buClr>
              <a:buNone/>
            </a:pPr>
            <a:endParaRPr lang="en-IN" dirty="0" smtClean="0">
              <a:solidFill>
                <a:schemeClr val="tx1"/>
              </a:solidFill>
              <a:latin typeface="Gill Sans MT" pitchFamily="34" charset="0"/>
            </a:endParaRPr>
          </a:p>
          <a:p>
            <a:r>
              <a:rPr lang="en-IN" b="1" dirty="0" smtClean="0">
                <a:latin typeface="Gill Sans MT" pitchFamily="34" charset="0"/>
              </a:rPr>
              <a:t> </a:t>
            </a:r>
            <a:r>
              <a:rPr lang="en-IN" b="1" dirty="0" smtClean="0">
                <a:latin typeface="Gill Sans MT" pitchFamily="34" charset="0"/>
              </a:rPr>
              <a:t>Software </a:t>
            </a:r>
            <a:r>
              <a:rPr lang="en-IN" b="1" dirty="0" smtClean="0">
                <a:latin typeface="Gill Sans MT" pitchFamily="34" charset="0"/>
              </a:rPr>
              <a:t>Requirement</a:t>
            </a:r>
          </a:p>
          <a:p>
            <a:pPr>
              <a:buNone/>
            </a:pPr>
            <a:endParaRPr lang="en-IN" b="1" dirty="0" smtClean="0">
              <a:latin typeface="Gill Sans MT" pitchFamily="34" charset="0"/>
            </a:endParaRPr>
          </a:p>
          <a:p>
            <a:pPr lvl="2">
              <a:buClr>
                <a:schemeClr val="tx1"/>
              </a:buClr>
              <a:buFont typeface="Wingdings" pitchFamily="2" charset="2"/>
              <a:buChar char="v"/>
            </a:pPr>
            <a:r>
              <a:rPr lang="en-IN" dirty="0" smtClean="0">
                <a:solidFill>
                  <a:schemeClr val="tx1"/>
                </a:solidFill>
                <a:latin typeface="Gill Sans MT" pitchFamily="34" charset="0"/>
              </a:rPr>
              <a:t>Software </a:t>
            </a:r>
            <a:r>
              <a:rPr lang="en-IN" dirty="0" smtClean="0">
                <a:solidFill>
                  <a:schemeClr val="tx1"/>
                </a:solidFill>
                <a:latin typeface="Gill Sans MT" pitchFamily="34" charset="0"/>
              </a:rPr>
              <a:t>used: Android Studio </a:t>
            </a:r>
            <a:endParaRPr lang="en-IN" dirty="0" smtClean="0">
              <a:solidFill>
                <a:schemeClr val="tx1"/>
              </a:solidFill>
              <a:latin typeface="Gill Sans MT" pitchFamily="34" charset="0"/>
            </a:endParaRPr>
          </a:p>
          <a:p>
            <a:pPr lvl="2">
              <a:buClr>
                <a:schemeClr val="tx1"/>
              </a:buClr>
              <a:buFont typeface="Wingdings" pitchFamily="2" charset="2"/>
              <a:buChar char="v"/>
            </a:pPr>
            <a:r>
              <a:rPr lang="en-IN" dirty="0" smtClean="0">
                <a:solidFill>
                  <a:schemeClr val="tx1"/>
                </a:solidFill>
                <a:latin typeface="Gill Sans MT" pitchFamily="34" charset="0"/>
              </a:rPr>
              <a:t>Language </a:t>
            </a:r>
            <a:r>
              <a:rPr lang="en-IN" dirty="0" smtClean="0">
                <a:solidFill>
                  <a:schemeClr val="tx1"/>
                </a:solidFill>
                <a:latin typeface="Gill Sans MT" pitchFamily="34" charset="0"/>
              </a:rPr>
              <a:t>used : Kotlin, XML </a:t>
            </a:r>
            <a:endParaRPr lang="en-IN" dirty="0" smtClean="0">
              <a:solidFill>
                <a:schemeClr val="tx1"/>
              </a:solidFill>
              <a:latin typeface="Gill Sans MT" pitchFamily="34" charset="0"/>
            </a:endParaRPr>
          </a:p>
          <a:p>
            <a:pPr lvl="2">
              <a:buClr>
                <a:schemeClr val="tx1"/>
              </a:buClr>
              <a:buFont typeface="Wingdings" pitchFamily="2" charset="2"/>
              <a:buChar char="v"/>
            </a:pPr>
            <a:r>
              <a:rPr lang="en-IN" dirty="0" smtClean="0">
                <a:solidFill>
                  <a:schemeClr val="tx1"/>
                </a:solidFill>
                <a:latin typeface="Gill Sans MT" pitchFamily="34" charset="0"/>
              </a:rPr>
              <a:t>Database</a:t>
            </a:r>
            <a:r>
              <a:rPr lang="en-IN" dirty="0" smtClean="0">
                <a:solidFill>
                  <a:schemeClr val="tx1"/>
                </a:solidFill>
                <a:latin typeface="Gill Sans MT" pitchFamily="34" charset="0"/>
              </a:rPr>
              <a:t>: Firebase </a:t>
            </a:r>
            <a:endParaRPr lang="en-IN" dirty="0" smtClean="0">
              <a:solidFill>
                <a:schemeClr val="tx1"/>
              </a:solidFill>
              <a:latin typeface="Gill Sans MT" pitchFamily="34" charset="0"/>
            </a:endParaRPr>
          </a:p>
          <a:p>
            <a:pPr lvl="2">
              <a:buClr>
                <a:schemeClr val="tx1"/>
              </a:buClr>
              <a:buFont typeface="Wingdings" pitchFamily="2" charset="2"/>
              <a:buChar char="v"/>
            </a:pPr>
            <a:r>
              <a:rPr lang="en-IN" dirty="0" smtClean="0">
                <a:solidFill>
                  <a:schemeClr val="tx1"/>
                </a:solidFill>
                <a:latin typeface="Gill Sans MT" pitchFamily="34" charset="0"/>
              </a:rPr>
              <a:t>User </a:t>
            </a:r>
            <a:r>
              <a:rPr lang="en-IN" dirty="0" smtClean="0">
                <a:solidFill>
                  <a:schemeClr val="tx1"/>
                </a:solidFill>
                <a:latin typeface="Gill Sans MT" pitchFamily="34" charset="0"/>
              </a:rPr>
              <a:t>Interface Design : Android Application</a:t>
            </a:r>
            <a:endParaRPr lang="en-IN" dirty="0">
              <a:solidFill>
                <a:schemeClr val="tx1"/>
              </a:solidFill>
              <a:latin typeface="Gill Sans MT" pitchFamily="34" charset="0"/>
            </a:endParaRPr>
          </a:p>
        </p:txBody>
      </p:sp>
      <p:pic>
        <p:nvPicPr>
          <p:cNvPr id="8" name="Picture 7" descr="pasted image 0.png"/>
          <p:cNvPicPr>
            <a:picLocks noChangeAspect="1"/>
          </p:cNvPicPr>
          <p:nvPr/>
        </p:nvPicPr>
        <p:blipFill>
          <a:blip r:embed="rId2" cstate="print"/>
          <a:stretch>
            <a:fillRect/>
          </a:stretch>
        </p:blipFill>
        <p:spPr>
          <a:xfrm>
            <a:off x="7380312" y="3363838"/>
            <a:ext cx="1587271" cy="158417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0-11-23 at 2.49.51 PM.jpeg"/>
          <p:cNvPicPr>
            <a:picLocks noGrp="1" noChangeAspect="1"/>
          </p:cNvPicPr>
          <p:nvPr>
            <p:ph idx="1"/>
          </p:nvPr>
        </p:nvPicPr>
        <p:blipFill>
          <a:blip r:embed="rId2" cstate="print"/>
          <a:stretch>
            <a:fillRect/>
          </a:stretch>
        </p:blipFill>
        <p:spPr>
          <a:xfrm>
            <a:off x="3923928" y="339502"/>
            <a:ext cx="4896000" cy="4515966"/>
          </a:xfrm>
        </p:spPr>
      </p:pic>
      <p:sp>
        <p:nvSpPr>
          <p:cNvPr id="3" name="Title 2"/>
          <p:cNvSpPr>
            <a:spLocks noGrp="1"/>
          </p:cNvSpPr>
          <p:nvPr>
            <p:ph type="title"/>
          </p:nvPr>
        </p:nvSpPr>
        <p:spPr>
          <a:xfrm>
            <a:off x="152400" y="1426464"/>
            <a:ext cx="2377440" cy="2009382"/>
          </a:xfrm>
          <a:ln>
            <a:noFill/>
          </a:ln>
        </p:spPr>
        <p:txBody>
          <a:bodyPr>
            <a:normAutofit/>
          </a:bodyPr>
          <a:lstStyle/>
          <a:p>
            <a:pPr algn="ctr"/>
            <a:r>
              <a:rPr lang="en-IN" sz="2800" dirty="0" smtClean="0">
                <a:ln w="12700" cmpd="sng">
                  <a:noFill/>
                  <a:prstDash val="solid"/>
                </a:ln>
                <a:solidFill>
                  <a:schemeClr val="bg1"/>
                </a:solidFill>
                <a:latin typeface="Garamond" pitchFamily="18" charset="0"/>
              </a:rPr>
              <a:t>Flow Chart for User</a:t>
            </a:r>
            <a:r>
              <a:rPr lang="en-IN" sz="2800" dirty="0" smtClean="0">
                <a:solidFill>
                  <a:schemeClr val="bg1"/>
                </a:solidFill>
              </a:rPr>
              <a:t/>
            </a:r>
            <a:br>
              <a:rPr lang="en-IN" sz="2800" dirty="0" smtClean="0">
                <a:solidFill>
                  <a:schemeClr val="bg1"/>
                </a:solidFill>
              </a:rPr>
            </a:b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36562"/>
            <a:ext cx="8229600" cy="1008112"/>
          </a:xfrm>
        </p:spPr>
        <p:txBody>
          <a:bodyPr>
            <a:normAutofit/>
          </a:bodyPr>
          <a:lstStyle/>
          <a:p>
            <a:pPr algn="ctr"/>
            <a:r>
              <a:rPr lang="en-IN" dirty="0" smtClean="0">
                <a:solidFill>
                  <a:schemeClr val="accent2"/>
                </a:solidFill>
                <a:effectLst>
                  <a:outerShdw blurRad="38100" dist="38100" dir="2700000" algn="tl">
                    <a:srgbClr val="000000">
                      <a:alpha val="43137"/>
                    </a:srgbClr>
                  </a:outerShdw>
                </a:effectLst>
                <a:latin typeface="Garamond" pitchFamily="18" charset="0"/>
              </a:rPr>
              <a:t>USER  </a:t>
            </a:r>
            <a:r>
              <a:rPr lang="en-IN" dirty="0" smtClean="0">
                <a:solidFill>
                  <a:schemeClr val="accent2"/>
                </a:solidFill>
                <a:effectLst>
                  <a:outerShdw blurRad="38100" dist="38100" dir="2700000" algn="tl">
                    <a:srgbClr val="000000">
                      <a:alpha val="43137"/>
                    </a:srgbClr>
                  </a:outerShdw>
                </a:effectLst>
                <a:latin typeface="Garamond" pitchFamily="18" charset="0"/>
              </a:rPr>
              <a:t>INTERFACE</a:t>
            </a:r>
            <a:endParaRPr lang="en-IN" dirty="0">
              <a:solidFill>
                <a:schemeClr val="accent2"/>
              </a:solidFill>
            </a:endParaRPr>
          </a:p>
        </p:txBody>
      </p:sp>
      <p:pic>
        <p:nvPicPr>
          <p:cNvPr id="3" name="Picture 2" descr="WhatsApp Image 2020-11-23 at 6.55.32 PM.jpeg"/>
          <p:cNvPicPr>
            <a:picLocks noChangeAspect="1"/>
          </p:cNvPicPr>
          <p:nvPr/>
        </p:nvPicPr>
        <p:blipFill>
          <a:blip r:embed="rId2" cstate="print"/>
          <a:stretch>
            <a:fillRect/>
          </a:stretch>
        </p:blipFill>
        <p:spPr>
          <a:xfrm>
            <a:off x="6084168" y="699542"/>
            <a:ext cx="2376264" cy="4141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83568" y="2139702"/>
            <a:ext cx="4824536" cy="1200329"/>
          </a:xfrm>
          <a:prstGeom prst="rect">
            <a:avLst/>
          </a:prstGeom>
          <a:noFill/>
        </p:spPr>
        <p:txBody>
          <a:bodyPr wrap="square" rtlCol="0">
            <a:spAutoFit/>
          </a:bodyPr>
          <a:lstStyle/>
          <a:p>
            <a:pPr algn="just"/>
            <a:r>
              <a:rPr lang="en-IN" dirty="0" smtClean="0">
                <a:solidFill>
                  <a:schemeClr val="bg1"/>
                </a:solidFill>
                <a:latin typeface="Gill Sans MT" pitchFamily="34" charset="0"/>
              </a:rPr>
              <a:t>Splash Screen: </a:t>
            </a:r>
            <a:r>
              <a:rPr lang="en-IN" dirty="0" smtClean="0">
                <a:latin typeface="Gill Sans MT" pitchFamily="34" charset="0"/>
              </a:rPr>
              <a:t>The first screen with which the user interacts will be this screen containing the logo and the app name .This will disappear within 5 seconds after the app is displayed.</a:t>
            </a:r>
            <a:endParaRPr lang="en-IN" dirty="0">
              <a:latin typeface="Gill Sans M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3 at 7.01.58 PM (2).jpeg"/>
          <p:cNvPicPr>
            <a:picLocks noChangeAspect="1"/>
          </p:cNvPicPr>
          <p:nvPr/>
        </p:nvPicPr>
        <p:blipFill>
          <a:blip r:embed="rId2" cstate="print"/>
          <a:stretch>
            <a:fillRect/>
          </a:stretch>
        </p:blipFill>
        <p:spPr>
          <a:xfrm>
            <a:off x="5796136" y="195486"/>
            <a:ext cx="2304256" cy="4736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043608" y="1851670"/>
            <a:ext cx="3744416" cy="1200329"/>
          </a:xfrm>
          <a:prstGeom prst="rect">
            <a:avLst/>
          </a:prstGeom>
          <a:noFill/>
        </p:spPr>
        <p:txBody>
          <a:bodyPr wrap="square" rtlCol="0">
            <a:spAutoFit/>
          </a:bodyPr>
          <a:lstStyle/>
          <a:p>
            <a:pPr algn="just"/>
            <a:r>
              <a:rPr lang="en-IN" dirty="0" smtClean="0">
                <a:solidFill>
                  <a:schemeClr val="bg1"/>
                </a:solidFill>
                <a:latin typeface="Gill Sans MT" pitchFamily="34" charset="0"/>
              </a:rPr>
              <a:t>Login </a:t>
            </a:r>
            <a:r>
              <a:rPr lang="en-IN" dirty="0" smtClean="0">
                <a:solidFill>
                  <a:schemeClr val="bg1"/>
                </a:solidFill>
                <a:latin typeface="Gill Sans MT" pitchFamily="34" charset="0"/>
              </a:rPr>
              <a:t>Page: </a:t>
            </a:r>
            <a:r>
              <a:rPr lang="en-IN" dirty="0" smtClean="0">
                <a:latin typeface="Gill Sans MT" pitchFamily="34" charset="0"/>
              </a:rPr>
              <a:t>This </a:t>
            </a:r>
            <a:r>
              <a:rPr lang="en-IN" dirty="0" smtClean="0">
                <a:latin typeface="Gill Sans MT" pitchFamily="34" charset="0"/>
              </a:rPr>
              <a:t>page is for those users who have already registered themselves on the app and have a username and a password. </a:t>
            </a:r>
            <a:endParaRPr lang="en-IN" dirty="0">
              <a:latin typeface="Gill Sans MT"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491</TotalTime>
  <Words>836</Words>
  <Application>Microsoft Office PowerPoint</Application>
  <PresentationFormat>On-screen Show (16:9)</PresentationFormat>
  <Paragraphs>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Thatch</vt:lpstr>
      <vt:lpstr>“BOOKOPEDIA”</vt:lpstr>
      <vt:lpstr>OBJECTIVE</vt:lpstr>
      <vt:lpstr>MOTIVATION</vt:lpstr>
      <vt:lpstr>TECHNOLOGY USED</vt:lpstr>
      <vt:lpstr>LANGUAGES USED</vt:lpstr>
      <vt:lpstr>HARDWARE AND SOFTWARE REQUIREMENTS</vt:lpstr>
      <vt:lpstr>Flow Chart for User </vt:lpstr>
      <vt:lpstr>USER  INTERFACE</vt:lpstr>
      <vt:lpstr>Slide 9</vt:lpstr>
      <vt:lpstr>Slide 10</vt:lpstr>
      <vt:lpstr>Slide 11</vt:lpstr>
      <vt:lpstr>Slide 12</vt:lpstr>
      <vt:lpstr>Slide 13</vt:lpstr>
      <vt:lpstr>Slide 14</vt:lpstr>
      <vt:lpstr>Slide 15</vt:lpstr>
      <vt:lpstr>Slide 16</vt:lpstr>
      <vt:lpstr>Slide 17</vt:lpstr>
      <vt:lpstr>Slide 18</vt:lpstr>
      <vt:lpstr>PROJECT</vt:lpstr>
      <vt:lpstr>REFERENCES</vt:lpstr>
      <vt:lpstr>Slide 21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“BOOKOPEDIA”</dc:title>
  <dc:creator>HP</dc:creator>
  <cp:lastModifiedBy>Inspiron</cp:lastModifiedBy>
  <cp:revision>12</cp:revision>
  <dcterms:created xsi:type="dcterms:W3CDTF">2020-11-23T06:17:06Z</dcterms:created>
  <dcterms:modified xsi:type="dcterms:W3CDTF">2020-11-23T18:06:49Z</dcterms:modified>
</cp:coreProperties>
</file>