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259" r:id="rId3"/>
    <p:sldId id="257" r:id="rId4"/>
    <p:sldId id="260" r:id="rId5"/>
    <p:sldId id="261" r:id="rId6"/>
    <p:sldId id="275" r:id="rId7"/>
    <p:sldId id="262" r:id="rId8"/>
    <p:sldId id="263" r:id="rId9"/>
    <p:sldId id="276" r:id="rId10"/>
    <p:sldId id="266" r:id="rId11"/>
    <p:sldId id="279" r:id="rId12"/>
    <p:sldId id="280" r:id="rId13"/>
    <p:sldId id="268" r:id="rId14"/>
    <p:sldId id="281" r:id="rId15"/>
    <p:sldId id="282" r:id="rId16"/>
    <p:sldId id="283" r:id="rId17"/>
    <p:sldId id="269" r:id="rId18"/>
    <p:sldId id="284" r:id="rId19"/>
    <p:sldId id="285" r:id="rId20"/>
    <p:sldId id="286" r:id="rId21"/>
    <p:sldId id="270" r:id="rId22"/>
    <p:sldId id="287" r:id="rId23"/>
    <p:sldId id="288" r:id="rId24"/>
    <p:sldId id="271" r:id="rId25"/>
    <p:sldId id="291" r:id="rId26"/>
    <p:sldId id="272" r:id="rId27"/>
    <p:sldId id="273" r:id="rId28"/>
    <p:sldId id="290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5DC43"/>
    <a:srgbClr val="E6C6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44" autoAdjust="0"/>
    <p:restoredTop sz="97133" autoAdjust="0"/>
  </p:normalViewPr>
  <p:slideViewPr>
    <p:cSldViewPr>
      <p:cViewPr>
        <p:scale>
          <a:sx n="66" d="100"/>
          <a:sy n="66" d="100"/>
        </p:scale>
        <p:origin x="-148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9452B-523D-47AF-ABB8-CF8ABCA3C220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D8037-F2A8-4D87-B9EA-1C7923B52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45B7E89-3819-4036-BCE0-DDB2EFDE019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7DCC544-4C8C-44D8-A598-AD69C302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iabetespredictionminiproject.herokuapp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3" y="428604"/>
            <a:ext cx="8143932" cy="185738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DiabeTES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 PREDICITON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9" y="3571876"/>
            <a:ext cx="5214942" cy="296704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Mentor </a:t>
            </a:r>
          </a:p>
          <a:p>
            <a:pPr algn="l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Mohd. Amir Khan</a:t>
            </a:r>
            <a:endParaRPr lang="en-US" sz="32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endParaRPr lang="en-US" sz="32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Efforts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By</a:t>
            </a: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Janvi Pangoriya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Nidhi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Gupta</a:t>
            </a: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643314"/>
            <a:ext cx="274761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14480" y="2714620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itchFamily="82" charset="0"/>
              </a:rPr>
              <a:t>SESSION -2020-21</a:t>
            </a:r>
            <a:endParaRPr lang="en-US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Model building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Neighbors (KNN):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d.JPG"/>
          <p:cNvPicPr>
            <a:picLocks noChangeAspect="1"/>
          </p:cNvPicPr>
          <p:nvPr/>
        </p:nvPicPr>
        <p:blipFill>
          <a:blip r:embed="rId2">
            <a:lum bright="-20000"/>
          </a:blip>
          <a:stretch>
            <a:fillRect/>
          </a:stretch>
        </p:blipFill>
        <p:spPr>
          <a:xfrm>
            <a:off x="857224" y="2500306"/>
            <a:ext cx="7358114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686800" cy="5240386"/>
          </a:xfrm>
        </p:spPr>
        <p:txBody>
          <a:bodyPr/>
          <a:lstStyle/>
          <a:p>
            <a:r>
              <a:rPr lang="en-US" dirty="0" smtClean="0"/>
              <a:t>K nearest neighbors stores all available case and classifies new cases based on a similarity measure(e.g. distance function)</a:t>
            </a:r>
          </a:p>
          <a:p>
            <a:r>
              <a:rPr lang="en-US" dirty="0" smtClean="0"/>
              <a:t>The object is classified by a majority votes for its k-neighbor classes.</a:t>
            </a:r>
          </a:p>
          <a:p>
            <a:endParaRPr lang="en-US" dirty="0" smtClean="0"/>
          </a:p>
        </p:txBody>
      </p:sp>
      <p:pic>
        <p:nvPicPr>
          <p:cNvPr id="4" name="Picture 3" descr="cvxz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EFD1"/>
              </a:clrFrom>
              <a:clrTo>
                <a:srgbClr val="FFEFD1">
                  <a:alpha val="0"/>
                </a:srgbClr>
              </a:clrTo>
            </a:clrChange>
            <a:lum bright="-20000"/>
          </a:blip>
          <a:stretch>
            <a:fillRect/>
          </a:stretch>
        </p:blipFill>
        <p:spPr>
          <a:xfrm>
            <a:off x="2000232" y="3786190"/>
            <a:ext cx="5429288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5310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00105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428604"/>
            <a:ext cx="8215370" cy="11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1">
              <a:lnSpc>
                <a:spcPct val="150000"/>
              </a:lnSpc>
            </a:pPr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Prediction on test data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Naïve 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bayes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probabilistic machine learning model that’s used for classification task.</a:t>
            </a:r>
          </a:p>
          <a:p>
            <a:r>
              <a:rPr lang="en-US" dirty="0" smtClean="0"/>
              <a:t> The crux of the classifier is based on the Bayes theorem.</a:t>
            </a:r>
            <a:endParaRPr lang="en-US" dirty="0"/>
          </a:p>
        </p:txBody>
      </p:sp>
      <p:pic>
        <p:nvPicPr>
          <p:cNvPr id="5" name="Picture 4" descr="as.JPG"/>
          <p:cNvPicPr>
            <a:picLocks noChangeAspect="1"/>
          </p:cNvPicPr>
          <p:nvPr/>
        </p:nvPicPr>
        <p:blipFill>
          <a:blip r:embed="rId2">
            <a:lum bright="-40000"/>
          </a:blip>
          <a:stretch>
            <a:fillRect/>
          </a:stretch>
        </p:blipFill>
        <p:spPr>
          <a:xfrm>
            <a:off x="1357290" y="4429132"/>
            <a:ext cx="6715172" cy="1700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8062912" cy="107156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Example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05_Naive_bayes_example_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85926"/>
            <a:ext cx="8001056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40518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Step 1: Compute the ‘Prior’ probabilities for each of the class of fruits.</a:t>
            </a:r>
          </a:p>
          <a:p>
            <a:pPr lvl="1"/>
            <a:r>
              <a:rPr lang="es-ES" dirty="0" smtClean="0"/>
              <a:t>P(Y= Banana) = 500 / 1000 = 0.50</a:t>
            </a:r>
          </a:p>
          <a:p>
            <a:pPr lvl="1"/>
            <a:r>
              <a:rPr lang="es-ES" dirty="0" smtClean="0"/>
              <a:t>P(Y= Orange) = 300 / 1000 = 0.30</a:t>
            </a:r>
          </a:p>
          <a:p>
            <a:pPr lvl="1"/>
            <a:r>
              <a:rPr lang="es-ES" dirty="0" smtClean="0"/>
              <a:t>P(Y= Other) = 200 / 1000 = 0.20</a:t>
            </a:r>
          </a:p>
          <a:p>
            <a:pPr lvl="1">
              <a:buNone/>
            </a:pPr>
            <a:endParaRPr lang="es-ES" dirty="0" smtClean="0"/>
          </a:p>
          <a:p>
            <a:r>
              <a:rPr lang="en-US" sz="2800" b="1" dirty="0" smtClean="0"/>
              <a:t>Step 2: Compute the probability of evidence that goes in the denominator.</a:t>
            </a:r>
          </a:p>
          <a:p>
            <a:pPr lvl="1"/>
            <a:r>
              <a:rPr lang="en-US" dirty="0" smtClean="0"/>
              <a:t>P(x1=Long) = 500 / 1000 = 0.50</a:t>
            </a:r>
          </a:p>
          <a:p>
            <a:pPr lvl="1"/>
            <a:r>
              <a:rPr lang="en-US" dirty="0" smtClean="0"/>
              <a:t>P(x2=Sweet) = 650 / 1000 = 0.65</a:t>
            </a:r>
          </a:p>
          <a:p>
            <a:pPr lvl="1"/>
            <a:r>
              <a:rPr lang="en-US" dirty="0" smtClean="0"/>
              <a:t>P(x3=Yellow) = 800 / 1000 = 0.80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4051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 3: Compute posterior probability</a:t>
            </a:r>
          </a:p>
          <a:p>
            <a:pPr lvl="1"/>
            <a:r>
              <a:rPr lang="en-US" dirty="0" smtClean="0"/>
              <a:t>Probability of Likelihood for Banana</a:t>
            </a:r>
          </a:p>
          <a:p>
            <a:pPr lvl="3"/>
            <a:r>
              <a:rPr lang="en-US" sz="1600" dirty="0" smtClean="0"/>
              <a:t>P(x1=Long | Y=Banana) = 400 / 500 = 0.80</a:t>
            </a:r>
          </a:p>
          <a:p>
            <a:pPr lvl="3"/>
            <a:r>
              <a:rPr lang="en-US" sz="1600" dirty="0" smtClean="0"/>
              <a:t>P(x2=Sweet | Y=Banana) = 350 / 500 = 0.70</a:t>
            </a:r>
          </a:p>
          <a:p>
            <a:pPr lvl="3"/>
            <a:r>
              <a:rPr lang="en-US" sz="1600" dirty="0" smtClean="0"/>
              <a:t>P(x3=Yellow | Y=Banana) = 450 / 500 = 0.90</a:t>
            </a:r>
          </a:p>
          <a:p>
            <a:pPr lvl="3"/>
            <a:r>
              <a:rPr lang="en-US" sz="1800" dirty="0" smtClean="0"/>
              <a:t>The overall probability of Likelihood of evidence for Banana = 0.8 * 0.7 * 0.9 = 0.504</a:t>
            </a:r>
          </a:p>
          <a:p>
            <a:pPr lvl="1"/>
            <a:r>
              <a:rPr lang="en-US" sz="2000" dirty="0" smtClean="0"/>
              <a:t>Similarly calculate the probability of other fruits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Step 4: Prediction</a:t>
            </a:r>
          </a:p>
          <a:p>
            <a:pPr lvl="1"/>
            <a:r>
              <a:rPr lang="en-US" sz="2000" b="1" dirty="0" smtClean="0"/>
              <a:t> If a fruit is ‘Long’, ‘Sweet’ and ‘Yellow’, What fruit is it?</a:t>
            </a:r>
          </a:p>
          <a:p>
            <a:pPr lvl="2"/>
            <a:r>
              <a:rPr lang="en-US" sz="1600" dirty="0" smtClean="0"/>
              <a:t>P(Banana | Long, Sweet and yellow) = 0.8 * 0.7 *0.9*0.5 =0.252</a:t>
            </a:r>
          </a:p>
          <a:p>
            <a:pPr lvl="2"/>
            <a:r>
              <a:rPr lang="en-US" sz="1600" dirty="0" smtClean="0"/>
              <a:t>P(Orange | Long, Sweet and yellow) = 0 (P (long |orange)=0)</a:t>
            </a:r>
          </a:p>
          <a:p>
            <a:pPr lvl="2"/>
            <a:r>
              <a:rPr lang="en-US" sz="1600" dirty="0" smtClean="0"/>
              <a:t>P(Other | Long, Sweet and yellow) = 0.01875 </a:t>
            </a:r>
          </a:p>
          <a:p>
            <a:pPr lvl="2"/>
            <a:endParaRPr lang="en-US" sz="1600" dirty="0" smtClean="0"/>
          </a:p>
          <a:p>
            <a:pPr lvl="2"/>
            <a:r>
              <a:rPr lang="en-US" sz="1800" dirty="0" smtClean="0"/>
              <a:t>Fruit is Banana since it has highest probability amongst the 3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Logistic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regression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Used to describe data and to explain the relationship between one dependent binary variable and one or more nominal, ordinal, interval variables.</a:t>
            </a:r>
          </a:p>
          <a:p>
            <a:r>
              <a:rPr lang="en-US" sz="2400" dirty="0" smtClean="0"/>
              <a:t>Hypothesis 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Z = </a:t>
            </a:r>
            <a:r>
              <a:rPr lang="el-GR" sz="2000" dirty="0" smtClean="0"/>
              <a:t>β₀ + β₁</a:t>
            </a:r>
            <a:r>
              <a:rPr lang="en-US" sz="2000" dirty="0" smtClean="0"/>
              <a:t>X</a:t>
            </a:r>
          </a:p>
          <a:p>
            <a:pPr>
              <a:buNone/>
            </a:pPr>
            <a:r>
              <a:rPr lang="en-US" sz="2000" dirty="0" smtClean="0"/>
              <a:t>	h</a:t>
            </a:r>
            <a:r>
              <a:rPr lang="el-GR" sz="2000" dirty="0" smtClean="0"/>
              <a:t>Θ(</a:t>
            </a:r>
            <a:r>
              <a:rPr lang="en-US" sz="2000" dirty="0" smtClean="0"/>
              <a:t>x) = sigmoid(Z)</a:t>
            </a:r>
          </a:p>
          <a:p>
            <a:pPr>
              <a:buNone/>
            </a:pPr>
            <a:r>
              <a:rPr lang="en-US" sz="2000" dirty="0" smtClean="0"/>
              <a:t>	h</a:t>
            </a:r>
            <a:r>
              <a:rPr lang="el-GR" sz="2000" dirty="0" smtClean="0"/>
              <a:t>Θ(</a:t>
            </a:r>
            <a:r>
              <a:rPr lang="en-US" sz="2000" dirty="0" smtClean="0"/>
              <a:t>x) = 1/(1 + e^-(</a:t>
            </a:r>
            <a:r>
              <a:rPr lang="el-GR" sz="2000" dirty="0" smtClean="0"/>
              <a:t>β₀ + β₁</a:t>
            </a:r>
            <a:r>
              <a:rPr lang="en-US" sz="2000" dirty="0" smtClean="0"/>
              <a:t>X)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6" name="Picture 5" descr="ww.png"/>
          <p:cNvPicPr>
            <a:picLocks noChangeAspect="1"/>
          </p:cNvPicPr>
          <p:nvPr/>
        </p:nvPicPr>
        <p:blipFill>
          <a:blip r:embed="rId2">
            <a:lum bright="-20000"/>
          </a:blip>
          <a:stretch>
            <a:fillRect/>
          </a:stretch>
        </p:blipFill>
        <p:spPr>
          <a:xfrm>
            <a:off x="4429125" y="3357562"/>
            <a:ext cx="4714875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Categorical Response Variables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0" y="533400"/>
            <a:ext cx="2133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Examples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0" y="1250950"/>
            <a:ext cx="5486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</a:rPr>
              <a:t>Whether or not a person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</a:rPr>
              <a:t>smokes’</a:t>
            </a:r>
          </a:p>
          <a:p>
            <a:endParaRPr lang="en-US" sz="36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0" y="2622550"/>
            <a:ext cx="5486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</a:rPr>
              <a:t>Success of a medical treatment</a:t>
            </a:r>
            <a:endParaRPr lang="en-US" sz="36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0" y="4643446"/>
            <a:ext cx="5486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</a:rPr>
              <a:t>Opinion</a:t>
            </a:r>
            <a:r>
              <a:rPr lang="en-US" sz="3600" dirty="0">
                <a:solidFill>
                  <a:srgbClr val="0125FF"/>
                </a:solidFill>
                <a:latin typeface="Times New Roman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</a:rPr>
              <a:t>poll responses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43042" y="1714488"/>
            <a:ext cx="4471458" cy="1627807"/>
            <a:chOff x="1049" y="1531"/>
            <a:chExt cx="2535" cy="1125"/>
          </a:xfrm>
        </p:grpSpPr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1049" y="1827"/>
              <a:ext cx="1968" cy="447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r>
                <a:rPr lang="en-US" sz="3600" dirty="0">
                  <a:latin typeface="Times New Roman" pitchFamily="18" charset="0"/>
                </a:rPr>
                <a:t>Binary Response</a:t>
              </a:r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 flipV="1">
              <a:off x="2912" y="1531"/>
              <a:ext cx="62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2912" y="2272"/>
              <a:ext cx="67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1428728" y="5500702"/>
            <a:ext cx="3581400" cy="64611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600" dirty="0">
                <a:latin typeface="Times New Roman" pitchFamily="18" charset="0"/>
              </a:rPr>
              <a:t>Ordinal Response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00760" y="642918"/>
            <a:ext cx="2571768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lgerian" pitchFamily="82" charset="0"/>
              </a:rPr>
              <a:t>Smoker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lgerian" pitchFamily="82" charset="0"/>
              </a:rPr>
              <a:t>NON-SMOKER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0760" y="2786058"/>
            <a:ext cx="264320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lgerian" pitchFamily="82" charset="0"/>
              </a:rPr>
              <a:t>Diabetic</a:t>
            </a:r>
            <a:endParaRPr lang="en-US" sz="2800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lgerian" pitchFamily="82" charset="0"/>
              </a:rPr>
              <a:t>Non-diabetic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4643446"/>
            <a:ext cx="2571768" cy="1956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lgerian" pitchFamily="82" charset="0"/>
              </a:rPr>
              <a:t>AGREE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lgerian" pitchFamily="82" charset="0"/>
              </a:rPr>
              <a:t>DISAGREE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lgerian" pitchFamily="82" charset="0"/>
              </a:rPr>
              <a:t>NEUTRAL</a:t>
            </a:r>
            <a:endParaRPr lang="en-US" sz="2400" dirty="0">
              <a:latin typeface="Algerian" pitchFamily="82" charset="0"/>
            </a:endParaRPr>
          </a:p>
        </p:txBody>
      </p:sp>
      <p:cxnSp>
        <p:nvCxnSpPr>
          <p:cNvPr id="21" name="Straight Arrow Connector 20"/>
          <p:cNvCxnSpPr>
            <a:stCxn id="245774" idx="3"/>
          </p:cNvCxnSpPr>
          <p:nvPr/>
        </p:nvCxnSpPr>
        <p:spPr>
          <a:xfrm flipV="1">
            <a:off x="5010128" y="5786454"/>
            <a:ext cx="1062070" cy="373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245763" grpId="0" build="p" autoUpdateAnimBg="0"/>
      <p:bldP spid="245764" grpId="0" autoUpdateAnimBg="0"/>
      <p:bldP spid="245766" grpId="0" autoUpdateAnimBg="0"/>
      <p:bldP spid="245768" grpId="0" autoUpdateAnimBg="0"/>
      <p:bldP spid="245774" grpId="0" animBg="1" autoUpdateAnimBg="0"/>
      <p:bldP spid="16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116124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Decision Boundary</a:t>
            </a:r>
            <a:endParaRPr lang="en-US" sz="4000" dirty="0"/>
          </a:p>
        </p:txBody>
      </p:sp>
      <p:pic>
        <p:nvPicPr>
          <p:cNvPr id="5122" name="Picture 2" descr="C:\Users\user\Desktop\1_PQ8tdohapfm-YHlrRIRuOA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 OBJECTIVE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ultimate aim of this project is to </a:t>
            </a:r>
            <a:r>
              <a:rPr lang="en-US" dirty="0" smtClean="0"/>
              <a:t>predict the probability of having diabetes.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contrast="-30000"/>
          </a:blip>
          <a:srcRect/>
          <a:stretch>
            <a:fillRect/>
          </a:stretch>
        </p:blipFill>
        <p:spPr bwMode="auto">
          <a:xfrm>
            <a:off x="1071538" y="3357562"/>
            <a:ext cx="7000924" cy="298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animBg="1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6932637" cy="252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399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Decision tree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tree in which each branch node represents a choice between a number of alternatives, and each leaf node represent  a decision.</a:t>
            </a:r>
          </a:p>
          <a:p>
            <a:r>
              <a:rPr lang="en-US" dirty="0" smtClean="0"/>
              <a:t>Information gain decides which attribute goes into a decision node.</a:t>
            </a:r>
          </a:p>
          <a:p>
            <a:r>
              <a:rPr lang="en-US" dirty="0" smtClean="0"/>
              <a:t>To minimize the decision tree depth , the attribute with the most entropy reduction is the choice!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643050"/>
            <a:ext cx="7929618" cy="47863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1538" y="428604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Example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1242"/>
          </a:xfrm>
        </p:spPr>
        <p:txBody>
          <a:bodyPr anchor="t">
            <a:normAutofit/>
          </a:bodyPr>
          <a:lstStyle/>
          <a:p>
            <a:r>
              <a:rPr lang="en-US" sz="4400" b="1" dirty="0" smtClean="0"/>
              <a:t>Information Gain</a:t>
            </a:r>
            <a:endParaRPr lang="en-US" sz="4400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28680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Comparison plot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96608"/>
            <a:ext cx="8001056" cy="456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ACCURACY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20826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Deployment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Model Deployment can be defined as the model that is kept in a production environment or a server where it takes input from the user and gives output in real-time.</a:t>
            </a:r>
          </a:p>
          <a:p>
            <a:endParaRPr lang="en-US" sz="2400" dirty="0" smtClean="0"/>
          </a:p>
          <a:p>
            <a:r>
              <a:rPr lang="en-US" sz="2400" dirty="0" smtClean="0"/>
              <a:t>We are doing deploying our project using Flask API </a:t>
            </a:r>
          </a:p>
          <a:p>
            <a:pPr>
              <a:buNone/>
            </a:pPr>
            <a:r>
              <a:rPr lang="en-US" sz="2400" dirty="0" smtClean="0"/>
              <a:t>	on Heroku platform </a:t>
            </a:r>
          </a:p>
          <a:p>
            <a:endParaRPr lang="en-US" sz="2400" dirty="0" smtClean="0"/>
          </a:p>
          <a:p>
            <a:r>
              <a:rPr lang="en-US" sz="2400" dirty="0" smtClean="0"/>
              <a:t>Link of our project:</a:t>
            </a:r>
          </a:p>
          <a:p>
            <a:pPr lvl="1"/>
            <a:r>
              <a:rPr lang="en-US" sz="2000" dirty="0" smtClean="0">
                <a:hlinkClick r:id="rId2"/>
              </a:rPr>
              <a:t>https://diabetespredictionminiproject.herokuapp.com/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Input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001056" cy="435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85728"/>
            <a:ext cx="7929618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 Output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1571612"/>
            <a:ext cx="800105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72000"/>
          </a:xfrm>
        </p:spPr>
        <p:txBody>
          <a:bodyPr/>
          <a:lstStyle/>
          <a:p>
            <a:endParaRPr lang="en-US" dirty="0" smtClean="0">
              <a:latin typeface="Lucida Handwriting" pitchFamily="66" charset="0"/>
            </a:endParaRPr>
          </a:p>
          <a:p>
            <a:pPr lvl="2">
              <a:buNone/>
            </a:pPr>
            <a:r>
              <a:rPr lang="en-US" sz="7200" b="1" dirty="0" smtClean="0">
                <a:latin typeface="Lucida Handwriting" pitchFamily="66" charset="0"/>
              </a:rPr>
              <a:t>THANKING  		   YOU</a:t>
            </a:r>
            <a:endParaRPr lang="en-US" sz="7200" b="1" dirty="0"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DIABETES PREDICITON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Diabetes is a group of metabolic disorders in which there are high blood sugar levels over a prolonged period. </a:t>
            </a:r>
            <a:endParaRPr lang="en-US" dirty="0" smtClean="0"/>
          </a:p>
          <a:p>
            <a:pPr algn="just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/>
              <a:t>If left untreated, diabetes can cause many </a:t>
            </a:r>
            <a:r>
              <a:rPr lang="en-US" dirty="0" smtClean="0"/>
              <a:t>complications. Serious </a:t>
            </a:r>
            <a:r>
              <a:rPr lang="en-US" dirty="0" smtClean="0"/>
              <a:t>long-term complications include cardiovascular disease, stroke, chronic kidney disease, foot ulcers, and damage to the eyes.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Why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DIABETES PREDICITON?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 to </a:t>
            </a:r>
            <a:r>
              <a:rPr lang="en-US" dirty="0" smtClean="0"/>
              <a:t>WHO about </a:t>
            </a:r>
            <a:r>
              <a:rPr lang="en-US" dirty="0" smtClean="0"/>
              <a:t>422 million people suffering from diabetes particularly from low or idle income countries. And this could be increased to 490 billion up to the year of 2030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Population of India is now more than 100 million so the actual number of diabetics in India is 40 million.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85728"/>
            <a:ext cx="8229600" cy="1399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                 dataset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Training </a:t>
            </a:r>
            <a:r>
              <a:rPr lang="en-US" sz="2400" dirty="0" smtClean="0"/>
              <a:t>data consist of </a:t>
            </a:r>
            <a:r>
              <a:rPr lang="en-US" sz="2400" dirty="0" smtClean="0"/>
              <a:t>749 entries. It has the following columns:</a:t>
            </a:r>
          </a:p>
          <a:p>
            <a:r>
              <a:rPr lang="en-US" sz="2400" dirty="0" smtClean="0"/>
              <a:t>P</a:t>
            </a:r>
            <a:r>
              <a:rPr lang="en-US" sz="2400" dirty="0" smtClean="0"/>
              <a:t>regnancies</a:t>
            </a:r>
            <a:r>
              <a:rPr lang="en-US" sz="2400" dirty="0" smtClean="0"/>
              <a:t>: Number of times </a:t>
            </a:r>
            <a:r>
              <a:rPr lang="en-US" sz="2400" dirty="0" smtClean="0"/>
              <a:t>pregnant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Glucose: Plasma glucose concentration a 2 hours in an oral glucose tolerance test </a:t>
            </a:r>
            <a:endParaRPr lang="en-US" sz="2400" dirty="0" smtClean="0"/>
          </a:p>
          <a:p>
            <a:r>
              <a:rPr lang="en-US" sz="2400" dirty="0" smtClean="0"/>
              <a:t>Blood </a:t>
            </a:r>
            <a:r>
              <a:rPr lang="en-US" sz="2400" dirty="0" smtClean="0"/>
              <a:t>Pressure: Diastolic blood pressure (mm Hg) </a:t>
            </a:r>
            <a:endParaRPr lang="en-US" sz="2400" dirty="0" smtClean="0"/>
          </a:p>
          <a:p>
            <a:r>
              <a:rPr lang="en-US" sz="2400" dirty="0" smtClean="0"/>
              <a:t>Skin </a:t>
            </a:r>
            <a:r>
              <a:rPr lang="en-US" sz="2400" dirty="0" smtClean="0"/>
              <a:t>Thickness: Triceps skin fold thickness (mm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Insulin</a:t>
            </a:r>
            <a:r>
              <a:rPr lang="en-US" sz="2400" dirty="0" smtClean="0"/>
              <a:t>: 2-Hour serum insulin (mu U/ml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BMI</a:t>
            </a:r>
            <a:r>
              <a:rPr lang="en-US" sz="2400" dirty="0" smtClean="0"/>
              <a:t>: Body mass index (weight in kg/(height in m)^2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Diabetes </a:t>
            </a:r>
            <a:r>
              <a:rPr lang="en-US" sz="2400" dirty="0" smtClean="0"/>
              <a:t>Pedigree Function: Diabetes pedigree </a:t>
            </a:r>
            <a:r>
              <a:rPr lang="en-US" sz="2400" dirty="0" smtClean="0"/>
              <a:t>function</a:t>
            </a:r>
          </a:p>
          <a:p>
            <a:r>
              <a:rPr lang="en-US" sz="2400" dirty="0" smtClean="0"/>
              <a:t> Age</a:t>
            </a:r>
            <a:r>
              <a:rPr lang="en-US" sz="2400" dirty="0" smtClean="0"/>
              <a:t>: Age (</a:t>
            </a:r>
            <a:r>
              <a:rPr lang="en-US" sz="2400" dirty="0" smtClean="0"/>
              <a:t>years)</a:t>
            </a:r>
          </a:p>
          <a:p>
            <a:r>
              <a:rPr lang="en-US" sz="2400" dirty="0" smtClean="0"/>
              <a:t>Outcome</a:t>
            </a:r>
            <a:r>
              <a:rPr lang="en-US" sz="2400" dirty="0" smtClean="0"/>
              <a:t>: Class variable (0 or 1)</a:t>
            </a:r>
            <a:r>
              <a:rPr lang="en-US" sz="2400" dirty="0" smtClean="0"/>
              <a:t>owing columns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8062912" cy="147002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Continued …..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500306"/>
            <a:ext cx="8062912" cy="40005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814393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METHODOLOGY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2714620"/>
            <a:ext cx="1928826" cy="1071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15008" y="5286388"/>
            <a:ext cx="1928826" cy="1071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14678" y="5286388"/>
            <a:ext cx="1928826" cy="1071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1472" y="5286388"/>
            <a:ext cx="1928826" cy="1071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15008" y="2714620"/>
            <a:ext cx="2071702" cy="1071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28926" y="2714620"/>
            <a:ext cx="2357454" cy="1071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215174" y="3929066"/>
            <a:ext cx="1928826" cy="1071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1472" y="2571744"/>
            <a:ext cx="1857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lgerian" pitchFamily="82" charset="0"/>
              </a:rPr>
              <a:t>      Dataset</a:t>
            </a:r>
            <a:endParaRPr lang="en-US" sz="28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488" y="300037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  <a:latin typeface="Algerian" pitchFamily="82" charset="0"/>
              </a:rPr>
              <a:t>Preprocessing</a:t>
            </a:r>
            <a:endParaRPr lang="en-US" sz="23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8" y="2928934"/>
            <a:ext cx="2714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lgerian" pitchFamily="82" charset="0"/>
              </a:rPr>
              <a:t>Data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Algerian" pitchFamily="82" charset="0"/>
              </a:rPr>
              <a:t>visualization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0892" y="4071942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   </a:t>
            </a:r>
            <a:r>
              <a:rPr lang="en-US" sz="2400" b="1" dirty="0" smtClean="0">
                <a:solidFill>
                  <a:schemeClr val="bg1"/>
                </a:solidFill>
                <a:latin typeface="Algerian" pitchFamily="82" charset="0"/>
              </a:rPr>
              <a:t>Building 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lgerian" pitchFamily="82" charset="0"/>
              </a:rPr>
              <a:t>	Model</a:t>
            </a:r>
            <a:endParaRPr lang="en-US" sz="24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9322" y="564357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lgerian" pitchFamily="82" charset="0"/>
              </a:rPr>
              <a:t>testing</a:t>
            </a:r>
            <a:endParaRPr lang="en-US" sz="2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7554" y="5429264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lgerian" pitchFamily="82" charset="0"/>
              </a:rPr>
              <a:t>Result 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lgerian" pitchFamily="82" charset="0"/>
              </a:rPr>
              <a:t>Analysis</a:t>
            </a:r>
            <a:endParaRPr lang="en-US" sz="24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5572140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lgerian" pitchFamily="82" charset="0"/>
              </a:rPr>
              <a:t> Deployed</a:t>
            </a:r>
            <a:endParaRPr lang="en-US" sz="28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6380" y="3214686"/>
            <a:ext cx="42862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H="1" flipV="1">
            <a:off x="-2607519" y="321447"/>
            <a:ext cx="7143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7572396" y="3357562"/>
            <a:ext cx="964412" cy="571504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28860" y="3214686"/>
            <a:ext cx="500066" cy="1651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7643834" y="5000636"/>
            <a:ext cx="857256" cy="8572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5143504" y="5786454"/>
            <a:ext cx="57150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1"/>
            <a:endCxn id="6" idx="1"/>
          </p:cNvCxnSpPr>
          <p:nvPr/>
        </p:nvCxnSpPr>
        <p:spPr>
          <a:xfrm rot="10800000">
            <a:off x="3214678" y="5822173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2428860" y="5857892"/>
            <a:ext cx="71438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PREPROCESSING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includes </a:t>
            </a:r>
            <a:r>
              <a:rPr lang="en-US" dirty="0" smtClean="0"/>
              <a:t>the cleaning of the dataset like to check if there a null value in any of the attribute which is being considered for evaluation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7"/>
            <a:ext cx="8062912" cy="13573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Bar Plot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786058"/>
            <a:ext cx="8062912" cy="3500462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00306"/>
            <a:ext cx="8215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 </a:t>
            </a:r>
            <a:r>
              <a:rPr lang="en-US" sz="2800" dirty="0" smtClean="0"/>
              <a:t>Representation technique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It shows the </a:t>
            </a:r>
            <a:r>
              <a:rPr lang="en-US" sz="2800" dirty="0" smtClean="0"/>
              <a:t>relationship</a:t>
            </a:r>
          </a:p>
          <a:p>
            <a:r>
              <a:rPr lang="en-US" sz="2800" dirty="0" smtClean="0"/>
              <a:t> between </a:t>
            </a:r>
            <a:r>
              <a:rPr lang="en-US" sz="2800" dirty="0" smtClean="0"/>
              <a:t>a numeric and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categorical variable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size of the bar </a:t>
            </a:r>
            <a:endParaRPr lang="en-US" sz="2800" dirty="0" smtClean="0"/>
          </a:p>
          <a:p>
            <a:r>
              <a:rPr lang="en-US" sz="2800" dirty="0" smtClean="0"/>
              <a:t>represents its </a:t>
            </a:r>
            <a:r>
              <a:rPr lang="en-US" sz="2800" dirty="0" smtClean="0"/>
              <a:t>numeric value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895961"/>
            <a:ext cx="3214678" cy="396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670</TotalTime>
  <Words>768</Words>
  <Application>Microsoft Office PowerPoint</Application>
  <PresentationFormat>On-screen Show (4:3)</PresentationFormat>
  <Paragraphs>136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Foundry</vt:lpstr>
      <vt:lpstr>DiabeTES PREDICITON</vt:lpstr>
      <vt:lpstr> OBJECTIVE</vt:lpstr>
      <vt:lpstr>DIABETES PREDICITON</vt:lpstr>
      <vt:lpstr>Why DIABETES PREDICITON?</vt:lpstr>
      <vt:lpstr>                 dataset</vt:lpstr>
      <vt:lpstr>Continued …..</vt:lpstr>
      <vt:lpstr>METHODOLOGY</vt:lpstr>
      <vt:lpstr>PREPROCESSING</vt:lpstr>
      <vt:lpstr>Bar Plot</vt:lpstr>
      <vt:lpstr>Model building</vt:lpstr>
      <vt:lpstr>Continue…</vt:lpstr>
      <vt:lpstr> </vt:lpstr>
      <vt:lpstr>Naïve bayes</vt:lpstr>
      <vt:lpstr>Example</vt:lpstr>
      <vt:lpstr>Slide 15</vt:lpstr>
      <vt:lpstr>Slide 16</vt:lpstr>
      <vt:lpstr>Logistic regression</vt:lpstr>
      <vt:lpstr>Categorical Response Variables</vt:lpstr>
      <vt:lpstr>Decision Boundary</vt:lpstr>
      <vt:lpstr>Cost Function</vt:lpstr>
      <vt:lpstr>Decision tree</vt:lpstr>
      <vt:lpstr>Slide 22</vt:lpstr>
      <vt:lpstr>Information Gain</vt:lpstr>
      <vt:lpstr>Comparison plot</vt:lpstr>
      <vt:lpstr>TABLE OF ACCURACY</vt:lpstr>
      <vt:lpstr>Deployment</vt:lpstr>
      <vt:lpstr>Input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 Sentiments -Analysis</dc:title>
  <dc:creator>user</dc:creator>
  <cp:lastModifiedBy>user</cp:lastModifiedBy>
  <cp:revision>10</cp:revision>
  <dcterms:created xsi:type="dcterms:W3CDTF">2020-11-15T15:25:33Z</dcterms:created>
  <dcterms:modified xsi:type="dcterms:W3CDTF">2021-04-14T05:25:08Z</dcterms:modified>
</cp:coreProperties>
</file>