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sldIdLst>
    <p:sldId id="256" r:id="rId2"/>
    <p:sldId id="257" r:id="rId3"/>
    <p:sldId id="260" r:id="rId4"/>
    <p:sldId id="269" r:id="rId5"/>
    <p:sldId id="268" r:id="rId6"/>
    <p:sldId id="302" r:id="rId7"/>
    <p:sldId id="263" r:id="rId8"/>
    <p:sldId id="264" r:id="rId9"/>
    <p:sldId id="265" r:id="rId10"/>
    <p:sldId id="281" r:id="rId11"/>
    <p:sldId id="305" r:id="rId12"/>
    <p:sldId id="306" r:id="rId13"/>
    <p:sldId id="282" r:id="rId14"/>
    <p:sldId id="266" r:id="rId15"/>
    <p:sldId id="267" r:id="rId16"/>
    <p:sldId id="283" r:id="rId17"/>
    <p:sldId id="284" r:id="rId18"/>
    <p:sldId id="270" r:id="rId19"/>
    <p:sldId id="272" r:id="rId20"/>
    <p:sldId id="307" r:id="rId21"/>
    <p:sldId id="273" r:id="rId22"/>
    <p:sldId id="274" r:id="rId23"/>
    <p:sldId id="286" r:id="rId24"/>
    <p:sldId id="290" r:id="rId25"/>
    <p:sldId id="293" r:id="rId26"/>
    <p:sldId id="296" r:id="rId27"/>
    <p:sldId id="299" r:id="rId28"/>
    <p:sldId id="300" r:id="rId29"/>
    <p:sldId id="301" r:id="rId30"/>
    <p:sldId id="278" r:id="rId31"/>
    <p:sldId id="304" r:id="rId32"/>
    <p:sldId id="279" r:id="rId33"/>
    <p:sldId id="303" r:id="rId34"/>
    <p:sldId id="280" r:id="rId35"/>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87" autoAdjust="0"/>
    <p:restoredTop sz="94660"/>
  </p:normalViewPr>
  <p:slideViewPr>
    <p:cSldViewPr snapToGrid="0">
      <p:cViewPr varScale="1">
        <p:scale>
          <a:sx n="52" d="100"/>
          <a:sy n="52" d="100"/>
        </p:scale>
        <p:origin x="-96" y="-552"/>
      </p:cViewPr>
      <p:guideLst>
        <p:guide orient="horz" pos="2160"/>
        <p:guide pos="3840"/>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pPr/>
              <a:t>11/21/2020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 xmlns:p14="http://schemas.microsoft.com/office/powerpoint/2010/main" val="32130563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 xmlns:p14="http://schemas.microsoft.com/office/powerpoint/2010/main" val="10956242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 xmlns:p14="http://schemas.microsoft.com/office/powerpoint/2010/main" val="14773037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 xmlns:p14="http://schemas.microsoft.com/office/powerpoint/2010/main" val="180872794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 xmlns:p14="http://schemas.microsoft.com/office/powerpoint/2010/main" val="21190187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 xmlns:p14="http://schemas.microsoft.com/office/powerpoint/2010/main" val="36370579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 xmlns:p14="http://schemas.microsoft.com/office/powerpoint/2010/main" val="88391818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 xmlns:p14="http://schemas.microsoft.com/office/powerpoint/2010/main" val="911112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 xmlns:p14="http://schemas.microsoft.com/office/powerpoint/2010/main" val="41946524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3561BA9-CDCF-4958-B8AB-66F3BF063E13}" type="slidenum">
              <a:rPr lang="en-US" smtClean="0"/>
              <a:pPr/>
              <a:t>‹#›</a:t>
            </a:fld>
            <a:endParaRPr lang="en-US"/>
          </a:p>
        </p:txBody>
      </p:sp>
    </p:spTree>
    <p:extLst>
      <p:ext uri="{BB962C8B-B14F-4D97-AF65-F5344CB8AC3E}">
        <p14:creationId xmlns="" xmlns:p14="http://schemas.microsoft.com/office/powerpoint/2010/main" val="42422833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 xmlns:p14="http://schemas.microsoft.com/office/powerpoint/2010/main" val="306088328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E934FF-F4E1-47C5-9CA5-30A81DDE2BE4}" type="datetimeFigureOut">
              <a:rPr lang="en-US" smtClean="0"/>
              <a:pPr/>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 xmlns:p14="http://schemas.microsoft.com/office/powerpoint/2010/main" val="7822039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E934FF-F4E1-47C5-9CA5-30A81DDE2BE4}" type="datetimeFigureOut">
              <a:rPr lang="en-US" smtClean="0"/>
              <a:pPr/>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 xmlns:p14="http://schemas.microsoft.com/office/powerpoint/2010/main" val="262753342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E934FF-F4E1-47C5-9CA5-30A81DDE2BE4}" type="datetimeFigureOut">
              <a:rPr lang="en-US" smtClean="0"/>
              <a:pPr/>
              <a:t>11/21/2020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 xmlns:p14="http://schemas.microsoft.com/office/powerpoint/2010/main" val="59874063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pPr/>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 xmlns:p14="http://schemas.microsoft.com/office/powerpoint/2010/main" val="165116065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extLst>
      <p:ext uri="{BB962C8B-B14F-4D97-AF65-F5344CB8AC3E}">
        <p14:creationId xmlns="" xmlns:p14="http://schemas.microsoft.com/office/powerpoint/2010/main" val="28225228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pPr/>
              <a:t>11/21/2020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3561BA9-CDCF-4958-B8AB-66F3BF063E13}" type="slidenum">
              <a:rPr lang="en-US" smtClean="0"/>
              <a:pPr/>
              <a:t>‹#›</a:t>
            </a:fld>
            <a:endParaRPr lang="en-US"/>
          </a:p>
        </p:txBody>
      </p:sp>
    </p:spTree>
    <p:extLst>
      <p:ext uri="{BB962C8B-B14F-4D97-AF65-F5344CB8AC3E}">
        <p14:creationId xmlns="" xmlns:p14="http://schemas.microsoft.com/office/powerpoint/2010/main" val="19550907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E934FF-F4E1-47C5-9CA5-30A81DDE2BE4}" type="datetimeFigureOut">
              <a:rPr lang="en-US" smtClean="0"/>
              <a:pPr/>
              <a:t>11/21/2020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561BA9-CDCF-4958-B8AB-66F3BF063E13}" type="slidenum">
              <a:rPr lang="en-US" smtClean="0"/>
              <a:pPr/>
              <a:t>‹#›</a:t>
            </a:fld>
            <a:endParaRPr lang="en-US"/>
          </a:p>
        </p:txBody>
      </p:sp>
    </p:spTree>
    <p:extLst>
      <p:ext uri="{BB962C8B-B14F-4D97-AF65-F5344CB8AC3E}">
        <p14:creationId xmlns="" xmlns:p14="http://schemas.microsoft.com/office/powerpoint/2010/main" val="193906211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7.svg"/></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entiments-analaysis.herokuapp.com/" TargetMode="External"/><Relationship Id="rId2" Type="http://schemas.openxmlformats.org/officeDocument/2006/relationships/hyperlink" Target="https://github.com/JanviPangoriya/social_media_sentiments-analaysi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5" Type="http://schemas.openxmlformats.org/officeDocument/2006/relationships/hyperlink" Target="https://towardsdatascience.com/" TargetMode="External"/><Relationship Id="rId4" Type="http://schemas.openxmlformats.org/officeDocument/2006/relationships/hyperlink" Target="https://www.kaggle.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08453" y="753893"/>
            <a:ext cx="10515600" cy="1494846"/>
          </a:xfrm>
        </p:spPr>
        <p:txBody>
          <a:bodyPr>
            <a:noAutofit/>
          </a:bodyPr>
          <a:lstStyle/>
          <a:p>
            <a:pPr algn="ctr"/>
            <a:r>
              <a:rPr lang="en-US" sz="5400" b="1" dirty="0"/>
              <a:t>SOCIAL  MEDIA: </a:t>
            </a:r>
            <a:br>
              <a:rPr lang="en-US" sz="5400" b="1" dirty="0"/>
            </a:br>
            <a:r>
              <a:rPr lang="en-US" sz="5400" b="1" dirty="0"/>
              <a:t>SENTIMENTAL ANALYSIS</a:t>
            </a:r>
          </a:p>
        </p:txBody>
      </p:sp>
      <p:sp>
        <p:nvSpPr>
          <p:cNvPr id="7" name="Text Placeholder 6"/>
          <p:cNvSpPr>
            <a:spLocks noGrp="1"/>
          </p:cNvSpPr>
          <p:nvPr>
            <p:ph type="body" idx="1"/>
          </p:nvPr>
        </p:nvSpPr>
        <p:spPr>
          <a:xfrm>
            <a:off x="5077325" y="4328126"/>
            <a:ext cx="6420853" cy="2373464"/>
          </a:xfrm>
        </p:spPr>
        <p:txBody>
          <a:bodyPr/>
          <a:lstStyle/>
          <a:p>
            <a:pPr algn="ctr"/>
            <a:r>
              <a:rPr lang="en-US" b="1" dirty="0"/>
              <a:t>                                                                     PRESENTED BY:-</a:t>
            </a:r>
          </a:p>
          <a:p>
            <a:r>
              <a:rPr lang="en-US" b="1" dirty="0"/>
              <a:t>		    </a:t>
            </a:r>
            <a:r>
              <a:rPr lang="en-US" b="1" dirty="0" err="1"/>
              <a:t>Janvi</a:t>
            </a:r>
            <a:r>
              <a:rPr lang="en-US" b="1" dirty="0"/>
              <a:t> </a:t>
            </a:r>
            <a:r>
              <a:rPr lang="en-US" b="1" dirty="0" err="1"/>
              <a:t>Pangoriya</a:t>
            </a:r>
            <a:r>
              <a:rPr lang="en-US" b="1" dirty="0"/>
              <a:t>(A1-18)</a:t>
            </a:r>
          </a:p>
          <a:p>
            <a:r>
              <a:rPr lang="en-US" b="1" dirty="0"/>
              <a:t>                                                  </a:t>
            </a:r>
            <a:r>
              <a:rPr lang="en-US" b="1" dirty="0" err="1"/>
              <a:t>Kajol</a:t>
            </a:r>
            <a:r>
              <a:rPr lang="en-US" b="1" dirty="0"/>
              <a:t> Gupta(A1-19)</a:t>
            </a:r>
          </a:p>
          <a:p>
            <a:r>
              <a:rPr lang="en-US" b="1" dirty="0"/>
              <a:t>                                                  Nidhi Gupta(A2-30)</a:t>
            </a:r>
          </a:p>
          <a:p>
            <a:r>
              <a:rPr lang="en-US" b="1" dirty="0"/>
              <a:t>                                                 Pranav Tomar(A2-32)</a:t>
            </a:r>
          </a:p>
          <a:p>
            <a:endParaRPr lang="en-US" b="1" dirty="0"/>
          </a:p>
        </p:txBody>
      </p:sp>
      <p:sp>
        <p:nvSpPr>
          <p:cNvPr id="2" name="TextBox 1">
            <a:extLst>
              <a:ext uri="{FF2B5EF4-FFF2-40B4-BE49-F238E27FC236}">
                <a16:creationId xmlns="" xmlns:a16="http://schemas.microsoft.com/office/drawing/2014/main" id="{C1E8F64C-79A7-4195-8919-4B44DC66E48D}"/>
              </a:ext>
            </a:extLst>
          </p:cNvPr>
          <p:cNvSpPr txBox="1"/>
          <p:nvPr/>
        </p:nvSpPr>
        <p:spPr>
          <a:xfrm>
            <a:off x="3341105" y="2710349"/>
            <a:ext cx="4850295" cy="954107"/>
          </a:xfrm>
          <a:prstGeom prst="rect">
            <a:avLst/>
          </a:prstGeom>
          <a:noFill/>
        </p:spPr>
        <p:txBody>
          <a:bodyPr wrap="square" rtlCol="0">
            <a:spAutoFit/>
          </a:bodyPr>
          <a:lstStyle/>
          <a:p>
            <a:pPr algn="ctr"/>
            <a:r>
              <a:rPr lang="en-US" sz="2800" dirty="0"/>
              <a:t>Session 20-21</a:t>
            </a:r>
          </a:p>
          <a:p>
            <a:pPr algn="ctr"/>
            <a:r>
              <a:rPr lang="en-US" sz="2800" dirty="0"/>
              <a:t>Machine Learning Project</a:t>
            </a:r>
          </a:p>
        </p:txBody>
      </p:sp>
      <p:pic>
        <p:nvPicPr>
          <p:cNvPr id="5" name="Picture 4">
            <a:extLst>
              <a:ext uri="{FF2B5EF4-FFF2-40B4-BE49-F238E27FC236}">
                <a16:creationId xmlns="" xmlns:a16="http://schemas.microsoft.com/office/drawing/2014/main" id="{FFBEADEB-8124-4CAE-B17E-1675E1F54471}"/>
              </a:ext>
            </a:extLst>
          </p:cNvPr>
          <p:cNvPicPr/>
          <p:nvPr/>
        </p:nvPicPr>
        <p:blipFill>
          <a:blip r:embed="rId2"/>
          <a:stretch>
            <a:fillRect/>
          </a:stretch>
        </p:blipFill>
        <p:spPr>
          <a:xfrm>
            <a:off x="4465721" y="4126066"/>
            <a:ext cx="3260557" cy="2190513"/>
          </a:xfrm>
          <a:prstGeom prst="rect">
            <a:avLst/>
          </a:prstGeom>
        </p:spPr>
      </p:pic>
      <p:pic>
        <p:nvPicPr>
          <p:cNvPr id="7170" name="Picture 2" descr="Machine Learning using Azure - Creating a Sentiment Analyzer | by Janitha  Tennakoon | 99xio | Medium">
            <a:extLst>
              <a:ext uri="{FF2B5EF4-FFF2-40B4-BE49-F238E27FC236}">
                <a16:creationId xmlns="" xmlns:a16="http://schemas.microsoft.com/office/drawing/2014/main" id="{6478EE7E-4089-44E9-AAA1-FF70F9793940}"/>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9731188" y="156410"/>
            <a:ext cx="2373464" cy="2373464"/>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9844FD-3EA4-44F1-906C-9537AF0938D5}"/>
              </a:ext>
            </a:extLst>
          </p:cNvPr>
          <p:cNvSpPr>
            <a:spLocks noGrp="1"/>
          </p:cNvSpPr>
          <p:nvPr>
            <p:ph type="title"/>
          </p:nvPr>
        </p:nvSpPr>
        <p:spPr>
          <a:xfrm>
            <a:off x="1887159" y="144379"/>
            <a:ext cx="10024103" cy="794084"/>
          </a:xfrm>
        </p:spPr>
        <p:txBody>
          <a:bodyPr>
            <a:noAutofit/>
          </a:bodyPr>
          <a:lstStyle/>
          <a:p>
            <a:r>
              <a:rPr lang="en-US" sz="3600" b="1" dirty="0"/>
              <a:t>Removing punctuation’s, numbers and symbols</a:t>
            </a:r>
          </a:p>
        </p:txBody>
      </p:sp>
      <p:pic>
        <p:nvPicPr>
          <p:cNvPr id="6" name="Picture 5">
            <a:extLst>
              <a:ext uri="{FF2B5EF4-FFF2-40B4-BE49-F238E27FC236}">
                <a16:creationId xmlns="" xmlns:a16="http://schemas.microsoft.com/office/drawing/2014/main" id="{E41F95A2-A637-4CB4-89EB-CB40A17A60EE}"/>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3546" t="25965" r="5509" b="16316"/>
          <a:stretch/>
        </p:blipFill>
        <p:spPr>
          <a:xfrm>
            <a:off x="3068053" y="2316079"/>
            <a:ext cx="7435515" cy="3958389"/>
          </a:xfrm>
          <a:prstGeom prst="rect">
            <a:avLst/>
          </a:prstGeom>
        </p:spPr>
      </p:pic>
      <p:sp>
        <p:nvSpPr>
          <p:cNvPr id="3" name="TextBox 2">
            <a:extLst>
              <a:ext uri="{FF2B5EF4-FFF2-40B4-BE49-F238E27FC236}">
                <a16:creationId xmlns="" xmlns:a16="http://schemas.microsoft.com/office/drawing/2014/main" id="{1103219B-0094-4E25-9E44-726CE600345B}"/>
              </a:ext>
            </a:extLst>
          </p:cNvPr>
          <p:cNvSpPr txBox="1"/>
          <p:nvPr/>
        </p:nvSpPr>
        <p:spPr>
          <a:xfrm>
            <a:off x="2041572" y="1501578"/>
            <a:ext cx="9869690" cy="369332"/>
          </a:xfrm>
          <a:prstGeom prst="rect">
            <a:avLst/>
          </a:prstGeom>
          <a:noFill/>
        </p:spPr>
        <p:txBody>
          <a:bodyPr wrap="none" rtlCol="0">
            <a:spAutoFit/>
          </a:bodyPr>
          <a:lstStyle/>
          <a:p>
            <a:r>
              <a:rPr lang="en-US" dirty="0"/>
              <a:t>Punctuation’s, numbers and symbols are removed using regular expressions by simple replace method</a:t>
            </a:r>
          </a:p>
        </p:txBody>
      </p:sp>
    </p:spTree>
    <p:extLst>
      <p:ext uri="{BB962C8B-B14F-4D97-AF65-F5344CB8AC3E}">
        <p14:creationId xmlns="" xmlns:p14="http://schemas.microsoft.com/office/powerpoint/2010/main" val="4286227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okenization and Text Data Preparation with TensorFlow &amp; Keras">
            <a:extLst>
              <a:ext uri="{FF2B5EF4-FFF2-40B4-BE49-F238E27FC236}">
                <a16:creationId xmlns="" xmlns:a16="http://schemas.microsoft.com/office/drawing/2014/main" id="{08A85121-73FD-4415-8EF5-C977CF993E8B}"/>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96073" y="3660975"/>
            <a:ext cx="6895850" cy="1712495"/>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488BC79D-9338-4588-8B67-338E90659042}"/>
              </a:ext>
            </a:extLst>
          </p:cNvPr>
          <p:cNvSpPr txBox="1"/>
          <p:nvPr/>
        </p:nvSpPr>
        <p:spPr>
          <a:xfrm>
            <a:off x="5245768" y="661737"/>
            <a:ext cx="2996461" cy="646331"/>
          </a:xfrm>
          <a:prstGeom prst="rect">
            <a:avLst/>
          </a:prstGeom>
          <a:noFill/>
        </p:spPr>
        <p:txBody>
          <a:bodyPr wrap="none" rtlCol="0">
            <a:spAutoFit/>
          </a:bodyPr>
          <a:lstStyle/>
          <a:p>
            <a:r>
              <a:rPr lang="en-US" sz="3600" b="1" dirty="0">
                <a:latin typeface="+mj-lt"/>
              </a:rPr>
              <a:t>Tokenization :</a:t>
            </a:r>
          </a:p>
        </p:txBody>
      </p:sp>
      <p:sp>
        <p:nvSpPr>
          <p:cNvPr id="6" name="TextBox 5">
            <a:extLst>
              <a:ext uri="{FF2B5EF4-FFF2-40B4-BE49-F238E27FC236}">
                <a16:creationId xmlns="" xmlns:a16="http://schemas.microsoft.com/office/drawing/2014/main" id="{90646516-244E-4FF4-A8F5-D61438441829}"/>
              </a:ext>
            </a:extLst>
          </p:cNvPr>
          <p:cNvSpPr txBox="1"/>
          <p:nvPr/>
        </p:nvSpPr>
        <p:spPr>
          <a:xfrm>
            <a:off x="1936656" y="1694447"/>
            <a:ext cx="8318688" cy="646331"/>
          </a:xfrm>
          <a:prstGeom prst="rect">
            <a:avLst/>
          </a:prstGeom>
          <a:noFill/>
        </p:spPr>
        <p:txBody>
          <a:bodyPr wrap="none" rtlCol="0">
            <a:spAutoFit/>
          </a:bodyPr>
          <a:lstStyle/>
          <a:p>
            <a:pPr marL="342900" indent="-342900">
              <a:buFont typeface="Arial" panose="020B0604020202020204" pitchFamily="34" charset="0"/>
              <a:buChar char="•"/>
            </a:pPr>
            <a:r>
              <a:rPr lang="en-US" b="0" i="0" dirty="0">
                <a:effectLst/>
              </a:rPr>
              <a:t>Tokenization is a way of separating a piece of text into smaller units called tokens. </a:t>
            </a:r>
          </a:p>
          <a:p>
            <a:pPr marL="342900" indent="-342900">
              <a:buFont typeface="Arial" panose="020B0604020202020204" pitchFamily="34" charset="0"/>
              <a:buChar char="•"/>
            </a:pPr>
            <a:r>
              <a:rPr lang="en-US" dirty="0"/>
              <a:t>T</a:t>
            </a:r>
            <a:r>
              <a:rPr lang="en-US" b="0" i="0" dirty="0">
                <a:effectLst/>
              </a:rPr>
              <a:t>okens can be either words, characters, or sub words.</a:t>
            </a:r>
            <a:endParaRPr lang="en-US" dirty="0"/>
          </a:p>
        </p:txBody>
      </p:sp>
    </p:spTree>
    <p:extLst>
      <p:ext uri="{BB962C8B-B14F-4D97-AF65-F5344CB8AC3E}">
        <p14:creationId xmlns="" xmlns:p14="http://schemas.microsoft.com/office/powerpoint/2010/main" val="40301433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6B4F3A87-F456-4DC6-8240-32D51D0BE08B}"/>
              </a:ext>
            </a:extLst>
          </p:cNvPr>
          <p:cNvSpPr txBox="1"/>
          <p:nvPr/>
        </p:nvSpPr>
        <p:spPr>
          <a:xfrm>
            <a:off x="5305926" y="493295"/>
            <a:ext cx="2367956" cy="646331"/>
          </a:xfrm>
          <a:prstGeom prst="rect">
            <a:avLst/>
          </a:prstGeom>
          <a:noFill/>
        </p:spPr>
        <p:txBody>
          <a:bodyPr wrap="none" rtlCol="0">
            <a:spAutoFit/>
          </a:bodyPr>
          <a:lstStyle/>
          <a:p>
            <a:r>
              <a:rPr lang="en-US" sz="3600" b="1" dirty="0">
                <a:latin typeface="+mj-lt"/>
              </a:rPr>
              <a:t>Stemming </a:t>
            </a:r>
          </a:p>
        </p:txBody>
      </p:sp>
      <p:sp>
        <p:nvSpPr>
          <p:cNvPr id="6" name="TextBox 5">
            <a:extLst>
              <a:ext uri="{FF2B5EF4-FFF2-40B4-BE49-F238E27FC236}">
                <a16:creationId xmlns="" xmlns:a16="http://schemas.microsoft.com/office/drawing/2014/main" id="{B622621F-13DD-4A25-A501-8B3B5E5FB810}"/>
              </a:ext>
            </a:extLst>
          </p:cNvPr>
          <p:cNvSpPr txBox="1"/>
          <p:nvPr/>
        </p:nvSpPr>
        <p:spPr>
          <a:xfrm>
            <a:off x="2430379" y="1674674"/>
            <a:ext cx="7141699" cy="1754326"/>
          </a:xfrm>
          <a:prstGeom prst="rect">
            <a:avLst/>
          </a:prstGeom>
          <a:noFill/>
        </p:spPr>
        <p:txBody>
          <a:bodyPr wrap="none" rtlCol="0">
            <a:spAutoFit/>
          </a:bodyPr>
          <a:lstStyle/>
          <a:p>
            <a:pPr marL="285750" indent="-285750">
              <a:buFont typeface="Arial" panose="020B0604020202020204" pitchFamily="34" charset="0"/>
              <a:buChar char="•"/>
            </a:pPr>
            <a:r>
              <a:rPr lang="en-US" dirty="0"/>
              <a:t>Stemming is a process where words are reduced to a root by removing</a:t>
            </a:r>
          </a:p>
          <a:p>
            <a:r>
              <a:rPr lang="en-US" dirty="0"/>
              <a:t>       inflection through dropping unnecessary characters.</a:t>
            </a:r>
          </a:p>
          <a:p>
            <a:pPr marL="285750" indent="-285750">
              <a:buFont typeface="Arial" panose="020B0604020202020204" pitchFamily="34" charset="0"/>
              <a:buChar char="•"/>
            </a:pPr>
            <a:r>
              <a:rPr lang="en-US" dirty="0"/>
              <a:t>Removal of suffix</a:t>
            </a:r>
          </a:p>
          <a:p>
            <a:pPr marL="285750" indent="-285750">
              <a:buFont typeface="Arial" panose="020B0604020202020204" pitchFamily="34" charset="0"/>
              <a:buChar char="•"/>
            </a:pPr>
            <a:r>
              <a:rPr lang="en-US" dirty="0"/>
              <a:t>2 Types of stemming :</a:t>
            </a:r>
          </a:p>
          <a:p>
            <a:r>
              <a:rPr lang="en-US" dirty="0"/>
              <a:t>        1. Porter</a:t>
            </a:r>
          </a:p>
          <a:p>
            <a:r>
              <a:rPr lang="en-US" dirty="0"/>
              <a:t>        2. Snowball</a:t>
            </a:r>
          </a:p>
        </p:txBody>
      </p:sp>
      <p:pic>
        <p:nvPicPr>
          <p:cNvPr id="6146" name="Picture 2" descr="Stemming in Machine Learning | Data Science | Machine Learning | Python">
            <a:extLst>
              <a:ext uri="{FF2B5EF4-FFF2-40B4-BE49-F238E27FC236}">
                <a16:creationId xmlns="" xmlns:a16="http://schemas.microsoft.com/office/drawing/2014/main" id="{8CADF8C7-B56B-4F74-892D-EFDD55588635}"/>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522495" y="2707105"/>
            <a:ext cx="6096000" cy="3429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937248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47852B6E-E7A2-485A-8A28-170DFF29899F}"/>
              </a:ext>
            </a:extLst>
          </p:cNvPr>
          <p:cNvSpPr txBox="1"/>
          <p:nvPr/>
        </p:nvSpPr>
        <p:spPr>
          <a:xfrm>
            <a:off x="2827420" y="252663"/>
            <a:ext cx="7582589" cy="646331"/>
          </a:xfrm>
          <a:prstGeom prst="rect">
            <a:avLst/>
          </a:prstGeom>
          <a:noFill/>
        </p:spPr>
        <p:txBody>
          <a:bodyPr wrap="none" rtlCol="0">
            <a:spAutoFit/>
          </a:bodyPr>
          <a:lstStyle/>
          <a:p>
            <a:r>
              <a:rPr lang="en-US" sz="3600" b="1" dirty="0">
                <a:latin typeface="+mj-lt"/>
              </a:rPr>
              <a:t>Tokenizing and Stemming the words:</a:t>
            </a:r>
          </a:p>
        </p:txBody>
      </p:sp>
      <p:pic>
        <p:nvPicPr>
          <p:cNvPr id="7" name="Picture 6">
            <a:extLst>
              <a:ext uri="{FF2B5EF4-FFF2-40B4-BE49-F238E27FC236}">
                <a16:creationId xmlns="" xmlns:a16="http://schemas.microsoft.com/office/drawing/2014/main" id="{464345D9-B004-4D32-AC88-7C28DA54523B}"/>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6048" t="23333" r="5950" b="1228"/>
          <a:stretch/>
        </p:blipFill>
        <p:spPr>
          <a:xfrm>
            <a:off x="3021271" y="1287379"/>
            <a:ext cx="7194886" cy="5173579"/>
          </a:xfrm>
          <a:prstGeom prst="rect">
            <a:avLst/>
          </a:prstGeom>
        </p:spPr>
      </p:pic>
    </p:spTree>
    <p:extLst>
      <p:ext uri="{BB962C8B-B14F-4D97-AF65-F5344CB8AC3E}">
        <p14:creationId xmlns="" xmlns:p14="http://schemas.microsoft.com/office/powerpoint/2010/main" val="46623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249525"/>
            <a:ext cx="9981783" cy="797223"/>
          </a:xfrm>
        </p:spPr>
        <p:txBody>
          <a:bodyPr>
            <a:normAutofit/>
          </a:bodyPr>
          <a:lstStyle/>
          <a:p>
            <a:r>
              <a:rPr lang="en-US" sz="3600" b="1" dirty="0"/>
              <a:t>DATA VISUALIZATION</a:t>
            </a:r>
          </a:p>
        </p:txBody>
      </p:sp>
      <p:pic>
        <p:nvPicPr>
          <p:cNvPr id="4" name="Content Placeholder 3"/>
          <p:cNvPicPr>
            <a:picLocks noGrp="1" noChangeAspect="1"/>
          </p:cNvPicPr>
          <p:nvPr>
            <p:ph sz="half" idx="2"/>
          </p:nvPr>
        </p:nvPicPr>
        <p:blipFill>
          <a:blip r:embed="rId2"/>
          <a:stretch>
            <a:fillRect/>
          </a:stretch>
        </p:blipFill>
        <p:spPr>
          <a:xfrm>
            <a:off x="6360694" y="1368092"/>
            <a:ext cx="5539105" cy="4596765"/>
          </a:xfrm>
          <a:prstGeom prst="rect">
            <a:avLst/>
          </a:prstGeom>
        </p:spPr>
      </p:pic>
      <p:sp>
        <p:nvSpPr>
          <p:cNvPr id="5" name="TextBox 4">
            <a:extLst>
              <a:ext uri="{FF2B5EF4-FFF2-40B4-BE49-F238E27FC236}">
                <a16:creationId xmlns="" xmlns:a16="http://schemas.microsoft.com/office/drawing/2014/main" id="{7CB47F76-761B-4CD4-9922-C647134DA58A}"/>
              </a:ext>
            </a:extLst>
          </p:cNvPr>
          <p:cNvSpPr txBox="1"/>
          <p:nvPr/>
        </p:nvSpPr>
        <p:spPr>
          <a:xfrm>
            <a:off x="1495060" y="1540041"/>
            <a:ext cx="4600940" cy="461665"/>
          </a:xfrm>
          <a:prstGeom prst="rect">
            <a:avLst/>
          </a:prstGeom>
          <a:noFill/>
        </p:spPr>
        <p:txBody>
          <a:bodyPr wrap="none" rtlCol="0">
            <a:spAutoFit/>
          </a:bodyPr>
          <a:lstStyle/>
          <a:p>
            <a:r>
              <a:rPr lang="en-US" sz="2400" dirty="0"/>
              <a:t>Visualization has been done using :</a:t>
            </a:r>
          </a:p>
        </p:txBody>
      </p:sp>
      <p:sp>
        <p:nvSpPr>
          <p:cNvPr id="6" name="TextBox 5">
            <a:extLst>
              <a:ext uri="{FF2B5EF4-FFF2-40B4-BE49-F238E27FC236}">
                <a16:creationId xmlns="" xmlns:a16="http://schemas.microsoft.com/office/drawing/2014/main" id="{B56C0425-1505-449B-AE33-4690D63E003E}"/>
              </a:ext>
            </a:extLst>
          </p:cNvPr>
          <p:cNvSpPr txBox="1"/>
          <p:nvPr/>
        </p:nvSpPr>
        <p:spPr>
          <a:xfrm>
            <a:off x="1495060" y="2782669"/>
            <a:ext cx="2225842" cy="923330"/>
          </a:xfrm>
          <a:prstGeom prst="rect">
            <a:avLst/>
          </a:prstGeom>
          <a:noFill/>
        </p:spPr>
        <p:txBody>
          <a:bodyPr wrap="square" rtlCol="0">
            <a:spAutoFit/>
          </a:bodyPr>
          <a:lstStyle/>
          <a:p>
            <a:pPr marL="285750" indent="-285750">
              <a:buFont typeface="Arial" panose="020B0604020202020204" pitchFamily="34" charset="0"/>
              <a:buChar char="•"/>
            </a:pPr>
            <a:r>
              <a:rPr lang="en-US" dirty="0"/>
              <a:t>Word Cloud </a:t>
            </a:r>
          </a:p>
          <a:p>
            <a:pPr marL="285750" indent="-285750">
              <a:buFont typeface="Arial" panose="020B0604020202020204" pitchFamily="34" charset="0"/>
              <a:buChar char="•"/>
            </a:pPr>
            <a:r>
              <a:rPr lang="en-US" dirty="0"/>
              <a:t>Bar plot</a:t>
            </a:r>
          </a:p>
          <a:p>
            <a:pPr marL="285750" indent="-285750">
              <a:buFont typeface="Arial" panose="020B0604020202020204" pitchFamily="34" charset="0"/>
              <a:buChar char="•"/>
            </a:pPr>
            <a:r>
              <a:rPr lang="en-US" dirty="0"/>
              <a:t>Pie Chart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7DA8D2E6-ED32-44EB-A8DC-90AEF22E484F}"/>
              </a:ext>
            </a:extLst>
          </p:cNvPr>
          <p:cNvSpPr txBox="1"/>
          <p:nvPr/>
        </p:nvSpPr>
        <p:spPr>
          <a:xfrm>
            <a:off x="1528011" y="192507"/>
            <a:ext cx="9878096" cy="646331"/>
          </a:xfrm>
          <a:prstGeom prst="rect">
            <a:avLst/>
          </a:prstGeom>
          <a:noFill/>
        </p:spPr>
        <p:txBody>
          <a:bodyPr wrap="square" rtlCol="0">
            <a:spAutoFit/>
          </a:bodyPr>
          <a:lstStyle/>
          <a:p>
            <a:pPr algn="ctr"/>
            <a:r>
              <a:rPr lang="en-US" sz="3600" b="1" dirty="0">
                <a:latin typeface="+mj-lt"/>
              </a:rPr>
              <a:t>Word Clouds for Positive Tweets </a:t>
            </a:r>
          </a:p>
        </p:txBody>
      </p:sp>
      <p:pic>
        <p:nvPicPr>
          <p:cNvPr id="10" name="Picture 9">
            <a:extLst>
              <a:ext uri="{FF2B5EF4-FFF2-40B4-BE49-F238E27FC236}">
                <a16:creationId xmlns="" xmlns:a16="http://schemas.microsoft.com/office/drawing/2014/main" id="{37147467-A385-4C83-B771-B9A5F02DD40E}"/>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16202" t="31428" r="29497" b="15940"/>
          <a:stretch/>
        </p:blipFill>
        <p:spPr>
          <a:xfrm>
            <a:off x="1656346" y="1852863"/>
            <a:ext cx="4439654" cy="3609473"/>
          </a:xfrm>
          <a:prstGeom prst="rect">
            <a:avLst/>
          </a:prstGeom>
        </p:spPr>
      </p:pic>
      <p:pic>
        <p:nvPicPr>
          <p:cNvPr id="12" name="Picture 11">
            <a:extLst>
              <a:ext uri="{FF2B5EF4-FFF2-40B4-BE49-F238E27FC236}">
                <a16:creationId xmlns="" xmlns:a16="http://schemas.microsoft.com/office/drawing/2014/main" id="{07C6D41A-CD07-40A8-B79F-C32BDC348159}"/>
              </a:ext>
            </a:extLst>
          </p:cNvPr>
          <p:cNvPicPr>
            <a:picLocks noChangeAspect="1"/>
          </p:cNvPicPr>
          <p:nvPr/>
        </p:nvPicPr>
        <p:blipFill rotWithShape="1">
          <a:blip r:embed="rId3">
            <a:extLst>
              <a:ext uri="{28A0092B-C50C-407E-A947-70E740481C1C}">
                <a14:useLocalDpi xmlns="" xmlns:a14="http://schemas.microsoft.com/office/drawing/2010/main" val="0"/>
              </a:ext>
            </a:extLst>
          </a:blip>
          <a:srcRect l="16350" t="28947" r="29349" b="5565"/>
          <a:stretch/>
        </p:blipFill>
        <p:spPr>
          <a:xfrm>
            <a:off x="6966453" y="1412023"/>
            <a:ext cx="4439654" cy="449115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97AA67F-4240-485A-951F-9F5F96910160}"/>
              </a:ext>
            </a:extLst>
          </p:cNvPr>
          <p:cNvSpPr txBox="1"/>
          <p:nvPr/>
        </p:nvSpPr>
        <p:spPr>
          <a:xfrm>
            <a:off x="2526632" y="156411"/>
            <a:ext cx="8257389" cy="646331"/>
          </a:xfrm>
          <a:prstGeom prst="rect">
            <a:avLst/>
          </a:prstGeom>
          <a:noFill/>
        </p:spPr>
        <p:txBody>
          <a:bodyPr wrap="none" rtlCol="0">
            <a:spAutoFit/>
          </a:bodyPr>
          <a:lstStyle/>
          <a:p>
            <a:pPr algn="ctr"/>
            <a:r>
              <a:rPr lang="en-US" sz="3600" b="1" dirty="0">
                <a:latin typeface="+mj-lt"/>
              </a:rPr>
              <a:t>Bar plot and Pie chart for positive tweets</a:t>
            </a:r>
          </a:p>
        </p:txBody>
      </p:sp>
      <p:pic>
        <p:nvPicPr>
          <p:cNvPr id="10" name="Picture 9">
            <a:extLst>
              <a:ext uri="{FF2B5EF4-FFF2-40B4-BE49-F238E27FC236}">
                <a16:creationId xmlns="" xmlns:a16="http://schemas.microsoft.com/office/drawing/2014/main" id="{5F5DDAA3-5C4E-4E38-84AC-77EEE97C01FC}"/>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14731" t="45264" r="6539"/>
          <a:stretch/>
        </p:blipFill>
        <p:spPr>
          <a:xfrm>
            <a:off x="1287378" y="2045369"/>
            <a:ext cx="6436895" cy="3753852"/>
          </a:xfrm>
          <a:prstGeom prst="rect">
            <a:avLst/>
          </a:prstGeom>
        </p:spPr>
      </p:pic>
      <p:pic>
        <p:nvPicPr>
          <p:cNvPr id="12" name="Picture 11">
            <a:extLst>
              <a:ext uri="{FF2B5EF4-FFF2-40B4-BE49-F238E27FC236}">
                <a16:creationId xmlns="" xmlns:a16="http://schemas.microsoft.com/office/drawing/2014/main" id="{A0FB13EA-38BD-44D1-8697-A7D771CB8D29}"/>
              </a:ext>
            </a:extLst>
          </p:cNvPr>
          <p:cNvPicPr>
            <a:picLocks noChangeAspect="1"/>
          </p:cNvPicPr>
          <p:nvPr/>
        </p:nvPicPr>
        <p:blipFill rotWithShape="1">
          <a:blip r:embed="rId3">
            <a:extLst>
              <a:ext uri="{28A0092B-C50C-407E-A947-70E740481C1C}">
                <a14:useLocalDpi xmlns="" xmlns:a14="http://schemas.microsoft.com/office/drawing/2010/main" val="0"/>
              </a:ext>
            </a:extLst>
          </a:blip>
          <a:srcRect l="15990" t="24358" r="31895" b="17572"/>
          <a:stretch/>
        </p:blipFill>
        <p:spPr>
          <a:xfrm>
            <a:off x="7832558" y="1840832"/>
            <a:ext cx="4235115" cy="3958389"/>
          </a:xfrm>
          <a:prstGeom prst="rect">
            <a:avLst/>
          </a:prstGeom>
        </p:spPr>
      </p:pic>
    </p:spTree>
    <p:extLst>
      <p:ext uri="{BB962C8B-B14F-4D97-AF65-F5344CB8AC3E}">
        <p14:creationId xmlns="" xmlns:p14="http://schemas.microsoft.com/office/powerpoint/2010/main" val="42008995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D268C75-BA35-4E3D-BB89-FDC882DEC8F4}"/>
              </a:ext>
            </a:extLst>
          </p:cNvPr>
          <p:cNvSpPr txBox="1"/>
          <p:nvPr/>
        </p:nvSpPr>
        <p:spPr>
          <a:xfrm>
            <a:off x="1879364" y="324853"/>
            <a:ext cx="8433271" cy="646331"/>
          </a:xfrm>
          <a:prstGeom prst="rect">
            <a:avLst/>
          </a:prstGeom>
          <a:noFill/>
        </p:spPr>
        <p:txBody>
          <a:bodyPr wrap="none" rtlCol="0">
            <a:spAutoFit/>
          </a:bodyPr>
          <a:lstStyle/>
          <a:p>
            <a:pPr algn="ctr"/>
            <a:r>
              <a:rPr lang="en-US" sz="3600" b="1" dirty="0">
                <a:latin typeface="+mj-lt"/>
              </a:rPr>
              <a:t>Bar plot and Pie Chart for Negative Words</a:t>
            </a:r>
          </a:p>
        </p:txBody>
      </p:sp>
      <p:pic>
        <p:nvPicPr>
          <p:cNvPr id="6" name="Picture 5">
            <a:extLst>
              <a:ext uri="{FF2B5EF4-FFF2-40B4-BE49-F238E27FC236}">
                <a16:creationId xmlns="" xmlns:a16="http://schemas.microsoft.com/office/drawing/2014/main" id="{0CB3A204-AD73-4925-81A9-8DCFE2B3B0E5}"/>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18410" t="24561" r="29790" b="17018"/>
          <a:stretch/>
        </p:blipFill>
        <p:spPr>
          <a:xfrm>
            <a:off x="7627157" y="1900988"/>
            <a:ext cx="4235115" cy="4006517"/>
          </a:xfrm>
          <a:prstGeom prst="rect">
            <a:avLst/>
          </a:prstGeom>
        </p:spPr>
      </p:pic>
      <p:pic>
        <p:nvPicPr>
          <p:cNvPr id="8" name="Picture 7">
            <a:extLst>
              <a:ext uri="{FF2B5EF4-FFF2-40B4-BE49-F238E27FC236}">
                <a16:creationId xmlns="" xmlns:a16="http://schemas.microsoft.com/office/drawing/2014/main" id="{0888E0EE-B7BD-46B3-A8D3-E17B3D7494A7}"/>
              </a:ext>
            </a:extLst>
          </p:cNvPr>
          <p:cNvPicPr>
            <a:picLocks noChangeAspect="1"/>
          </p:cNvPicPr>
          <p:nvPr/>
        </p:nvPicPr>
        <p:blipFill rotWithShape="1">
          <a:blip r:embed="rId3">
            <a:extLst>
              <a:ext uri="{28A0092B-C50C-407E-A947-70E740481C1C}">
                <a14:useLocalDpi xmlns="" xmlns:a14="http://schemas.microsoft.com/office/drawing/2010/main" val="0"/>
              </a:ext>
            </a:extLst>
          </a:blip>
          <a:srcRect l="17674" t="31930" r="11984" b="19824"/>
          <a:stretch/>
        </p:blipFill>
        <p:spPr>
          <a:xfrm>
            <a:off x="1406830" y="2406316"/>
            <a:ext cx="6085700" cy="3501189"/>
          </a:xfrm>
          <a:prstGeom prst="rect">
            <a:avLst/>
          </a:prstGeom>
        </p:spPr>
      </p:pic>
    </p:spTree>
    <p:extLst>
      <p:ext uri="{BB962C8B-B14F-4D97-AF65-F5344CB8AC3E}">
        <p14:creationId xmlns="" xmlns:p14="http://schemas.microsoft.com/office/powerpoint/2010/main" val="4061859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5FA60263-1440-4443-B07D-E3BB909959DA}"/>
              </a:ext>
            </a:extLst>
          </p:cNvPr>
          <p:cNvSpPr txBox="1"/>
          <p:nvPr/>
        </p:nvSpPr>
        <p:spPr>
          <a:xfrm>
            <a:off x="4246776" y="300789"/>
            <a:ext cx="3902030" cy="646331"/>
          </a:xfrm>
          <a:prstGeom prst="rect">
            <a:avLst/>
          </a:prstGeom>
          <a:noFill/>
        </p:spPr>
        <p:txBody>
          <a:bodyPr wrap="none" rtlCol="0">
            <a:spAutoFit/>
          </a:bodyPr>
          <a:lstStyle/>
          <a:p>
            <a:r>
              <a:rPr lang="en-US" sz="3600" b="1" dirty="0">
                <a:latin typeface="+mj-lt"/>
              </a:rPr>
              <a:t>Feature Extraction</a:t>
            </a:r>
          </a:p>
        </p:txBody>
      </p:sp>
      <p:sp>
        <p:nvSpPr>
          <p:cNvPr id="10" name="TextBox 9">
            <a:extLst>
              <a:ext uri="{FF2B5EF4-FFF2-40B4-BE49-F238E27FC236}">
                <a16:creationId xmlns="" xmlns:a16="http://schemas.microsoft.com/office/drawing/2014/main" id="{3A545FE7-9D93-45F6-9E22-02E9FDC65F6D}"/>
              </a:ext>
            </a:extLst>
          </p:cNvPr>
          <p:cNvSpPr txBox="1"/>
          <p:nvPr/>
        </p:nvSpPr>
        <p:spPr>
          <a:xfrm>
            <a:off x="1888958" y="2732310"/>
            <a:ext cx="2884508" cy="461665"/>
          </a:xfrm>
          <a:prstGeom prst="rect">
            <a:avLst/>
          </a:prstGeom>
          <a:noFill/>
        </p:spPr>
        <p:txBody>
          <a:bodyPr wrap="none" rtlCol="0">
            <a:spAutoFit/>
          </a:bodyPr>
          <a:lstStyle/>
          <a:p>
            <a:r>
              <a:rPr lang="en-US" sz="2400" dirty="0">
                <a:latin typeface="+mj-lt"/>
              </a:rPr>
              <a:t>1. TF – IDF Vectorizer </a:t>
            </a:r>
          </a:p>
        </p:txBody>
      </p:sp>
      <p:sp>
        <p:nvSpPr>
          <p:cNvPr id="11" name="TextBox 10">
            <a:extLst>
              <a:ext uri="{FF2B5EF4-FFF2-40B4-BE49-F238E27FC236}">
                <a16:creationId xmlns="" xmlns:a16="http://schemas.microsoft.com/office/drawing/2014/main" id="{85918829-0ABC-4442-9838-B2C8266CD917}"/>
              </a:ext>
            </a:extLst>
          </p:cNvPr>
          <p:cNvSpPr txBox="1"/>
          <p:nvPr/>
        </p:nvSpPr>
        <p:spPr>
          <a:xfrm>
            <a:off x="2189747" y="3294694"/>
            <a:ext cx="6737998" cy="369332"/>
          </a:xfrm>
          <a:prstGeom prst="rect">
            <a:avLst/>
          </a:prstGeom>
          <a:noFill/>
        </p:spPr>
        <p:txBody>
          <a:bodyPr wrap="none" rtlCol="0">
            <a:spAutoFit/>
          </a:bodyPr>
          <a:lstStyle/>
          <a:p>
            <a:r>
              <a:rPr lang="en-US" b="0" i="0" dirty="0">
                <a:solidFill>
                  <a:srgbClr val="212529"/>
                </a:solidFill>
                <a:effectLst/>
              </a:rPr>
              <a:t>Convert a collection of raw documents to a matrix of TF-IDF features.</a:t>
            </a:r>
            <a:endParaRPr lang="en-US" dirty="0"/>
          </a:p>
        </p:txBody>
      </p:sp>
      <p:sp>
        <p:nvSpPr>
          <p:cNvPr id="12" name="TextBox 11">
            <a:extLst>
              <a:ext uri="{FF2B5EF4-FFF2-40B4-BE49-F238E27FC236}">
                <a16:creationId xmlns="" xmlns:a16="http://schemas.microsoft.com/office/drawing/2014/main" id="{F334800D-8445-4B09-86EA-12BE27607103}"/>
              </a:ext>
            </a:extLst>
          </p:cNvPr>
          <p:cNvSpPr txBox="1"/>
          <p:nvPr/>
        </p:nvSpPr>
        <p:spPr>
          <a:xfrm>
            <a:off x="1888958" y="4307900"/>
            <a:ext cx="2669064" cy="461665"/>
          </a:xfrm>
          <a:prstGeom prst="rect">
            <a:avLst/>
          </a:prstGeom>
          <a:noFill/>
        </p:spPr>
        <p:txBody>
          <a:bodyPr wrap="none" rtlCol="0">
            <a:spAutoFit/>
          </a:bodyPr>
          <a:lstStyle/>
          <a:p>
            <a:r>
              <a:rPr lang="en-US" sz="2400" dirty="0">
                <a:latin typeface="+mj-lt"/>
              </a:rPr>
              <a:t>2. Count Vectorizer:</a:t>
            </a:r>
          </a:p>
        </p:txBody>
      </p:sp>
      <p:sp>
        <p:nvSpPr>
          <p:cNvPr id="13" name="TextBox 12">
            <a:extLst>
              <a:ext uri="{FF2B5EF4-FFF2-40B4-BE49-F238E27FC236}">
                <a16:creationId xmlns="" xmlns:a16="http://schemas.microsoft.com/office/drawing/2014/main" id="{8AEC0B51-6DE0-4425-9F36-0382DBB0C331}"/>
              </a:ext>
            </a:extLst>
          </p:cNvPr>
          <p:cNvSpPr txBox="1"/>
          <p:nvPr/>
        </p:nvSpPr>
        <p:spPr>
          <a:xfrm>
            <a:off x="2189747" y="4794499"/>
            <a:ext cx="6467155" cy="369332"/>
          </a:xfrm>
          <a:prstGeom prst="rect">
            <a:avLst/>
          </a:prstGeom>
          <a:noFill/>
        </p:spPr>
        <p:txBody>
          <a:bodyPr wrap="none" rtlCol="0">
            <a:spAutoFit/>
          </a:bodyPr>
          <a:lstStyle/>
          <a:p>
            <a:r>
              <a:rPr lang="en-US" b="0" i="0" dirty="0">
                <a:solidFill>
                  <a:srgbClr val="212529"/>
                </a:solidFill>
                <a:effectLst/>
              </a:rPr>
              <a:t>Convert a collection of text documents to a matrix of token counts</a:t>
            </a:r>
            <a:endParaRPr lang="en-US" dirty="0"/>
          </a:p>
        </p:txBody>
      </p:sp>
      <p:sp>
        <p:nvSpPr>
          <p:cNvPr id="14" name="TextBox 13">
            <a:extLst>
              <a:ext uri="{FF2B5EF4-FFF2-40B4-BE49-F238E27FC236}">
                <a16:creationId xmlns="" xmlns:a16="http://schemas.microsoft.com/office/drawing/2014/main" id="{FB1A3A67-412C-40A3-A264-BD1BA437593C}"/>
              </a:ext>
            </a:extLst>
          </p:cNvPr>
          <p:cNvSpPr txBox="1"/>
          <p:nvPr/>
        </p:nvSpPr>
        <p:spPr>
          <a:xfrm>
            <a:off x="1888958" y="1590994"/>
            <a:ext cx="6633547" cy="461665"/>
          </a:xfrm>
          <a:prstGeom prst="rect">
            <a:avLst/>
          </a:prstGeom>
          <a:noFill/>
        </p:spPr>
        <p:txBody>
          <a:bodyPr wrap="none" rtlCol="0">
            <a:spAutoFit/>
          </a:bodyPr>
          <a:lstStyle/>
          <a:p>
            <a:r>
              <a:rPr lang="en-US" sz="2400" dirty="0"/>
              <a:t>Feature Extraction is done using below 2 methods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2146" y="958948"/>
            <a:ext cx="9308123" cy="3323987"/>
          </a:xfrm>
          <a:prstGeom prst="rect">
            <a:avLst/>
          </a:prstGeom>
          <a:noFill/>
        </p:spPr>
        <p:txBody>
          <a:bodyPr wrap="square" rtlCol="0">
            <a:spAutoFit/>
          </a:bodyPr>
          <a:lstStyle/>
          <a:p>
            <a:pPr algn="ctr"/>
            <a:r>
              <a:rPr lang="en-US" sz="2800" dirty="0" smtClean="0"/>
              <a:t>TF - IDF </a:t>
            </a:r>
            <a:endParaRPr lang="en-US" dirty="0" smtClean="0"/>
          </a:p>
          <a:p>
            <a:endParaRPr lang="en-US" dirty="0" smtClean="0"/>
          </a:p>
          <a:p>
            <a:endParaRPr lang="en-US" dirty="0" smtClean="0"/>
          </a:p>
          <a:p>
            <a:r>
              <a:rPr lang="en-US" dirty="0" smtClean="0"/>
              <a:t>		TF(t) = (Number of times term t appears in a document) </a:t>
            </a:r>
          </a:p>
          <a:p>
            <a:r>
              <a:rPr lang="en-US" dirty="0" smtClean="0"/>
              <a:t>		 </a:t>
            </a:r>
          </a:p>
          <a:p>
            <a:r>
              <a:rPr lang="en-US" dirty="0" smtClean="0"/>
              <a:t>				(Total number of terms in the document)</a:t>
            </a:r>
          </a:p>
          <a:p>
            <a:endParaRPr lang="en-US" dirty="0" smtClean="0"/>
          </a:p>
          <a:p>
            <a:endParaRPr lang="en-US" dirty="0" smtClean="0"/>
          </a:p>
          <a:p>
            <a:endParaRPr lang="en-US" dirty="0" smtClean="0"/>
          </a:p>
          <a:p>
            <a:endParaRPr lang="en-US" dirty="0" smtClean="0"/>
          </a:p>
          <a:p>
            <a:r>
              <a:rPr lang="en-US" dirty="0" smtClean="0"/>
              <a:t>	</a:t>
            </a:r>
            <a:r>
              <a:rPr lang="en-US" sz="2000" dirty="0" smtClean="0"/>
              <a:t>IDF(t) = log(Total number of documents /  Number of documents with term t in it)</a:t>
            </a:r>
            <a:endParaRPr lang="en-US" sz="2000" dirty="0"/>
          </a:p>
        </p:txBody>
      </p:sp>
      <p:cxnSp>
        <p:nvCxnSpPr>
          <p:cNvPr id="8" name="Straight Connector 7"/>
          <p:cNvCxnSpPr/>
          <p:nvPr/>
        </p:nvCxnSpPr>
        <p:spPr>
          <a:xfrm flipV="1">
            <a:off x="3422472" y="2429691"/>
            <a:ext cx="4741817" cy="13063"/>
          </a:xfrm>
          <a:prstGeom prst="line">
            <a:avLst/>
          </a:prstGeom>
          <a:ln>
            <a:solidFill>
              <a:schemeClr val="tx1"/>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31320" y="190500"/>
            <a:ext cx="10972800" cy="984250"/>
          </a:xfrm>
        </p:spPr>
        <p:txBody>
          <a:bodyPr>
            <a:normAutofit/>
          </a:bodyPr>
          <a:lstStyle/>
          <a:p>
            <a:r>
              <a:rPr lang="en-US" sz="3600" b="1" dirty="0"/>
              <a:t>LEARNING OBJECTIVE :</a:t>
            </a:r>
          </a:p>
        </p:txBody>
      </p:sp>
      <p:sp>
        <p:nvSpPr>
          <p:cNvPr id="5" name="Content Placeholder 4"/>
          <p:cNvSpPr>
            <a:spLocks noGrp="1"/>
          </p:cNvSpPr>
          <p:nvPr>
            <p:ph sz="half" idx="1"/>
          </p:nvPr>
        </p:nvSpPr>
        <p:spPr>
          <a:xfrm>
            <a:off x="1185600" y="1880394"/>
            <a:ext cx="5532120" cy="3073291"/>
          </a:xfrm>
        </p:spPr>
        <p:txBody>
          <a:bodyPr/>
          <a:lstStyle/>
          <a:p>
            <a:r>
              <a:rPr lang="en-US" dirty="0">
                <a:latin typeface="Times New Roman" panose="02020603050405020304" charset="0"/>
                <a:cs typeface="Times New Roman" panose="02020603050405020304" charset="0"/>
              </a:rPr>
              <a:t>The aim of this project is to develop a machine learning model which allow us to detect the sentiments expressed through the tweets and classify them as racist and non-racist.</a:t>
            </a:r>
          </a:p>
          <a:p>
            <a:r>
              <a:rPr lang="en-US" dirty="0">
                <a:latin typeface="Times New Roman" panose="02020603050405020304" charset="0"/>
                <a:cs typeface="Times New Roman" panose="02020603050405020304" charset="0"/>
              </a:rPr>
              <a:t>This model hence can be used to distinguish between the positive tweets and negative tweets and prevent the chaos beforehand.</a:t>
            </a:r>
          </a:p>
          <a:p>
            <a:endParaRPr lang="en-US" dirty="0">
              <a:latin typeface="Times New Roman" panose="02020603050405020304" charset="0"/>
              <a:cs typeface="Times New Roman" panose="02020603050405020304" charset="0"/>
            </a:endParaRPr>
          </a:p>
        </p:txBody>
      </p:sp>
      <p:pic>
        <p:nvPicPr>
          <p:cNvPr id="6" name="Content Placeholder 5"/>
          <p:cNvPicPr>
            <a:picLocks noGrp="1" noChangeAspect="1"/>
          </p:cNvPicPr>
          <p:nvPr>
            <p:ph sz="half" idx="2"/>
          </p:nvPr>
        </p:nvPicPr>
        <p:blipFill>
          <a:blip r:embed="rId2">
            <a:extLst>
              <a:ext uri="{28A0092B-C50C-407E-A947-70E740481C1C}">
                <a14:useLocalDpi xmlns="" xmlns:a14="http://schemas.microsoft.com/office/drawing/2010/main" val="0"/>
              </a:ext>
            </a:extLst>
          </a:blip>
          <a:stretch>
            <a:fillRect/>
          </a:stretch>
        </p:blipFill>
        <p:spPr>
          <a:xfrm>
            <a:off x="6781961" y="1880394"/>
            <a:ext cx="4800679" cy="354171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431" y="411481"/>
            <a:ext cx="10018713" cy="1025434"/>
          </a:xfrm>
        </p:spPr>
        <p:txBody>
          <a:bodyPr>
            <a:normAutofit/>
          </a:bodyPr>
          <a:lstStyle/>
          <a:p>
            <a:pPr algn="l"/>
            <a:r>
              <a:rPr lang="en-US" sz="2800" dirty="0" smtClean="0"/>
              <a:t>Example :</a:t>
            </a:r>
            <a:endParaRPr lang="en-US" sz="2800" dirty="0"/>
          </a:p>
        </p:txBody>
      </p:sp>
      <p:sp>
        <p:nvSpPr>
          <p:cNvPr id="3" name="TextBox 2"/>
          <p:cNvSpPr txBox="1"/>
          <p:nvPr/>
        </p:nvSpPr>
        <p:spPr>
          <a:xfrm>
            <a:off x="1515291" y="1619795"/>
            <a:ext cx="9940835" cy="3785652"/>
          </a:xfrm>
          <a:prstGeom prst="rect">
            <a:avLst/>
          </a:prstGeom>
          <a:noFill/>
        </p:spPr>
        <p:txBody>
          <a:bodyPr wrap="square" rtlCol="0">
            <a:spAutoFit/>
          </a:bodyPr>
          <a:lstStyle/>
          <a:p>
            <a:r>
              <a:rPr lang="en-US" sz="2400" dirty="0" smtClean="0"/>
              <a:t>Consider a document containing 100 words wherein the word apple appears 5 times. </a:t>
            </a:r>
          </a:p>
          <a:p>
            <a:r>
              <a:rPr lang="en-US" sz="2400" dirty="0" smtClean="0"/>
              <a:t>	The term frequency (i.e., TF) for apple is </a:t>
            </a:r>
          </a:p>
          <a:p>
            <a:r>
              <a:rPr lang="en-US" sz="2400" dirty="0" smtClean="0"/>
              <a:t>		(5 / 100) = 0.05.</a:t>
            </a:r>
          </a:p>
          <a:p>
            <a:r>
              <a:rPr lang="en-US" sz="2400" dirty="0" smtClean="0"/>
              <a:t>Now, assume we have 10 million documents and the word apple appears in one thousand of these. Then, </a:t>
            </a:r>
          </a:p>
          <a:p>
            <a:r>
              <a:rPr lang="en-US" sz="2400" dirty="0" smtClean="0"/>
              <a:t>	the inverse document frequency (i.e., IDF) is </a:t>
            </a:r>
          </a:p>
          <a:p>
            <a:r>
              <a:rPr lang="en-US" sz="2400" dirty="0" smtClean="0"/>
              <a:t>			log(10,000,000 / 1,000) = 4.</a:t>
            </a:r>
          </a:p>
          <a:p>
            <a:r>
              <a:rPr lang="en-US" sz="2400" dirty="0" smtClean="0"/>
              <a:t>	Thus, the TF-IDF weight is the product of these quantities: </a:t>
            </a:r>
          </a:p>
          <a:p>
            <a:r>
              <a:rPr lang="en-US" sz="2400" dirty="0" smtClean="0"/>
              <a:t>				0.05 * 4 = 0.20.</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linds(horizontal)">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 xmlns:a16="http://schemas.microsoft.com/office/drawing/2014/main" id="{BC003667-8514-4050-9FF5-7B9524BB0A0F}"/>
              </a:ext>
            </a:extLst>
          </p:cNvPr>
          <p:cNvSpPr txBox="1"/>
          <p:nvPr/>
        </p:nvSpPr>
        <p:spPr>
          <a:xfrm>
            <a:off x="4740442" y="404761"/>
            <a:ext cx="3561346" cy="646331"/>
          </a:xfrm>
          <a:prstGeom prst="rect">
            <a:avLst/>
          </a:prstGeom>
          <a:noFill/>
        </p:spPr>
        <p:txBody>
          <a:bodyPr wrap="square" rtlCol="0">
            <a:spAutoFit/>
          </a:bodyPr>
          <a:lstStyle/>
          <a:p>
            <a:r>
              <a:rPr lang="en-US" sz="3600" b="1" dirty="0">
                <a:latin typeface="+mj-lt"/>
              </a:rPr>
              <a:t>Count Vectorizer</a:t>
            </a:r>
          </a:p>
        </p:txBody>
      </p:sp>
      <p:pic>
        <p:nvPicPr>
          <p:cNvPr id="5" name="Picture 4">
            <a:extLst>
              <a:ext uri="{FF2B5EF4-FFF2-40B4-BE49-F238E27FC236}">
                <a16:creationId xmlns="" xmlns:a16="http://schemas.microsoft.com/office/drawing/2014/main" id="{0A436984-7221-4936-9B30-3BF36FCF0010}"/>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330115" y="1663115"/>
            <a:ext cx="8382000" cy="372427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6034" y="1079468"/>
            <a:ext cx="10705966" cy="5062654"/>
          </a:xfrm>
        </p:spPr>
        <p:txBody>
          <a:bodyPr>
            <a:normAutofit/>
          </a:bodyPr>
          <a:lstStyle/>
          <a:p>
            <a:r>
              <a:rPr lang="en-US" sz="2000" dirty="0">
                <a:solidFill>
                  <a:schemeClr val="tx1"/>
                </a:solidFill>
                <a:latin typeface="Times New Roman" panose="02020603050405020304" charset="0"/>
                <a:cs typeface="Times New Roman" panose="02020603050405020304" charset="0"/>
              </a:rPr>
              <a:t>In this phase ,All the algorithms are applied which are suitable for the project which gives best accuracy to analyze the tweets that are either negative tweets and negative tweets.</a:t>
            </a:r>
          </a:p>
          <a:p>
            <a:r>
              <a:rPr lang="en-US" sz="2000" dirty="0">
                <a:solidFill>
                  <a:schemeClr val="tx1"/>
                </a:solidFill>
                <a:latin typeface="Times New Roman" panose="02020603050405020304" charset="0"/>
                <a:cs typeface="Times New Roman" panose="02020603050405020304" charset="0"/>
              </a:rPr>
              <a:t>Many algorithms are applied that named are:-</a:t>
            </a:r>
          </a:p>
          <a:p>
            <a:pPr marL="0" indent="0">
              <a:buNone/>
            </a:pPr>
            <a:r>
              <a:rPr lang="en-US" sz="2000" dirty="0" err="1">
                <a:solidFill>
                  <a:schemeClr val="tx1"/>
                </a:solidFill>
                <a:latin typeface="Times New Roman" panose="02020603050405020304" charset="0"/>
                <a:cs typeface="Times New Roman" panose="02020603050405020304" charset="0"/>
              </a:rPr>
              <a:t>i</a:t>
            </a:r>
            <a:r>
              <a:rPr lang="en-US" sz="2000" dirty="0">
                <a:solidFill>
                  <a:schemeClr val="tx1"/>
                </a:solidFill>
                <a:latin typeface="Times New Roman" panose="02020603050405020304" charset="0"/>
                <a:cs typeface="Times New Roman" panose="02020603050405020304" charset="0"/>
              </a:rPr>
              <a:t>.) Multinomial Naive Bayes</a:t>
            </a:r>
          </a:p>
          <a:p>
            <a:pPr marL="0" indent="0">
              <a:buNone/>
            </a:pPr>
            <a:r>
              <a:rPr lang="en-US" sz="2000" dirty="0">
                <a:solidFill>
                  <a:schemeClr val="tx1"/>
                </a:solidFill>
                <a:latin typeface="Times New Roman" panose="02020603050405020304" charset="0"/>
                <a:cs typeface="Times New Roman" panose="02020603050405020304" charset="0"/>
              </a:rPr>
              <a:t>ii.) Logistic Regression</a:t>
            </a:r>
          </a:p>
          <a:p>
            <a:pPr marL="0" indent="0">
              <a:buNone/>
            </a:pPr>
            <a:r>
              <a:rPr lang="en-US" sz="2000" dirty="0">
                <a:solidFill>
                  <a:schemeClr val="tx1"/>
                </a:solidFill>
                <a:latin typeface="Times New Roman" panose="02020603050405020304" charset="0"/>
                <a:cs typeface="Times New Roman" panose="02020603050405020304" charset="0"/>
              </a:rPr>
              <a:t>iii.) K nearest neighbors</a:t>
            </a:r>
          </a:p>
          <a:p>
            <a:pPr marL="0" indent="0">
              <a:buNone/>
            </a:pPr>
            <a:r>
              <a:rPr lang="en-US" sz="2000" dirty="0">
                <a:solidFill>
                  <a:schemeClr val="tx1"/>
                </a:solidFill>
                <a:latin typeface="Times New Roman" panose="02020603050405020304" charset="0"/>
                <a:cs typeface="Times New Roman" panose="02020603050405020304" charset="0"/>
              </a:rPr>
              <a:t>iv.) Passive Aggressive Classifier</a:t>
            </a:r>
          </a:p>
          <a:p>
            <a:pPr marL="0" indent="0">
              <a:buNone/>
            </a:pPr>
            <a:r>
              <a:rPr lang="en-US" sz="2000" dirty="0">
                <a:solidFill>
                  <a:schemeClr val="tx1"/>
                </a:solidFill>
                <a:latin typeface="Times New Roman" panose="02020603050405020304" charset="0"/>
                <a:cs typeface="Times New Roman" panose="02020603050405020304" charset="0"/>
              </a:rPr>
              <a:t>v.) Decision Tree Classifier</a:t>
            </a:r>
          </a:p>
        </p:txBody>
      </p:sp>
      <p:sp>
        <p:nvSpPr>
          <p:cNvPr id="6" name="TextBox 5">
            <a:extLst>
              <a:ext uri="{FF2B5EF4-FFF2-40B4-BE49-F238E27FC236}">
                <a16:creationId xmlns="" xmlns:a16="http://schemas.microsoft.com/office/drawing/2014/main" id="{06D93C60-3AE0-4A3B-8877-DFE6981F450D}"/>
              </a:ext>
            </a:extLst>
          </p:cNvPr>
          <p:cNvSpPr txBox="1"/>
          <p:nvPr/>
        </p:nvSpPr>
        <p:spPr>
          <a:xfrm>
            <a:off x="4126831" y="392712"/>
            <a:ext cx="3058851" cy="646331"/>
          </a:xfrm>
          <a:prstGeom prst="rect">
            <a:avLst/>
          </a:prstGeom>
          <a:noFill/>
        </p:spPr>
        <p:txBody>
          <a:bodyPr wrap="none" rtlCol="0">
            <a:spAutoFit/>
          </a:bodyPr>
          <a:lstStyle/>
          <a:p>
            <a:r>
              <a:rPr lang="en-US" sz="3600" dirty="0">
                <a:latin typeface="+mj-lt"/>
              </a:rPr>
              <a:t>Building Model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089C482-B2CB-424E-AEA9-6D0CBA3ADF76}"/>
              </a:ext>
            </a:extLst>
          </p:cNvPr>
          <p:cNvSpPr txBox="1"/>
          <p:nvPr/>
        </p:nvSpPr>
        <p:spPr>
          <a:xfrm>
            <a:off x="3296653" y="300789"/>
            <a:ext cx="5229317" cy="646331"/>
          </a:xfrm>
          <a:prstGeom prst="rect">
            <a:avLst/>
          </a:prstGeom>
          <a:noFill/>
        </p:spPr>
        <p:txBody>
          <a:bodyPr wrap="none" rtlCol="0">
            <a:spAutoFit/>
          </a:bodyPr>
          <a:lstStyle/>
          <a:p>
            <a:r>
              <a:rPr lang="en-US" sz="3600" b="1" dirty="0">
                <a:latin typeface="+mj-lt"/>
              </a:rPr>
              <a:t>Multinomial Naïve Bayes </a:t>
            </a:r>
          </a:p>
        </p:txBody>
      </p:sp>
      <p:sp>
        <p:nvSpPr>
          <p:cNvPr id="3" name="TextBox 2">
            <a:extLst>
              <a:ext uri="{FF2B5EF4-FFF2-40B4-BE49-F238E27FC236}">
                <a16:creationId xmlns="" xmlns:a16="http://schemas.microsoft.com/office/drawing/2014/main" id="{31E62D4C-832D-4268-BB13-018FD30FEEC4}"/>
              </a:ext>
            </a:extLst>
          </p:cNvPr>
          <p:cNvSpPr txBox="1"/>
          <p:nvPr/>
        </p:nvSpPr>
        <p:spPr>
          <a:xfrm>
            <a:off x="2129589" y="1564105"/>
            <a:ext cx="826569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Classify data on the basis of probability</a:t>
            </a:r>
          </a:p>
          <a:p>
            <a:pPr marL="285750" indent="-285750">
              <a:buFont typeface="Arial" panose="020B0604020202020204" pitchFamily="34" charset="0"/>
              <a:buChar char="•"/>
            </a:pPr>
            <a:r>
              <a:rPr lang="en-US" dirty="0"/>
              <a:t>Based on Bayes Theorem</a:t>
            </a:r>
          </a:p>
          <a:p>
            <a:pPr marL="285750" indent="-285750">
              <a:buFont typeface="Arial" panose="020B0604020202020204" pitchFamily="34" charset="0"/>
              <a:buChar char="•"/>
            </a:pPr>
            <a:r>
              <a:rPr lang="en-US" dirty="0">
                <a:cs typeface="Times New Roman" panose="02020603050405020304" charset="0"/>
              </a:rPr>
              <a:t>also known as Maximum a Posterior Naïve Bayes</a:t>
            </a:r>
          </a:p>
          <a:p>
            <a:pPr marL="285750" indent="-285750">
              <a:buFont typeface="Arial" panose="020B0604020202020204" pitchFamily="34" charset="0"/>
              <a:buChar char="•"/>
            </a:pPr>
            <a:r>
              <a:rPr lang="en-IN" dirty="0"/>
              <a:t>Calculate the probability of each tag of the given text and then predicts the class with higher probability</a:t>
            </a:r>
            <a:endParaRPr lang="en-US" dirty="0"/>
          </a:p>
          <a:p>
            <a:pPr marL="285750" indent="-285750">
              <a:buFont typeface="Arial" panose="020B0604020202020204" pitchFamily="34" charset="0"/>
              <a:buChar char="•"/>
            </a:pPr>
            <a:endParaRPr lang="en-US" dirty="0"/>
          </a:p>
        </p:txBody>
      </p:sp>
      <p:pic>
        <p:nvPicPr>
          <p:cNvPr id="12" name="Picture 2">
            <a:extLst>
              <a:ext uri="{FF2B5EF4-FFF2-40B4-BE49-F238E27FC236}">
                <a16:creationId xmlns="" xmlns:a16="http://schemas.microsoft.com/office/drawing/2014/main" id="{13081D3C-4875-4063-81A7-C9DBEC07F8D5}"/>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948112" y="3737102"/>
            <a:ext cx="4295775" cy="1343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4023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089C482-B2CB-424E-AEA9-6D0CBA3ADF76}"/>
              </a:ext>
            </a:extLst>
          </p:cNvPr>
          <p:cNvSpPr txBox="1"/>
          <p:nvPr/>
        </p:nvSpPr>
        <p:spPr>
          <a:xfrm>
            <a:off x="3296653" y="300789"/>
            <a:ext cx="4029245" cy="646331"/>
          </a:xfrm>
          <a:prstGeom prst="rect">
            <a:avLst/>
          </a:prstGeom>
          <a:noFill/>
        </p:spPr>
        <p:txBody>
          <a:bodyPr wrap="none" rtlCol="0">
            <a:spAutoFit/>
          </a:bodyPr>
          <a:lstStyle/>
          <a:p>
            <a:r>
              <a:rPr lang="en-US" sz="3600" b="1" dirty="0">
                <a:latin typeface="+mj-lt"/>
              </a:rPr>
              <a:t>Logistic Regression</a:t>
            </a:r>
          </a:p>
        </p:txBody>
      </p:sp>
      <p:sp>
        <p:nvSpPr>
          <p:cNvPr id="3" name="TextBox 2">
            <a:extLst>
              <a:ext uri="{FF2B5EF4-FFF2-40B4-BE49-F238E27FC236}">
                <a16:creationId xmlns="" xmlns:a16="http://schemas.microsoft.com/office/drawing/2014/main" id="{31E62D4C-832D-4268-BB13-018FD30FEEC4}"/>
              </a:ext>
            </a:extLst>
          </p:cNvPr>
          <p:cNvSpPr txBox="1"/>
          <p:nvPr/>
        </p:nvSpPr>
        <p:spPr>
          <a:xfrm>
            <a:off x="2129589" y="1564105"/>
            <a:ext cx="6287299" cy="923330"/>
          </a:xfrm>
          <a:prstGeom prst="rect">
            <a:avLst/>
          </a:prstGeom>
          <a:noFill/>
        </p:spPr>
        <p:txBody>
          <a:bodyPr wrap="none" rtlCol="0">
            <a:spAutoFit/>
          </a:bodyPr>
          <a:lstStyle/>
          <a:p>
            <a:pPr marL="285750" indent="-285750">
              <a:buFont typeface="Arial" panose="020B0604020202020204" pitchFamily="34" charset="0"/>
              <a:buChar char="•"/>
            </a:pPr>
            <a:r>
              <a:rPr lang="en-US" dirty="0" smtClean="0"/>
              <a:t>extends the ideas of linear regression to the situation where </a:t>
            </a:r>
          </a:p>
          <a:p>
            <a:pPr marL="285750" indent="-285750"/>
            <a:r>
              <a:rPr lang="en-US" dirty="0" smtClean="0"/>
              <a:t>	the dependent variable, Y, is categorical.</a:t>
            </a:r>
            <a:r>
              <a:rPr lang="en-US" dirty="0" smtClean="0">
                <a:cs typeface="Times New Roman" panose="02020603050405020304" charset="0"/>
              </a:rPr>
              <a:t> </a:t>
            </a:r>
            <a:endParaRPr lang="en-US" dirty="0"/>
          </a:p>
          <a:p>
            <a:pPr marL="285750" indent="-285750">
              <a:buFont typeface="Arial" panose="020B0604020202020204" pitchFamily="34" charset="0"/>
              <a:buChar char="•"/>
            </a:pPr>
            <a:endParaRPr lang="en-US" dirty="0"/>
          </a:p>
        </p:txBody>
      </p:sp>
      <p:pic>
        <p:nvPicPr>
          <p:cNvPr id="1028" name="Picture 4">
            <a:extLst>
              <a:ext uri="{FF2B5EF4-FFF2-40B4-BE49-F238E27FC236}">
                <a16:creationId xmlns="" xmlns:a16="http://schemas.microsoft.com/office/drawing/2014/main" id="{A0995458-E9EB-4542-BD0B-01BE7B90528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246341" y="1278613"/>
            <a:ext cx="3632140" cy="2417643"/>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extBox 12">
            <a:extLst>
              <a:ext uri="{FF2B5EF4-FFF2-40B4-BE49-F238E27FC236}">
                <a16:creationId xmlns="" xmlns:a16="http://schemas.microsoft.com/office/drawing/2014/main" id="{A6D95BF8-2CD1-48AB-9C44-1CC250FB8E88}"/>
              </a:ext>
            </a:extLst>
          </p:cNvPr>
          <p:cNvSpPr txBox="1"/>
          <p:nvPr/>
        </p:nvSpPr>
        <p:spPr>
          <a:xfrm>
            <a:off x="9399031" y="3696256"/>
            <a:ext cx="2323072" cy="276999"/>
          </a:xfrm>
          <a:prstGeom prst="rect">
            <a:avLst/>
          </a:prstGeom>
          <a:noFill/>
        </p:spPr>
        <p:txBody>
          <a:bodyPr wrap="none" rtlCol="0">
            <a:spAutoFit/>
          </a:bodyPr>
          <a:lstStyle/>
          <a:p>
            <a:r>
              <a:rPr lang="en-US" sz="1200" dirty="0"/>
              <a:t>Logistic Function  or logistic curve</a:t>
            </a:r>
          </a:p>
        </p:txBody>
      </p:sp>
      <p:pic>
        <p:nvPicPr>
          <p:cNvPr id="1030" name="Picture 6" descr="The Logistic Regression Algorithm – machinelearning-blog.com">
            <a:extLst>
              <a:ext uri="{FF2B5EF4-FFF2-40B4-BE49-F238E27FC236}">
                <a16:creationId xmlns="" xmlns:a16="http://schemas.microsoft.com/office/drawing/2014/main" id="{7205281F-15CB-4B8F-82AD-872D588469D0}"/>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69806" y="3065139"/>
            <a:ext cx="6476535" cy="261085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68831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089C482-B2CB-424E-AEA9-6D0CBA3ADF76}"/>
              </a:ext>
            </a:extLst>
          </p:cNvPr>
          <p:cNvSpPr txBox="1"/>
          <p:nvPr/>
        </p:nvSpPr>
        <p:spPr>
          <a:xfrm>
            <a:off x="3481341" y="299919"/>
            <a:ext cx="4315605" cy="646331"/>
          </a:xfrm>
          <a:prstGeom prst="rect">
            <a:avLst/>
          </a:prstGeom>
          <a:noFill/>
        </p:spPr>
        <p:txBody>
          <a:bodyPr wrap="none" rtlCol="0">
            <a:spAutoFit/>
          </a:bodyPr>
          <a:lstStyle/>
          <a:p>
            <a:r>
              <a:rPr lang="en-US" sz="3600" b="1" dirty="0">
                <a:latin typeface="+mj-lt"/>
              </a:rPr>
              <a:t>K Nearest Neighbors</a:t>
            </a:r>
          </a:p>
        </p:txBody>
      </p:sp>
      <p:sp>
        <p:nvSpPr>
          <p:cNvPr id="3" name="TextBox 2">
            <a:extLst>
              <a:ext uri="{FF2B5EF4-FFF2-40B4-BE49-F238E27FC236}">
                <a16:creationId xmlns="" xmlns:a16="http://schemas.microsoft.com/office/drawing/2014/main" id="{31E62D4C-832D-4268-BB13-018FD30FEEC4}"/>
              </a:ext>
            </a:extLst>
          </p:cNvPr>
          <p:cNvSpPr txBox="1"/>
          <p:nvPr/>
        </p:nvSpPr>
        <p:spPr>
          <a:xfrm>
            <a:off x="2141620" y="1216986"/>
            <a:ext cx="4514377" cy="1200329"/>
          </a:xfrm>
          <a:prstGeom prst="rect">
            <a:avLst/>
          </a:prstGeom>
          <a:noFill/>
        </p:spPr>
        <p:txBody>
          <a:bodyPr wrap="none" rtlCol="0">
            <a:spAutoFit/>
          </a:bodyPr>
          <a:lstStyle/>
          <a:p>
            <a:pPr marL="285750" indent="-285750">
              <a:buFont typeface="Arial" panose="020B0604020202020204" pitchFamily="34" charset="0"/>
              <a:buChar char="•"/>
            </a:pPr>
            <a:r>
              <a:rPr lang="en-US" dirty="0"/>
              <a:t>Based on Euclidian Distance</a:t>
            </a:r>
          </a:p>
          <a:p>
            <a:pPr marL="285750" indent="-285750">
              <a:buFont typeface="Arial" panose="020B0604020202020204" pitchFamily="34" charset="0"/>
              <a:buChar char="•"/>
            </a:pPr>
            <a:r>
              <a:rPr lang="en-US" dirty="0"/>
              <a:t>K neighbors are kept 2 or more</a:t>
            </a:r>
          </a:p>
          <a:p>
            <a:pPr marL="285750" indent="-285750">
              <a:buFont typeface="Arial" panose="020B0604020202020204" pitchFamily="34" charset="0"/>
              <a:buChar char="•"/>
            </a:pPr>
            <a:r>
              <a:rPr lang="en-US" dirty="0"/>
              <a:t>Classify using minimum Euclidian Distance</a:t>
            </a:r>
          </a:p>
          <a:p>
            <a:pPr marL="285750" indent="-285750">
              <a:buFont typeface="Arial" panose="020B0604020202020204" pitchFamily="34" charset="0"/>
              <a:buChar char="•"/>
            </a:pPr>
            <a:endParaRPr lang="en-US" dirty="0"/>
          </a:p>
        </p:txBody>
      </p:sp>
      <p:pic>
        <p:nvPicPr>
          <p:cNvPr id="2052" name="Picture 4">
            <a:extLst>
              <a:ext uri="{FF2B5EF4-FFF2-40B4-BE49-F238E27FC236}">
                <a16:creationId xmlns="" xmlns:a16="http://schemas.microsoft.com/office/drawing/2014/main" id="{535DE1B8-1CA2-428E-985E-A676721F915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929292" y="1143764"/>
            <a:ext cx="3196991" cy="2891824"/>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AutoShape 6" descr="{\displaystyle d(p,q)={\sqrt {(p_{1}-q_{1})^{2}+(p_{2}-q_{2})^{2}}}.}">
            <a:extLst>
              <a:ext uri="{FF2B5EF4-FFF2-40B4-BE49-F238E27FC236}">
                <a16:creationId xmlns="" xmlns:a16="http://schemas.microsoft.com/office/drawing/2014/main" id="{36F8858A-0BE6-48D3-B390-B5DF44A800B3}"/>
              </a:ext>
            </a:extLst>
          </p:cNvPr>
          <p:cNvSpPr>
            <a:spLocks noChangeAspect="1" noChangeArrowheads="1"/>
          </p:cNvSpPr>
          <p:nvPr/>
        </p:nvSpPr>
        <p:spPr bwMode="auto">
          <a:xfrm>
            <a:off x="2851484" y="3276600"/>
            <a:ext cx="3396916"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Graphic 15">
            <a:extLst>
              <a:ext uri="{FF2B5EF4-FFF2-40B4-BE49-F238E27FC236}">
                <a16:creationId xmlns="" xmlns:a16="http://schemas.microsoft.com/office/drawing/2014/main" id="{8FF97DBA-0166-4D9E-B48D-F7F19C4E3009}"/>
              </a:ext>
            </a:extLst>
          </p:cNvPr>
          <p:cNvPicPr>
            <a:picLocks noChangeAspect="1"/>
          </p:cNvPicPr>
          <p:nvPr/>
        </p:nvPicPr>
        <p:blipFill>
          <a:blip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p:blipFill>
        <p:spPr>
          <a:xfrm>
            <a:off x="1788603" y="5376155"/>
            <a:ext cx="7071192" cy="676162"/>
          </a:xfrm>
          <a:prstGeom prst="rect">
            <a:avLst/>
          </a:prstGeom>
        </p:spPr>
      </p:pic>
      <p:sp>
        <p:nvSpPr>
          <p:cNvPr id="17" name="TextBox 16">
            <a:extLst>
              <a:ext uri="{FF2B5EF4-FFF2-40B4-BE49-F238E27FC236}">
                <a16:creationId xmlns="" xmlns:a16="http://schemas.microsoft.com/office/drawing/2014/main" id="{D643AAB2-972F-4083-8CE5-CEE88E34026C}"/>
              </a:ext>
            </a:extLst>
          </p:cNvPr>
          <p:cNvSpPr txBox="1"/>
          <p:nvPr/>
        </p:nvSpPr>
        <p:spPr>
          <a:xfrm>
            <a:off x="1788603" y="4920916"/>
            <a:ext cx="4512774" cy="369332"/>
          </a:xfrm>
          <a:prstGeom prst="rect">
            <a:avLst/>
          </a:prstGeom>
          <a:noFill/>
        </p:spPr>
        <p:txBody>
          <a:bodyPr wrap="none" rtlCol="0">
            <a:spAutoFit/>
          </a:bodyPr>
          <a:lstStyle/>
          <a:p>
            <a:r>
              <a:rPr lang="en-US" dirty="0"/>
              <a:t>Euclidian Distance in multi-dimensional space</a:t>
            </a:r>
          </a:p>
        </p:txBody>
      </p:sp>
      <p:pic>
        <p:nvPicPr>
          <p:cNvPr id="2058" name="Picture 10">
            <a:extLst>
              <a:ext uri="{FF2B5EF4-FFF2-40B4-BE49-F238E27FC236}">
                <a16:creationId xmlns="" xmlns:a16="http://schemas.microsoft.com/office/drawing/2014/main" id="{6094091A-3101-4840-8F3D-DA21B124032A}"/>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3096351" y="3420833"/>
            <a:ext cx="2095500" cy="1447800"/>
          </a:xfrm>
          <a:prstGeom prst="rect">
            <a:avLst/>
          </a:prstGeom>
          <a:noFill/>
          <a:extLst>
            <a:ext uri="{909E8E84-426E-40DD-AFC4-6F175D3DCCD1}">
              <a14:hiddenFill xmlns="" xmlns:a14="http://schemas.microsoft.com/office/drawing/2010/main">
                <a:solidFill>
                  <a:srgbClr val="FFFFFF"/>
                </a:solidFill>
              </a14:hiddenFill>
            </a:ext>
          </a:extLst>
        </p:spPr>
      </p:pic>
      <p:sp>
        <p:nvSpPr>
          <p:cNvPr id="18" name="TextBox 17">
            <a:extLst>
              <a:ext uri="{FF2B5EF4-FFF2-40B4-BE49-F238E27FC236}">
                <a16:creationId xmlns="" xmlns:a16="http://schemas.microsoft.com/office/drawing/2014/main" id="{B6BF0704-58A9-4D66-8385-1FB29A982449}"/>
              </a:ext>
            </a:extLst>
          </p:cNvPr>
          <p:cNvSpPr txBox="1"/>
          <p:nvPr/>
        </p:nvSpPr>
        <p:spPr>
          <a:xfrm>
            <a:off x="1754606" y="2965594"/>
            <a:ext cx="4493794" cy="369332"/>
          </a:xfrm>
          <a:prstGeom prst="rect">
            <a:avLst/>
          </a:prstGeom>
          <a:noFill/>
        </p:spPr>
        <p:txBody>
          <a:bodyPr wrap="none" rtlCol="0">
            <a:spAutoFit/>
          </a:bodyPr>
          <a:lstStyle/>
          <a:p>
            <a:r>
              <a:rPr lang="en-US" dirty="0"/>
              <a:t>Euclidian distance using Pythagoras Theorem</a:t>
            </a:r>
          </a:p>
        </p:txBody>
      </p:sp>
    </p:spTree>
    <p:extLst>
      <p:ext uri="{BB962C8B-B14F-4D97-AF65-F5344CB8AC3E}">
        <p14:creationId xmlns="" xmlns:p14="http://schemas.microsoft.com/office/powerpoint/2010/main" val="24464801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089C482-B2CB-424E-AEA9-6D0CBA3ADF76}"/>
              </a:ext>
            </a:extLst>
          </p:cNvPr>
          <p:cNvSpPr txBox="1"/>
          <p:nvPr/>
        </p:nvSpPr>
        <p:spPr>
          <a:xfrm>
            <a:off x="3296653" y="300789"/>
            <a:ext cx="5795369" cy="646331"/>
          </a:xfrm>
          <a:prstGeom prst="rect">
            <a:avLst/>
          </a:prstGeom>
          <a:noFill/>
        </p:spPr>
        <p:txBody>
          <a:bodyPr wrap="none" rtlCol="0">
            <a:spAutoFit/>
          </a:bodyPr>
          <a:lstStyle/>
          <a:p>
            <a:r>
              <a:rPr lang="en-US" sz="3600" b="1" dirty="0">
                <a:latin typeface="+mj-lt"/>
              </a:rPr>
              <a:t>Passive Aggressive Classifier</a:t>
            </a:r>
          </a:p>
        </p:txBody>
      </p:sp>
      <p:sp>
        <p:nvSpPr>
          <p:cNvPr id="3" name="TextBox 2">
            <a:extLst>
              <a:ext uri="{FF2B5EF4-FFF2-40B4-BE49-F238E27FC236}">
                <a16:creationId xmlns="" xmlns:a16="http://schemas.microsoft.com/office/drawing/2014/main" id="{31E62D4C-832D-4268-BB13-018FD30FEEC4}"/>
              </a:ext>
            </a:extLst>
          </p:cNvPr>
          <p:cNvSpPr txBox="1"/>
          <p:nvPr/>
        </p:nvSpPr>
        <p:spPr>
          <a:xfrm>
            <a:off x="2129589" y="1564105"/>
            <a:ext cx="7519737" cy="1477328"/>
          </a:xfrm>
          <a:prstGeom prst="rect">
            <a:avLst/>
          </a:prstGeom>
          <a:noFill/>
        </p:spPr>
        <p:txBody>
          <a:bodyPr wrap="square" rtlCol="0">
            <a:spAutoFit/>
          </a:bodyPr>
          <a:lstStyle/>
          <a:p>
            <a:pPr marL="285750" indent="-285750">
              <a:buFont typeface="Arial" panose="020B0604020202020204" pitchFamily="34" charset="0"/>
              <a:buChar char="•"/>
            </a:pPr>
            <a:r>
              <a:rPr lang="en-IN" dirty="0"/>
              <a:t>The family of algorithm used for large scale learning</a:t>
            </a:r>
          </a:p>
          <a:p>
            <a:pPr marL="285750" indent="-285750">
              <a:buFont typeface="Arial" panose="020B0604020202020204" pitchFamily="34" charset="0"/>
              <a:buChar char="•"/>
            </a:pPr>
            <a:r>
              <a:rPr lang="en-IN" dirty="0"/>
              <a:t>The data is inputted in a sequential iterative way and the model is trained step by step</a:t>
            </a:r>
          </a:p>
          <a:p>
            <a:pPr marL="285750" indent="-285750">
              <a:buFont typeface="Arial" panose="020B0604020202020204" pitchFamily="34" charset="0"/>
              <a:buChar char="•"/>
            </a:pPr>
            <a:r>
              <a:rPr lang="en-IN" dirty="0"/>
              <a:t>Useful in conditions where we have a large scale of data.</a:t>
            </a:r>
          </a:p>
          <a:p>
            <a:pPr marL="285750" indent="-285750">
              <a:buFont typeface="Arial" panose="020B0604020202020204" pitchFamily="34" charset="0"/>
              <a:buChar char="•"/>
            </a:pPr>
            <a:endParaRPr lang="en-US" dirty="0"/>
          </a:p>
        </p:txBody>
      </p:sp>
      <p:pic>
        <p:nvPicPr>
          <p:cNvPr id="3078" name="Picture 6" descr="ACTIVE Network API : The Prediction API: An Ensemble">
            <a:extLst>
              <a:ext uri="{FF2B5EF4-FFF2-40B4-BE49-F238E27FC236}">
                <a16:creationId xmlns="" xmlns:a16="http://schemas.microsoft.com/office/drawing/2014/main" id="{E963C632-FDDD-429D-8A99-504C8D251CE9}"/>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596688" y="3041433"/>
            <a:ext cx="6343266" cy="298301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4652128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F089C482-B2CB-424E-AEA9-6D0CBA3ADF76}"/>
              </a:ext>
            </a:extLst>
          </p:cNvPr>
          <p:cNvSpPr txBox="1"/>
          <p:nvPr/>
        </p:nvSpPr>
        <p:spPr>
          <a:xfrm>
            <a:off x="3296653" y="300789"/>
            <a:ext cx="4781758" cy="646331"/>
          </a:xfrm>
          <a:prstGeom prst="rect">
            <a:avLst/>
          </a:prstGeom>
          <a:noFill/>
        </p:spPr>
        <p:txBody>
          <a:bodyPr wrap="none" rtlCol="0">
            <a:spAutoFit/>
          </a:bodyPr>
          <a:lstStyle/>
          <a:p>
            <a:r>
              <a:rPr lang="en-US" sz="3600" b="1" dirty="0">
                <a:latin typeface="+mj-lt"/>
              </a:rPr>
              <a:t>Decision Tree Classifier </a:t>
            </a:r>
          </a:p>
        </p:txBody>
      </p:sp>
      <p:sp>
        <p:nvSpPr>
          <p:cNvPr id="3" name="TextBox 2">
            <a:extLst>
              <a:ext uri="{FF2B5EF4-FFF2-40B4-BE49-F238E27FC236}">
                <a16:creationId xmlns="" xmlns:a16="http://schemas.microsoft.com/office/drawing/2014/main" id="{31E62D4C-832D-4268-BB13-018FD30FEEC4}"/>
              </a:ext>
            </a:extLst>
          </p:cNvPr>
          <p:cNvSpPr txBox="1"/>
          <p:nvPr/>
        </p:nvSpPr>
        <p:spPr>
          <a:xfrm>
            <a:off x="2129589" y="1564105"/>
            <a:ext cx="5309467" cy="1200329"/>
          </a:xfrm>
          <a:prstGeom prst="rect">
            <a:avLst/>
          </a:prstGeom>
          <a:noFill/>
        </p:spPr>
        <p:txBody>
          <a:bodyPr wrap="none" rtlCol="0">
            <a:spAutoFit/>
          </a:bodyPr>
          <a:lstStyle/>
          <a:p>
            <a:pPr marL="285750" indent="-285750">
              <a:buFont typeface="Arial" panose="020B0604020202020204" pitchFamily="34" charset="0"/>
              <a:buChar char="•"/>
            </a:pPr>
            <a:r>
              <a:rPr lang="en-US" dirty="0"/>
              <a:t>Decision Tree is a Supervised Learning Algorithm</a:t>
            </a:r>
          </a:p>
          <a:p>
            <a:pPr marL="285750" indent="-285750">
              <a:buFont typeface="Arial" panose="020B0604020202020204" pitchFamily="34" charset="0"/>
              <a:buChar char="•"/>
            </a:pPr>
            <a:r>
              <a:rPr lang="en-US" dirty="0"/>
              <a:t>It can be used for both classification and regression</a:t>
            </a:r>
          </a:p>
          <a:p>
            <a:pPr marL="285750" indent="-285750">
              <a:buFont typeface="Arial" panose="020B0604020202020204" pitchFamily="34" charset="0"/>
              <a:buChar char="•"/>
            </a:pPr>
            <a:r>
              <a:rPr lang="en-US" dirty="0">
                <a:cs typeface="Times New Roman" panose="02020603050405020304" charset="0"/>
              </a:rPr>
              <a:t>also known as Maximum a Posterior Naïve Bayes</a:t>
            </a:r>
            <a:endParaRPr lang="en-US" dirty="0"/>
          </a:p>
          <a:p>
            <a:pPr marL="285750" indent="-285750">
              <a:buFont typeface="Arial" panose="020B0604020202020204" pitchFamily="34" charset="0"/>
              <a:buChar char="•"/>
            </a:pPr>
            <a:endParaRPr lang="en-US" dirty="0"/>
          </a:p>
        </p:txBody>
      </p:sp>
      <p:pic>
        <p:nvPicPr>
          <p:cNvPr id="4098" name="Picture 2" descr="Decision Tree Classification Algorithm">
            <a:extLst>
              <a:ext uri="{FF2B5EF4-FFF2-40B4-BE49-F238E27FC236}">
                <a16:creationId xmlns="" xmlns:a16="http://schemas.microsoft.com/office/drawing/2014/main" id="{A5F48707-C0D3-4016-82C8-9994A6E6085E}"/>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378743" y="2920844"/>
            <a:ext cx="5715000" cy="38100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DE645E0B-776E-41F8-BB7E-8D8203978D50}"/>
              </a:ext>
            </a:extLst>
          </p:cNvPr>
          <p:cNvSpPr txBox="1"/>
          <p:nvPr/>
        </p:nvSpPr>
        <p:spPr>
          <a:xfrm>
            <a:off x="1689482" y="4641178"/>
            <a:ext cx="3214341" cy="369332"/>
          </a:xfrm>
          <a:prstGeom prst="rect">
            <a:avLst/>
          </a:prstGeom>
          <a:noFill/>
        </p:spPr>
        <p:txBody>
          <a:bodyPr wrap="none" rtlCol="0">
            <a:spAutoFit/>
          </a:bodyPr>
          <a:lstStyle/>
          <a:p>
            <a:r>
              <a:rPr lang="en-US" dirty="0"/>
              <a:t>Characteristics of Decision Tree:</a:t>
            </a:r>
          </a:p>
        </p:txBody>
      </p:sp>
      <p:sp>
        <p:nvSpPr>
          <p:cNvPr id="7" name="TextBox 6">
            <a:extLst>
              <a:ext uri="{FF2B5EF4-FFF2-40B4-BE49-F238E27FC236}">
                <a16:creationId xmlns="" xmlns:a16="http://schemas.microsoft.com/office/drawing/2014/main" id="{66F1EFAE-36B5-45AB-88AA-D16CC98FADDC}"/>
              </a:ext>
            </a:extLst>
          </p:cNvPr>
          <p:cNvSpPr txBox="1"/>
          <p:nvPr/>
        </p:nvSpPr>
        <p:spPr>
          <a:xfrm>
            <a:off x="1689482" y="5197642"/>
            <a:ext cx="3749744" cy="923330"/>
          </a:xfrm>
          <a:prstGeom prst="rect">
            <a:avLst/>
          </a:prstGeom>
          <a:noFill/>
        </p:spPr>
        <p:txBody>
          <a:bodyPr wrap="none" rtlCol="0">
            <a:spAutoFit/>
          </a:bodyPr>
          <a:lstStyle/>
          <a:p>
            <a:pPr marL="285750" indent="-285750">
              <a:buFont typeface="Arial" panose="020B0604020202020204" pitchFamily="34" charset="0"/>
              <a:buChar char="•"/>
            </a:pPr>
            <a:r>
              <a:rPr lang="en-US" dirty="0"/>
              <a:t>Internal nodes are features</a:t>
            </a:r>
          </a:p>
          <a:p>
            <a:pPr marL="285750" indent="-285750">
              <a:buFont typeface="Arial" panose="020B0604020202020204" pitchFamily="34" charset="0"/>
              <a:buChar char="•"/>
            </a:pPr>
            <a:r>
              <a:rPr lang="en-US" dirty="0"/>
              <a:t>Branches are decision rules</a:t>
            </a:r>
          </a:p>
          <a:p>
            <a:pPr marL="285750" indent="-285750">
              <a:buFont typeface="Arial" panose="020B0604020202020204" pitchFamily="34" charset="0"/>
              <a:buChar char="•"/>
            </a:pPr>
            <a:r>
              <a:rPr lang="en-US" dirty="0"/>
              <a:t>Leaf node represents the outcome</a:t>
            </a:r>
          </a:p>
        </p:txBody>
      </p:sp>
    </p:spTree>
    <p:extLst>
      <p:ext uri="{BB962C8B-B14F-4D97-AF65-F5344CB8AC3E}">
        <p14:creationId xmlns="" xmlns:p14="http://schemas.microsoft.com/office/powerpoint/2010/main" val="3952716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 xmlns:a16="http://schemas.microsoft.com/office/drawing/2014/main" id="{34382106-85F8-4278-85D2-CD1697976445}"/>
              </a:ext>
            </a:extLst>
          </p:cNvPr>
          <p:cNvGraphicFramePr>
            <a:graphicFrameLocks noGrp="1"/>
          </p:cNvGraphicFramePr>
          <p:nvPr>
            <p:extLst>
              <p:ext uri="{D42A27DB-BD31-4B8C-83A1-F6EECF244321}">
                <p14:modId xmlns="" xmlns:p14="http://schemas.microsoft.com/office/powerpoint/2010/main" val="777695779"/>
              </p:ext>
            </p:extLst>
          </p:nvPr>
        </p:nvGraphicFramePr>
        <p:xfrm>
          <a:off x="2105526" y="2019076"/>
          <a:ext cx="8439483" cy="2528861"/>
        </p:xfrm>
        <a:graphic>
          <a:graphicData uri="http://schemas.openxmlformats.org/drawingml/2006/table">
            <a:tbl>
              <a:tblPr firstRow="1" bandRow="1">
                <a:tableStyleId>{5C22544A-7EE6-4342-B048-85BDC9FD1C3A}</a:tableStyleId>
              </a:tblPr>
              <a:tblGrid>
                <a:gridCol w="3020817">
                  <a:extLst>
                    <a:ext uri="{9D8B030D-6E8A-4147-A177-3AD203B41FA5}">
                      <a16:colId xmlns="" xmlns:a16="http://schemas.microsoft.com/office/drawing/2014/main" val="1317656634"/>
                    </a:ext>
                  </a:extLst>
                </a:gridCol>
                <a:gridCol w="2709333">
                  <a:extLst>
                    <a:ext uri="{9D8B030D-6E8A-4147-A177-3AD203B41FA5}">
                      <a16:colId xmlns="" xmlns:a16="http://schemas.microsoft.com/office/drawing/2014/main" val="794274044"/>
                    </a:ext>
                  </a:extLst>
                </a:gridCol>
                <a:gridCol w="2709333">
                  <a:extLst>
                    <a:ext uri="{9D8B030D-6E8A-4147-A177-3AD203B41FA5}">
                      <a16:colId xmlns="" xmlns:a16="http://schemas.microsoft.com/office/drawing/2014/main" val="3722530406"/>
                    </a:ext>
                  </a:extLst>
                </a:gridCol>
              </a:tblGrid>
              <a:tr h="370840">
                <a:tc>
                  <a:txBody>
                    <a:bodyPr/>
                    <a:lstStyle/>
                    <a:p>
                      <a:pPr algn="ctr"/>
                      <a:r>
                        <a:rPr lang="en-US" dirty="0"/>
                        <a:t>Name of Algorithm</a:t>
                      </a:r>
                    </a:p>
                  </a:txBody>
                  <a:tcPr/>
                </a:tc>
                <a:tc>
                  <a:txBody>
                    <a:bodyPr/>
                    <a:lstStyle/>
                    <a:p>
                      <a:pPr algn="ctr"/>
                      <a:r>
                        <a:rPr lang="en-US" dirty="0"/>
                        <a:t>Accuracy using </a:t>
                      </a:r>
                      <a:r>
                        <a:rPr lang="en-US" dirty="0" err="1"/>
                        <a:t>CountVectorizer</a:t>
                      </a:r>
                      <a:endParaRPr lang="en-US" dirty="0"/>
                    </a:p>
                  </a:txBody>
                  <a:tcPr/>
                </a:tc>
                <a:tc>
                  <a:txBody>
                    <a:bodyPr/>
                    <a:lstStyle/>
                    <a:p>
                      <a:pPr algn="ctr"/>
                      <a:r>
                        <a:rPr lang="en-US" dirty="0"/>
                        <a:t>Accuracy using </a:t>
                      </a:r>
                      <a:r>
                        <a:rPr lang="en-US" dirty="0" err="1"/>
                        <a:t>tf-idf</a:t>
                      </a:r>
                      <a:r>
                        <a:rPr lang="en-US" dirty="0"/>
                        <a:t> Vectorizer</a:t>
                      </a:r>
                    </a:p>
                  </a:txBody>
                  <a:tcPr/>
                </a:tc>
                <a:extLst>
                  <a:ext uri="{0D108BD9-81ED-4DB2-BD59-A6C34878D82A}">
                    <a16:rowId xmlns="" xmlns:a16="http://schemas.microsoft.com/office/drawing/2014/main" val="4045512346"/>
                  </a:ext>
                </a:extLst>
              </a:tr>
              <a:tr h="370840">
                <a:tc>
                  <a:txBody>
                    <a:bodyPr/>
                    <a:lstStyle/>
                    <a:p>
                      <a:pPr algn="ctr"/>
                      <a:r>
                        <a:rPr lang="en-US" dirty="0"/>
                        <a:t>Multinomial Naïve Bayes</a:t>
                      </a:r>
                    </a:p>
                  </a:txBody>
                  <a:tcPr/>
                </a:tc>
                <a:tc>
                  <a:txBody>
                    <a:bodyPr/>
                    <a:lstStyle/>
                    <a:p>
                      <a:pPr algn="ctr"/>
                      <a:r>
                        <a:rPr lang="en-US" dirty="0"/>
                        <a:t>94.9475</a:t>
                      </a:r>
                    </a:p>
                  </a:txBody>
                  <a:tcPr/>
                </a:tc>
                <a:tc>
                  <a:txBody>
                    <a:bodyPr/>
                    <a:lstStyle/>
                    <a:p>
                      <a:pPr algn="ctr"/>
                      <a:r>
                        <a:rPr lang="en-US" dirty="0"/>
                        <a:t>94.8381</a:t>
                      </a:r>
                    </a:p>
                  </a:txBody>
                  <a:tcPr/>
                </a:tc>
                <a:extLst>
                  <a:ext uri="{0D108BD9-81ED-4DB2-BD59-A6C34878D82A}">
                    <a16:rowId xmlns="" xmlns:a16="http://schemas.microsoft.com/office/drawing/2014/main" val="444706094"/>
                  </a:ext>
                </a:extLst>
              </a:tr>
              <a:tr h="370840">
                <a:tc>
                  <a:txBody>
                    <a:bodyPr/>
                    <a:lstStyle/>
                    <a:p>
                      <a:pPr algn="ctr"/>
                      <a:r>
                        <a:rPr lang="en-US" dirty="0"/>
                        <a:t>Logistic Regression </a:t>
                      </a:r>
                    </a:p>
                  </a:txBody>
                  <a:tcPr/>
                </a:tc>
                <a:tc>
                  <a:txBody>
                    <a:bodyPr/>
                    <a:lstStyle/>
                    <a:p>
                      <a:pPr algn="ctr"/>
                      <a:r>
                        <a:rPr lang="en-US" dirty="0"/>
                        <a:t>96.0112</a:t>
                      </a:r>
                    </a:p>
                  </a:txBody>
                  <a:tcPr/>
                </a:tc>
                <a:tc>
                  <a:txBody>
                    <a:bodyPr/>
                    <a:lstStyle/>
                    <a:p>
                      <a:pPr algn="ctr"/>
                      <a:r>
                        <a:rPr lang="en-US" dirty="0"/>
                        <a:t>95.3230</a:t>
                      </a:r>
                    </a:p>
                  </a:txBody>
                  <a:tcPr/>
                </a:tc>
                <a:extLst>
                  <a:ext uri="{0D108BD9-81ED-4DB2-BD59-A6C34878D82A}">
                    <a16:rowId xmlns="" xmlns:a16="http://schemas.microsoft.com/office/drawing/2014/main" val="2118931243"/>
                  </a:ext>
                </a:extLst>
              </a:tr>
              <a:tr h="370840">
                <a:tc>
                  <a:txBody>
                    <a:bodyPr/>
                    <a:lstStyle/>
                    <a:p>
                      <a:pPr algn="ctr"/>
                      <a:r>
                        <a:rPr lang="en-US" dirty="0"/>
                        <a:t>K Nearest Neighbors</a:t>
                      </a:r>
                    </a:p>
                  </a:txBody>
                  <a:tcPr/>
                </a:tc>
                <a:tc>
                  <a:txBody>
                    <a:bodyPr/>
                    <a:lstStyle/>
                    <a:p>
                      <a:pPr algn="ctr"/>
                      <a:r>
                        <a:rPr lang="en-US" dirty="0"/>
                        <a:t>94.4783</a:t>
                      </a:r>
                    </a:p>
                  </a:txBody>
                  <a:tcPr/>
                </a:tc>
                <a:tc>
                  <a:txBody>
                    <a:bodyPr/>
                    <a:lstStyle/>
                    <a:p>
                      <a:pPr algn="ctr"/>
                      <a:r>
                        <a:rPr lang="en-US" dirty="0"/>
                        <a:t>94.5252</a:t>
                      </a:r>
                    </a:p>
                  </a:txBody>
                  <a:tcPr/>
                </a:tc>
                <a:extLst>
                  <a:ext uri="{0D108BD9-81ED-4DB2-BD59-A6C34878D82A}">
                    <a16:rowId xmlns="" xmlns:a16="http://schemas.microsoft.com/office/drawing/2014/main" val="816856318"/>
                  </a:ext>
                </a:extLst>
              </a:tr>
              <a:tr h="370840">
                <a:tc>
                  <a:txBody>
                    <a:bodyPr/>
                    <a:lstStyle/>
                    <a:p>
                      <a:pPr algn="ctr"/>
                      <a:r>
                        <a:rPr lang="en-US" dirty="0"/>
                        <a:t>Passive Aggressive Classifier</a:t>
                      </a:r>
                    </a:p>
                  </a:txBody>
                  <a:tcPr/>
                </a:tc>
                <a:tc>
                  <a:txBody>
                    <a:bodyPr/>
                    <a:lstStyle/>
                    <a:p>
                      <a:pPr algn="ctr"/>
                      <a:r>
                        <a:rPr lang="en-US" dirty="0"/>
                        <a:t>94.4783</a:t>
                      </a:r>
                    </a:p>
                  </a:txBody>
                  <a:tcPr/>
                </a:tc>
                <a:tc>
                  <a:txBody>
                    <a:bodyPr/>
                    <a:lstStyle/>
                    <a:p>
                      <a:pPr algn="ctr"/>
                      <a:r>
                        <a:rPr lang="en-US" dirty="0"/>
                        <a:t>95.6827</a:t>
                      </a:r>
                    </a:p>
                  </a:txBody>
                  <a:tcPr/>
                </a:tc>
                <a:extLst>
                  <a:ext uri="{0D108BD9-81ED-4DB2-BD59-A6C34878D82A}">
                    <a16:rowId xmlns="" xmlns:a16="http://schemas.microsoft.com/office/drawing/2014/main" val="4055222989"/>
                  </a:ext>
                </a:extLst>
              </a:tr>
              <a:tr h="405421">
                <a:tc>
                  <a:txBody>
                    <a:bodyPr/>
                    <a:lstStyle/>
                    <a:p>
                      <a:pPr algn="ctr"/>
                      <a:r>
                        <a:rPr lang="en-US" dirty="0"/>
                        <a:t>Decision Tree Classifier</a:t>
                      </a:r>
                    </a:p>
                  </a:txBody>
                  <a:tcPr/>
                </a:tc>
                <a:tc>
                  <a:txBody>
                    <a:bodyPr/>
                    <a:lstStyle/>
                    <a:p>
                      <a:pPr algn="ctr"/>
                      <a:r>
                        <a:rPr lang="en-US" dirty="0"/>
                        <a:t>94.3375</a:t>
                      </a:r>
                    </a:p>
                  </a:txBody>
                  <a:tcPr/>
                </a:tc>
                <a:tc>
                  <a:txBody>
                    <a:bodyPr/>
                    <a:lstStyle/>
                    <a:p>
                      <a:pPr algn="ctr"/>
                      <a:r>
                        <a:rPr lang="en-US" dirty="0"/>
                        <a:t>94.9475</a:t>
                      </a:r>
                    </a:p>
                  </a:txBody>
                  <a:tcPr/>
                </a:tc>
                <a:extLst>
                  <a:ext uri="{0D108BD9-81ED-4DB2-BD59-A6C34878D82A}">
                    <a16:rowId xmlns="" xmlns:a16="http://schemas.microsoft.com/office/drawing/2014/main" val="1829115449"/>
                  </a:ext>
                </a:extLst>
              </a:tr>
            </a:tbl>
          </a:graphicData>
        </a:graphic>
      </p:graphicFrame>
      <p:sp>
        <p:nvSpPr>
          <p:cNvPr id="8" name="TextBox 7">
            <a:extLst>
              <a:ext uri="{FF2B5EF4-FFF2-40B4-BE49-F238E27FC236}">
                <a16:creationId xmlns="" xmlns:a16="http://schemas.microsoft.com/office/drawing/2014/main" id="{C80F3746-6CFB-454B-86E8-2FF26F6434F7}"/>
              </a:ext>
            </a:extLst>
          </p:cNvPr>
          <p:cNvSpPr txBox="1"/>
          <p:nvPr/>
        </p:nvSpPr>
        <p:spPr>
          <a:xfrm>
            <a:off x="2249906" y="493295"/>
            <a:ext cx="8718733" cy="646331"/>
          </a:xfrm>
          <a:prstGeom prst="rect">
            <a:avLst/>
          </a:prstGeom>
          <a:noFill/>
        </p:spPr>
        <p:txBody>
          <a:bodyPr wrap="none" rtlCol="0">
            <a:spAutoFit/>
          </a:bodyPr>
          <a:lstStyle/>
          <a:p>
            <a:r>
              <a:rPr lang="en-US" sz="3600" b="1" dirty="0">
                <a:latin typeface="+mj-lt"/>
              </a:rPr>
              <a:t>Accuracy From the various algorithms used</a:t>
            </a:r>
          </a:p>
        </p:txBody>
      </p:sp>
    </p:spTree>
    <p:extLst>
      <p:ext uri="{BB962C8B-B14F-4D97-AF65-F5344CB8AC3E}">
        <p14:creationId xmlns="" xmlns:p14="http://schemas.microsoft.com/office/powerpoint/2010/main" val="3543002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E5BF2A0-DE22-49CB-AD9E-04E77404C66D}"/>
              </a:ext>
            </a:extLst>
          </p:cNvPr>
          <p:cNvSpPr txBox="1"/>
          <p:nvPr/>
        </p:nvSpPr>
        <p:spPr>
          <a:xfrm>
            <a:off x="2009273" y="517358"/>
            <a:ext cx="8879034" cy="646331"/>
          </a:xfrm>
          <a:prstGeom prst="rect">
            <a:avLst/>
          </a:prstGeom>
          <a:noFill/>
        </p:spPr>
        <p:txBody>
          <a:bodyPr wrap="none" rtlCol="0">
            <a:spAutoFit/>
          </a:bodyPr>
          <a:lstStyle/>
          <a:p>
            <a:r>
              <a:rPr lang="en-US" sz="3600" b="1" dirty="0">
                <a:latin typeface="+mj-lt"/>
              </a:rPr>
              <a:t>Comparison of accuracy of algorithms used</a:t>
            </a:r>
          </a:p>
        </p:txBody>
      </p:sp>
      <p:pic>
        <p:nvPicPr>
          <p:cNvPr id="6" name="Picture 5">
            <a:extLst>
              <a:ext uri="{FF2B5EF4-FFF2-40B4-BE49-F238E27FC236}">
                <a16:creationId xmlns="" xmlns:a16="http://schemas.microsoft.com/office/drawing/2014/main" id="{0DAEFC79-3329-48CE-AAD6-70C2C17E7BDA}"/>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17821" t="35088" r="13161" b="46491"/>
          <a:stretch/>
        </p:blipFill>
        <p:spPr>
          <a:xfrm>
            <a:off x="1576138" y="2298031"/>
            <a:ext cx="10103316" cy="2261937"/>
          </a:xfrm>
          <a:prstGeom prst="rect">
            <a:avLst/>
          </a:prstGeom>
        </p:spPr>
      </p:pic>
    </p:spTree>
    <p:extLst>
      <p:ext uri="{BB962C8B-B14F-4D97-AF65-F5344CB8AC3E}">
        <p14:creationId xmlns="" xmlns:p14="http://schemas.microsoft.com/office/powerpoint/2010/main" val="2754385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581" y="315485"/>
            <a:ext cx="10972800" cy="1334770"/>
          </a:xfrm>
        </p:spPr>
        <p:txBody>
          <a:bodyPr>
            <a:normAutofit/>
          </a:bodyPr>
          <a:lstStyle/>
          <a:p>
            <a:r>
              <a:rPr lang="en-US" sz="3600" b="1" dirty="0"/>
              <a:t>IMPORTANCE AND NEED OF THE PROJECT</a:t>
            </a:r>
          </a:p>
        </p:txBody>
      </p:sp>
      <p:sp>
        <p:nvSpPr>
          <p:cNvPr id="3" name="Content Placeholder 2"/>
          <p:cNvSpPr>
            <a:spLocks noGrp="1"/>
          </p:cNvSpPr>
          <p:nvPr>
            <p:ph idx="1"/>
          </p:nvPr>
        </p:nvSpPr>
        <p:spPr>
          <a:xfrm>
            <a:off x="1992918" y="1650255"/>
            <a:ext cx="9364893" cy="4097111"/>
          </a:xfrm>
        </p:spPr>
        <p:txBody>
          <a:bodyPr/>
          <a:lstStyle/>
          <a:p>
            <a:r>
              <a:rPr lang="en-US" sz="1800" dirty="0">
                <a:latin typeface="Times New Roman" panose="02020603050405020304" charset="0"/>
                <a:cs typeface="Times New Roman" panose="02020603050405020304" charset="0"/>
              </a:rPr>
              <a:t>In Today's world , Social media is the great source to gather the information about different fields. Social media has opened a new world for the people around the globe. People are just a click away from getting huge chunk of information.</a:t>
            </a:r>
          </a:p>
          <a:p>
            <a:r>
              <a:rPr lang="en-US" sz="1800" dirty="0">
                <a:latin typeface="Times New Roman" panose="02020603050405020304" charset="0"/>
                <a:cs typeface="Times New Roman" panose="02020603050405020304" charset="0"/>
              </a:rPr>
              <a:t>Sometimes this leads to bullying and passing hate comments on someone and something which may further lead to sense of outrage among the people and may cause chaos. So, there is a need to recognize those tweets beforehand and delete it from the server side of social media</a:t>
            </a:r>
          </a:p>
          <a:p>
            <a:endParaRPr 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0F3BE783-CB64-4775-8EAF-8A313555D421}"/>
              </a:ext>
            </a:extLst>
          </p:cNvPr>
          <p:cNvSpPr txBox="1"/>
          <p:nvPr/>
        </p:nvSpPr>
        <p:spPr>
          <a:xfrm>
            <a:off x="3128211" y="469231"/>
            <a:ext cx="6996980" cy="646331"/>
          </a:xfrm>
          <a:prstGeom prst="rect">
            <a:avLst/>
          </a:prstGeom>
          <a:noFill/>
        </p:spPr>
        <p:txBody>
          <a:bodyPr wrap="none" rtlCol="0">
            <a:spAutoFit/>
          </a:bodyPr>
          <a:lstStyle/>
          <a:p>
            <a:r>
              <a:rPr lang="en-US" sz="3600" b="1" dirty="0">
                <a:latin typeface="+mj-lt"/>
              </a:rPr>
              <a:t>Experimental Analysis and Results</a:t>
            </a:r>
          </a:p>
        </p:txBody>
      </p:sp>
      <p:sp>
        <p:nvSpPr>
          <p:cNvPr id="10" name="TextBox 9">
            <a:extLst>
              <a:ext uri="{FF2B5EF4-FFF2-40B4-BE49-F238E27FC236}">
                <a16:creationId xmlns="" xmlns:a16="http://schemas.microsoft.com/office/drawing/2014/main" id="{8DED71AB-54E5-4386-A68D-17B30648EF9D}"/>
              </a:ext>
            </a:extLst>
          </p:cNvPr>
          <p:cNvSpPr txBox="1"/>
          <p:nvPr/>
        </p:nvSpPr>
        <p:spPr>
          <a:xfrm>
            <a:off x="2177716" y="1588168"/>
            <a:ext cx="9327553" cy="1477328"/>
          </a:xfrm>
          <a:prstGeom prst="rect">
            <a:avLst/>
          </a:prstGeom>
          <a:noFill/>
        </p:spPr>
        <p:txBody>
          <a:bodyPr wrap="none" rtlCol="0">
            <a:spAutoFit/>
          </a:bodyPr>
          <a:lstStyle/>
          <a:p>
            <a:r>
              <a:rPr lang="en-US" dirty="0"/>
              <a:t>After applying various methods and algorithms, we have seen that Logistic Regression Classifier</a:t>
            </a:r>
          </a:p>
          <a:p>
            <a:r>
              <a:rPr lang="en-US" dirty="0"/>
              <a:t>renders the best result for our purpose. The accuracy of Logistic Regression with </a:t>
            </a:r>
            <a:r>
              <a:rPr lang="en-US" dirty="0" err="1"/>
              <a:t>countVectorizer</a:t>
            </a:r>
            <a:endParaRPr lang="en-US" dirty="0"/>
          </a:p>
          <a:p>
            <a:r>
              <a:rPr lang="en-US" dirty="0"/>
              <a:t>is 96.0112%. </a:t>
            </a:r>
          </a:p>
          <a:p>
            <a:endParaRPr lang="en-US" dirty="0"/>
          </a:p>
          <a:p>
            <a:r>
              <a:rPr lang="en-US" dirty="0"/>
              <a:t>The performance of Logistic regression is very high and can be used for our purpose.</a:t>
            </a:r>
          </a:p>
        </p:txBody>
      </p:sp>
      <p:sp>
        <p:nvSpPr>
          <p:cNvPr id="11" name="TextBox 10">
            <a:extLst>
              <a:ext uri="{FF2B5EF4-FFF2-40B4-BE49-F238E27FC236}">
                <a16:creationId xmlns="" xmlns:a16="http://schemas.microsoft.com/office/drawing/2014/main" id="{6FE05C02-A1D9-4A8A-AF79-147102668277}"/>
              </a:ext>
            </a:extLst>
          </p:cNvPr>
          <p:cNvSpPr txBox="1"/>
          <p:nvPr/>
        </p:nvSpPr>
        <p:spPr>
          <a:xfrm>
            <a:off x="2177716" y="4932947"/>
            <a:ext cx="3133999" cy="646331"/>
          </a:xfrm>
          <a:prstGeom prst="rect">
            <a:avLst/>
          </a:prstGeom>
          <a:noFill/>
        </p:spPr>
        <p:txBody>
          <a:bodyPr wrap="none" rtlCol="0">
            <a:spAutoFit/>
          </a:bodyPr>
          <a:lstStyle/>
          <a:p>
            <a:r>
              <a:rPr lang="en-US" dirty="0"/>
              <a:t>Confusion Matrix for</a:t>
            </a:r>
          </a:p>
          <a:p>
            <a:r>
              <a:rPr lang="en-US" dirty="0"/>
              <a:t>Logistic Regression Algorithm :</a:t>
            </a:r>
          </a:p>
        </p:txBody>
      </p:sp>
      <p:pic>
        <p:nvPicPr>
          <p:cNvPr id="13" name="Picture 12">
            <a:extLst>
              <a:ext uri="{FF2B5EF4-FFF2-40B4-BE49-F238E27FC236}">
                <a16:creationId xmlns="" xmlns:a16="http://schemas.microsoft.com/office/drawing/2014/main" id="{4A482911-459E-4DB5-9C21-37159DA20C3C}"/>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18556" t="76842" r="56868"/>
          <a:stretch/>
        </p:blipFill>
        <p:spPr>
          <a:xfrm>
            <a:off x="7408754" y="4017525"/>
            <a:ext cx="3133999" cy="247717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EA82C78-B5A3-481E-B5B2-3390216DD5F7}"/>
              </a:ext>
            </a:extLst>
          </p:cNvPr>
          <p:cNvSpPr txBox="1"/>
          <p:nvPr/>
        </p:nvSpPr>
        <p:spPr>
          <a:xfrm>
            <a:off x="5077327" y="385011"/>
            <a:ext cx="3062057" cy="646331"/>
          </a:xfrm>
          <a:prstGeom prst="rect">
            <a:avLst/>
          </a:prstGeom>
          <a:noFill/>
        </p:spPr>
        <p:txBody>
          <a:bodyPr wrap="none" rtlCol="0">
            <a:spAutoFit/>
          </a:bodyPr>
          <a:lstStyle/>
          <a:p>
            <a:r>
              <a:rPr lang="en-US" sz="3600" b="1" dirty="0">
                <a:latin typeface="+mj-lt"/>
              </a:rPr>
              <a:t>About project:</a:t>
            </a:r>
          </a:p>
        </p:txBody>
      </p:sp>
      <p:sp>
        <p:nvSpPr>
          <p:cNvPr id="5" name="TextBox 4">
            <a:extLst>
              <a:ext uri="{FF2B5EF4-FFF2-40B4-BE49-F238E27FC236}">
                <a16:creationId xmlns="" xmlns:a16="http://schemas.microsoft.com/office/drawing/2014/main" id="{022EF4CE-6245-42D6-B4D5-49285753BFC9}"/>
              </a:ext>
            </a:extLst>
          </p:cNvPr>
          <p:cNvSpPr txBox="1"/>
          <p:nvPr/>
        </p:nvSpPr>
        <p:spPr>
          <a:xfrm>
            <a:off x="2165684" y="1479884"/>
            <a:ext cx="8403262" cy="1754326"/>
          </a:xfrm>
          <a:prstGeom prst="rect">
            <a:avLst/>
          </a:prstGeom>
          <a:noFill/>
        </p:spPr>
        <p:txBody>
          <a:bodyPr wrap="none" rtlCol="0">
            <a:spAutoFit/>
          </a:bodyPr>
          <a:lstStyle/>
          <a:p>
            <a:r>
              <a:rPr lang="en-US" dirty="0"/>
              <a:t>The entire project, dataset, and all the resources and work is store at GitHub repository </a:t>
            </a:r>
          </a:p>
          <a:p>
            <a:r>
              <a:rPr lang="en-US" dirty="0"/>
              <a:t>as the project was built and shared using GitHub. </a:t>
            </a:r>
          </a:p>
          <a:p>
            <a:endParaRPr lang="en-US" dirty="0"/>
          </a:p>
          <a:p>
            <a:r>
              <a:rPr lang="en-US" dirty="0"/>
              <a:t>The Main notebook is also stored at GitHub repository.</a:t>
            </a:r>
          </a:p>
          <a:p>
            <a:endParaRPr lang="en-US" dirty="0"/>
          </a:p>
          <a:p>
            <a:r>
              <a:rPr lang="en-US" dirty="0"/>
              <a:t>The deployment of project is done using Heroku app, also stored at GitHub.</a:t>
            </a:r>
          </a:p>
        </p:txBody>
      </p:sp>
      <p:sp>
        <p:nvSpPr>
          <p:cNvPr id="6" name="TextBox 5">
            <a:extLst>
              <a:ext uri="{FF2B5EF4-FFF2-40B4-BE49-F238E27FC236}">
                <a16:creationId xmlns="" xmlns:a16="http://schemas.microsoft.com/office/drawing/2014/main" id="{FCAD632E-D307-429F-8C09-970C36BB662D}"/>
              </a:ext>
            </a:extLst>
          </p:cNvPr>
          <p:cNvSpPr txBox="1"/>
          <p:nvPr/>
        </p:nvSpPr>
        <p:spPr>
          <a:xfrm>
            <a:off x="2358189" y="4247147"/>
            <a:ext cx="9280426" cy="923330"/>
          </a:xfrm>
          <a:prstGeom prst="rect">
            <a:avLst/>
          </a:prstGeom>
          <a:noFill/>
        </p:spPr>
        <p:txBody>
          <a:bodyPr wrap="none" rtlCol="0">
            <a:spAutoFit/>
          </a:bodyPr>
          <a:lstStyle/>
          <a:p>
            <a:r>
              <a:rPr lang="en-US" dirty="0"/>
              <a:t>GitHub Repository Link : </a:t>
            </a:r>
            <a:r>
              <a:rPr lang="en-US" dirty="0">
                <a:hlinkClick r:id="rId2"/>
              </a:rPr>
              <a:t>https://github.com/JanviPangoriya/social_media_sentiments-analaysis</a:t>
            </a:r>
            <a:endParaRPr lang="en-US" dirty="0"/>
          </a:p>
          <a:p>
            <a:endParaRPr lang="en-US" dirty="0"/>
          </a:p>
          <a:p>
            <a:r>
              <a:rPr lang="en-US" dirty="0"/>
              <a:t>Deployed webapp link:     </a:t>
            </a:r>
            <a:r>
              <a:rPr lang="en-US" dirty="0">
                <a:hlinkClick r:id="rId3"/>
              </a:rPr>
              <a:t>https://sentiments-analaysis.herokuapp.com/</a:t>
            </a:r>
            <a:r>
              <a:rPr lang="en-US" dirty="0"/>
              <a:t> </a:t>
            </a:r>
          </a:p>
        </p:txBody>
      </p:sp>
    </p:spTree>
    <p:extLst>
      <p:ext uri="{BB962C8B-B14F-4D97-AF65-F5344CB8AC3E}">
        <p14:creationId xmlns="" xmlns:p14="http://schemas.microsoft.com/office/powerpoint/2010/main" val="2815428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432" y="246048"/>
            <a:ext cx="9905998" cy="1478570"/>
          </a:xfrm>
        </p:spPr>
        <p:txBody>
          <a:bodyPr>
            <a:normAutofit/>
          </a:bodyPr>
          <a:lstStyle/>
          <a:p>
            <a:r>
              <a:rPr lang="en-US" sz="3600" b="1" dirty="0"/>
              <a:t>APPLICATIONS</a:t>
            </a:r>
          </a:p>
        </p:txBody>
      </p:sp>
      <p:sp>
        <p:nvSpPr>
          <p:cNvPr id="3" name="Content Placeholder 2"/>
          <p:cNvSpPr>
            <a:spLocks noGrp="1"/>
          </p:cNvSpPr>
          <p:nvPr>
            <p:ph idx="1"/>
          </p:nvPr>
        </p:nvSpPr>
        <p:spPr>
          <a:xfrm>
            <a:off x="2006868" y="2225841"/>
            <a:ext cx="8629048" cy="3851175"/>
          </a:xfrm>
        </p:spPr>
        <p:txBody>
          <a:bodyPr/>
          <a:lstStyle/>
          <a:p>
            <a:r>
              <a:rPr lang="en-IN" dirty="0">
                <a:sym typeface="Wingdings" panose="05000000000000000000" pitchFamily="2" charset="2"/>
              </a:rPr>
              <a:t> </a:t>
            </a:r>
            <a:r>
              <a:rPr lang="en-IN" sz="1800" dirty="0">
                <a:sym typeface="+mn-ea"/>
              </a:rPr>
              <a:t>In the present scenario, a lot of people are dependent on social media for their source of information ,so we can apply this algorithm on all the social media platforms  from the server side so that if any of the negative post is being encountered ,it is immediately deleted before the conflicts among individuals  arise.</a:t>
            </a:r>
          </a:p>
          <a:p>
            <a:r>
              <a:rPr lang="en-IN" sz="1800" dirty="0">
                <a:sym typeface="Wingdings" panose="05000000000000000000" pitchFamily="2" charset="2"/>
              </a:rPr>
              <a:t>Many a time in past ,instances have been recorded where a lot of time misunderstandings have been created among the people or citizens of a country </a:t>
            </a:r>
            <a:r>
              <a:rPr lang="en-IN" sz="1800" dirty="0">
                <a:sym typeface="+mn-ea"/>
              </a:rPr>
              <a:t>due to the outrage of few people and their negative comments .So this can be recorded and social made platforms may not be the source of chaos. </a:t>
            </a:r>
            <a:endParaRPr lang="en-IN" sz="1800" dirty="0"/>
          </a:p>
          <a:p>
            <a:endParaRPr lang="en-IN"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C8B3F83-4129-4278-BCA8-24D988B62FAB}"/>
              </a:ext>
            </a:extLst>
          </p:cNvPr>
          <p:cNvSpPr txBox="1"/>
          <p:nvPr/>
        </p:nvSpPr>
        <p:spPr>
          <a:xfrm>
            <a:off x="5125453" y="433137"/>
            <a:ext cx="2519216" cy="646331"/>
          </a:xfrm>
          <a:prstGeom prst="rect">
            <a:avLst/>
          </a:prstGeom>
          <a:noFill/>
        </p:spPr>
        <p:txBody>
          <a:bodyPr wrap="none" rtlCol="0">
            <a:spAutoFit/>
          </a:bodyPr>
          <a:lstStyle/>
          <a:p>
            <a:r>
              <a:rPr lang="en-US" sz="3600" b="1" dirty="0">
                <a:latin typeface="+mj-lt"/>
              </a:rPr>
              <a:t>References:</a:t>
            </a:r>
          </a:p>
        </p:txBody>
      </p:sp>
      <p:sp>
        <p:nvSpPr>
          <p:cNvPr id="5" name="TextBox 4">
            <a:extLst>
              <a:ext uri="{FF2B5EF4-FFF2-40B4-BE49-F238E27FC236}">
                <a16:creationId xmlns="" xmlns:a16="http://schemas.microsoft.com/office/drawing/2014/main" id="{580088BF-771A-47B9-A31C-989CAB7DEA5A}"/>
              </a:ext>
            </a:extLst>
          </p:cNvPr>
          <p:cNvSpPr txBox="1"/>
          <p:nvPr/>
        </p:nvSpPr>
        <p:spPr>
          <a:xfrm>
            <a:off x="2225842" y="2093495"/>
            <a:ext cx="3666388" cy="1754326"/>
          </a:xfrm>
          <a:prstGeom prst="rect">
            <a:avLst/>
          </a:prstGeom>
          <a:noFill/>
        </p:spPr>
        <p:txBody>
          <a:bodyPr wrap="none" rtlCol="0">
            <a:spAutoFit/>
          </a:bodyPr>
          <a:lstStyle/>
          <a:p>
            <a:pPr marL="342900" indent="-342900">
              <a:buFont typeface="+mj-lt"/>
              <a:buAutoNum type="arabicPeriod"/>
            </a:pPr>
            <a:r>
              <a:rPr lang="en-US" dirty="0">
                <a:hlinkClick r:id="rId2"/>
              </a:rPr>
              <a:t>https://github.com/</a:t>
            </a:r>
            <a:endParaRPr lang="en-US" dirty="0"/>
          </a:p>
          <a:p>
            <a:pPr marL="342900" indent="-342900">
              <a:buFont typeface="+mj-lt"/>
              <a:buAutoNum type="arabicPeriod"/>
            </a:pPr>
            <a:r>
              <a:rPr lang="en-US" dirty="0">
                <a:hlinkClick r:id="rId3"/>
              </a:rPr>
              <a:t>https://en.wikipedia.org/</a:t>
            </a:r>
            <a:endParaRPr lang="en-US" dirty="0"/>
          </a:p>
          <a:p>
            <a:pPr marL="342900" indent="-342900">
              <a:buFont typeface="+mj-lt"/>
              <a:buAutoNum type="arabicPeriod"/>
            </a:pPr>
            <a:r>
              <a:rPr lang="en-US" dirty="0">
                <a:hlinkClick r:id="rId4"/>
              </a:rPr>
              <a:t>https://www.kaggle.com/</a:t>
            </a:r>
            <a:endParaRPr lang="en-US" dirty="0"/>
          </a:p>
          <a:p>
            <a:pPr marL="342900" indent="-342900">
              <a:buFont typeface="+mj-lt"/>
              <a:buAutoNum type="arabicPeriod"/>
            </a:pPr>
            <a:r>
              <a:rPr lang="en-US" dirty="0">
                <a:hlinkClick r:id="rId5"/>
              </a:rPr>
              <a:t>https://towardsdatascience.com/</a:t>
            </a:r>
            <a:endParaRPr lang="en-US" dirty="0"/>
          </a:p>
          <a:p>
            <a:endParaRPr lang="en-US" dirty="0"/>
          </a:p>
          <a:p>
            <a:pPr marL="342900" indent="-342900">
              <a:buFont typeface="+mj-lt"/>
              <a:buAutoNum type="arabicPeriod"/>
            </a:pPr>
            <a:endParaRPr lang="en-US" dirty="0"/>
          </a:p>
        </p:txBody>
      </p:sp>
    </p:spTree>
    <p:extLst>
      <p:ext uri="{BB962C8B-B14F-4D97-AF65-F5344CB8AC3E}">
        <p14:creationId xmlns="" xmlns:p14="http://schemas.microsoft.com/office/powerpoint/2010/main" val="3402330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rot="10800000" flipV="1">
            <a:off x="609600" y="1531620"/>
            <a:ext cx="10972800" cy="3056890"/>
          </a:xfrm>
        </p:spPr>
        <p:txBody>
          <a:bodyPr/>
          <a:lstStyle/>
          <a:p>
            <a:r>
              <a:rPr lang="en-US" sz="6000">
                <a:latin typeface="Times New Roman" panose="02020603050405020304" charset="0"/>
                <a:cs typeface="Times New Roman" panose="02020603050405020304" charset="0"/>
              </a:rPr>
              <a:t>               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13136"/>
            <a:ext cx="10972800" cy="961390"/>
          </a:xfrm>
        </p:spPr>
        <p:txBody>
          <a:bodyPr>
            <a:normAutofit/>
          </a:bodyPr>
          <a:lstStyle/>
          <a:p>
            <a:r>
              <a:rPr lang="en-US" sz="3600" b="1" dirty="0"/>
              <a:t>STEPS OF THE PROJECT</a:t>
            </a:r>
          </a:p>
        </p:txBody>
      </p:sp>
      <p:sp>
        <p:nvSpPr>
          <p:cNvPr id="3" name="Content Placeholder 2"/>
          <p:cNvSpPr>
            <a:spLocks noGrp="1"/>
          </p:cNvSpPr>
          <p:nvPr>
            <p:ph idx="1"/>
          </p:nvPr>
        </p:nvSpPr>
        <p:spPr>
          <a:xfrm>
            <a:off x="2001252" y="1251284"/>
            <a:ext cx="8478253" cy="4770884"/>
          </a:xfrm>
        </p:spPr>
        <p:txBody>
          <a:bodyPr/>
          <a:lstStyle/>
          <a:p>
            <a:r>
              <a:rPr lang="en-US" sz="1800" dirty="0">
                <a:latin typeface="Times New Roman" panose="02020603050405020304" charset="0"/>
                <a:cs typeface="Times New Roman" panose="02020603050405020304" charset="0"/>
                <a:sym typeface="+mn-ea"/>
              </a:rPr>
              <a:t>Understanding the Problem Statement.</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Finding, understanding and loading the dataset.</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Data Cleaning-Removing punctuations, Stops words Tokenization and Stemming.</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Data Visualization-Word Cloud, Pie Chart and Bar Chart.</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Feature Extraction-Count Vectorizer and </a:t>
            </a:r>
            <a:r>
              <a:rPr lang="en-US" sz="1800" dirty="0" err="1">
                <a:latin typeface="Times New Roman" panose="02020603050405020304" charset="0"/>
                <a:cs typeface="Times New Roman" panose="02020603050405020304" charset="0"/>
                <a:sym typeface="+mn-ea"/>
              </a:rPr>
              <a:t>Tf-idf</a:t>
            </a:r>
            <a:r>
              <a:rPr lang="en-US" sz="1800" dirty="0">
                <a:latin typeface="Times New Roman" panose="02020603050405020304" charset="0"/>
                <a:cs typeface="Times New Roman" panose="02020603050405020304" charset="0"/>
                <a:sym typeface="+mn-ea"/>
              </a:rPr>
              <a:t> Vector.</a:t>
            </a:r>
            <a:endParaRPr lang="en-US" sz="1800" dirty="0">
              <a:latin typeface="Times New Roman" panose="02020603050405020304" charset="0"/>
              <a:cs typeface="Times New Roman" panose="02020603050405020304" charset="0"/>
            </a:endParaRPr>
          </a:p>
          <a:p>
            <a:r>
              <a:rPr lang="en-US" sz="1800" dirty="0">
                <a:latin typeface="Times New Roman" panose="02020603050405020304" charset="0"/>
                <a:cs typeface="Times New Roman" panose="02020603050405020304" charset="0"/>
                <a:sym typeface="+mn-ea"/>
              </a:rPr>
              <a:t>Building Model.</a:t>
            </a:r>
          </a:p>
          <a:p>
            <a:r>
              <a:rPr lang="en-US" sz="1800" dirty="0">
                <a:latin typeface="Times New Roman" panose="02020603050405020304" charset="0"/>
                <a:cs typeface="Times New Roman" panose="02020603050405020304" charset="0"/>
                <a:sym typeface="+mn-ea"/>
              </a:rPr>
              <a:t>Deployment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4294" y="254441"/>
            <a:ext cx="7040479" cy="763325"/>
          </a:xfrm>
        </p:spPr>
        <p:txBody>
          <a:bodyPr>
            <a:normAutofit/>
          </a:bodyPr>
          <a:lstStyle/>
          <a:p>
            <a:r>
              <a:rPr lang="en-US" sz="3600" b="1" dirty="0"/>
              <a:t>PROBLEM STATEMENT</a:t>
            </a:r>
          </a:p>
        </p:txBody>
      </p:sp>
      <p:sp>
        <p:nvSpPr>
          <p:cNvPr id="3" name="Content Placeholder 2"/>
          <p:cNvSpPr>
            <a:spLocks noGrp="1"/>
          </p:cNvSpPr>
          <p:nvPr>
            <p:ph sz="half" idx="1"/>
          </p:nvPr>
        </p:nvSpPr>
        <p:spPr>
          <a:xfrm>
            <a:off x="1240431" y="1606163"/>
            <a:ext cx="7492365" cy="3411550"/>
          </a:xfrm>
        </p:spPr>
        <p:txBody>
          <a:bodyPr/>
          <a:lstStyle/>
          <a:p>
            <a:r>
              <a:rPr lang="en-US" dirty="0">
                <a:latin typeface="Times New Roman" panose="02020603050405020304" charset="0"/>
                <a:cs typeface="Times New Roman" panose="02020603050405020304" charset="0"/>
              </a:rPr>
              <a:t>With the advances in technology about sentiment analysis and predictive analytics, it has opened many avenues for researchers and enterprises to understand human mental state better. The proposed challenge is to know the emotion/mood of a person, to help in eliminating any negative state of mind that might have adverse effect on his/her daily life.</a:t>
            </a:r>
          </a:p>
          <a:p>
            <a:r>
              <a:rPr lang="en-US" dirty="0">
                <a:latin typeface="Times New Roman" panose="02020603050405020304" charset="0"/>
                <a:cs typeface="Times New Roman" panose="02020603050405020304" charset="0"/>
              </a:rPr>
              <a:t>By analyzing the opinion of the people it differentiate that it is either positive tweets or negative tweets. </a:t>
            </a:r>
          </a:p>
        </p:txBody>
      </p:sp>
      <p:pic>
        <p:nvPicPr>
          <p:cNvPr id="4" name="Content Placeholder 3"/>
          <p:cNvPicPr>
            <a:picLocks noGrp="1" noChangeAspect="1"/>
          </p:cNvPicPr>
          <p:nvPr>
            <p:ph sz="half" idx="2"/>
          </p:nvPr>
        </p:nvPicPr>
        <p:blipFill>
          <a:blip r:embed="rId2"/>
          <a:stretch>
            <a:fillRect/>
          </a:stretch>
        </p:blipFill>
        <p:spPr>
          <a:xfrm>
            <a:off x="8732796" y="1466057"/>
            <a:ext cx="3111582" cy="369176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F00DD460-FE30-49ED-8F54-9BD78A26B781}"/>
              </a:ext>
            </a:extLst>
          </p:cNvPr>
          <p:cNvSpPr txBox="1"/>
          <p:nvPr/>
        </p:nvSpPr>
        <p:spPr>
          <a:xfrm>
            <a:off x="5216592" y="529390"/>
            <a:ext cx="1758815" cy="646331"/>
          </a:xfrm>
          <a:prstGeom prst="rect">
            <a:avLst/>
          </a:prstGeom>
          <a:noFill/>
        </p:spPr>
        <p:txBody>
          <a:bodyPr wrap="none" rtlCol="0">
            <a:spAutoFit/>
          </a:bodyPr>
          <a:lstStyle/>
          <a:p>
            <a:r>
              <a:rPr lang="en-US" sz="3600" b="1" dirty="0">
                <a:latin typeface="+mj-lt"/>
              </a:rPr>
              <a:t>Dataset</a:t>
            </a:r>
          </a:p>
        </p:txBody>
      </p:sp>
      <p:sp>
        <p:nvSpPr>
          <p:cNvPr id="7" name="TextBox 6">
            <a:extLst>
              <a:ext uri="{FF2B5EF4-FFF2-40B4-BE49-F238E27FC236}">
                <a16:creationId xmlns="" xmlns:a16="http://schemas.microsoft.com/office/drawing/2014/main" id="{1B8E87B3-9C12-4515-9FFF-2639280C1C2E}"/>
              </a:ext>
            </a:extLst>
          </p:cNvPr>
          <p:cNvSpPr txBox="1"/>
          <p:nvPr/>
        </p:nvSpPr>
        <p:spPr>
          <a:xfrm>
            <a:off x="1412446" y="1597119"/>
            <a:ext cx="7741478" cy="646331"/>
          </a:xfrm>
          <a:prstGeom prst="rect">
            <a:avLst/>
          </a:prstGeom>
          <a:noFill/>
        </p:spPr>
        <p:txBody>
          <a:bodyPr wrap="none" rtlCol="0">
            <a:spAutoFit/>
          </a:bodyPr>
          <a:lstStyle/>
          <a:p>
            <a:r>
              <a:rPr lang="en-US" dirty="0"/>
              <a:t>The dataset is taken from Kaggle’s Dataset : Twitter Sentiment Analysis Dataset</a:t>
            </a:r>
          </a:p>
          <a:p>
            <a:r>
              <a:rPr lang="en-US" dirty="0"/>
              <a:t>                                               </a:t>
            </a:r>
          </a:p>
        </p:txBody>
      </p:sp>
      <p:sp>
        <p:nvSpPr>
          <p:cNvPr id="8" name="TextBox 7">
            <a:extLst>
              <a:ext uri="{FF2B5EF4-FFF2-40B4-BE49-F238E27FC236}">
                <a16:creationId xmlns="" xmlns:a16="http://schemas.microsoft.com/office/drawing/2014/main" id="{DB31C348-E4AD-47DA-8932-A0B62F8123DF}"/>
              </a:ext>
            </a:extLst>
          </p:cNvPr>
          <p:cNvSpPr txBox="1"/>
          <p:nvPr/>
        </p:nvSpPr>
        <p:spPr>
          <a:xfrm>
            <a:off x="1412446" y="2757182"/>
            <a:ext cx="9655207" cy="2862322"/>
          </a:xfrm>
          <a:prstGeom prst="rect">
            <a:avLst/>
          </a:prstGeom>
          <a:noFill/>
        </p:spPr>
        <p:txBody>
          <a:bodyPr wrap="none" rtlCol="0">
            <a:spAutoFit/>
          </a:bodyPr>
          <a:lstStyle/>
          <a:p>
            <a:pPr marL="285750" indent="-285750">
              <a:buFont typeface="Arial" panose="020B0604020202020204" pitchFamily="34" charset="0"/>
              <a:buChar char="•"/>
            </a:pPr>
            <a:r>
              <a:rPr lang="en-US" sz="1800" dirty="0">
                <a:latin typeface="Times New Roman" panose="02020603050405020304" charset="0"/>
                <a:cs typeface="Times New Roman" panose="02020603050405020304" charset="0"/>
              </a:rPr>
              <a:t>The dataset that we have chosen consists of training samples of tweets and labels where the label</a:t>
            </a:r>
          </a:p>
          <a:p>
            <a:r>
              <a:rPr lang="en-US" sz="1800" dirty="0">
                <a:latin typeface="Times New Roman" panose="02020603050405020304" charset="0"/>
                <a:cs typeface="Times New Roman" panose="02020603050405020304" charset="0"/>
              </a:rPr>
              <a:t> '1' denotes the tweet is racist/sexist and the label '0' denotes the tweet is not racist/sexist, our objective</a:t>
            </a:r>
          </a:p>
          <a:p>
            <a:r>
              <a:rPr lang="en-US" sz="1800" dirty="0">
                <a:latin typeface="Times New Roman" panose="02020603050405020304" charset="0"/>
                <a:cs typeface="Times New Roman" panose="02020603050405020304" charset="0"/>
              </a:rPr>
              <a:t> is to predict the labels on the given dataset.</a:t>
            </a:r>
          </a:p>
          <a:p>
            <a:endParaRPr lang="en-US" sz="18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800" dirty="0">
                <a:latin typeface="Times New Roman" panose="02020603050405020304" charset="0"/>
                <a:cs typeface="Times New Roman" panose="02020603050405020304" charset="0"/>
              </a:rPr>
              <a:t>There are three columns:-</a:t>
            </a:r>
          </a:p>
          <a:p>
            <a:pPr marL="800100" lvl="1" indent="-342900">
              <a:buFont typeface="+mj-lt"/>
              <a:buAutoNum type="arabicPeriod"/>
            </a:pPr>
            <a:r>
              <a:rPr lang="en-US" sz="1800" u="sng" dirty="0">
                <a:latin typeface="Times New Roman" panose="02020603050405020304" charset="0"/>
                <a:cs typeface="Times New Roman" panose="02020603050405020304" charset="0"/>
              </a:rPr>
              <a:t>id:-</a:t>
            </a:r>
            <a:r>
              <a:rPr lang="en-US" sz="1800" dirty="0">
                <a:latin typeface="Times New Roman" panose="02020603050405020304" charset="0"/>
                <a:cs typeface="Times New Roman" panose="02020603050405020304" charset="0"/>
              </a:rPr>
              <a:t> The id is associated with the tweets in the given dataset.</a:t>
            </a:r>
          </a:p>
          <a:p>
            <a:pPr marL="800100" lvl="1" indent="-342900">
              <a:buFont typeface="+mj-lt"/>
              <a:buAutoNum type="arabicPeriod"/>
            </a:pPr>
            <a:r>
              <a:rPr lang="en-US" sz="1800" u="sng" dirty="0">
                <a:latin typeface="Times New Roman" panose="02020603050405020304" charset="0"/>
                <a:cs typeface="Times New Roman" panose="02020603050405020304" charset="0"/>
              </a:rPr>
              <a:t>tweets:-</a:t>
            </a:r>
            <a:r>
              <a:rPr lang="en-US" sz="1800" dirty="0">
                <a:latin typeface="Times New Roman" panose="02020603050405020304" charset="0"/>
                <a:cs typeface="Times New Roman" panose="02020603050405020304" charset="0"/>
              </a:rPr>
              <a:t> The tweets collected from various sources either positive or negative </a:t>
            </a:r>
          </a:p>
          <a:p>
            <a:pPr lvl="1"/>
            <a:r>
              <a:rPr lang="en-US" dirty="0">
                <a:latin typeface="Times New Roman" panose="02020603050405020304" charset="0"/>
                <a:cs typeface="Times New Roman" panose="02020603050405020304" charset="0"/>
              </a:rPr>
              <a:t>                     </a:t>
            </a:r>
            <a:r>
              <a:rPr lang="en-US" sz="1800" dirty="0">
                <a:latin typeface="Times New Roman" panose="02020603050405020304" charset="0"/>
                <a:cs typeface="Times New Roman" panose="02020603050405020304" charset="0"/>
              </a:rPr>
              <a:t>sentiment associated with it.</a:t>
            </a:r>
          </a:p>
          <a:p>
            <a:pPr lvl="1"/>
            <a:r>
              <a:rPr lang="en-US" dirty="0">
                <a:latin typeface="Times New Roman" panose="02020603050405020304" charset="0"/>
                <a:cs typeface="Times New Roman" panose="02020603050405020304" charset="0"/>
              </a:rPr>
              <a:t>3.    </a:t>
            </a:r>
            <a:r>
              <a:rPr lang="en-US" sz="1800" u="sng" dirty="0">
                <a:latin typeface="Times New Roman" panose="02020603050405020304" charset="0"/>
                <a:cs typeface="Times New Roman" panose="02020603050405020304" charset="0"/>
              </a:rPr>
              <a:t>label:-</a:t>
            </a:r>
            <a:r>
              <a:rPr lang="en-US" sz="1800" dirty="0">
                <a:latin typeface="Times New Roman" panose="02020603050405020304" charset="0"/>
                <a:cs typeface="Times New Roman" panose="02020603050405020304" charset="0"/>
              </a:rPr>
              <a:t> A tweet with the label '0' is positive sentiment and of the label '0' is negative sentiment.</a:t>
            </a:r>
          </a:p>
          <a:p>
            <a:endParaRPr lang="en-US" dirty="0"/>
          </a:p>
        </p:txBody>
      </p:sp>
    </p:spTree>
    <p:extLst>
      <p:ext uri="{BB962C8B-B14F-4D97-AF65-F5344CB8AC3E}">
        <p14:creationId xmlns="" xmlns:p14="http://schemas.microsoft.com/office/powerpoint/2010/main" val="3202834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0252" y="374759"/>
            <a:ext cx="4522778" cy="877570"/>
          </a:xfrm>
        </p:spPr>
        <p:txBody>
          <a:bodyPr>
            <a:normAutofit/>
          </a:bodyPr>
          <a:lstStyle/>
          <a:p>
            <a:r>
              <a:rPr lang="en-US" sz="3600" b="1" dirty="0"/>
              <a:t>Dataset Overview: </a:t>
            </a:r>
          </a:p>
        </p:txBody>
      </p:sp>
      <p:pic>
        <p:nvPicPr>
          <p:cNvPr id="4" name="Content Placeholder 3" descr="Screenshot (22)"/>
          <p:cNvPicPr>
            <a:picLocks noGrp="1" noChangeAspect="1"/>
          </p:cNvPicPr>
          <p:nvPr>
            <p:ph idx="1"/>
          </p:nvPr>
        </p:nvPicPr>
        <p:blipFill>
          <a:blip r:embed="rId2"/>
          <a:stretch>
            <a:fillRect/>
          </a:stretch>
        </p:blipFill>
        <p:spPr>
          <a:xfrm>
            <a:off x="1607678" y="1439848"/>
            <a:ext cx="10172416" cy="3978303"/>
          </a:xfrm>
          <a:prstGeom prst="rect">
            <a:avLst/>
          </a:prstGeom>
        </p:spPr>
      </p:pic>
      <p:sp>
        <p:nvSpPr>
          <p:cNvPr id="3" name="TextBox 2">
            <a:extLst>
              <a:ext uri="{FF2B5EF4-FFF2-40B4-BE49-F238E27FC236}">
                <a16:creationId xmlns="" xmlns:a16="http://schemas.microsoft.com/office/drawing/2014/main" id="{CD3A37A1-E390-4FA4-8F2F-8A79D5A72F56}"/>
              </a:ext>
            </a:extLst>
          </p:cNvPr>
          <p:cNvSpPr txBox="1"/>
          <p:nvPr/>
        </p:nvSpPr>
        <p:spPr>
          <a:xfrm>
            <a:off x="7569641" y="5605670"/>
            <a:ext cx="5247957" cy="307777"/>
          </a:xfrm>
          <a:prstGeom prst="rect">
            <a:avLst/>
          </a:prstGeom>
          <a:noFill/>
        </p:spPr>
        <p:txBody>
          <a:bodyPr wrap="square" rtlCol="0">
            <a:spAutoFit/>
          </a:bodyPr>
          <a:lstStyle/>
          <a:p>
            <a:r>
              <a:rPr lang="en-US" sz="1400" dirty="0"/>
              <a:t>Above is the snapshot of the dataset, opened in Excel.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060" y="160222"/>
            <a:ext cx="11230818" cy="605983"/>
          </a:xfrm>
        </p:spPr>
        <p:txBody>
          <a:bodyPr>
            <a:noAutofit/>
          </a:bodyPr>
          <a:lstStyle/>
          <a:p>
            <a:r>
              <a:rPr lang="en-US" sz="3600" b="1" dirty="0"/>
              <a:t>Data Pre-Processing</a:t>
            </a:r>
          </a:p>
        </p:txBody>
      </p:sp>
      <p:sp>
        <p:nvSpPr>
          <p:cNvPr id="3" name="Content Placeholder 2"/>
          <p:cNvSpPr>
            <a:spLocks noGrp="1"/>
          </p:cNvSpPr>
          <p:nvPr>
            <p:ph sz="half" idx="1"/>
          </p:nvPr>
        </p:nvSpPr>
        <p:spPr>
          <a:xfrm>
            <a:off x="1642938" y="1226292"/>
            <a:ext cx="5555846" cy="890336"/>
          </a:xfrm>
        </p:spPr>
        <p:txBody>
          <a:bodyPr>
            <a:normAutofit lnSpcReduction="10000"/>
          </a:bodyPr>
          <a:lstStyle/>
          <a:p>
            <a:pPr marL="0" indent="0">
              <a:buNone/>
            </a:pPr>
            <a:r>
              <a:rPr lang="en-US" sz="2400" dirty="0">
                <a:latin typeface="Times New Roman" panose="02020603050405020304" charset="0"/>
                <a:cs typeface="Times New Roman" panose="02020603050405020304" charset="0"/>
              </a:rPr>
              <a:t>Data preprocessing is done by following steps </a:t>
            </a:r>
            <a:r>
              <a:rPr lang="en-US" sz="2200" dirty="0">
                <a:latin typeface="Times New Roman" panose="02020603050405020304" charset="0"/>
                <a:cs typeface="Times New Roman" panose="02020603050405020304" charset="0"/>
              </a:rPr>
              <a:t>:</a:t>
            </a:r>
          </a:p>
          <a:p>
            <a:endParaRPr lang="en-US" dirty="0">
              <a:latin typeface="Times New Roman" panose="02020603050405020304" charset="0"/>
              <a:cs typeface="Times New Roman" panose="02020603050405020304" charset="0"/>
            </a:endParaRPr>
          </a:p>
        </p:txBody>
      </p:sp>
      <p:pic>
        <p:nvPicPr>
          <p:cNvPr id="4" name="Content Placeholder 3"/>
          <p:cNvPicPr>
            <a:picLocks noGrp="1" noChangeAspect="1"/>
          </p:cNvPicPr>
          <p:nvPr>
            <p:ph sz="half" idx="2"/>
          </p:nvPr>
        </p:nvPicPr>
        <p:blipFill>
          <a:blip r:embed="rId2"/>
          <a:stretch>
            <a:fillRect/>
          </a:stretch>
        </p:blipFill>
        <p:spPr>
          <a:xfrm>
            <a:off x="7708009" y="1178630"/>
            <a:ext cx="4118291" cy="4500739"/>
          </a:xfrm>
          <a:prstGeom prst="rect">
            <a:avLst/>
          </a:prstGeom>
        </p:spPr>
      </p:pic>
      <p:sp>
        <p:nvSpPr>
          <p:cNvPr id="5" name="TextBox 4">
            <a:extLst>
              <a:ext uri="{FF2B5EF4-FFF2-40B4-BE49-F238E27FC236}">
                <a16:creationId xmlns="" xmlns:a16="http://schemas.microsoft.com/office/drawing/2014/main" id="{ED2884D8-65E6-4DE3-80C6-C9EAD311EAC6}"/>
              </a:ext>
            </a:extLst>
          </p:cNvPr>
          <p:cNvSpPr txBox="1"/>
          <p:nvPr/>
        </p:nvSpPr>
        <p:spPr>
          <a:xfrm>
            <a:off x="1504977" y="2177716"/>
            <a:ext cx="518458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Cleaning the data</a:t>
            </a:r>
          </a:p>
          <a:p>
            <a:pPr marL="285750" indent="-285750">
              <a:buFont typeface="Arial" panose="020B0604020202020204" pitchFamily="34" charset="0"/>
              <a:buChar char="•"/>
            </a:pPr>
            <a:r>
              <a:rPr lang="en-US" dirty="0"/>
              <a:t>Removing handles</a:t>
            </a:r>
          </a:p>
          <a:p>
            <a:pPr marL="285750" indent="-285750">
              <a:buFont typeface="Arial" panose="020B0604020202020204" pitchFamily="34" charset="0"/>
              <a:buChar char="•"/>
            </a:pPr>
            <a:r>
              <a:rPr lang="en-US" dirty="0"/>
              <a:t>Removing punctuation’s, numbers and symbols</a:t>
            </a:r>
          </a:p>
          <a:p>
            <a:pPr marL="285750" indent="-285750">
              <a:buFont typeface="Arial" panose="020B0604020202020204" pitchFamily="34" charset="0"/>
              <a:buChar char="•"/>
            </a:pPr>
            <a:r>
              <a:rPr lang="en-US" dirty="0"/>
              <a:t>Tokenizing the words</a:t>
            </a:r>
          </a:p>
          <a:p>
            <a:pPr marL="285750" indent="-285750">
              <a:buFont typeface="Arial" panose="020B0604020202020204" pitchFamily="34" charset="0"/>
              <a:buChar char="•"/>
            </a:pPr>
            <a:r>
              <a:rPr lang="en-US" dirty="0"/>
              <a:t>Stemming the words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 xmlns:a16="http://schemas.microsoft.com/office/drawing/2014/main" id="{4DDB4503-C343-408E-B9CC-978AD660BA9D}"/>
              </a:ext>
            </a:extLst>
          </p:cNvPr>
          <p:cNvSpPr txBox="1"/>
          <p:nvPr/>
        </p:nvSpPr>
        <p:spPr>
          <a:xfrm>
            <a:off x="1427747" y="276724"/>
            <a:ext cx="9689431" cy="646331"/>
          </a:xfrm>
          <a:prstGeom prst="rect">
            <a:avLst/>
          </a:prstGeom>
          <a:noFill/>
        </p:spPr>
        <p:txBody>
          <a:bodyPr wrap="square" rtlCol="0">
            <a:spAutoFit/>
          </a:bodyPr>
          <a:lstStyle/>
          <a:p>
            <a:pPr algn="ctr"/>
            <a:r>
              <a:rPr lang="en-US" sz="3600" b="1" dirty="0">
                <a:latin typeface="+mj-lt"/>
              </a:rPr>
              <a:t>Removing handles </a:t>
            </a:r>
            <a:r>
              <a:rPr lang="en-US" sz="3600" dirty="0">
                <a:latin typeface="+mj-lt"/>
              </a:rPr>
              <a:t>:</a:t>
            </a:r>
          </a:p>
        </p:txBody>
      </p:sp>
      <p:pic>
        <p:nvPicPr>
          <p:cNvPr id="12" name="Picture 11">
            <a:extLst>
              <a:ext uri="{FF2B5EF4-FFF2-40B4-BE49-F238E27FC236}">
                <a16:creationId xmlns="" xmlns:a16="http://schemas.microsoft.com/office/drawing/2014/main" id="{412A0876-3A0C-4C26-A6BB-0778981F8B10}"/>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3400" t="27017" r="6097" b="10877"/>
          <a:stretch/>
        </p:blipFill>
        <p:spPr>
          <a:xfrm>
            <a:off x="3104146" y="2045099"/>
            <a:ext cx="7399421" cy="4259179"/>
          </a:xfrm>
          <a:prstGeom prst="rect">
            <a:avLst/>
          </a:prstGeom>
        </p:spPr>
      </p:pic>
      <p:sp>
        <p:nvSpPr>
          <p:cNvPr id="2" name="TextBox 1">
            <a:extLst>
              <a:ext uri="{FF2B5EF4-FFF2-40B4-BE49-F238E27FC236}">
                <a16:creationId xmlns="" xmlns:a16="http://schemas.microsoft.com/office/drawing/2014/main" id="{C8FA5F46-5C3D-408B-8834-3349C4943BA4}"/>
              </a:ext>
            </a:extLst>
          </p:cNvPr>
          <p:cNvSpPr txBox="1"/>
          <p:nvPr/>
        </p:nvSpPr>
        <p:spPr>
          <a:xfrm>
            <a:off x="2418347" y="1299411"/>
            <a:ext cx="6363793" cy="369332"/>
          </a:xfrm>
          <a:prstGeom prst="rect">
            <a:avLst/>
          </a:prstGeom>
          <a:noFill/>
        </p:spPr>
        <p:txBody>
          <a:bodyPr wrap="none" rtlCol="0">
            <a:spAutoFit/>
          </a:bodyPr>
          <a:lstStyle/>
          <a:p>
            <a:r>
              <a:rPr lang="en-US" dirty="0"/>
              <a:t>We use regular expression to clean data and remove user handles.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728</TotalTime>
  <Words>1213</Words>
  <Application>Microsoft Office PowerPoint</Application>
  <PresentationFormat>Custom</PresentationFormat>
  <Paragraphs>178</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Parallax</vt:lpstr>
      <vt:lpstr>SOCIAL  MEDIA:  SENTIMENTAL ANALYSIS</vt:lpstr>
      <vt:lpstr>LEARNING OBJECTIVE :</vt:lpstr>
      <vt:lpstr>IMPORTANCE AND NEED OF THE PROJECT</vt:lpstr>
      <vt:lpstr>STEPS OF THE PROJECT</vt:lpstr>
      <vt:lpstr>PROBLEM STATEMENT</vt:lpstr>
      <vt:lpstr>Slide 6</vt:lpstr>
      <vt:lpstr>Dataset Overview: </vt:lpstr>
      <vt:lpstr>Data Pre-Processing</vt:lpstr>
      <vt:lpstr>Slide 9</vt:lpstr>
      <vt:lpstr>Removing punctuation’s, numbers and symbols</vt:lpstr>
      <vt:lpstr>Slide 11</vt:lpstr>
      <vt:lpstr>Slide 12</vt:lpstr>
      <vt:lpstr>Slide 13</vt:lpstr>
      <vt:lpstr>DATA VISUALIZATION</vt:lpstr>
      <vt:lpstr>Slide 15</vt:lpstr>
      <vt:lpstr>Slide 16</vt:lpstr>
      <vt:lpstr>Slide 17</vt:lpstr>
      <vt:lpstr>Slide 18</vt:lpstr>
      <vt:lpstr>Slide 19</vt:lpstr>
      <vt:lpstr>Example :</vt:lpstr>
      <vt:lpstr>Slide 21</vt:lpstr>
      <vt:lpstr>Slide 22</vt:lpstr>
      <vt:lpstr>Slide 23</vt:lpstr>
      <vt:lpstr>Slide 24</vt:lpstr>
      <vt:lpstr>Slide 25</vt:lpstr>
      <vt:lpstr>Slide 26</vt:lpstr>
      <vt:lpstr>Slide 27</vt:lpstr>
      <vt:lpstr>Slide 28</vt:lpstr>
      <vt:lpstr>Slide 29</vt:lpstr>
      <vt:lpstr>Slide 30</vt:lpstr>
      <vt:lpstr>Slide 31</vt:lpstr>
      <vt:lpstr>APPLICATIONS</vt:lpstr>
      <vt:lpstr>Slide 33</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SOCIAL  MEDIA:                SENTIMENTAL                   ANALYSIS</dc:title>
  <dc:creator>AA</dc:creator>
  <cp:lastModifiedBy>user</cp:lastModifiedBy>
  <cp:revision>31</cp:revision>
  <dcterms:created xsi:type="dcterms:W3CDTF">2020-11-17T11:25:00Z</dcterms:created>
  <dcterms:modified xsi:type="dcterms:W3CDTF">2020-11-21T02:57:21Z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