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sldIdLst>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BCFE428-4E6A-456B-9A9C-FEB23D3E0172}" type="datetimeFigureOut">
              <a:rPr lang="en-IN" smtClean="0"/>
              <a:t>21-08-2020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813A25E-0BC4-4E37-8F64-0EA4D7420D2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CFE428-4E6A-456B-9A9C-FEB23D3E0172}"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CFE428-4E6A-456B-9A9C-FEB23D3E0172}"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9BCFE428-4E6A-456B-9A9C-FEB23D3E0172}" type="datetimeFigureOut">
              <a:rPr lang="en-IN" smtClean="0"/>
              <a:t>21-08-2020</a:t>
            </a:fld>
            <a:endParaRPr lang="en-IN"/>
          </a:p>
        </p:txBody>
      </p:sp>
      <p:sp>
        <p:nvSpPr>
          <p:cNvPr id="16" name="Slide Number Placeholder 15"/>
          <p:cNvSpPr>
            <a:spLocks noGrp="1"/>
          </p:cNvSpPr>
          <p:nvPr>
            <p:ph type="sldNum" sz="quarter" idx="11"/>
          </p:nvPr>
        </p:nvSpPr>
        <p:spPr/>
        <p:txBody>
          <a:bodyPr/>
          <a:lstStyle/>
          <a:p>
            <a:fld id="{0813A25E-0BC4-4E37-8F64-0EA4D7420D29}"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BCFE428-4E6A-456B-9A9C-FEB23D3E0172}" type="datetimeFigureOut">
              <a:rPr lang="en-IN" smtClean="0"/>
              <a:t>21-08-2020</a:t>
            </a:fld>
            <a:endParaRPr lang="en-IN"/>
          </a:p>
        </p:txBody>
      </p:sp>
      <p:sp>
        <p:nvSpPr>
          <p:cNvPr id="15" name="Slide Number Placeholder 14"/>
          <p:cNvSpPr>
            <a:spLocks noGrp="1"/>
          </p:cNvSpPr>
          <p:nvPr>
            <p:ph type="sldNum" sz="quarter" idx="11"/>
          </p:nvPr>
        </p:nvSpPr>
        <p:spPr/>
        <p:txBody>
          <a:bodyPr/>
          <a:lstStyle/>
          <a:p>
            <a:fld id="{0813A25E-0BC4-4E37-8F64-0EA4D7420D29}"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9BCFE428-4E6A-456B-9A9C-FEB23D3E0172}" type="datetimeFigureOut">
              <a:rPr lang="en-IN" smtClean="0"/>
              <a:t>21-08-2020</a:t>
            </a:fld>
            <a:endParaRPr lang="en-IN"/>
          </a:p>
        </p:txBody>
      </p:sp>
      <p:sp>
        <p:nvSpPr>
          <p:cNvPr id="13" name="Slide Number Placeholder 12"/>
          <p:cNvSpPr>
            <a:spLocks noGrp="1"/>
          </p:cNvSpPr>
          <p:nvPr>
            <p:ph type="sldNum" sz="quarter" idx="11"/>
          </p:nvPr>
        </p:nvSpPr>
        <p:spPr/>
        <p:txBody>
          <a:bodyPr/>
          <a:lstStyle/>
          <a:p>
            <a:fld id="{0813A25E-0BC4-4E37-8F64-0EA4D7420D29}"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9BCFE428-4E6A-456B-9A9C-FEB23D3E0172}" type="datetimeFigureOut">
              <a:rPr lang="en-IN" smtClean="0"/>
              <a:t>21-08-2020</a:t>
            </a:fld>
            <a:endParaRPr lang="en-IN"/>
          </a:p>
        </p:txBody>
      </p:sp>
      <p:sp>
        <p:nvSpPr>
          <p:cNvPr id="9" name="Slide Number Placeholder 8"/>
          <p:cNvSpPr>
            <a:spLocks noGrp="1"/>
          </p:cNvSpPr>
          <p:nvPr>
            <p:ph type="sldNum" sz="quarter" idx="11"/>
          </p:nvPr>
        </p:nvSpPr>
        <p:spPr/>
        <p:txBody>
          <a:bodyPr/>
          <a:lstStyle/>
          <a:p>
            <a:fld id="{0813A25E-0BC4-4E37-8F64-0EA4D7420D2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9BCFE428-4E6A-456B-9A9C-FEB23D3E0172}" type="datetimeFigureOut">
              <a:rPr lang="en-IN" smtClean="0"/>
              <a:t>21-08-2020</a:t>
            </a:fld>
            <a:endParaRPr lang="en-IN"/>
          </a:p>
        </p:txBody>
      </p:sp>
      <p:sp>
        <p:nvSpPr>
          <p:cNvPr id="15" name="Slide Number Placeholder 14"/>
          <p:cNvSpPr>
            <a:spLocks noGrp="1"/>
          </p:cNvSpPr>
          <p:nvPr>
            <p:ph type="sldNum" sz="quarter" idx="11"/>
          </p:nvPr>
        </p:nvSpPr>
        <p:spPr/>
        <p:txBody>
          <a:bodyPr/>
          <a:lstStyle/>
          <a:p>
            <a:fld id="{0813A25E-0BC4-4E37-8F64-0EA4D7420D29}"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9BCFE428-4E6A-456B-9A9C-FEB23D3E0172}" type="datetimeFigureOut">
              <a:rPr lang="en-IN" smtClean="0"/>
              <a:t>21-08-2020</a:t>
            </a:fld>
            <a:endParaRPr lang="en-IN"/>
          </a:p>
        </p:txBody>
      </p:sp>
      <p:sp>
        <p:nvSpPr>
          <p:cNvPr id="8" name="Slide Number Placeholder 7"/>
          <p:cNvSpPr>
            <a:spLocks noGrp="1"/>
          </p:cNvSpPr>
          <p:nvPr>
            <p:ph type="sldNum" sz="quarter" idx="11"/>
          </p:nvPr>
        </p:nvSpPr>
        <p:spPr/>
        <p:txBody>
          <a:bodyPr/>
          <a:lstStyle/>
          <a:p>
            <a:fld id="{0813A25E-0BC4-4E37-8F64-0EA4D7420D29}"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BCFE428-4E6A-456B-9A9C-FEB23D3E0172}" type="datetimeFigureOut">
              <a:rPr lang="en-IN" smtClean="0"/>
              <a:t>21-08-2020</a:t>
            </a:fld>
            <a:endParaRPr lang="en-IN"/>
          </a:p>
        </p:txBody>
      </p:sp>
      <p:sp>
        <p:nvSpPr>
          <p:cNvPr id="6" name="Slide Number Placeholder 5"/>
          <p:cNvSpPr>
            <a:spLocks noGrp="1"/>
          </p:cNvSpPr>
          <p:nvPr>
            <p:ph type="sldNum" sz="quarter" idx="11"/>
          </p:nvPr>
        </p:nvSpPr>
        <p:spPr/>
        <p:txBody>
          <a:bodyPr/>
          <a:lstStyle/>
          <a:p>
            <a:fld id="{0813A25E-0BC4-4E37-8F64-0EA4D7420D29}"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9BCFE428-4E6A-456B-9A9C-FEB23D3E0172}" type="datetimeFigureOut">
              <a:rPr lang="en-IN" smtClean="0"/>
              <a:t>21-08-2020</a:t>
            </a:fld>
            <a:endParaRPr lang="en-IN"/>
          </a:p>
        </p:txBody>
      </p:sp>
      <p:sp>
        <p:nvSpPr>
          <p:cNvPr id="16" name="Slide Number Placeholder 15"/>
          <p:cNvSpPr>
            <a:spLocks noGrp="1"/>
          </p:cNvSpPr>
          <p:nvPr>
            <p:ph type="sldNum" sz="quarter" idx="11"/>
          </p:nvPr>
        </p:nvSpPr>
        <p:spPr/>
        <p:txBody>
          <a:bodyPr/>
          <a:lstStyle/>
          <a:p>
            <a:fld id="{0813A25E-0BC4-4E37-8F64-0EA4D7420D29}"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CFE428-4E6A-456B-9A9C-FEB23D3E0172}"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9BCFE428-4E6A-456B-9A9C-FEB23D3E0172}" type="datetimeFigureOut">
              <a:rPr lang="en-IN" smtClean="0"/>
              <a:t>21-08-2020</a:t>
            </a:fld>
            <a:endParaRPr lang="en-IN"/>
          </a:p>
        </p:txBody>
      </p:sp>
      <p:sp>
        <p:nvSpPr>
          <p:cNvPr id="14" name="Slide Number Placeholder 13"/>
          <p:cNvSpPr>
            <a:spLocks noGrp="1"/>
          </p:cNvSpPr>
          <p:nvPr>
            <p:ph type="sldNum" sz="quarter" idx="11"/>
          </p:nvPr>
        </p:nvSpPr>
        <p:spPr/>
        <p:txBody>
          <a:bodyPr/>
          <a:lstStyle/>
          <a:p>
            <a:fld id="{0813A25E-0BC4-4E37-8F64-0EA4D7420D29}"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FE428-4E6A-456B-9A9C-FEB23D3E0172}"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FE428-4E6A-456B-9A9C-FEB23D3E0172}"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CFE428-4E6A-456B-9A9C-FEB23D3E0172}"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13A25E-0BC4-4E37-8F64-0EA4D7420D2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CFE428-4E6A-456B-9A9C-FEB23D3E0172}"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CFE428-4E6A-456B-9A9C-FEB23D3E0172}"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CFE428-4E6A-456B-9A9C-FEB23D3E0172}"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FE428-4E6A-456B-9A9C-FEB23D3E0172}"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CFE428-4E6A-456B-9A9C-FEB23D3E0172}"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13A25E-0BC4-4E37-8F64-0EA4D7420D2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CFE428-4E6A-456B-9A9C-FEB23D3E0172}"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813A25E-0BC4-4E37-8F64-0EA4D7420D29}"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BCFE428-4E6A-456B-9A9C-FEB23D3E0172}" type="datetimeFigureOut">
              <a:rPr lang="en-IN" smtClean="0"/>
              <a:t>21-08-2020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13A25E-0BC4-4E37-8F64-0EA4D7420D29}"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9BCFE428-4E6A-456B-9A9C-FEB23D3E0172}" type="datetimeFigureOut">
              <a:rPr lang="en-IN" smtClean="0"/>
              <a:t>21-08-2020</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0813A25E-0BC4-4E37-8F64-0EA4D7420D2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132856"/>
            <a:ext cx="7851648" cy="1828800"/>
          </a:xfrm>
        </p:spPr>
        <p:txBody>
          <a:bodyPr>
            <a:normAutofit fontScale="90000"/>
          </a:bodyPr>
          <a:lstStyle/>
          <a:p>
            <a:pPr algn="ctr"/>
            <a:r>
              <a:rPr lang="en-US" sz="7300" dirty="0" smtClean="0"/>
              <a:t>PROJECT</a:t>
            </a:r>
            <a:br>
              <a:rPr lang="en-US" sz="7300" dirty="0" smtClean="0"/>
            </a:br>
            <a:r>
              <a:rPr lang="en-US" sz="7300" dirty="0" smtClean="0"/>
              <a:t>SOCIAL MEDIA : </a:t>
            </a:r>
            <a:br>
              <a:rPr lang="en-US" sz="7300" dirty="0" smtClean="0"/>
            </a:br>
            <a:r>
              <a:rPr lang="en-US" sz="7300" dirty="0" smtClean="0"/>
              <a:t>SENTIMENTAL ANALYSIS</a:t>
            </a:r>
            <a:endParaRPr lang="en-IN" dirty="0"/>
          </a:p>
        </p:txBody>
      </p:sp>
      <p:sp>
        <p:nvSpPr>
          <p:cNvPr id="3" name="Subtitle 2"/>
          <p:cNvSpPr>
            <a:spLocks noGrp="1"/>
          </p:cNvSpPr>
          <p:nvPr>
            <p:ph type="subTitle" idx="1"/>
          </p:nvPr>
        </p:nvSpPr>
        <p:spPr>
          <a:xfrm>
            <a:off x="611560" y="4077072"/>
            <a:ext cx="7854696" cy="1752600"/>
          </a:xfrm>
        </p:spPr>
        <p:txBody>
          <a:bodyPr>
            <a:noAutofit/>
          </a:bodyPr>
          <a:lstStyle/>
          <a:p>
            <a:pPr algn="ctr"/>
            <a:r>
              <a:rPr lang="en-US" sz="2400" dirty="0" smtClean="0"/>
              <a:t>Efforts By:-</a:t>
            </a:r>
          </a:p>
          <a:p>
            <a:pPr algn="ctr"/>
            <a:r>
              <a:rPr lang="en-US" sz="2400" dirty="0" smtClean="0"/>
              <a:t>GROUP-III</a:t>
            </a:r>
          </a:p>
          <a:p>
            <a:pPr algn="ctr"/>
            <a:r>
              <a:rPr lang="en-US" sz="2400" dirty="0" err="1" smtClean="0"/>
              <a:t>Janvi</a:t>
            </a:r>
            <a:r>
              <a:rPr lang="en-US" sz="2400" dirty="0" smtClean="0"/>
              <a:t> </a:t>
            </a:r>
            <a:r>
              <a:rPr lang="en-US" sz="2400" dirty="0" err="1" smtClean="0"/>
              <a:t>Pangoriya</a:t>
            </a:r>
            <a:r>
              <a:rPr lang="en-US" sz="2400" dirty="0" smtClean="0"/>
              <a:t> (A1-18)</a:t>
            </a:r>
          </a:p>
          <a:p>
            <a:pPr algn="ctr"/>
            <a:r>
              <a:rPr lang="en-US" sz="2400" dirty="0" err="1" smtClean="0"/>
              <a:t>Kajol</a:t>
            </a:r>
            <a:r>
              <a:rPr lang="en-US" sz="2400" dirty="0" smtClean="0"/>
              <a:t> Gupta (A1-19)</a:t>
            </a:r>
          </a:p>
          <a:p>
            <a:pPr algn="ctr"/>
            <a:r>
              <a:rPr lang="en-US" sz="2400" dirty="0" err="1" smtClean="0"/>
              <a:t>Nidhi</a:t>
            </a:r>
            <a:r>
              <a:rPr lang="en-US" sz="2400" dirty="0" smtClean="0"/>
              <a:t> Gupta (A2-30)</a:t>
            </a:r>
          </a:p>
          <a:p>
            <a:pPr algn="ctr"/>
            <a:r>
              <a:rPr lang="en-US" sz="2400" dirty="0" err="1" smtClean="0"/>
              <a:t>Pranav</a:t>
            </a:r>
            <a:r>
              <a:rPr lang="en-US" sz="2400" dirty="0" smtClean="0"/>
              <a:t> </a:t>
            </a:r>
            <a:r>
              <a:rPr lang="en-US" sz="2400" dirty="0" err="1" smtClean="0"/>
              <a:t>Tomar</a:t>
            </a:r>
            <a:r>
              <a:rPr lang="en-US" sz="2400" dirty="0" smtClean="0"/>
              <a:t> (A2-33)</a:t>
            </a:r>
            <a:endParaRPr lang="en-IN" sz="2400" dirty="0"/>
          </a:p>
        </p:txBody>
      </p:sp>
    </p:spTree>
    <p:extLst>
      <p:ext uri="{BB962C8B-B14F-4D97-AF65-F5344CB8AC3E}">
        <p14:creationId xmlns:p14="http://schemas.microsoft.com/office/powerpoint/2010/main" val="186998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628800"/>
            <a:ext cx="3600400" cy="4752527"/>
          </a:xfrm>
        </p:spPr>
        <p:txBody>
          <a:bodyPr>
            <a:normAutofit lnSpcReduction="10000"/>
          </a:bodyPr>
          <a:lstStyle/>
          <a:p>
            <a:r>
              <a:rPr lang="en-US" dirty="0" smtClean="0"/>
              <a:t>The aim of this project is to develop a machine learning algorithm which allow us </a:t>
            </a:r>
            <a:r>
              <a:rPr lang="en-US" dirty="0" err="1" smtClean="0"/>
              <a:t>analyse</a:t>
            </a:r>
            <a:r>
              <a:rPr lang="en-US" dirty="0" smtClean="0"/>
              <a:t> the sentiments expressed through the tweets and classify them as racist and non racist.</a:t>
            </a:r>
          </a:p>
          <a:p>
            <a:endParaRPr lang="en-US" dirty="0"/>
          </a:p>
          <a:p>
            <a:r>
              <a:rPr lang="en-US" dirty="0" smtClean="0"/>
              <a:t>This algorithm hence can be used to distinguish between the positive tweets and the negative tweets and prevent the chaos beforehand.</a:t>
            </a:r>
          </a:p>
          <a:p>
            <a:endParaRPr lang="en-US" dirty="0"/>
          </a:p>
          <a:p>
            <a:pPr marL="18288" indent="0">
              <a:buNone/>
            </a:pPr>
            <a:endParaRPr lang="en-IN" dirty="0"/>
          </a:p>
        </p:txBody>
      </p:sp>
      <p:sp>
        <p:nvSpPr>
          <p:cNvPr id="2" name="Title 1"/>
          <p:cNvSpPr>
            <a:spLocks noGrp="1"/>
          </p:cNvSpPr>
          <p:nvPr>
            <p:ph type="title"/>
          </p:nvPr>
        </p:nvSpPr>
        <p:spPr>
          <a:xfrm>
            <a:off x="755576" y="404664"/>
            <a:ext cx="7543800" cy="914400"/>
          </a:xfrm>
          <a:solidFill>
            <a:schemeClr val="tx2">
              <a:lumMod val="10000"/>
            </a:schemeClr>
          </a:solidFill>
        </p:spPr>
        <p:txBody>
          <a:bodyPr/>
          <a:lstStyle/>
          <a:p>
            <a:r>
              <a:rPr lang="en-US" dirty="0" smtClean="0"/>
              <a:t>      </a:t>
            </a:r>
            <a:r>
              <a:rPr lang="en-US" dirty="0" smtClean="0">
                <a:solidFill>
                  <a:srgbClr val="FFFF00"/>
                </a:solidFill>
              </a:rPr>
              <a:t>Learning Objective </a:t>
            </a:r>
            <a:endParaRPr lang="en-IN"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1412776"/>
            <a:ext cx="4680520" cy="4104456"/>
          </a:xfrm>
          <a:prstGeom prst="rect">
            <a:avLst/>
          </a:prstGeom>
        </p:spPr>
      </p:pic>
    </p:spTree>
    <p:extLst>
      <p:ext uri="{BB962C8B-B14F-4D97-AF65-F5344CB8AC3E}">
        <p14:creationId xmlns:p14="http://schemas.microsoft.com/office/powerpoint/2010/main" val="171098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628800"/>
            <a:ext cx="7920880" cy="4752528"/>
          </a:xfrm>
        </p:spPr>
        <p:txBody>
          <a:bodyPr>
            <a:normAutofit/>
          </a:bodyPr>
          <a:lstStyle/>
          <a:p>
            <a:r>
              <a:rPr lang="en-US" dirty="0" smtClean="0"/>
              <a:t>Social media has opened a whole new world for the people around the globe. People are just a click away from the whole bunch of information. People from all age groups use social media for their source of information in different fields.</a:t>
            </a:r>
          </a:p>
          <a:p>
            <a:endParaRPr lang="en-US" dirty="0" smtClean="0"/>
          </a:p>
          <a:p>
            <a:r>
              <a:rPr lang="en-US" dirty="0" smtClean="0"/>
              <a:t>With information comes people’s opinion and with this their comes positive and negative outlook .</a:t>
            </a:r>
          </a:p>
          <a:p>
            <a:endParaRPr lang="en-US" dirty="0" smtClean="0"/>
          </a:p>
          <a:p>
            <a:r>
              <a:rPr lang="en-US" dirty="0" smtClean="0"/>
              <a:t>Sometimes this leads to bullying and passing hate comments on someone and something which may further lead to sense of outrage among the people and may cause chaos ,so with this we could </a:t>
            </a:r>
            <a:r>
              <a:rPr lang="en-US" dirty="0" err="1" smtClean="0"/>
              <a:t>recognise</a:t>
            </a:r>
            <a:r>
              <a:rPr lang="en-US" dirty="0" smtClean="0"/>
              <a:t> those tweets beforehand and delete it from the server side of social media.</a:t>
            </a:r>
            <a:endParaRPr lang="en-IN" dirty="0"/>
          </a:p>
        </p:txBody>
      </p:sp>
      <p:sp>
        <p:nvSpPr>
          <p:cNvPr id="3" name="Title 2"/>
          <p:cNvSpPr>
            <a:spLocks noGrp="1"/>
          </p:cNvSpPr>
          <p:nvPr>
            <p:ph type="title"/>
          </p:nvPr>
        </p:nvSpPr>
        <p:spPr>
          <a:xfrm>
            <a:off x="611560" y="476672"/>
            <a:ext cx="7543800" cy="914400"/>
          </a:xfrm>
          <a:solidFill>
            <a:schemeClr val="tx2">
              <a:lumMod val="10000"/>
            </a:schemeClr>
          </a:solidFill>
        </p:spPr>
        <p:txBody>
          <a:bodyPr/>
          <a:lstStyle/>
          <a:p>
            <a:r>
              <a:rPr lang="en-US" sz="4800" dirty="0" smtClean="0">
                <a:solidFill>
                  <a:srgbClr val="FFFF00"/>
                </a:solidFill>
              </a:rPr>
              <a:t>Why we chose this project?</a:t>
            </a:r>
            <a:endParaRPr lang="en-IN" sz="4800" dirty="0">
              <a:solidFill>
                <a:srgbClr val="FFFF00"/>
              </a:solidFill>
            </a:endParaRPr>
          </a:p>
        </p:txBody>
      </p:sp>
    </p:spTree>
    <p:extLst>
      <p:ext uri="{BB962C8B-B14F-4D97-AF65-F5344CB8AC3E}">
        <p14:creationId xmlns:p14="http://schemas.microsoft.com/office/powerpoint/2010/main" val="336465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628800"/>
            <a:ext cx="7560840" cy="4536504"/>
          </a:xfrm>
        </p:spPr>
        <p:txBody>
          <a:bodyPr>
            <a:normAutofit fontScale="92500" lnSpcReduction="10000"/>
          </a:bodyPr>
          <a:lstStyle/>
          <a:p>
            <a:r>
              <a:rPr lang="en-US" dirty="0" smtClean="0"/>
              <a:t>The dataset that we have chosen consists of training samples of tweets and labels where the label ‘1’ denotes the tweet is racist/sexist and the label ‘0’ denotes the tweet is not sexist/racist , our objective is to predict the labels on the given dataset.</a:t>
            </a:r>
          </a:p>
          <a:p>
            <a:endParaRPr lang="en-US" dirty="0"/>
          </a:p>
          <a:p>
            <a:r>
              <a:rPr lang="en-US" dirty="0" smtClean="0"/>
              <a:t>There are three columns</a:t>
            </a:r>
            <a:r>
              <a:rPr lang="en-US" dirty="0"/>
              <a:t>:</a:t>
            </a:r>
            <a:r>
              <a:rPr lang="en-US" dirty="0" smtClean="0"/>
              <a:t>-</a:t>
            </a:r>
            <a:endParaRPr lang="en-US" dirty="0"/>
          </a:p>
          <a:p>
            <a:pPr marL="18288" indent="0">
              <a:buNone/>
            </a:pPr>
            <a:r>
              <a:rPr lang="en-US" dirty="0" smtClean="0">
                <a:sym typeface="Wingdings" pitchFamily="2" charset="2"/>
              </a:rPr>
              <a:t>  </a:t>
            </a:r>
            <a:r>
              <a:rPr lang="en-US" dirty="0" smtClean="0">
                <a:solidFill>
                  <a:srgbClr val="FFC000"/>
                </a:solidFill>
                <a:sym typeface="Wingdings" pitchFamily="2" charset="2"/>
              </a:rPr>
              <a:t></a:t>
            </a:r>
            <a:r>
              <a:rPr lang="en-IN" dirty="0" smtClean="0">
                <a:solidFill>
                  <a:srgbClr val="FFC000"/>
                </a:solidFill>
                <a:sym typeface="Wingdings" pitchFamily="2" charset="2"/>
              </a:rPr>
              <a:t> id:       </a:t>
            </a:r>
            <a:r>
              <a:rPr lang="en-IN" dirty="0" smtClean="0">
                <a:sym typeface="Wingdings" pitchFamily="2" charset="2"/>
              </a:rPr>
              <a:t>The id is associated with the tweets in                                                                the given dataset</a:t>
            </a:r>
          </a:p>
          <a:p>
            <a:pPr marL="18288" indent="0">
              <a:buNone/>
            </a:pPr>
            <a:r>
              <a:rPr lang="en-IN" dirty="0" smtClean="0">
                <a:sym typeface="Wingdings" pitchFamily="2" charset="2"/>
              </a:rPr>
              <a:t>.</a:t>
            </a:r>
          </a:p>
          <a:p>
            <a:pPr marL="18288" indent="0">
              <a:buNone/>
            </a:pPr>
            <a:r>
              <a:rPr lang="en-US" dirty="0">
                <a:sym typeface="Wingdings" pitchFamily="2" charset="2"/>
              </a:rPr>
              <a:t>  </a:t>
            </a:r>
            <a:r>
              <a:rPr lang="en-US" dirty="0" smtClean="0">
                <a:solidFill>
                  <a:srgbClr val="FFC000"/>
                </a:solidFill>
                <a:sym typeface="Wingdings" pitchFamily="2" charset="2"/>
              </a:rPr>
              <a:t> tweets:     </a:t>
            </a:r>
            <a:r>
              <a:rPr lang="en-US" dirty="0" smtClean="0">
                <a:sym typeface="Wingdings" pitchFamily="2" charset="2"/>
              </a:rPr>
              <a:t>The tweets collected from various  sources having either positive or negative sentiment associated with it .</a:t>
            </a:r>
          </a:p>
          <a:p>
            <a:pPr marL="18288" indent="0">
              <a:buNone/>
            </a:pPr>
            <a:endParaRPr lang="en-US" dirty="0" smtClean="0">
              <a:sym typeface="Wingdings" pitchFamily="2" charset="2"/>
            </a:endParaRPr>
          </a:p>
          <a:p>
            <a:pPr marL="18288" indent="0">
              <a:buNone/>
            </a:pPr>
            <a:r>
              <a:rPr lang="en-US" dirty="0" smtClean="0">
                <a:sym typeface="Wingdings" pitchFamily="2" charset="2"/>
              </a:rPr>
              <a:t>  </a:t>
            </a:r>
            <a:r>
              <a:rPr lang="en-US" dirty="0" smtClean="0">
                <a:solidFill>
                  <a:srgbClr val="FFC000"/>
                </a:solidFill>
                <a:sym typeface="Wingdings" pitchFamily="2" charset="2"/>
              </a:rPr>
              <a:t> label </a:t>
            </a:r>
            <a:r>
              <a:rPr lang="en-US" dirty="0" smtClean="0">
                <a:sym typeface="Wingdings" pitchFamily="2" charset="2"/>
              </a:rPr>
              <a:t>: </a:t>
            </a:r>
          </a:p>
          <a:p>
            <a:pPr marL="18288" indent="0">
              <a:buNone/>
            </a:pPr>
            <a:r>
              <a:rPr lang="en-US" dirty="0" smtClean="0">
                <a:sym typeface="Wingdings" pitchFamily="2" charset="2"/>
              </a:rPr>
              <a:t>A tweet with the label ‘0’ is of the positive sentiment and of the label ‘0’ is of negative sentiment.</a:t>
            </a:r>
            <a:endParaRPr lang="en-US" dirty="0" smtClean="0"/>
          </a:p>
        </p:txBody>
      </p:sp>
      <p:sp>
        <p:nvSpPr>
          <p:cNvPr id="3" name="Title 2"/>
          <p:cNvSpPr>
            <a:spLocks noGrp="1"/>
          </p:cNvSpPr>
          <p:nvPr>
            <p:ph type="title"/>
          </p:nvPr>
        </p:nvSpPr>
        <p:spPr>
          <a:xfrm>
            <a:off x="827584" y="404664"/>
            <a:ext cx="7543800" cy="914400"/>
          </a:xfrm>
          <a:solidFill>
            <a:schemeClr val="tx2">
              <a:lumMod val="10000"/>
            </a:schemeClr>
          </a:solidFill>
        </p:spPr>
        <p:txBody>
          <a:bodyPr/>
          <a:lstStyle/>
          <a:p>
            <a:r>
              <a:rPr lang="en-US" dirty="0" smtClean="0">
                <a:solidFill>
                  <a:srgbClr val="FFFF00"/>
                </a:solidFill>
              </a:rPr>
              <a:t>      About the Dataset !</a:t>
            </a:r>
            <a:endParaRPr lang="en-IN" dirty="0">
              <a:solidFill>
                <a:srgbClr val="FFFF00"/>
              </a:solidFill>
            </a:endParaRPr>
          </a:p>
        </p:txBody>
      </p:sp>
    </p:spTree>
    <p:extLst>
      <p:ext uri="{BB962C8B-B14F-4D97-AF65-F5344CB8AC3E}">
        <p14:creationId xmlns:p14="http://schemas.microsoft.com/office/powerpoint/2010/main" val="333382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332656"/>
            <a:ext cx="8424936" cy="654967"/>
          </a:xfrm>
        </p:spPr>
        <p:txBody>
          <a:bodyPr>
            <a:normAutofit fontScale="92500" lnSpcReduction="10000"/>
          </a:bodyPr>
          <a:lstStyle/>
          <a:p>
            <a:r>
              <a:rPr lang="en-US" dirty="0" smtClean="0"/>
              <a:t>Here is the snapshot of the dataset we are going to use for training our model .</a:t>
            </a:r>
            <a:endParaRPr lang="en-IN" dirty="0"/>
          </a:p>
        </p:txBody>
      </p:sp>
      <p:sp>
        <p:nvSpPr>
          <p:cNvPr id="3" name="Title 2"/>
          <p:cNvSpPr>
            <a:spLocks noGrp="1"/>
          </p:cNvSpPr>
          <p:nvPr>
            <p:ph type="title"/>
          </p:nvPr>
        </p:nvSpPr>
        <p:spPr/>
        <p:txBody>
          <a:bodyPr/>
          <a:lstStyle/>
          <a:p>
            <a:r>
              <a:rPr lang="en-IN" smtClean="0"/>
              <a:t>al</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7274"/>
            <a:ext cx="7920880" cy="5396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13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556792"/>
            <a:ext cx="7632848" cy="4608512"/>
          </a:xfrm>
        </p:spPr>
        <p:txBody>
          <a:bodyPr>
            <a:normAutofit lnSpcReduction="10000"/>
          </a:bodyPr>
          <a:lstStyle/>
          <a:p>
            <a:r>
              <a:rPr lang="en-US" dirty="0" smtClean="0"/>
              <a:t>We will be starting our project by the data cleaning procedure where we will be removing the twitter handles as they do not contribute anything significant and then we will be removing punctuations ,numbers and special characters that do not help much. And at last removing the stop words .</a:t>
            </a:r>
          </a:p>
          <a:p>
            <a:endParaRPr lang="en-US" dirty="0" smtClean="0"/>
          </a:p>
          <a:p>
            <a:r>
              <a:rPr lang="en-US" dirty="0" smtClean="0"/>
              <a:t>Then we’ll be applying a number of machine learning algorithm that can be used in text-processing and check the accuracy of the model .</a:t>
            </a:r>
          </a:p>
          <a:p>
            <a:endParaRPr lang="en-US" dirty="0" smtClean="0"/>
          </a:p>
          <a:p>
            <a:r>
              <a:rPr lang="en-US" dirty="0" smtClean="0"/>
              <a:t>By the end we will be able to classify the tweets into the two separate classes racist or non racist and the model will work efficiently on testing set as well . </a:t>
            </a:r>
            <a:endParaRPr lang="en-IN" dirty="0"/>
          </a:p>
        </p:txBody>
      </p:sp>
      <p:sp>
        <p:nvSpPr>
          <p:cNvPr id="3" name="Title 2"/>
          <p:cNvSpPr>
            <a:spLocks noGrp="1"/>
          </p:cNvSpPr>
          <p:nvPr>
            <p:ph type="title"/>
          </p:nvPr>
        </p:nvSpPr>
        <p:spPr>
          <a:xfrm>
            <a:off x="755576" y="332656"/>
            <a:ext cx="7543800" cy="914400"/>
          </a:xfrm>
          <a:solidFill>
            <a:schemeClr val="tx2">
              <a:lumMod val="10000"/>
            </a:schemeClr>
          </a:solidFill>
        </p:spPr>
        <p:txBody>
          <a:bodyPr/>
          <a:lstStyle/>
          <a:p>
            <a:r>
              <a:rPr lang="en-US" dirty="0" smtClean="0">
                <a:solidFill>
                  <a:srgbClr val="FFFF00"/>
                </a:solidFill>
              </a:rPr>
              <a:t>       Expected Outcome</a:t>
            </a:r>
            <a:endParaRPr lang="en-IN" dirty="0">
              <a:solidFill>
                <a:srgbClr val="FFFF00"/>
              </a:solidFill>
            </a:endParaRPr>
          </a:p>
        </p:txBody>
      </p:sp>
    </p:spTree>
    <p:extLst>
      <p:ext uri="{BB962C8B-B14F-4D97-AF65-F5344CB8AC3E}">
        <p14:creationId xmlns:p14="http://schemas.microsoft.com/office/powerpoint/2010/main" val="241997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3688" y="3573016"/>
            <a:ext cx="6096000" cy="2786608"/>
          </a:xfrm>
        </p:spPr>
        <p:txBody>
          <a:bodyPr/>
          <a:lstStyle/>
          <a:p>
            <a:endParaRPr lang="en-IN" dirty="0"/>
          </a:p>
        </p:txBody>
      </p:sp>
      <p:sp>
        <p:nvSpPr>
          <p:cNvPr id="3" name="Title 2"/>
          <p:cNvSpPr>
            <a:spLocks noGrp="1"/>
          </p:cNvSpPr>
          <p:nvPr>
            <p:ph type="title"/>
          </p:nvPr>
        </p:nvSpPr>
        <p:spPr>
          <a:xfrm>
            <a:off x="1835696" y="476672"/>
            <a:ext cx="5544616" cy="914400"/>
          </a:xfrm>
          <a:solidFill>
            <a:schemeClr val="tx2">
              <a:lumMod val="10000"/>
            </a:schemeClr>
          </a:solidFill>
        </p:spPr>
        <p:txBody>
          <a:bodyPr/>
          <a:lstStyle/>
          <a:p>
            <a:pPr algn="ctr"/>
            <a:r>
              <a:rPr lang="en-IN" dirty="0" smtClean="0">
                <a:solidFill>
                  <a:srgbClr val="FFFF00"/>
                </a:solidFill>
              </a:rPr>
              <a:t>Applications</a:t>
            </a:r>
            <a:endParaRPr lang="en-IN" dirty="0">
              <a:solidFill>
                <a:srgbClr val="FFFF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6483" y="404664"/>
            <a:ext cx="6768752" cy="769441"/>
          </a:xfrm>
          <a:prstGeom prst="rect">
            <a:avLst/>
          </a:prstGeom>
          <a:solidFill>
            <a:schemeClr val="bg2">
              <a:lumMod val="50000"/>
            </a:schemeClr>
          </a:solidFill>
        </p:spPr>
        <p:txBody>
          <a:bodyPr wrap="square" rtlCol="0">
            <a:spAutoFit/>
          </a:bodyPr>
          <a:lstStyle/>
          <a:p>
            <a:r>
              <a:rPr lang="en-IN" sz="4400" dirty="0" smtClean="0">
                <a:solidFill>
                  <a:srgbClr val="FFFF00"/>
                </a:solidFill>
              </a:rPr>
              <a:t>            Applications</a:t>
            </a:r>
            <a:endParaRPr lang="en-IN" sz="4400" dirty="0">
              <a:solidFill>
                <a:srgbClr val="FFFF00"/>
              </a:solidFill>
            </a:endParaRPr>
          </a:p>
        </p:txBody>
      </p:sp>
      <p:sp>
        <p:nvSpPr>
          <p:cNvPr id="5" name="TextBox 4"/>
          <p:cNvSpPr txBox="1"/>
          <p:nvPr/>
        </p:nvSpPr>
        <p:spPr>
          <a:xfrm>
            <a:off x="314292" y="1628800"/>
            <a:ext cx="8595623" cy="3139321"/>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p:spPr>
        <p:txBody>
          <a:bodyPr wrap="none" rtlCol="0">
            <a:spAutoFit/>
          </a:bodyPr>
          <a:lstStyle/>
          <a:p>
            <a:r>
              <a:rPr lang="en-IN" dirty="0" smtClean="0">
                <a:sym typeface="Wingdings" pitchFamily="2" charset="2"/>
              </a:rPr>
              <a:t> </a:t>
            </a:r>
            <a:r>
              <a:rPr lang="en-IN" dirty="0" smtClean="0"/>
              <a:t>In the present scenario, a lot of people are dependent on social media</a:t>
            </a:r>
          </a:p>
          <a:p>
            <a:r>
              <a:rPr lang="en-IN" dirty="0" smtClean="0"/>
              <a:t>    for their source of information ,so we can apply this algorithm on all</a:t>
            </a:r>
          </a:p>
          <a:p>
            <a:r>
              <a:rPr lang="en-IN" dirty="0" smtClean="0"/>
              <a:t>   the social media platforms  from the server side so that if any of the negative </a:t>
            </a:r>
          </a:p>
          <a:p>
            <a:r>
              <a:rPr lang="en-IN" dirty="0" smtClean="0"/>
              <a:t>   post is being encountered ,it is immediately deleted before the conflicts among </a:t>
            </a:r>
          </a:p>
          <a:p>
            <a:r>
              <a:rPr lang="en-IN" dirty="0" smtClean="0"/>
              <a:t>   individuals  arise.</a:t>
            </a:r>
          </a:p>
          <a:p>
            <a:endParaRPr lang="en-IN" dirty="0" smtClean="0"/>
          </a:p>
          <a:p>
            <a:pPr marL="285750" indent="-285750">
              <a:buFont typeface="Wingdings"/>
              <a:buChar char="à"/>
            </a:pPr>
            <a:r>
              <a:rPr lang="en-IN" dirty="0" smtClean="0">
                <a:sym typeface="Wingdings" pitchFamily="2" charset="2"/>
              </a:rPr>
              <a:t>Many a time in past ,instances have been recorded where a lot of time </a:t>
            </a:r>
          </a:p>
          <a:p>
            <a:r>
              <a:rPr lang="en-IN" dirty="0">
                <a:sym typeface="Wingdings" pitchFamily="2" charset="2"/>
              </a:rPr>
              <a:t> </a:t>
            </a:r>
            <a:r>
              <a:rPr lang="en-IN" dirty="0" smtClean="0">
                <a:sym typeface="Wingdings" pitchFamily="2" charset="2"/>
              </a:rPr>
              <a:t>   misunderstandings have been created among the people or citizens of a country</a:t>
            </a:r>
          </a:p>
          <a:p>
            <a:r>
              <a:rPr lang="en-IN" dirty="0" smtClean="0"/>
              <a:t>    due to the outrage of few people and their negative comments .</a:t>
            </a:r>
          </a:p>
          <a:p>
            <a:r>
              <a:rPr lang="en-IN" dirty="0"/>
              <a:t> </a:t>
            </a:r>
            <a:r>
              <a:rPr lang="en-IN" dirty="0" smtClean="0"/>
              <a:t>   So this can be recorded and social made platforms may not be the source of any </a:t>
            </a:r>
          </a:p>
          <a:p>
            <a:r>
              <a:rPr lang="en-IN" dirty="0"/>
              <a:t> </a:t>
            </a:r>
            <a:r>
              <a:rPr lang="en-IN" dirty="0" smtClean="0"/>
              <a:t>   chaos. </a:t>
            </a:r>
            <a:endParaRPr lang="en-IN" dirty="0"/>
          </a:p>
        </p:txBody>
      </p:sp>
    </p:spTree>
    <p:extLst>
      <p:ext uri="{BB962C8B-B14F-4D97-AF65-F5344CB8AC3E}">
        <p14:creationId xmlns:p14="http://schemas.microsoft.com/office/powerpoint/2010/main" val="198418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175</TotalTime>
  <Words>578</Words>
  <Application>Microsoft Office PowerPoint</Application>
  <PresentationFormat>On-screen Show (4:3)</PresentationFormat>
  <Paragraphs>48</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Flow</vt:lpstr>
      <vt:lpstr>Elemental</vt:lpstr>
      <vt:lpstr>PROJECT SOCIAL MEDIA :  SENTIMENTAL ANALYSIS</vt:lpstr>
      <vt:lpstr>      Learning Objective </vt:lpstr>
      <vt:lpstr>Why we chose this project?</vt:lpstr>
      <vt:lpstr>      About the Dataset !</vt:lpstr>
      <vt:lpstr>al</vt:lpstr>
      <vt:lpstr>       Expected Outcome</vt:lpstr>
      <vt:lpstr>Applications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SOCIAL MEDIA  SENTIMENTAL ANALYSIS</dc:title>
  <dc:creator>HP</dc:creator>
  <cp:lastModifiedBy>HP</cp:lastModifiedBy>
  <cp:revision>15</cp:revision>
  <dcterms:created xsi:type="dcterms:W3CDTF">2020-08-21T17:42:18Z</dcterms:created>
  <dcterms:modified xsi:type="dcterms:W3CDTF">2020-08-21T20:38:10Z</dcterms:modified>
</cp:coreProperties>
</file>