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notesMasterIdLst>
    <p:notesMasterId r:id="rId12"/>
  </p:notesMasterIdLst>
  <p:sldSz cx="14630400" cy="8229600"/>
  <p:notesSz cx="8229600" cy="14630400"/>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10-1.png"/><Relationship Id="rId3"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11-1.png"/><Relationship Id="rId3"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2-1.png"/><Relationship Id="rId3"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3-1.png"/><Relationship Id="rId3"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4-1.png"/><Relationship Id="rId3"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5-1.png"/><Relationship Id="rId3"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6-1.png"/><Relationship Id="rId3"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7-1.png"/><Relationship Id="rId3"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8-1.png"/><Relationship Id="rId3"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9-1.png"/><Relationship Id="rId3"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1.png"/><Relationship Id="rId2" Type="http://schemas.openxmlformats.org/officeDocument/2006/relationships/image" Target="../media/image-10-2.png"/><Relationship Id="rId3" Type="http://schemas.openxmlformats.org/officeDocument/2006/relationships/image" Target="../media/image-10-3.png"/><Relationship Id="rId4" Type="http://schemas.openxmlformats.org/officeDocument/2006/relationships/image" Target="../media/image-10-4.png"/><Relationship Id="rId5" Type="http://schemas.openxmlformats.org/officeDocument/2006/relationships/slideLayout" Target="../slideLayouts/slideLayout11.xml"/><Relationship Id="rId6"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image" Target="../media/image-2-3.png"/><Relationship Id="rId4" Type="http://schemas.openxmlformats.org/officeDocument/2006/relationships/image" Target="../media/image-2-4.png"/><Relationship Id="rId5" Type="http://schemas.openxmlformats.org/officeDocument/2006/relationships/image" Target="../media/image-2-5.png"/><Relationship Id="rId6" Type="http://schemas.openxmlformats.org/officeDocument/2006/relationships/slideLayout" Target="../slideLayouts/slideLayout3.xml"/><Relationship Id="rId7"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6-1.png"/><Relationship Id="rId2" Type="http://schemas.openxmlformats.org/officeDocument/2006/relationships/image" Target="../media/image-6-2.png"/><Relationship Id="rId3" Type="http://schemas.openxmlformats.org/officeDocument/2006/relationships/slideLayout" Target="../slideLayouts/slideLayout7.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1.png"/><Relationship Id="rId2" Type="http://schemas.openxmlformats.org/officeDocument/2006/relationships/image" Target="../media/image-7-2.png"/><Relationship Id="rId3" Type="http://schemas.openxmlformats.org/officeDocument/2006/relationships/slideLayout" Target="../slideLayouts/slideLayout8.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9144000" y="0"/>
            <a:ext cx="5486400" cy="8229600"/>
          </a:xfrm>
          <a:prstGeom prst="rect">
            <a:avLst/>
          </a:prstGeom>
        </p:spPr>
      </p:pic>
      <p:sp>
        <p:nvSpPr>
          <p:cNvPr id="3" name="Text 0"/>
          <p:cNvSpPr/>
          <p:nvPr/>
        </p:nvSpPr>
        <p:spPr>
          <a:xfrm>
            <a:off x="793790" y="2872978"/>
            <a:ext cx="7556421" cy="1417558"/>
          </a:xfrm>
          <a:prstGeom prst="rect">
            <a:avLst/>
          </a:prstGeom>
          <a:noFill/>
          <a:ln/>
        </p:spPr>
        <p:txBody>
          <a:bodyPr wrap="square" lIns="0" tIns="0" rIns="0" bIns="0" rtlCol="0" anchor="t"/>
          <a:lstStyle/>
          <a:p>
            <a:pPr algn="l" indent="0" marL="0">
              <a:lnSpc>
                <a:spcPts val="5550"/>
              </a:lnSpc>
              <a:buNone/>
            </a:pPr>
            <a:r>
              <a:rPr lang="en-US" sz="4450" b="1" dirty="0">
                <a:solidFill>
                  <a:srgbClr val="000000"/>
                </a:solidFill>
                <a:latin typeface="Inter Bold" pitchFamily="34" charset="0"/>
                <a:ea typeface="Inter Bold" pitchFamily="34" charset="-122"/>
                <a:cs typeface="Inter Bold" pitchFamily="34" charset="-120"/>
              </a:rPr>
              <a:t>Customer Churn Analysis and Prevention</a:t>
            </a:r>
            <a:endParaRPr lang="en-US" sz="4450" dirty="0"/>
          </a:p>
        </p:txBody>
      </p:sp>
      <p:sp>
        <p:nvSpPr>
          <p:cNvPr id="4" name="Text 1"/>
          <p:cNvSpPr/>
          <p:nvPr/>
        </p:nvSpPr>
        <p:spPr>
          <a:xfrm>
            <a:off x="793790" y="4630698"/>
            <a:ext cx="7556421" cy="725805"/>
          </a:xfrm>
          <a:prstGeom prst="rect">
            <a:avLst/>
          </a:prstGeom>
          <a:noFill/>
          <a:ln/>
        </p:spPr>
        <p:txBody>
          <a:bodyPr wrap="square" lIns="0" tIns="0" rIns="0" bIns="0" rtlCol="0" anchor="t"/>
          <a:lstStyle/>
          <a:p>
            <a:pPr algn="l" indent="0" marL="0">
              <a:lnSpc>
                <a:spcPts val="2850"/>
              </a:lnSpc>
              <a:buNone/>
            </a:pPr>
            <a:r>
              <a:rPr lang="en-US" sz="1750" dirty="0">
                <a:solidFill>
                  <a:srgbClr val="272525"/>
                </a:solidFill>
                <a:latin typeface="Inter" pitchFamily="34" charset="0"/>
                <a:ea typeface="Inter" pitchFamily="34" charset="-122"/>
                <a:cs typeface="Inter" pitchFamily="34" charset="-120"/>
              </a:rPr>
              <a:t>This presentation analyzes customer churn in the telecom industry. We'll explore key factors and suggest data-driven retention strategies.</a:t>
            </a:r>
            <a:endParaRPr lang="en-US" sz="17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Text 0"/>
          <p:cNvSpPr/>
          <p:nvPr/>
        </p:nvSpPr>
        <p:spPr>
          <a:xfrm>
            <a:off x="793790" y="956429"/>
            <a:ext cx="8633698" cy="708779"/>
          </a:xfrm>
          <a:prstGeom prst="rect">
            <a:avLst/>
          </a:prstGeom>
          <a:noFill/>
          <a:ln/>
        </p:spPr>
        <p:txBody>
          <a:bodyPr wrap="none" lIns="0" tIns="0" rIns="0" bIns="0" rtlCol="0" anchor="t"/>
          <a:lstStyle/>
          <a:p>
            <a:pPr algn="l" indent="0" marL="0">
              <a:lnSpc>
                <a:spcPts val="5550"/>
              </a:lnSpc>
              <a:buNone/>
            </a:pPr>
            <a:r>
              <a:rPr lang="en-US" sz="4450" b="1" dirty="0">
                <a:solidFill>
                  <a:srgbClr val="000000"/>
                </a:solidFill>
                <a:latin typeface="Inter Bold" pitchFamily="34" charset="0"/>
                <a:ea typeface="Inter Bold" pitchFamily="34" charset="-122"/>
                <a:cs typeface="Inter Bold" pitchFamily="34" charset="-120"/>
              </a:rPr>
              <a:t>Key Takeaways and Next Steps</a:t>
            </a:r>
            <a:endParaRPr lang="en-US" sz="4450" dirty="0"/>
          </a:p>
        </p:txBody>
      </p:sp>
      <p:pic>
        <p:nvPicPr>
          <p:cNvPr id="3" name="Image 0" descr="preencoded.png">    </p:cNvPr>
          <p:cNvPicPr>
            <a:picLocks noChangeAspect="1"/>
          </p:cNvPicPr>
          <p:nvPr/>
        </p:nvPicPr>
        <p:blipFill>
          <a:blip r:embed="rId1"/>
          <a:stretch>
            <a:fillRect/>
          </a:stretch>
        </p:blipFill>
        <p:spPr>
          <a:xfrm>
            <a:off x="793790" y="2118836"/>
            <a:ext cx="6521410" cy="907256"/>
          </a:xfrm>
          <a:prstGeom prst="rect">
            <a:avLst/>
          </a:prstGeom>
        </p:spPr>
      </p:pic>
      <p:sp>
        <p:nvSpPr>
          <p:cNvPr id="4" name="Text 1"/>
          <p:cNvSpPr/>
          <p:nvPr/>
        </p:nvSpPr>
        <p:spPr>
          <a:xfrm>
            <a:off x="1020604" y="3252907"/>
            <a:ext cx="4126706" cy="354330"/>
          </a:xfrm>
          <a:prstGeom prst="rect">
            <a:avLst/>
          </a:prstGeom>
          <a:noFill/>
          <a:ln/>
        </p:spPr>
        <p:txBody>
          <a:bodyPr wrap="none" lIns="0" tIns="0" rIns="0" bIns="0" rtlCol="0" anchor="t"/>
          <a:lstStyle/>
          <a:p>
            <a:pPr algn="l" indent="0" marL="0">
              <a:lnSpc>
                <a:spcPts val="2750"/>
              </a:lnSpc>
              <a:buNone/>
            </a:pPr>
            <a:r>
              <a:rPr lang="en-US" sz="2200" b="1" dirty="0">
                <a:solidFill>
                  <a:srgbClr val="272525"/>
                </a:solidFill>
                <a:latin typeface="Inter Bold" pitchFamily="34" charset="0"/>
                <a:ea typeface="Inter Bold" pitchFamily="34" charset="-122"/>
                <a:cs typeface="Inter Bold" pitchFamily="34" charset="-120"/>
              </a:rPr>
              <a:t>Target Short-Term Customers</a:t>
            </a:r>
            <a:endParaRPr lang="en-US" sz="2200" dirty="0"/>
          </a:p>
        </p:txBody>
      </p:sp>
      <p:sp>
        <p:nvSpPr>
          <p:cNvPr id="5" name="Text 2"/>
          <p:cNvSpPr/>
          <p:nvPr/>
        </p:nvSpPr>
        <p:spPr>
          <a:xfrm>
            <a:off x="1020604" y="3743325"/>
            <a:ext cx="6067782" cy="725805"/>
          </a:xfrm>
          <a:prstGeom prst="rect">
            <a:avLst/>
          </a:prstGeom>
          <a:noFill/>
          <a:ln/>
        </p:spPr>
        <p:txBody>
          <a:bodyPr wrap="square" lIns="0" tIns="0" rIns="0" bIns="0" rtlCol="0" anchor="t"/>
          <a:lstStyle/>
          <a:p>
            <a:pPr algn="l" indent="0" marL="0">
              <a:lnSpc>
                <a:spcPts val="2850"/>
              </a:lnSpc>
              <a:buNone/>
            </a:pPr>
            <a:r>
              <a:rPr lang="en-US" sz="1750" dirty="0">
                <a:solidFill>
                  <a:srgbClr val="272525"/>
                </a:solidFill>
                <a:latin typeface="Inter" pitchFamily="34" charset="0"/>
                <a:ea typeface="Inter" pitchFamily="34" charset="-122"/>
                <a:cs typeface="Inter" pitchFamily="34" charset="-120"/>
              </a:rPr>
              <a:t>Implement enhanced onboarding and early engagement for new subscribers to improve retention.</a:t>
            </a:r>
            <a:endParaRPr lang="en-US" sz="1750" dirty="0"/>
          </a:p>
        </p:txBody>
      </p:sp>
      <p:pic>
        <p:nvPicPr>
          <p:cNvPr id="6" name="Image 1" descr="preencoded.png">    </p:cNvPr>
          <p:cNvPicPr>
            <a:picLocks noChangeAspect="1"/>
          </p:cNvPicPr>
          <p:nvPr/>
        </p:nvPicPr>
        <p:blipFill>
          <a:blip r:embed="rId2"/>
          <a:stretch>
            <a:fillRect/>
          </a:stretch>
        </p:blipFill>
        <p:spPr>
          <a:xfrm>
            <a:off x="7315200" y="2118836"/>
            <a:ext cx="6521410" cy="907256"/>
          </a:xfrm>
          <a:prstGeom prst="rect">
            <a:avLst/>
          </a:prstGeom>
        </p:spPr>
      </p:pic>
      <p:sp>
        <p:nvSpPr>
          <p:cNvPr id="7" name="Text 3"/>
          <p:cNvSpPr/>
          <p:nvPr/>
        </p:nvSpPr>
        <p:spPr>
          <a:xfrm>
            <a:off x="7542014" y="3252907"/>
            <a:ext cx="3668554" cy="354330"/>
          </a:xfrm>
          <a:prstGeom prst="rect">
            <a:avLst/>
          </a:prstGeom>
          <a:noFill/>
          <a:ln/>
        </p:spPr>
        <p:txBody>
          <a:bodyPr wrap="none" lIns="0" tIns="0" rIns="0" bIns="0" rtlCol="0" anchor="t"/>
          <a:lstStyle/>
          <a:p>
            <a:pPr algn="l" indent="0" marL="0">
              <a:lnSpc>
                <a:spcPts val="2750"/>
              </a:lnSpc>
              <a:buNone/>
            </a:pPr>
            <a:r>
              <a:rPr lang="en-US" sz="2200" b="1" dirty="0">
                <a:solidFill>
                  <a:srgbClr val="272525"/>
                </a:solidFill>
                <a:latin typeface="Inter Bold" pitchFamily="34" charset="0"/>
                <a:ea typeface="Inter Bold" pitchFamily="34" charset="-122"/>
                <a:cs typeface="Inter Bold" pitchFamily="34" charset="-120"/>
              </a:rPr>
              <a:t>Enhance Support Services</a:t>
            </a:r>
            <a:endParaRPr lang="en-US" sz="2200" dirty="0"/>
          </a:p>
        </p:txBody>
      </p:sp>
      <p:sp>
        <p:nvSpPr>
          <p:cNvPr id="8" name="Text 4"/>
          <p:cNvSpPr/>
          <p:nvPr/>
        </p:nvSpPr>
        <p:spPr>
          <a:xfrm>
            <a:off x="7542014" y="3743325"/>
            <a:ext cx="6067782" cy="725805"/>
          </a:xfrm>
          <a:prstGeom prst="rect">
            <a:avLst/>
          </a:prstGeom>
          <a:noFill/>
          <a:ln/>
        </p:spPr>
        <p:txBody>
          <a:bodyPr wrap="square" lIns="0" tIns="0" rIns="0" bIns="0" rtlCol="0" anchor="t"/>
          <a:lstStyle/>
          <a:p>
            <a:pPr algn="l" indent="0" marL="0">
              <a:lnSpc>
                <a:spcPts val="2850"/>
              </a:lnSpc>
              <a:buNone/>
            </a:pPr>
            <a:r>
              <a:rPr lang="en-US" sz="1750" dirty="0">
                <a:solidFill>
                  <a:srgbClr val="272525"/>
                </a:solidFill>
                <a:latin typeface="Inter" pitchFamily="34" charset="0"/>
                <a:ea typeface="Inter" pitchFamily="34" charset="-122"/>
                <a:cs typeface="Inter" pitchFamily="34" charset="-120"/>
              </a:rPr>
              <a:t>Prioritize improvements in online security, backup, and tech support, especially for fiber optic users.</a:t>
            </a:r>
            <a:endParaRPr lang="en-US" sz="1750" dirty="0"/>
          </a:p>
        </p:txBody>
      </p:sp>
      <p:pic>
        <p:nvPicPr>
          <p:cNvPr id="9" name="Image 2" descr="preencoded.png">    </p:cNvPr>
          <p:cNvPicPr>
            <a:picLocks noChangeAspect="1"/>
          </p:cNvPicPr>
          <p:nvPr/>
        </p:nvPicPr>
        <p:blipFill>
          <a:blip r:embed="rId3"/>
          <a:stretch>
            <a:fillRect/>
          </a:stretch>
        </p:blipFill>
        <p:spPr>
          <a:xfrm>
            <a:off x="793790" y="4695944"/>
            <a:ext cx="6521410" cy="907256"/>
          </a:xfrm>
          <a:prstGeom prst="rect">
            <a:avLst/>
          </a:prstGeom>
        </p:spPr>
      </p:pic>
      <p:sp>
        <p:nvSpPr>
          <p:cNvPr id="10" name="Text 5"/>
          <p:cNvSpPr/>
          <p:nvPr/>
        </p:nvSpPr>
        <p:spPr>
          <a:xfrm>
            <a:off x="1020604" y="5830014"/>
            <a:ext cx="4543187" cy="354330"/>
          </a:xfrm>
          <a:prstGeom prst="rect">
            <a:avLst/>
          </a:prstGeom>
          <a:noFill/>
          <a:ln/>
        </p:spPr>
        <p:txBody>
          <a:bodyPr wrap="none" lIns="0" tIns="0" rIns="0" bIns="0" rtlCol="0" anchor="t"/>
          <a:lstStyle/>
          <a:p>
            <a:pPr algn="l" indent="0" marL="0">
              <a:lnSpc>
                <a:spcPts val="2750"/>
              </a:lnSpc>
              <a:buNone/>
            </a:pPr>
            <a:r>
              <a:rPr lang="en-US" sz="2200" b="1" dirty="0">
                <a:solidFill>
                  <a:srgbClr val="272525"/>
                </a:solidFill>
                <a:latin typeface="Inter Bold" pitchFamily="34" charset="0"/>
                <a:ea typeface="Inter Bold" pitchFamily="34" charset="-122"/>
                <a:cs typeface="Inter Bold" pitchFamily="34" charset="-120"/>
              </a:rPr>
              <a:t>Address Payment Method Issues</a:t>
            </a:r>
            <a:endParaRPr lang="en-US" sz="2200" dirty="0"/>
          </a:p>
        </p:txBody>
      </p:sp>
      <p:sp>
        <p:nvSpPr>
          <p:cNvPr id="11" name="Text 6"/>
          <p:cNvSpPr/>
          <p:nvPr/>
        </p:nvSpPr>
        <p:spPr>
          <a:xfrm>
            <a:off x="1020604" y="6320433"/>
            <a:ext cx="6067782" cy="725805"/>
          </a:xfrm>
          <a:prstGeom prst="rect">
            <a:avLst/>
          </a:prstGeom>
          <a:noFill/>
          <a:ln/>
        </p:spPr>
        <p:txBody>
          <a:bodyPr wrap="square" lIns="0" tIns="0" rIns="0" bIns="0" rtlCol="0" anchor="t"/>
          <a:lstStyle/>
          <a:p>
            <a:pPr algn="l" indent="0" marL="0">
              <a:lnSpc>
                <a:spcPts val="2850"/>
              </a:lnSpc>
              <a:buNone/>
            </a:pPr>
            <a:r>
              <a:rPr lang="en-US" sz="1750" dirty="0">
                <a:solidFill>
                  <a:srgbClr val="272525"/>
                </a:solidFill>
                <a:latin typeface="Inter" pitchFamily="34" charset="0"/>
                <a:ea typeface="Inter" pitchFamily="34" charset="-122"/>
                <a:cs typeface="Inter" pitchFamily="34" charset="-120"/>
              </a:rPr>
              <a:t>Investigate electronic check issues and encourage stable payment methods through incentives.</a:t>
            </a:r>
            <a:endParaRPr lang="en-US" sz="1750" dirty="0"/>
          </a:p>
        </p:txBody>
      </p:sp>
      <p:pic>
        <p:nvPicPr>
          <p:cNvPr id="12" name="Image 3" descr="preencoded.png">    </p:cNvPr>
          <p:cNvPicPr>
            <a:picLocks noChangeAspect="1"/>
          </p:cNvPicPr>
          <p:nvPr/>
        </p:nvPicPr>
        <p:blipFill>
          <a:blip r:embed="rId4"/>
          <a:stretch>
            <a:fillRect/>
          </a:stretch>
        </p:blipFill>
        <p:spPr>
          <a:xfrm>
            <a:off x="7315200" y="4695944"/>
            <a:ext cx="6521410" cy="907256"/>
          </a:xfrm>
          <a:prstGeom prst="rect">
            <a:avLst/>
          </a:prstGeom>
        </p:spPr>
      </p:pic>
      <p:sp>
        <p:nvSpPr>
          <p:cNvPr id="13" name="Text 7"/>
          <p:cNvSpPr/>
          <p:nvPr/>
        </p:nvSpPr>
        <p:spPr>
          <a:xfrm>
            <a:off x="7542014" y="5830014"/>
            <a:ext cx="4181237" cy="354330"/>
          </a:xfrm>
          <a:prstGeom prst="rect">
            <a:avLst/>
          </a:prstGeom>
          <a:noFill/>
          <a:ln/>
        </p:spPr>
        <p:txBody>
          <a:bodyPr wrap="none" lIns="0" tIns="0" rIns="0" bIns="0" rtlCol="0" anchor="t"/>
          <a:lstStyle/>
          <a:p>
            <a:pPr algn="l" indent="0" marL="0">
              <a:lnSpc>
                <a:spcPts val="2750"/>
              </a:lnSpc>
              <a:buNone/>
            </a:pPr>
            <a:r>
              <a:rPr lang="en-US" sz="2200" b="1" dirty="0">
                <a:solidFill>
                  <a:srgbClr val="272525"/>
                </a:solidFill>
                <a:latin typeface="Inter Bold" pitchFamily="34" charset="0"/>
                <a:ea typeface="Inter Bold" pitchFamily="34" charset="-122"/>
                <a:cs typeface="Inter Bold" pitchFamily="34" charset="-120"/>
              </a:rPr>
              <a:t>Promote Long-Term Contracts</a:t>
            </a:r>
            <a:endParaRPr lang="en-US" sz="2200" dirty="0"/>
          </a:p>
        </p:txBody>
      </p:sp>
      <p:sp>
        <p:nvSpPr>
          <p:cNvPr id="14" name="Text 8"/>
          <p:cNvSpPr/>
          <p:nvPr/>
        </p:nvSpPr>
        <p:spPr>
          <a:xfrm>
            <a:off x="7542014" y="6320433"/>
            <a:ext cx="6067782" cy="725805"/>
          </a:xfrm>
          <a:prstGeom prst="rect">
            <a:avLst/>
          </a:prstGeom>
          <a:noFill/>
          <a:ln/>
        </p:spPr>
        <p:txBody>
          <a:bodyPr wrap="square" lIns="0" tIns="0" rIns="0" bIns="0" rtlCol="0" anchor="t"/>
          <a:lstStyle/>
          <a:p>
            <a:pPr algn="l" indent="0" marL="0">
              <a:lnSpc>
                <a:spcPts val="2850"/>
              </a:lnSpc>
              <a:buNone/>
            </a:pPr>
            <a:r>
              <a:rPr lang="en-US" sz="1750" dirty="0">
                <a:solidFill>
                  <a:srgbClr val="272525"/>
                </a:solidFill>
                <a:latin typeface="Inter" pitchFamily="34" charset="0"/>
                <a:ea typeface="Inter" pitchFamily="34" charset="-122"/>
                <a:cs typeface="Inter" pitchFamily="34" charset="-120"/>
              </a:rPr>
              <a:t>Develop attractive incentives for customers to opt for one-year or two-year contracts.</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93790" y="1901428"/>
            <a:ext cx="5670590" cy="708779"/>
          </a:xfrm>
          <a:prstGeom prst="rect">
            <a:avLst/>
          </a:prstGeom>
          <a:noFill/>
          <a:ln/>
        </p:spPr>
        <p:txBody>
          <a:bodyPr wrap="none" lIns="0" tIns="0" rIns="0" bIns="0" rtlCol="0" anchor="t"/>
          <a:lstStyle/>
          <a:p>
            <a:pPr algn="l" indent="0" marL="0">
              <a:lnSpc>
                <a:spcPts val="5550"/>
              </a:lnSpc>
              <a:buNone/>
            </a:pPr>
            <a:r>
              <a:rPr lang="en-US" sz="4450" b="1" dirty="0">
                <a:solidFill>
                  <a:srgbClr val="000000"/>
                </a:solidFill>
                <a:latin typeface="Inter Bold" pitchFamily="34" charset="0"/>
                <a:ea typeface="Inter Bold" pitchFamily="34" charset="-122"/>
                <a:cs typeface="Inter Bold" pitchFamily="34" charset="-120"/>
              </a:rPr>
              <a:t>Agenda</a:t>
            </a:r>
            <a:endParaRPr lang="en-US" sz="4450" dirty="0"/>
          </a:p>
        </p:txBody>
      </p:sp>
      <p:sp>
        <p:nvSpPr>
          <p:cNvPr id="3" name="Shape 1"/>
          <p:cNvSpPr/>
          <p:nvPr/>
        </p:nvSpPr>
        <p:spPr>
          <a:xfrm>
            <a:off x="793790" y="3403997"/>
            <a:ext cx="4196358" cy="1178600"/>
          </a:xfrm>
          <a:prstGeom prst="roundRect">
            <a:avLst>
              <a:gd name="adj" fmla="val 12413"/>
            </a:avLst>
          </a:prstGeom>
          <a:solidFill>
            <a:srgbClr val="FFFFFF"/>
          </a:solidFill>
          <a:ln/>
        </p:spPr>
      </p:sp>
      <p:sp>
        <p:nvSpPr>
          <p:cNvPr id="4" name="Shape 2"/>
          <p:cNvSpPr/>
          <p:nvPr/>
        </p:nvSpPr>
        <p:spPr>
          <a:xfrm>
            <a:off x="793790" y="3373517"/>
            <a:ext cx="4196358" cy="121920"/>
          </a:xfrm>
          <a:prstGeom prst="roundRect">
            <a:avLst>
              <a:gd name="adj" fmla="val 78139"/>
            </a:avLst>
          </a:prstGeom>
          <a:solidFill>
            <a:srgbClr val="4950BC"/>
          </a:solidFill>
          <a:ln/>
        </p:spPr>
      </p:sp>
      <p:sp>
        <p:nvSpPr>
          <p:cNvPr id="5" name="Shape 3"/>
          <p:cNvSpPr/>
          <p:nvPr/>
        </p:nvSpPr>
        <p:spPr>
          <a:xfrm>
            <a:off x="2551688" y="3063835"/>
            <a:ext cx="680442" cy="680442"/>
          </a:xfrm>
          <a:prstGeom prst="roundRect">
            <a:avLst>
              <a:gd name="adj" fmla="val 134383"/>
            </a:avLst>
          </a:prstGeom>
          <a:solidFill>
            <a:srgbClr val="4950BC"/>
          </a:solidFill>
          <a:ln/>
        </p:spPr>
      </p:sp>
      <p:pic>
        <p:nvPicPr>
          <p:cNvPr id="6" name="Image 0" descr="preencoded.png">    </p:cNvPr>
          <p:cNvPicPr>
            <a:picLocks noChangeAspect="1"/>
          </p:cNvPicPr>
          <p:nvPr/>
        </p:nvPicPr>
        <p:blipFill>
          <a:blip r:embed="rId1"/>
          <a:stretch>
            <a:fillRect/>
          </a:stretch>
        </p:blipFill>
        <p:spPr>
          <a:xfrm>
            <a:off x="2755761" y="3233976"/>
            <a:ext cx="272177" cy="340162"/>
          </a:xfrm>
          <a:prstGeom prst="rect">
            <a:avLst/>
          </a:prstGeom>
        </p:spPr>
      </p:pic>
      <p:sp>
        <p:nvSpPr>
          <p:cNvPr id="7" name="Text 4"/>
          <p:cNvSpPr/>
          <p:nvPr/>
        </p:nvSpPr>
        <p:spPr>
          <a:xfrm>
            <a:off x="1051084" y="3970973"/>
            <a:ext cx="2835235" cy="354330"/>
          </a:xfrm>
          <a:prstGeom prst="rect">
            <a:avLst/>
          </a:prstGeom>
          <a:noFill/>
          <a:ln/>
        </p:spPr>
        <p:txBody>
          <a:bodyPr wrap="none" lIns="0" tIns="0" rIns="0" bIns="0" rtlCol="0" anchor="t"/>
          <a:lstStyle/>
          <a:p>
            <a:pPr algn="l" indent="0" marL="0">
              <a:lnSpc>
                <a:spcPts val="2750"/>
              </a:lnSpc>
              <a:buNone/>
            </a:pPr>
            <a:r>
              <a:rPr lang="en-US" sz="2200" b="1" dirty="0">
                <a:solidFill>
                  <a:srgbClr val="272525"/>
                </a:solidFill>
                <a:latin typeface="Inter Bold" pitchFamily="34" charset="0"/>
                <a:ea typeface="Inter Bold" pitchFamily="34" charset="-122"/>
                <a:cs typeface="Inter Bold" pitchFamily="34" charset="-120"/>
              </a:rPr>
              <a:t>Dataset Overview</a:t>
            </a:r>
            <a:endParaRPr lang="en-US" sz="2200" dirty="0"/>
          </a:p>
        </p:txBody>
      </p:sp>
      <p:sp>
        <p:nvSpPr>
          <p:cNvPr id="8" name="Shape 5"/>
          <p:cNvSpPr/>
          <p:nvPr/>
        </p:nvSpPr>
        <p:spPr>
          <a:xfrm>
            <a:off x="5216962" y="3403997"/>
            <a:ext cx="4196358" cy="1178600"/>
          </a:xfrm>
          <a:prstGeom prst="roundRect">
            <a:avLst>
              <a:gd name="adj" fmla="val 12413"/>
            </a:avLst>
          </a:prstGeom>
          <a:solidFill>
            <a:srgbClr val="FFFFFF"/>
          </a:solidFill>
          <a:ln/>
        </p:spPr>
      </p:sp>
      <p:sp>
        <p:nvSpPr>
          <p:cNvPr id="9" name="Shape 6"/>
          <p:cNvSpPr/>
          <p:nvPr/>
        </p:nvSpPr>
        <p:spPr>
          <a:xfrm>
            <a:off x="5216962" y="3373517"/>
            <a:ext cx="4196358" cy="121920"/>
          </a:xfrm>
          <a:prstGeom prst="roundRect">
            <a:avLst>
              <a:gd name="adj" fmla="val 78139"/>
            </a:avLst>
          </a:prstGeom>
          <a:solidFill>
            <a:srgbClr val="4950BC"/>
          </a:solidFill>
          <a:ln/>
        </p:spPr>
      </p:sp>
      <p:sp>
        <p:nvSpPr>
          <p:cNvPr id="10" name="Shape 7"/>
          <p:cNvSpPr/>
          <p:nvPr/>
        </p:nvSpPr>
        <p:spPr>
          <a:xfrm>
            <a:off x="6974860" y="3063835"/>
            <a:ext cx="680442" cy="680442"/>
          </a:xfrm>
          <a:prstGeom prst="roundRect">
            <a:avLst>
              <a:gd name="adj" fmla="val 134383"/>
            </a:avLst>
          </a:prstGeom>
          <a:solidFill>
            <a:srgbClr val="4950BC"/>
          </a:solidFill>
          <a:ln/>
        </p:spPr>
      </p:sp>
      <p:pic>
        <p:nvPicPr>
          <p:cNvPr id="11" name="Image 1" descr="preencoded.png">    </p:cNvPr>
          <p:cNvPicPr>
            <a:picLocks noChangeAspect="1"/>
          </p:cNvPicPr>
          <p:nvPr/>
        </p:nvPicPr>
        <p:blipFill>
          <a:blip r:embed="rId2"/>
          <a:stretch>
            <a:fillRect/>
          </a:stretch>
        </p:blipFill>
        <p:spPr>
          <a:xfrm>
            <a:off x="7178933" y="3233976"/>
            <a:ext cx="272177" cy="340162"/>
          </a:xfrm>
          <a:prstGeom prst="rect">
            <a:avLst/>
          </a:prstGeom>
        </p:spPr>
      </p:pic>
      <p:sp>
        <p:nvSpPr>
          <p:cNvPr id="12" name="Text 8"/>
          <p:cNvSpPr/>
          <p:nvPr/>
        </p:nvSpPr>
        <p:spPr>
          <a:xfrm>
            <a:off x="5474256" y="3970973"/>
            <a:ext cx="2835235" cy="354330"/>
          </a:xfrm>
          <a:prstGeom prst="rect">
            <a:avLst/>
          </a:prstGeom>
          <a:noFill/>
          <a:ln/>
        </p:spPr>
        <p:txBody>
          <a:bodyPr wrap="none" lIns="0" tIns="0" rIns="0" bIns="0" rtlCol="0" anchor="t"/>
          <a:lstStyle/>
          <a:p>
            <a:pPr algn="l" indent="0" marL="0">
              <a:lnSpc>
                <a:spcPts val="2750"/>
              </a:lnSpc>
              <a:buNone/>
            </a:pPr>
            <a:r>
              <a:rPr lang="en-US" sz="2200" b="1" dirty="0">
                <a:solidFill>
                  <a:srgbClr val="272525"/>
                </a:solidFill>
                <a:latin typeface="Inter Bold" pitchFamily="34" charset="0"/>
                <a:ea typeface="Inter Bold" pitchFamily="34" charset="-122"/>
                <a:cs typeface="Inter Bold" pitchFamily="34" charset="-120"/>
              </a:rPr>
              <a:t>Data Preprocessing</a:t>
            </a:r>
            <a:endParaRPr lang="en-US" sz="2200" dirty="0"/>
          </a:p>
        </p:txBody>
      </p:sp>
      <p:sp>
        <p:nvSpPr>
          <p:cNvPr id="13" name="Shape 9"/>
          <p:cNvSpPr/>
          <p:nvPr/>
        </p:nvSpPr>
        <p:spPr>
          <a:xfrm>
            <a:off x="9640133" y="3403997"/>
            <a:ext cx="4196358" cy="1178600"/>
          </a:xfrm>
          <a:prstGeom prst="roundRect">
            <a:avLst>
              <a:gd name="adj" fmla="val 12413"/>
            </a:avLst>
          </a:prstGeom>
          <a:solidFill>
            <a:srgbClr val="FFFFFF"/>
          </a:solidFill>
          <a:ln/>
        </p:spPr>
      </p:sp>
      <p:sp>
        <p:nvSpPr>
          <p:cNvPr id="14" name="Shape 10"/>
          <p:cNvSpPr/>
          <p:nvPr/>
        </p:nvSpPr>
        <p:spPr>
          <a:xfrm>
            <a:off x="9640133" y="3373517"/>
            <a:ext cx="4196358" cy="121920"/>
          </a:xfrm>
          <a:prstGeom prst="roundRect">
            <a:avLst>
              <a:gd name="adj" fmla="val 78139"/>
            </a:avLst>
          </a:prstGeom>
          <a:solidFill>
            <a:srgbClr val="4950BC"/>
          </a:solidFill>
          <a:ln/>
        </p:spPr>
      </p:sp>
      <p:sp>
        <p:nvSpPr>
          <p:cNvPr id="15" name="Shape 11"/>
          <p:cNvSpPr/>
          <p:nvPr/>
        </p:nvSpPr>
        <p:spPr>
          <a:xfrm>
            <a:off x="11398032" y="3063835"/>
            <a:ext cx="680442" cy="680442"/>
          </a:xfrm>
          <a:prstGeom prst="roundRect">
            <a:avLst>
              <a:gd name="adj" fmla="val 134383"/>
            </a:avLst>
          </a:prstGeom>
          <a:solidFill>
            <a:srgbClr val="4950BC"/>
          </a:solidFill>
          <a:ln/>
        </p:spPr>
      </p:sp>
      <p:pic>
        <p:nvPicPr>
          <p:cNvPr id="16" name="Image 2" descr="preencoded.png">    </p:cNvPr>
          <p:cNvPicPr>
            <a:picLocks noChangeAspect="1"/>
          </p:cNvPicPr>
          <p:nvPr/>
        </p:nvPicPr>
        <p:blipFill>
          <a:blip r:embed="rId3"/>
          <a:stretch>
            <a:fillRect/>
          </a:stretch>
        </p:blipFill>
        <p:spPr>
          <a:xfrm>
            <a:off x="11602105" y="3233976"/>
            <a:ext cx="272177" cy="340162"/>
          </a:xfrm>
          <a:prstGeom prst="rect">
            <a:avLst/>
          </a:prstGeom>
        </p:spPr>
      </p:pic>
      <p:sp>
        <p:nvSpPr>
          <p:cNvPr id="17" name="Text 12"/>
          <p:cNvSpPr/>
          <p:nvPr/>
        </p:nvSpPr>
        <p:spPr>
          <a:xfrm>
            <a:off x="9897427" y="3970973"/>
            <a:ext cx="2835235" cy="354330"/>
          </a:xfrm>
          <a:prstGeom prst="rect">
            <a:avLst/>
          </a:prstGeom>
          <a:noFill/>
          <a:ln/>
        </p:spPr>
        <p:txBody>
          <a:bodyPr wrap="none" lIns="0" tIns="0" rIns="0" bIns="0" rtlCol="0" anchor="t"/>
          <a:lstStyle/>
          <a:p>
            <a:pPr algn="l" indent="0" marL="0">
              <a:lnSpc>
                <a:spcPts val="2750"/>
              </a:lnSpc>
              <a:buNone/>
            </a:pPr>
            <a:r>
              <a:rPr lang="en-US" sz="2200" b="1" dirty="0">
                <a:solidFill>
                  <a:srgbClr val="272525"/>
                </a:solidFill>
                <a:latin typeface="Inter Bold" pitchFamily="34" charset="0"/>
                <a:ea typeface="Inter Bold" pitchFamily="34" charset="-122"/>
                <a:cs typeface="Inter Bold" pitchFamily="34" charset="-120"/>
              </a:rPr>
              <a:t>Churn Rate Analysis</a:t>
            </a:r>
            <a:endParaRPr lang="en-US" sz="2200" dirty="0"/>
          </a:p>
        </p:txBody>
      </p:sp>
      <p:sp>
        <p:nvSpPr>
          <p:cNvPr id="18" name="Shape 13"/>
          <p:cNvSpPr/>
          <p:nvPr/>
        </p:nvSpPr>
        <p:spPr>
          <a:xfrm>
            <a:off x="793790" y="5149572"/>
            <a:ext cx="6407944" cy="1178600"/>
          </a:xfrm>
          <a:prstGeom prst="roundRect">
            <a:avLst>
              <a:gd name="adj" fmla="val 12413"/>
            </a:avLst>
          </a:prstGeom>
          <a:solidFill>
            <a:srgbClr val="FFFFFF"/>
          </a:solidFill>
          <a:ln/>
        </p:spPr>
      </p:sp>
      <p:sp>
        <p:nvSpPr>
          <p:cNvPr id="19" name="Shape 14"/>
          <p:cNvSpPr/>
          <p:nvPr/>
        </p:nvSpPr>
        <p:spPr>
          <a:xfrm>
            <a:off x="793790" y="5119092"/>
            <a:ext cx="6407944" cy="121920"/>
          </a:xfrm>
          <a:prstGeom prst="roundRect">
            <a:avLst>
              <a:gd name="adj" fmla="val 78139"/>
            </a:avLst>
          </a:prstGeom>
          <a:solidFill>
            <a:srgbClr val="4950BC"/>
          </a:solidFill>
          <a:ln/>
        </p:spPr>
      </p:sp>
      <p:sp>
        <p:nvSpPr>
          <p:cNvPr id="20" name="Shape 15"/>
          <p:cNvSpPr/>
          <p:nvPr/>
        </p:nvSpPr>
        <p:spPr>
          <a:xfrm>
            <a:off x="3657540" y="4809411"/>
            <a:ext cx="680442" cy="680442"/>
          </a:xfrm>
          <a:prstGeom prst="roundRect">
            <a:avLst>
              <a:gd name="adj" fmla="val 134383"/>
            </a:avLst>
          </a:prstGeom>
          <a:solidFill>
            <a:srgbClr val="4950BC"/>
          </a:solidFill>
          <a:ln/>
        </p:spPr>
      </p:sp>
      <p:pic>
        <p:nvPicPr>
          <p:cNvPr id="21" name="Image 3" descr="preencoded.png">    </p:cNvPr>
          <p:cNvPicPr>
            <a:picLocks noChangeAspect="1"/>
          </p:cNvPicPr>
          <p:nvPr/>
        </p:nvPicPr>
        <p:blipFill>
          <a:blip r:embed="rId4"/>
          <a:stretch>
            <a:fillRect/>
          </a:stretch>
        </p:blipFill>
        <p:spPr>
          <a:xfrm>
            <a:off x="3861614" y="4979551"/>
            <a:ext cx="272177" cy="340162"/>
          </a:xfrm>
          <a:prstGeom prst="rect">
            <a:avLst/>
          </a:prstGeom>
        </p:spPr>
      </p:pic>
      <p:sp>
        <p:nvSpPr>
          <p:cNvPr id="22" name="Text 16"/>
          <p:cNvSpPr/>
          <p:nvPr/>
        </p:nvSpPr>
        <p:spPr>
          <a:xfrm>
            <a:off x="1051084" y="5716548"/>
            <a:ext cx="3444597" cy="354330"/>
          </a:xfrm>
          <a:prstGeom prst="rect">
            <a:avLst/>
          </a:prstGeom>
          <a:noFill/>
          <a:ln/>
        </p:spPr>
        <p:txBody>
          <a:bodyPr wrap="none" lIns="0" tIns="0" rIns="0" bIns="0" rtlCol="0" anchor="t"/>
          <a:lstStyle/>
          <a:p>
            <a:pPr algn="l" indent="0" marL="0">
              <a:lnSpc>
                <a:spcPts val="2750"/>
              </a:lnSpc>
              <a:buNone/>
            </a:pPr>
            <a:r>
              <a:rPr lang="en-US" sz="2200" b="1" dirty="0">
                <a:solidFill>
                  <a:srgbClr val="272525"/>
                </a:solidFill>
                <a:latin typeface="Inter Bold" pitchFamily="34" charset="0"/>
                <a:ea typeface="Inter Bold" pitchFamily="34" charset="-122"/>
                <a:cs typeface="Inter Bold" pitchFamily="34" charset="-120"/>
              </a:rPr>
              <a:t>Root Cause Investigation</a:t>
            </a:r>
            <a:endParaRPr lang="en-US" sz="2200" dirty="0"/>
          </a:p>
        </p:txBody>
      </p:sp>
      <p:sp>
        <p:nvSpPr>
          <p:cNvPr id="23" name="Shape 17"/>
          <p:cNvSpPr/>
          <p:nvPr/>
        </p:nvSpPr>
        <p:spPr>
          <a:xfrm>
            <a:off x="7428548" y="5149572"/>
            <a:ext cx="6407944" cy="1178600"/>
          </a:xfrm>
          <a:prstGeom prst="roundRect">
            <a:avLst>
              <a:gd name="adj" fmla="val 12413"/>
            </a:avLst>
          </a:prstGeom>
          <a:solidFill>
            <a:srgbClr val="FFFFFF"/>
          </a:solidFill>
          <a:ln/>
        </p:spPr>
      </p:sp>
      <p:sp>
        <p:nvSpPr>
          <p:cNvPr id="24" name="Shape 18"/>
          <p:cNvSpPr/>
          <p:nvPr/>
        </p:nvSpPr>
        <p:spPr>
          <a:xfrm>
            <a:off x="7428548" y="5119092"/>
            <a:ext cx="6407944" cy="121920"/>
          </a:xfrm>
          <a:prstGeom prst="roundRect">
            <a:avLst>
              <a:gd name="adj" fmla="val 78139"/>
            </a:avLst>
          </a:prstGeom>
          <a:solidFill>
            <a:srgbClr val="4950BC"/>
          </a:solidFill>
          <a:ln/>
        </p:spPr>
      </p:sp>
      <p:sp>
        <p:nvSpPr>
          <p:cNvPr id="25" name="Shape 19"/>
          <p:cNvSpPr/>
          <p:nvPr/>
        </p:nvSpPr>
        <p:spPr>
          <a:xfrm>
            <a:off x="10292298" y="4809411"/>
            <a:ext cx="680442" cy="680442"/>
          </a:xfrm>
          <a:prstGeom prst="roundRect">
            <a:avLst>
              <a:gd name="adj" fmla="val 134383"/>
            </a:avLst>
          </a:prstGeom>
          <a:solidFill>
            <a:srgbClr val="4950BC"/>
          </a:solidFill>
          <a:ln/>
        </p:spPr>
      </p:sp>
      <p:pic>
        <p:nvPicPr>
          <p:cNvPr id="26" name="Image 4" descr="preencoded.png">    </p:cNvPr>
          <p:cNvPicPr>
            <a:picLocks noChangeAspect="1"/>
          </p:cNvPicPr>
          <p:nvPr/>
        </p:nvPicPr>
        <p:blipFill>
          <a:blip r:embed="rId5"/>
          <a:stretch>
            <a:fillRect/>
          </a:stretch>
        </p:blipFill>
        <p:spPr>
          <a:xfrm>
            <a:off x="10496371" y="4979551"/>
            <a:ext cx="272177" cy="340162"/>
          </a:xfrm>
          <a:prstGeom prst="rect">
            <a:avLst/>
          </a:prstGeom>
        </p:spPr>
      </p:pic>
      <p:sp>
        <p:nvSpPr>
          <p:cNvPr id="27" name="Text 20"/>
          <p:cNvSpPr/>
          <p:nvPr/>
        </p:nvSpPr>
        <p:spPr>
          <a:xfrm>
            <a:off x="7685842" y="5716548"/>
            <a:ext cx="2835235" cy="354330"/>
          </a:xfrm>
          <a:prstGeom prst="rect">
            <a:avLst/>
          </a:prstGeom>
          <a:noFill/>
          <a:ln/>
        </p:spPr>
        <p:txBody>
          <a:bodyPr wrap="none" lIns="0" tIns="0" rIns="0" bIns="0" rtlCol="0" anchor="t"/>
          <a:lstStyle/>
          <a:p>
            <a:pPr algn="l" indent="0" marL="0">
              <a:lnSpc>
                <a:spcPts val="2750"/>
              </a:lnSpc>
              <a:buNone/>
            </a:pPr>
            <a:r>
              <a:rPr lang="en-US" sz="2200" b="1" dirty="0">
                <a:solidFill>
                  <a:srgbClr val="272525"/>
                </a:solidFill>
                <a:latin typeface="Inter Bold" pitchFamily="34" charset="0"/>
                <a:ea typeface="Inter Bold" pitchFamily="34" charset="-122"/>
                <a:cs typeface="Inter Bold" pitchFamily="34" charset="-120"/>
              </a:rPr>
              <a:t>Retention Strategies</a:t>
            </a:r>
            <a:endParaRPr lang="en-US" sz="2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793790" y="2379821"/>
            <a:ext cx="9155787" cy="708779"/>
          </a:xfrm>
          <a:prstGeom prst="rect">
            <a:avLst/>
          </a:prstGeom>
          <a:noFill/>
          <a:ln/>
        </p:spPr>
        <p:txBody>
          <a:bodyPr wrap="none" lIns="0" tIns="0" rIns="0" bIns="0" rtlCol="0" anchor="t"/>
          <a:lstStyle/>
          <a:p>
            <a:pPr algn="l" indent="0" marL="0">
              <a:lnSpc>
                <a:spcPts val="5550"/>
              </a:lnSpc>
              <a:buNone/>
            </a:pPr>
            <a:r>
              <a:rPr lang="en-US" sz="4450" b="1" dirty="0">
                <a:solidFill>
                  <a:srgbClr val="000000"/>
                </a:solidFill>
                <a:latin typeface="Inter Bold" pitchFamily="34" charset="0"/>
                <a:ea typeface="Inter Bold" pitchFamily="34" charset="-122"/>
                <a:cs typeface="Inter Bold" pitchFamily="34" charset="-120"/>
              </a:rPr>
              <a:t>Dataset Overview: Initial Glimpse</a:t>
            </a:r>
            <a:endParaRPr lang="en-US" sz="4450" dirty="0"/>
          </a:p>
        </p:txBody>
      </p:sp>
      <p:sp>
        <p:nvSpPr>
          <p:cNvPr id="3" name="Text 1"/>
          <p:cNvSpPr/>
          <p:nvPr/>
        </p:nvSpPr>
        <p:spPr>
          <a:xfrm>
            <a:off x="793790" y="3542228"/>
            <a:ext cx="13042821" cy="362903"/>
          </a:xfrm>
          <a:prstGeom prst="rect">
            <a:avLst/>
          </a:prstGeom>
          <a:noFill/>
          <a:ln/>
        </p:spPr>
        <p:txBody>
          <a:bodyPr wrap="none" lIns="0" tIns="0" rIns="0" bIns="0" rtlCol="0" anchor="t"/>
          <a:lstStyle/>
          <a:p>
            <a:pPr algn="l" indent="0" marL="0">
              <a:lnSpc>
                <a:spcPts val="2850"/>
              </a:lnSpc>
              <a:buNone/>
            </a:pPr>
            <a:r>
              <a:rPr lang="en-US" sz="1750" dirty="0">
                <a:solidFill>
                  <a:srgbClr val="272525"/>
                </a:solidFill>
                <a:latin typeface="Inter" pitchFamily="34" charset="0"/>
                <a:ea typeface="Inter" pitchFamily="34" charset="-122"/>
                <a:cs typeface="Inter" pitchFamily="34" charset="-120"/>
              </a:rPr>
              <a:t>This analysis uses a comprehensive dataset of 7,043+ customer entries with 21 attributes. Key features include:</a:t>
            </a:r>
            <a:endParaRPr lang="en-US" sz="1750" dirty="0"/>
          </a:p>
        </p:txBody>
      </p:sp>
      <p:sp>
        <p:nvSpPr>
          <p:cNvPr id="4" name="Text 2"/>
          <p:cNvSpPr/>
          <p:nvPr/>
        </p:nvSpPr>
        <p:spPr>
          <a:xfrm>
            <a:off x="793790" y="4160282"/>
            <a:ext cx="13042821" cy="362903"/>
          </a:xfrm>
          <a:prstGeom prst="rect">
            <a:avLst/>
          </a:prstGeom>
          <a:noFill/>
          <a:ln/>
        </p:spPr>
        <p:txBody>
          <a:bodyPr wrap="none" lIns="0" tIns="0" rIns="0" bIns="0" rtlCol="0" anchor="t"/>
          <a:lstStyle/>
          <a:p>
            <a:pPr algn="l" marL="342900" indent="-342900">
              <a:lnSpc>
                <a:spcPts val="2850"/>
              </a:lnSpc>
              <a:buSzPct val="100000"/>
              <a:buChar char="•"/>
            </a:pPr>
            <a:r>
              <a:rPr lang="en-US" sz="1750" b="1" dirty="0">
                <a:solidFill>
                  <a:srgbClr val="272525"/>
                </a:solidFill>
                <a:latin typeface="Inter" pitchFamily="34" charset="0"/>
                <a:ea typeface="Inter" pitchFamily="34" charset="-122"/>
                <a:cs typeface="Inter" pitchFamily="34" charset="-120"/>
              </a:rPr>
              <a:t>Demographics:</a:t>
            </a:r>
            <a:pPr algn="l" indent="0" marL="0">
              <a:lnSpc>
                <a:spcPts val="2850"/>
              </a:lnSpc>
              <a:buNone/>
            </a:pPr>
            <a:r>
              <a:rPr lang="en-US" sz="1750" dirty="0">
                <a:solidFill>
                  <a:srgbClr val="272525"/>
                </a:solidFill>
                <a:latin typeface="Inter" pitchFamily="34" charset="0"/>
                <a:ea typeface="Inter" pitchFamily="34" charset="-122"/>
                <a:cs typeface="Inter" pitchFamily="34" charset="-120"/>
              </a:rPr>
              <a:t> Gender, Senior Citizen status, Partner, Dependents.</a:t>
            </a:r>
            <a:endParaRPr lang="en-US" sz="1750" dirty="0"/>
          </a:p>
        </p:txBody>
      </p:sp>
      <p:sp>
        <p:nvSpPr>
          <p:cNvPr id="5" name="Text 3"/>
          <p:cNvSpPr/>
          <p:nvPr/>
        </p:nvSpPr>
        <p:spPr>
          <a:xfrm>
            <a:off x="793790" y="4602480"/>
            <a:ext cx="13042821" cy="362903"/>
          </a:xfrm>
          <a:prstGeom prst="rect">
            <a:avLst/>
          </a:prstGeom>
          <a:noFill/>
          <a:ln/>
        </p:spPr>
        <p:txBody>
          <a:bodyPr wrap="none" lIns="0" tIns="0" rIns="0" bIns="0" rtlCol="0" anchor="t"/>
          <a:lstStyle/>
          <a:p>
            <a:pPr algn="l" marL="342900" indent="-342900">
              <a:lnSpc>
                <a:spcPts val="2850"/>
              </a:lnSpc>
              <a:buSzPct val="100000"/>
              <a:buChar char="•"/>
            </a:pPr>
            <a:r>
              <a:rPr lang="en-US" sz="1750" b="1" dirty="0">
                <a:solidFill>
                  <a:srgbClr val="272525"/>
                </a:solidFill>
                <a:latin typeface="Inter" pitchFamily="34" charset="0"/>
                <a:ea typeface="Inter" pitchFamily="34" charset="-122"/>
                <a:cs typeface="Inter" pitchFamily="34" charset="-120"/>
              </a:rPr>
              <a:t>Service Information:</a:t>
            </a:r>
            <a:pPr algn="l" indent="0" marL="0">
              <a:lnSpc>
                <a:spcPts val="2850"/>
              </a:lnSpc>
              <a:buNone/>
            </a:pPr>
            <a:r>
              <a:rPr lang="en-US" sz="1750" dirty="0">
                <a:solidFill>
                  <a:srgbClr val="272525"/>
                </a:solidFill>
                <a:latin typeface="Inter" pitchFamily="34" charset="0"/>
                <a:ea typeface="Inter" pitchFamily="34" charset="-122"/>
                <a:cs typeface="Inter" pitchFamily="34" charset="-120"/>
              </a:rPr>
              <a:t> Phone, Internet, Multiple Lines, Online Security, Tech Support, Streaming TV &amp; Movies.</a:t>
            </a:r>
            <a:endParaRPr lang="en-US" sz="1750" dirty="0"/>
          </a:p>
        </p:txBody>
      </p:sp>
      <p:sp>
        <p:nvSpPr>
          <p:cNvPr id="6" name="Text 4"/>
          <p:cNvSpPr/>
          <p:nvPr/>
        </p:nvSpPr>
        <p:spPr>
          <a:xfrm>
            <a:off x="793790" y="5044678"/>
            <a:ext cx="13042821" cy="362903"/>
          </a:xfrm>
          <a:prstGeom prst="rect">
            <a:avLst/>
          </a:prstGeom>
          <a:noFill/>
          <a:ln/>
        </p:spPr>
        <p:txBody>
          <a:bodyPr wrap="none" lIns="0" tIns="0" rIns="0" bIns="0" rtlCol="0" anchor="t"/>
          <a:lstStyle/>
          <a:p>
            <a:pPr algn="l" marL="342900" indent="-342900">
              <a:lnSpc>
                <a:spcPts val="2850"/>
              </a:lnSpc>
              <a:buSzPct val="100000"/>
              <a:buChar char="•"/>
            </a:pPr>
            <a:r>
              <a:rPr lang="en-US" sz="1750" b="1" dirty="0">
                <a:solidFill>
                  <a:srgbClr val="272525"/>
                </a:solidFill>
                <a:latin typeface="Inter" pitchFamily="34" charset="0"/>
                <a:ea typeface="Inter" pitchFamily="34" charset="-122"/>
                <a:cs typeface="Inter" pitchFamily="34" charset="-120"/>
              </a:rPr>
              <a:t>Contract &amp; Billing:</a:t>
            </a:r>
            <a:pPr algn="l" indent="0" marL="0">
              <a:lnSpc>
                <a:spcPts val="2850"/>
              </a:lnSpc>
              <a:buNone/>
            </a:pPr>
            <a:r>
              <a:rPr lang="en-US" sz="1750" dirty="0">
                <a:solidFill>
                  <a:srgbClr val="272525"/>
                </a:solidFill>
                <a:latin typeface="Inter" pitchFamily="34" charset="0"/>
                <a:ea typeface="Inter" pitchFamily="34" charset="-122"/>
                <a:cs typeface="Inter" pitchFamily="34" charset="-120"/>
              </a:rPr>
              <a:t> Contract type, Paperless Billing, Payment Method, Monthly &amp; Total Charges.</a:t>
            </a:r>
            <a:endParaRPr lang="en-US" sz="1750" dirty="0"/>
          </a:p>
        </p:txBody>
      </p:sp>
      <p:sp>
        <p:nvSpPr>
          <p:cNvPr id="7" name="Text 5"/>
          <p:cNvSpPr/>
          <p:nvPr/>
        </p:nvSpPr>
        <p:spPr>
          <a:xfrm>
            <a:off x="793790" y="5486876"/>
            <a:ext cx="13042821" cy="362903"/>
          </a:xfrm>
          <a:prstGeom prst="rect">
            <a:avLst/>
          </a:prstGeom>
          <a:noFill/>
          <a:ln/>
        </p:spPr>
        <p:txBody>
          <a:bodyPr wrap="none" lIns="0" tIns="0" rIns="0" bIns="0" rtlCol="0" anchor="t"/>
          <a:lstStyle/>
          <a:p>
            <a:pPr algn="l" marL="342900" indent="-342900">
              <a:lnSpc>
                <a:spcPts val="2850"/>
              </a:lnSpc>
              <a:buSzPct val="100000"/>
              <a:buChar char="•"/>
            </a:pPr>
            <a:r>
              <a:rPr lang="en-US" sz="1750" b="1" dirty="0">
                <a:solidFill>
                  <a:srgbClr val="272525"/>
                </a:solidFill>
                <a:latin typeface="Inter" pitchFamily="34" charset="0"/>
                <a:ea typeface="Inter" pitchFamily="34" charset="-122"/>
                <a:cs typeface="Inter" pitchFamily="34" charset="-120"/>
              </a:rPr>
              <a:t>Target Variable:</a:t>
            </a:r>
            <a:pPr algn="l" indent="0" marL="0">
              <a:lnSpc>
                <a:spcPts val="2850"/>
              </a:lnSpc>
              <a:buNone/>
            </a:pPr>
            <a:r>
              <a:rPr lang="en-US" sz="1750" dirty="0">
                <a:solidFill>
                  <a:srgbClr val="272525"/>
                </a:solidFill>
                <a:latin typeface="Inter" pitchFamily="34" charset="0"/>
                <a:ea typeface="Inter" pitchFamily="34" charset="-122"/>
                <a:cs typeface="Inter" pitchFamily="34" charset="-120"/>
              </a:rPr>
              <a:t> Churn (indicating if a customer left the company).</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793790" y="2459117"/>
            <a:ext cx="11755993" cy="708779"/>
          </a:xfrm>
          <a:prstGeom prst="rect">
            <a:avLst/>
          </a:prstGeom>
          <a:noFill/>
          <a:ln/>
        </p:spPr>
        <p:txBody>
          <a:bodyPr wrap="none" lIns="0" tIns="0" rIns="0" bIns="0" rtlCol="0" anchor="t"/>
          <a:lstStyle/>
          <a:p>
            <a:pPr algn="l" indent="0" marL="0">
              <a:lnSpc>
                <a:spcPts val="5550"/>
              </a:lnSpc>
              <a:buNone/>
            </a:pPr>
            <a:r>
              <a:rPr lang="en-US" sz="4450" b="1" dirty="0">
                <a:solidFill>
                  <a:srgbClr val="000000"/>
                </a:solidFill>
                <a:latin typeface="Inter Bold" pitchFamily="34" charset="0"/>
                <a:ea typeface="Inter Bold" pitchFamily="34" charset="-122"/>
                <a:cs typeface="Inter Bold" pitchFamily="34" charset="-120"/>
              </a:rPr>
              <a:t>Data Preprocessing: Ensuring Data Quality</a:t>
            </a:r>
            <a:endParaRPr lang="en-US" sz="4450" dirty="0"/>
          </a:p>
        </p:txBody>
      </p:sp>
      <p:sp>
        <p:nvSpPr>
          <p:cNvPr id="3" name="Text 1"/>
          <p:cNvSpPr/>
          <p:nvPr/>
        </p:nvSpPr>
        <p:spPr>
          <a:xfrm>
            <a:off x="793790" y="3621524"/>
            <a:ext cx="13042821" cy="362903"/>
          </a:xfrm>
          <a:prstGeom prst="rect">
            <a:avLst/>
          </a:prstGeom>
          <a:noFill/>
          <a:ln/>
        </p:spPr>
        <p:txBody>
          <a:bodyPr wrap="none" lIns="0" tIns="0" rIns="0" bIns="0" rtlCol="0" anchor="t"/>
          <a:lstStyle/>
          <a:p>
            <a:pPr algn="l" indent="0" marL="0">
              <a:lnSpc>
                <a:spcPts val="2850"/>
              </a:lnSpc>
              <a:buNone/>
            </a:pPr>
            <a:r>
              <a:rPr lang="en-US" sz="1750" dirty="0">
                <a:solidFill>
                  <a:srgbClr val="272525"/>
                </a:solidFill>
                <a:latin typeface="Inter" pitchFamily="34" charset="0"/>
                <a:ea typeface="Inter" pitchFamily="34" charset="-122"/>
                <a:cs typeface="Inter" pitchFamily="34" charset="-120"/>
              </a:rPr>
              <a:t>We performed two key data cleaning steps to ensure accurate analysis:</a:t>
            </a:r>
            <a:endParaRPr lang="en-US" sz="1750" dirty="0"/>
          </a:p>
        </p:txBody>
      </p:sp>
      <p:sp>
        <p:nvSpPr>
          <p:cNvPr id="4" name="Text 2"/>
          <p:cNvSpPr/>
          <p:nvPr/>
        </p:nvSpPr>
        <p:spPr>
          <a:xfrm>
            <a:off x="793790" y="4239578"/>
            <a:ext cx="13042821" cy="725805"/>
          </a:xfrm>
          <a:prstGeom prst="rect">
            <a:avLst/>
          </a:prstGeom>
          <a:noFill/>
          <a:ln/>
        </p:spPr>
        <p:txBody>
          <a:bodyPr wrap="square" lIns="0" tIns="0" rIns="0" bIns="0" rtlCol="0" anchor="t"/>
          <a:lstStyle/>
          <a:p>
            <a:pPr algn="l" marL="342900" indent="-342900">
              <a:lnSpc>
                <a:spcPts val="2850"/>
              </a:lnSpc>
              <a:buSzPct val="100000"/>
              <a:buChar char="•"/>
            </a:pPr>
            <a:r>
              <a:rPr lang="en-US" sz="1750" b="1" dirty="0">
                <a:solidFill>
                  <a:srgbClr val="272525"/>
                </a:solidFill>
                <a:latin typeface="Inter" pitchFamily="34" charset="0"/>
                <a:ea typeface="Inter" pitchFamily="34" charset="-122"/>
                <a:cs typeface="Inter" pitchFamily="34" charset="-120"/>
              </a:rPr>
              <a:t>Handling Missing Values:</a:t>
            </a:r>
            <a:pPr algn="l" indent="0" marL="0">
              <a:lnSpc>
                <a:spcPts val="2850"/>
              </a:lnSpc>
              <a:buNone/>
            </a:pPr>
            <a:r>
              <a:rPr lang="en-US" sz="1750" dirty="0">
                <a:solidFill>
                  <a:srgbClr val="272525"/>
                </a:solidFill>
                <a:latin typeface="Inter" pitchFamily="34" charset="0"/>
                <a:ea typeface="Inter" pitchFamily="34" charset="-122"/>
                <a:cs typeface="Inter" pitchFamily="34" charset="-120"/>
              </a:rPr>
              <a:t> 'TotalCharges' blanks were replaced with '0' and converted to numerical for accurate spending calculations.</a:t>
            </a:r>
            <a:endParaRPr lang="en-US" sz="1750" dirty="0"/>
          </a:p>
        </p:txBody>
      </p:sp>
      <p:sp>
        <p:nvSpPr>
          <p:cNvPr id="5" name="Text 3"/>
          <p:cNvSpPr/>
          <p:nvPr/>
        </p:nvSpPr>
        <p:spPr>
          <a:xfrm>
            <a:off x="793790" y="5044678"/>
            <a:ext cx="13042821" cy="725805"/>
          </a:xfrm>
          <a:prstGeom prst="rect">
            <a:avLst/>
          </a:prstGeom>
          <a:noFill/>
          <a:ln/>
        </p:spPr>
        <p:txBody>
          <a:bodyPr wrap="square" lIns="0" tIns="0" rIns="0" bIns="0" rtlCol="0" anchor="t"/>
          <a:lstStyle/>
          <a:p>
            <a:pPr algn="l" marL="342900" indent="-342900">
              <a:lnSpc>
                <a:spcPts val="2850"/>
              </a:lnSpc>
              <a:buSzPct val="100000"/>
              <a:buChar char="•"/>
            </a:pPr>
            <a:r>
              <a:rPr lang="en-US" sz="1750" b="1" dirty="0">
                <a:solidFill>
                  <a:srgbClr val="272525"/>
                </a:solidFill>
                <a:latin typeface="Inter" pitchFamily="34" charset="0"/>
                <a:ea typeface="Inter" pitchFamily="34" charset="-122"/>
                <a:cs typeface="Inter" pitchFamily="34" charset="-120"/>
              </a:rPr>
              <a:t>Improving Readability:</a:t>
            </a:r>
            <a:pPr algn="l" indent="0" marL="0">
              <a:lnSpc>
                <a:spcPts val="2850"/>
              </a:lnSpc>
              <a:buNone/>
            </a:pPr>
            <a:r>
              <a:rPr lang="en-US" sz="1750" dirty="0">
                <a:solidFill>
                  <a:srgbClr val="272525"/>
                </a:solidFill>
                <a:latin typeface="Inter" pitchFamily="34" charset="0"/>
                <a:ea typeface="Inter" pitchFamily="34" charset="-122"/>
                <a:cs typeface="Inter" pitchFamily="34" charset="-120"/>
              </a:rPr>
              <a:t> The 'SeniorCitizen' column (0 or 1) was converted to 'Yes' or 'No' for clearer demographic understanding.</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793790" y="1749028"/>
            <a:ext cx="8730377" cy="708779"/>
          </a:xfrm>
          <a:prstGeom prst="rect">
            <a:avLst/>
          </a:prstGeom>
          <a:noFill/>
          <a:ln/>
        </p:spPr>
        <p:txBody>
          <a:bodyPr wrap="none" lIns="0" tIns="0" rIns="0" bIns="0" rtlCol="0" anchor="t"/>
          <a:lstStyle/>
          <a:p>
            <a:pPr algn="l" indent="0" marL="0">
              <a:lnSpc>
                <a:spcPts val="5550"/>
              </a:lnSpc>
              <a:buNone/>
            </a:pPr>
            <a:r>
              <a:rPr lang="en-US" sz="4450" b="1" dirty="0">
                <a:solidFill>
                  <a:srgbClr val="000000"/>
                </a:solidFill>
                <a:latin typeface="Inter Bold" pitchFamily="34" charset="0"/>
                <a:ea typeface="Inter Bold" pitchFamily="34" charset="-122"/>
                <a:cs typeface="Inter Bold" pitchFamily="34" charset="-120"/>
              </a:rPr>
              <a:t>Customer Churn Rate Overview</a:t>
            </a:r>
            <a:endParaRPr lang="en-US" sz="4450" dirty="0"/>
          </a:p>
        </p:txBody>
      </p:sp>
      <p:sp>
        <p:nvSpPr>
          <p:cNvPr id="3" name="Text 1"/>
          <p:cNvSpPr/>
          <p:nvPr/>
        </p:nvSpPr>
        <p:spPr>
          <a:xfrm>
            <a:off x="793790" y="2911435"/>
            <a:ext cx="13042821" cy="1814513"/>
          </a:xfrm>
          <a:prstGeom prst="rect">
            <a:avLst/>
          </a:prstGeom>
          <a:noFill/>
          <a:ln/>
        </p:spPr>
        <p:txBody>
          <a:bodyPr wrap="square" lIns="0" tIns="0" rIns="0" bIns="0" rtlCol="0" anchor="t"/>
          <a:lstStyle/>
          <a:p>
            <a:pPr algn="l" indent="0" marL="0">
              <a:lnSpc>
                <a:spcPts val="2850"/>
              </a:lnSpc>
              <a:buNone/>
            </a:pPr>
            <a:r>
              <a:rPr lang="en-US" sz="1750" dirty="0">
                <a:solidFill>
                  <a:srgbClr val="272525"/>
                </a:solidFill>
                <a:latin typeface="Inter" pitchFamily="34" charset="0"/>
                <a:ea typeface="Inter" pitchFamily="34" charset="-122"/>
                <a:cs typeface="Inter" pitchFamily="34" charset="-120"/>
              </a:rPr>
              <a:t>Our comprehensive analysis of the 7,043 customer dataset reveals a significant churn rate of 26.5%. This translates to approximately </a:t>
            </a:r>
            <a:pPr algn="l" indent="0" marL="0">
              <a:lnSpc>
                <a:spcPts val="2850"/>
              </a:lnSpc>
              <a:buNone/>
            </a:pPr>
            <a:r>
              <a:rPr lang="en-US" sz="1750" b="1" dirty="0">
                <a:solidFill>
                  <a:srgbClr val="272525"/>
                </a:solidFill>
                <a:latin typeface="Inter" pitchFamily="34" charset="0"/>
                <a:ea typeface="Inter" pitchFamily="34" charset="-122"/>
                <a:cs typeface="Inter" pitchFamily="34" charset="-120"/>
              </a:rPr>
              <a:t>1,860 customers</a:t>
            </a:r>
            <a:pPr algn="l" indent="0" marL="0">
              <a:lnSpc>
                <a:spcPts val="2850"/>
              </a:lnSpc>
              <a:buNone/>
            </a:pPr>
            <a:r>
              <a:rPr lang="en-US" sz="1750" dirty="0">
                <a:solidFill>
                  <a:srgbClr val="272525"/>
                </a:solidFill>
                <a:latin typeface="Inter" pitchFamily="34" charset="0"/>
                <a:ea typeface="Inter" pitchFamily="34" charset="-122"/>
                <a:cs typeface="Inter" pitchFamily="34" charset="-120"/>
              </a:rPr>
              <a:t> who have discontinued their services, posing a substantial challenge to revenue stability and growth for our telecommunications company. This alarming figure underscores the urgent need to identify the precise factors driving customer attrition and develop highly targeted, data-driven retention strategies to mitigate further losses.</a:t>
            </a:r>
            <a:endParaRPr lang="en-US" sz="1750" dirty="0"/>
          </a:p>
        </p:txBody>
      </p:sp>
      <p:sp>
        <p:nvSpPr>
          <p:cNvPr id="4" name="Text 2"/>
          <p:cNvSpPr/>
          <p:nvPr/>
        </p:nvSpPr>
        <p:spPr>
          <a:xfrm>
            <a:off x="793790" y="5094446"/>
            <a:ext cx="6379607" cy="748427"/>
          </a:xfrm>
          <a:prstGeom prst="rect">
            <a:avLst/>
          </a:prstGeom>
          <a:noFill/>
          <a:ln/>
        </p:spPr>
        <p:txBody>
          <a:bodyPr wrap="none" lIns="0" tIns="0" rIns="0" bIns="0" rtlCol="0" anchor="t"/>
          <a:lstStyle/>
          <a:p>
            <a:pPr algn="ctr" indent="0" marL="0">
              <a:lnSpc>
                <a:spcPts val="5850"/>
              </a:lnSpc>
              <a:buNone/>
            </a:pPr>
            <a:r>
              <a:rPr lang="en-US" sz="5850" b="1" dirty="0">
                <a:solidFill>
                  <a:srgbClr val="272525"/>
                </a:solidFill>
                <a:latin typeface="Inter Bold" pitchFamily="34" charset="0"/>
                <a:ea typeface="Inter Bold" pitchFamily="34" charset="-122"/>
                <a:cs typeface="Inter Bold" pitchFamily="34" charset="-120"/>
              </a:rPr>
              <a:t>26.5%</a:t>
            </a:r>
            <a:endParaRPr lang="en-US" sz="5850" dirty="0"/>
          </a:p>
        </p:txBody>
      </p:sp>
      <p:sp>
        <p:nvSpPr>
          <p:cNvPr id="5" name="Text 3"/>
          <p:cNvSpPr/>
          <p:nvPr/>
        </p:nvSpPr>
        <p:spPr>
          <a:xfrm>
            <a:off x="2497574" y="6126242"/>
            <a:ext cx="2971919" cy="354330"/>
          </a:xfrm>
          <a:prstGeom prst="rect">
            <a:avLst/>
          </a:prstGeom>
          <a:noFill/>
          <a:ln/>
        </p:spPr>
        <p:txBody>
          <a:bodyPr wrap="none" lIns="0" tIns="0" rIns="0" bIns="0" rtlCol="0" anchor="t"/>
          <a:lstStyle/>
          <a:p>
            <a:pPr algn="ctr" indent="0" marL="0">
              <a:lnSpc>
                <a:spcPts val="2750"/>
              </a:lnSpc>
              <a:buNone/>
            </a:pPr>
            <a:r>
              <a:rPr lang="en-US" sz="2200" b="1" dirty="0">
                <a:solidFill>
                  <a:srgbClr val="272525"/>
                </a:solidFill>
                <a:latin typeface="Inter Bold" pitchFamily="34" charset="0"/>
                <a:ea typeface="Inter Bold" pitchFamily="34" charset="-122"/>
                <a:cs typeface="Inter Bold" pitchFamily="34" charset="-120"/>
              </a:rPr>
              <a:t>Customer Churn Rate</a:t>
            </a:r>
            <a:endParaRPr lang="en-US" sz="2200" dirty="0"/>
          </a:p>
        </p:txBody>
      </p:sp>
      <p:sp>
        <p:nvSpPr>
          <p:cNvPr id="6" name="Text 4"/>
          <p:cNvSpPr/>
          <p:nvPr/>
        </p:nvSpPr>
        <p:spPr>
          <a:xfrm>
            <a:off x="7456884" y="5094446"/>
            <a:ext cx="6379726" cy="748427"/>
          </a:xfrm>
          <a:prstGeom prst="rect">
            <a:avLst/>
          </a:prstGeom>
          <a:noFill/>
          <a:ln/>
        </p:spPr>
        <p:txBody>
          <a:bodyPr wrap="none" lIns="0" tIns="0" rIns="0" bIns="0" rtlCol="0" anchor="t"/>
          <a:lstStyle/>
          <a:p>
            <a:pPr algn="ctr" indent="0" marL="0">
              <a:lnSpc>
                <a:spcPts val="5850"/>
              </a:lnSpc>
              <a:buNone/>
            </a:pPr>
            <a:r>
              <a:rPr lang="en-US" sz="5850" b="1" dirty="0">
                <a:solidFill>
                  <a:srgbClr val="272525"/>
                </a:solidFill>
                <a:latin typeface="Inter Bold" pitchFamily="34" charset="0"/>
                <a:ea typeface="Inter Bold" pitchFamily="34" charset="-122"/>
                <a:cs typeface="Inter Bold" pitchFamily="34" charset="-120"/>
              </a:rPr>
              <a:t>1,860</a:t>
            </a:r>
            <a:endParaRPr lang="en-US" sz="5850" dirty="0"/>
          </a:p>
        </p:txBody>
      </p:sp>
      <p:sp>
        <p:nvSpPr>
          <p:cNvPr id="7" name="Text 5"/>
          <p:cNvSpPr/>
          <p:nvPr/>
        </p:nvSpPr>
        <p:spPr>
          <a:xfrm>
            <a:off x="9229130" y="6126242"/>
            <a:ext cx="2835235" cy="354330"/>
          </a:xfrm>
          <a:prstGeom prst="rect">
            <a:avLst/>
          </a:prstGeom>
          <a:noFill/>
          <a:ln/>
        </p:spPr>
        <p:txBody>
          <a:bodyPr wrap="none" lIns="0" tIns="0" rIns="0" bIns="0" rtlCol="0" anchor="t"/>
          <a:lstStyle/>
          <a:p>
            <a:pPr algn="ctr" indent="0" marL="0">
              <a:lnSpc>
                <a:spcPts val="2750"/>
              </a:lnSpc>
              <a:buNone/>
            </a:pPr>
            <a:r>
              <a:rPr lang="en-US" sz="2200" b="1" dirty="0">
                <a:solidFill>
                  <a:srgbClr val="272525"/>
                </a:solidFill>
                <a:latin typeface="Inter Bold" pitchFamily="34" charset="0"/>
                <a:ea typeface="Inter Bold" pitchFamily="34" charset="-122"/>
                <a:cs typeface="Inter Bold" pitchFamily="34" charset="-120"/>
              </a:rPr>
              <a:t>Customers Lost</a:t>
            </a:r>
            <a:endParaRPr lang="en-US" sz="22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793790" y="1315760"/>
            <a:ext cx="8427720" cy="708779"/>
          </a:xfrm>
          <a:prstGeom prst="rect">
            <a:avLst/>
          </a:prstGeom>
          <a:noFill/>
          <a:ln/>
        </p:spPr>
        <p:txBody>
          <a:bodyPr wrap="none" lIns="0" tIns="0" rIns="0" bIns="0" rtlCol="0" anchor="t"/>
          <a:lstStyle/>
          <a:p>
            <a:pPr algn="l" indent="0" marL="0">
              <a:lnSpc>
                <a:spcPts val="5550"/>
              </a:lnSpc>
              <a:buNone/>
            </a:pPr>
            <a:r>
              <a:rPr lang="en-US" sz="4450" b="1" dirty="0">
                <a:solidFill>
                  <a:srgbClr val="000000"/>
                </a:solidFill>
                <a:latin typeface="Inter Bold" pitchFamily="34" charset="0"/>
                <a:ea typeface="Inter Bold" pitchFamily="34" charset="-122"/>
                <a:cs typeface="Inter Bold" pitchFamily="34" charset="-120"/>
              </a:rPr>
              <a:t>Demographic Factors in Churn</a:t>
            </a:r>
            <a:endParaRPr lang="en-US" sz="4450" dirty="0"/>
          </a:p>
        </p:txBody>
      </p:sp>
      <p:pic>
        <p:nvPicPr>
          <p:cNvPr id="3" name="Image 0" descr="preencoded.png">    </p:cNvPr>
          <p:cNvPicPr>
            <a:picLocks noChangeAspect="1"/>
          </p:cNvPicPr>
          <p:nvPr/>
        </p:nvPicPr>
        <p:blipFill>
          <a:blip r:embed="rId1"/>
          <a:stretch>
            <a:fillRect/>
          </a:stretch>
        </p:blipFill>
        <p:spPr>
          <a:xfrm>
            <a:off x="793790" y="2619851"/>
            <a:ext cx="4389120" cy="3108960"/>
          </a:xfrm>
          <a:prstGeom prst="rect">
            <a:avLst/>
          </a:prstGeom>
        </p:spPr>
      </p:pic>
      <p:sp>
        <p:nvSpPr>
          <p:cNvPr id="4" name="Text 1"/>
          <p:cNvSpPr/>
          <p:nvPr/>
        </p:nvSpPr>
        <p:spPr>
          <a:xfrm>
            <a:off x="793790" y="5983962"/>
            <a:ext cx="6244709" cy="725805"/>
          </a:xfrm>
          <a:prstGeom prst="rect">
            <a:avLst/>
          </a:prstGeom>
          <a:noFill/>
          <a:ln/>
        </p:spPr>
        <p:txBody>
          <a:bodyPr wrap="square" lIns="0" tIns="0" rIns="0" bIns="0" rtlCol="0" anchor="t"/>
          <a:lstStyle/>
          <a:p>
            <a:pPr algn="l" indent="0" marL="0">
              <a:lnSpc>
                <a:spcPts val="2850"/>
              </a:lnSpc>
              <a:buNone/>
            </a:pPr>
            <a:r>
              <a:rPr lang="en-US" sz="1750" b="1" dirty="0">
                <a:solidFill>
                  <a:srgbClr val="272525"/>
                </a:solidFill>
                <a:latin typeface="Inter" pitchFamily="34" charset="0"/>
                <a:ea typeface="Inter" pitchFamily="34" charset="-122"/>
                <a:cs typeface="Inter" pitchFamily="34" charset="-120"/>
              </a:rPr>
              <a:t>Gender:</a:t>
            </a:r>
            <a:pPr algn="l" indent="0" marL="0">
              <a:lnSpc>
                <a:spcPts val="2850"/>
              </a:lnSpc>
              <a:buNone/>
            </a:pPr>
            <a:r>
              <a:rPr lang="en-US" sz="1750" dirty="0">
                <a:solidFill>
                  <a:srgbClr val="272525"/>
                </a:solidFill>
                <a:latin typeface="Inter" pitchFamily="34" charset="0"/>
                <a:ea typeface="Inter" pitchFamily="34" charset="-122"/>
                <a:cs typeface="Inter" pitchFamily="34" charset="-120"/>
              </a:rPr>
              <a:t> Gender does not significantly influence churn rates, showing no primary pattern.</a:t>
            </a:r>
            <a:endParaRPr lang="en-US" sz="1750" dirty="0"/>
          </a:p>
        </p:txBody>
      </p:sp>
      <p:pic>
        <p:nvPicPr>
          <p:cNvPr id="5" name="Image 1" descr="preencoded.png">    </p:cNvPr>
          <p:cNvPicPr>
            <a:picLocks noChangeAspect="1"/>
          </p:cNvPicPr>
          <p:nvPr/>
        </p:nvPicPr>
        <p:blipFill>
          <a:blip r:embed="rId2"/>
          <a:stretch>
            <a:fillRect/>
          </a:stretch>
        </p:blipFill>
        <p:spPr>
          <a:xfrm>
            <a:off x="7599521" y="2619851"/>
            <a:ext cx="4130040" cy="3055620"/>
          </a:xfrm>
          <a:prstGeom prst="rect">
            <a:avLst/>
          </a:prstGeom>
        </p:spPr>
      </p:pic>
      <p:sp>
        <p:nvSpPr>
          <p:cNvPr id="6" name="Text 2"/>
          <p:cNvSpPr/>
          <p:nvPr/>
        </p:nvSpPr>
        <p:spPr>
          <a:xfrm>
            <a:off x="7599521" y="5930622"/>
            <a:ext cx="6244709" cy="725805"/>
          </a:xfrm>
          <a:prstGeom prst="rect">
            <a:avLst/>
          </a:prstGeom>
          <a:noFill/>
          <a:ln/>
        </p:spPr>
        <p:txBody>
          <a:bodyPr wrap="square" lIns="0" tIns="0" rIns="0" bIns="0" rtlCol="0" anchor="t"/>
          <a:lstStyle/>
          <a:p>
            <a:pPr algn="l" indent="0" marL="0">
              <a:lnSpc>
                <a:spcPts val="2850"/>
              </a:lnSpc>
              <a:buNone/>
            </a:pPr>
            <a:r>
              <a:rPr lang="en-US" sz="1750" b="1" dirty="0">
                <a:solidFill>
                  <a:srgbClr val="272525"/>
                </a:solidFill>
                <a:latin typeface="Inter" pitchFamily="34" charset="0"/>
                <a:ea typeface="Inter" pitchFamily="34" charset="-122"/>
                <a:cs typeface="Inter" pitchFamily="34" charset="-120"/>
              </a:rPr>
              <a:t>Senior Citizens:</a:t>
            </a:r>
            <a:pPr algn="l" indent="0" marL="0">
              <a:lnSpc>
                <a:spcPts val="2850"/>
              </a:lnSpc>
              <a:buNone/>
            </a:pPr>
            <a:r>
              <a:rPr lang="en-US" sz="1750" dirty="0">
                <a:solidFill>
                  <a:srgbClr val="272525"/>
                </a:solidFill>
                <a:latin typeface="Inter" pitchFamily="34" charset="0"/>
                <a:ea typeface="Inter" pitchFamily="34" charset="-122"/>
                <a:cs typeface="Inter" pitchFamily="34" charset="-120"/>
              </a:rPr>
              <a:t> Senior citizens show higher churn, possibly due to unmet specific needs or challenges.</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793790" y="1058108"/>
            <a:ext cx="11902678" cy="708779"/>
          </a:xfrm>
          <a:prstGeom prst="rect">
            <a:avLst/>
          </a:prstGeom>
          <a:noFill/>
          <a:ln/>
        </p:spPr>
        <p:txBody>
          <a:bodyPr wrap="none" lIns="0" tIns="0" rIns="0" bIns="0" rtlCol="0" anchor="t"/>
          <a:lstStyle/>
          <a:p>
            <a:pPr algn="l" indent="0" marL="0">
              <a:lnSpc>
                <a:spcPts val="5550"/>
              </a:lnSpc>
              <a:buNone/>
            </a:pPr>
            <a:r>
              <a:rPr lang="en-US" sz="4450" b="1" dirty="0">
                <a:solidFill>
                  <a:srgbClr val="000000"/>
                </a:solidFill>
                <a:latin typeface="Inter Bold" pitchFamily="34" charset="0"/>
                <a:ea typeface="Inter Bold" pitchFamily="34" charset="-122"/>
                <a:cs typeface="Inter Bold" pitchFamily="34" charset="-120"/>
              </a:rPr>
              <a:t>Tenure and Contract Type Impact on Churn</a:t>
            </a:r>
            <a:endParaRPr lang="en-US" sz="4450" dirty="0"/>
          </a:p>
        </p:txBody>
      </p:sp>
      <p:pic>
        <p:nvPicPr>
          <p:cNvPr id="3" name="Image 0" descr="preencoded.png">    </p:cNvPr>
          <p:cNvPicPr>
            <a:picLocks noChangeAspect="1"/>
          </p:cNvPicPr>
          <p:nvPr/>
        </p:nvPicPr>
        <p:blipFill>
          <a:blip r:embed="rId1"/>
          <a:stretch>
            <a:fillRect/>
          </a:stretch>
        </p:blipFill>
        <p:spPr>
          <a:xfrm>
            <a:off x="793790" y="2362200"/>
            <a:ext cx="3924300" cy="2827020"/>
          </a:xfrm>
          <a:prstGeom prst="rect">
            <a:avLst/>
          </a:prstGeom>
        </p:spPr>
      </p:pic>
      <p:sp>
        <p:nvSpPr>
          <p:cNvPr id="4" name="Text 1"/>
          <p:cNvSpPr/>
          <p:nvPr/>
        </p:nvSpPr>
        <p:spPr>
          <a:xfrm>
            <a:off x="793790" y="5444371"/>
            <a:ext cx="6244709" cy="1088708"/>
          </a:xfrm>
          <a:prstGeom prst="rect">
            <a:avLst/>
          </a:prstGeom>
          <a:noFill/>
          <a:ln/>
        </p:spPr>
        <p:txBody>
          <a:bodyPr wrap="square" lIns="0" tIns="0" rIns="0" bIns="0" rtlCol="0" anchor="t"/>
          <a:lstStyle/>
          <a:p>
            <a:pPr algn="l" indent="0" marL="0">
              <a:lnSpc>
                <a:spcPts val="2850"/>
              </a:lnSpc>
              <a:buNone/>
            </a:pPr>
            <a:r>
              <a:rPr lang="en-US" sz="1750" b="1" dirty="0">
                <a:solidFill>
                  <a:srgbClr val="272525"/>
                </a:solidFill>
                <a:latin typeface="Inter" pitchFamily="34" charset="0"/>
                <a:ea typeface="Inter" pitchFamily="34" charset="-122"/>
                <a:cs typeface="Inter" pitchFamily="34" charset="-120"/>
              </a:rPr>
              <a:t>Tenure:</a:t>
            </a:r>
            <a:pPr algn="l" indent="0" marL="0">
              <a:lnSpc>
                <a:spcPts val="2850"/>
              </a:lnSpc>
              <a:buNone/>
            </a:pPr>
            <a:r>
              <a:rPr lang="en-US" sz="1750" dirty="0">
                <a:solidFill>
                  <a:srgbClr val="272525"/>
                </a:solidFill>
                <a:latin typeface="Inter" pitchFamily="34" charset="0"/>
                <a:ea typeface="Inter" pitchFamily="34" charset="-122"/>
                <a:cs typeface="Inter" pitchFamily="34" charset="-120"/>
              </a:rPr>
              <a:t> Shorter-term customers (1-2 months) have a significantly higher churn rate, while long-term customers remain more loyal.</a:t>
            </a:r>
            <a:endParaRPr lang="en-US" sz="1750" dirty="0"/>
          </a:p>
        </p:txBody>
      </p:sp>
      <p:pic>
        <p:nvPicPr>
          <p:cNvPr id="5" name="Image 1" descr="preencoded.png">    </p:cNvPr>
          <p:cNvPicPr>
            <a:picLocks noChangeAspect="1"/>
          </p:cNvPicPr>
          <p:nvPr/>
        </p:nvPicPr>
        <p:blipFill>
          <a:blip r:embed="rId2"/>
          <a:stretch>
            <a:fillRect/>
          </a:stretch>
        </p:blipFill>
        <p:spPr>
          <a:xfrm>
            <a:off x="7599521" y="2362200"/>
            <a:ext cx="4328160" cy="3261360"/>
          </a:xfrm>
          <a:prstGeom prst="rect">
            <a:avLst/>
          </a:prstGeom>
        </p:spPr>
      </p:pic>
      <p:sp>
        <p:nvSpPr>
          <p:cNvPr id="6" name="Text 2"/>
          <p:cNvSpPr/>
          <p:nvPr/>
        </p:nvSpPr>
        <p:spPr>
          <a:xfrm>
            <a:off x="7599521" y="5878711"/>
            <a:ext cx="6244709" cy="1088708"/>
          </a:xfrm>
          <a:prstGeom prst="rect">
            <a:avLst/>
          </a:prstGeom>
          <a:noFill/>
          <a:ln/>
        </p:spPr>
        <p:txBody>
          <a:bodyPr wrap="square" lIns="0" tIns="0" rIns="0" bIns="0" rtlCol="0" anchor="t"/>
          <a:lstStyle/>
          <a:p>
            <a:pPr algn="l" indent="0" marL="0">
              <a:lnSpc>
                <a:spcPts val="2850"/>
              </a:lnSpc>
              <a:buNone/>
            </a:pPr>
            <a:r>
              <a:rPr lang="en-US" sz="1750" b="1" dirty="0">
                <a:solidFill>
                  <a:srgbClr val="272525"/>
                </a:solidFill>
                <a:latin typeface="Inter" pitchFamily="34" charset="0"/>
                <a:ea typeface="Inter" pitchFamily="34" charset="-122"/>
                <a:cs typeface="Inter" pitchFamily="34" charset="-120"/>
              </a:rPr>
              <a:t>Contract Type:</a:t>
            </a:r>
            <a:pPr algn="l" indent="0" marL="0">
              <a:lnSpc>
                <a:spcPts val="2850"/>
              </a:lnSpc>
              <a:buNone/>
            </a:pPr>
            <a:r>
              <a:rPr lang="en-US" sz="1750" dirty="0">
                <a:solidFill>
                  <a:srgbClr val="272525"/>
                </a:solidFill>
                <a:latin typeface="Inter" pitchFamily="34" charset="0"/>
                <a:ea typeface="Inter" pitchFamily="34" charset="-122"/>
                <a:cs typeface="Inter" pitchFamily="34" charset="-120"/>
              </a:rPr>
              <a:t> Month-to-month contracts show higher churn probability compared to one-year and two-year contracts.</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793790" y="1311593"/>
            <a:ext cx="9027081" cy="708779"/>
          </a:xfrm>
          <a:prstGeom prst="rect">
            <a:avLst/>
          </a:prstGeom>
          <a:noFill/>
          <a:ln/>
        </p:spPr>
        <p:txBody>
          <a:bodyPr wrap="none" lIns="0" tIns="0" rIns="0" bIns="0" rtlCol="0" anchor="t"/>
          <a:lstStyle/>
          <a:p>
            <a:pPr algn="l" indent="0" marL="0">
              <a:lnSpc>
                <a:spcPts val="5550"/>
              </a:lnSpc>
              <a:buNone/>
            </a:pPr>
            <a:r>
              <a:rPr lang="en-US" sz="4450" b="1" dirty="0">
                <a:solidFill>
                  <a:srgbClr val="000000"/>
                </a:solidFill>
                <a:latin typeface="Inter Bold" pitchFamily="34" charset="0"/>
                <a:ea typeface="Inter Bold" pitchFamily="34" charset="-122"/>
                <a:cs typeface="Inter Bold" pitchFamily="34" charset="-120"/>
              </a:rPr>
              <a:t>Service-Specific Churn Analysis</a:t>
            </a:r>
            <a:endParaRPr lang="en-US" sz="4450" dirty="0"/>
          </a:p>
        </p:txBody>
      </p:sp>
      <p:sp>
        <p:nvSpPr>
          <p:cNvPr id="3" name="Text 1"/>
          <p:cNvSpPr/>
          <p:nvPr/>
        </p:nvSpPr>
        <p:spPr>
          <a:xfrm>
            <a:off x="793790" y="2474000"/>
            <a:ext cx="13042821" cy="362903"/>
          </a:xfrm>
          <a:prstGeom prst="rect">
            <a:avLst/>
          </a:prstGeom>
          <a:noFill/>
          <a:ln/>
        </p:spPr>
        <p:txBody>
          <a:bodyPr wrap="none" lIns="0" tIns="0" rIns="0" bIns="0" rtlCol="0" anchor="t"/>
          <a:lstStyle/>
          <a:p>
            <a:pPr algn="l" indent="0" marL="0">
              <a:lnSpc>
                <a:spcPts val="2850"/>
              </a:lnSpc>
              <a:buNone/>
            </a:pPr>
            <a:r>
              <a:rPr lang="en-US" sz="1750" dirty="0">
                <a:solidFill>
                  <a:srgbClr val="272525"/>
                </a:solidFill>
                <a:latin typeface="Inter" pitchFamily="34" charset="0"/>
                <a:ea typeface="Inter" pitchFamily="34" charset="-122"/>
                <a:cs typeface="Inter" pitchFamily="34" charset="-120"/>
              </a:rPr>
              <a:t>Our analysis reveals distinct churn patterns tied to specific customer services:</a:t>
            </a:r>
            <a:endParaRPr lang="en-US" sz="1750" dirty="0"/>
          </a:p>
        </p:txBody>
      </p:sp>
      <p:sp>
        <p:nvSpPr>
          <p:cNvPr id="4" name="Shape 2"/>
          <p:cNvSpPr/>
          <p:nvPr/>
        </p:nvSpPr>
        <p:spPr>
          <a:xfrm>
            <a:off x="793790" y="3092053"/>
            <a:ext cx="510302" cy="510302"/>
          </a:xfrm>
          <a:prstGeom prst="roundRect">
            <a:avLst>
              <a:gd name="adj" fmla="val 18669"/>
            </a:avLst>
          </a:prstGeom>
          <a:solidFill>
            <a:srgbClr val="DADBF1"/>
          </a:solidFill>
          <a:ln w="7620">
            <a:solidFill>
              <a:srgbClr val="C0C1D7"/>
            </a:solidFill>
            <a:prstDash val="solid"/>
          </a:ln>
        </p:spPr>
      </p:sp>
      <p:sp>
        <p:nvSpPr>
          <p:cNvPr id="5" name="Text 3"/>
          <p:cNvSpPr/>
          <p:nvPr/>
        </p:nvSpPr>
        <p:spPr>
          <a:xfrm>
            <a:off x="878860" y="3134558"/>
            <a:ext cx="340162" cy="425291"/>
          </a:xfrm>
          <a:prstGeom prst="rect">
            <a:avLst/>
          </a:prstGeom>
          <a:noFill/>
          <a:ln/>
        </p:spPr>
        <p:txBody>
          <a:bodyPr wrap="none" lIns="0" tIns="0" rIns="0" bIns="0" rtlCol="0" anchor="t"/>
          <a:lstStyle/>
          <a:p>
            <a:pPr algn="ctr" indent="0" marL="0">
              <a:lnSpc>
                <a:spcPts val="2650"/>
              </a:lnSpc>
              <a:buNone/>
            </a:pPr>
            <a:r>
              <a:rPr lang="en-US" sz="2650" b="1" dirty="0">
                <a:solidFill>
                  <a:srgbClr val="272525"/>
                </a:solidFill>
                <a:latin typeface="Inter Bold" pitchFamily="34" charset="0"/>
                <a:ea typeface="Inter Bold" pitchFamily="34" charset="-122"/>
                <a:cs typeface="Inter Bold" pitchFamily="34" charset="-120"/>
              </a:rPr>
              <a:t>1</a:t>
            </a:r>
            <a:endParaRPr lang="en-US" sz="2650" dirty="0"/>
          </a:p>
        </p:txBody>
      </p:sp>
      <p:sp>
        <p:nvSpPr>
          <p:cNvPr id="6" name="Text 4"/>
          <p:cNvSpPr/>
          <p:nvPr/>
        </p:nvSpPr>
        <p:spPr>
          <a:xfrm>
            <a:off x="1530906" y="3169920"/>
            <a:ext cx="3421499" cy="708660"/>
          </a:xfrm>
          <a:prstGeom prst="rect">
            <a:avLst/>
          </a:prstGeom>
          <a:noFill/>
          <a:ln/>
        </p:spPr>
        <p:txBody>
          <a:bodyPr wrap="square" lIns="0" tIns="0" rIns="0" bIns="0" rtlCol="0" anchor="t"/>
          <a:lstStyle/>
          <a:p>
            <a:pPr algn="l" indent="0" marL="0">
              <a:lnSpc>
                <a:spcPts val="2750"/>
              </a:lnSpc>
              <a:buNone/>
            </a:pPr>
            <a:r>
              <a:rPr lang="en-US" sz="2200" b="1" dirty="0">
                <a:solidFill>
                  <a:srgbClr val="272525"/>
                </a:solidFill>
                <a:latin typeface="Inter Bold" pitchFamily="34" charset="0"/>
                <a:ea typeface="Inter Bold" pitchFamily="34" charset="-122"/>
                <a:cs typeface="Inter Bold" pitchFamily="34" charset="-120"/>
              </a:rPr>
              <a:t>Absence of Supplementary Services</a:t>
            </a:r>
            <a:endParaRPr lang="en-US" sz="2200" dirty="0"/>
          </a:p>
        </p:txBody>
      </p:sp>
      <p:sp>
        <p:nvSpPr>
          <p:cNvPr id="7" name="Text 5"/>
          <p:cNvSpPr/>
          <p:nvPr/>
        </p:nvSpPr>
        <p:spPr>
          <a:xfrm>
            <a:off x="1530906" y="4014668"/>
            <a:ext cx="3421499" cy="2903220"/>
          </a:xfrm>
          <a:prstGeom prst="rect">
            <a:avLst/>
          </a:prstGeom>
          <a:noFill/>
          <a:ln/>
        </p:spPr>
        <p:txBody>
          <a:bodyPr wrap="square" lIns="0" tIns="0" rIns="0" bIns="0" rtlCol="0" anchor="t"/>
          <a:lstStyle/>
          <a:p>
            <a:pPr algn="l" indent="0" marL="0">
              <a:lnSpc>
                <a:spcPts val="2850"/>
              </a:lnSpc>
              <a:buNone/>
            </a:pPr>
            <a:r>
              <a:rPr lang="en-US" sz="1750" dirty="0">
                <a:solidFill>
                  <a:srgbClr val="272525"/>
                </a:solidFill>
                <a:latin typeface="Inter" pitchFamily="34" charset="0"/>
                <a:ea typeface="Inter" pitchFamily="34" charset="-122"/>
                <a:cs typeface="Inter" pitchFamily="34" charset="-120"/>
              </a:rPr>
              <a:t>Customers without supplementary services (Online Security, Online Backup, Tech Support) exhibit significantly higher churn (35-40%) compared to those utilizing them (15%). These services are critical retention factors.</a:t>
            </a:r>
            <a:endParaRPr lang="en-US" sz="1750" dirty="0"/>
          </a:p>
        </p:txBody>
      </p:sp>
      <p:sp>
        <p:nvSpPr>
          <p:cNvPr id="8" name="Shape 6"/>
          <p:cNvSpPr/>
          <p:nvPr/>
        </p:nvSpPr>
        <p:spPr>
          <a:xfrm>
            <a:off x="5235893" y="3092053"/>
            <a:ext cx="510302" cy="510302"/>
          </a:xfrm>
          <a:prstGeom prst="roundRect">
            <a:avLst>
              <a:gd name="adj" fmla="val 18669"/>
            </a:avLst>
          </a:prstGeom>
          <a:solidFill>
            <a:srgbClr val="DADBF1"/>
          </a:solidFill>
          <a:ln w="7620">
            <a:solidFill>
              <a:srgbClr val="C0C1D7"/>
            </a:solidFill>
            <a:prstDash val="solid"/>
          </a:ln>
        </p:spPr>
      </p:sp>
      <p:sp>
        <p:nvSpPr>
          <p:cNvPr id="9" name="Text 7"/>
          <p:cNvSpPr/>
          <p:nvPr/>
        </p:nvSpPr>
        <p:spPr>
          <a:xfrm>
            <a:off x="5320963" y="3134558"/>
            <a:ext cx="340162" cy="425291"/>
          </a:xfrm>
          <a:prstGeom prst="rect">
            <a:avLst/>
          </a:prstGeom>
          <a:noFill/>
          <a:ln/>
        </p:spPr>
        <p:txBody>
          <a:bodyPr wrap="none" lIns="0" tIns="0" rIns="0" bIns="0" rtlCol="0" anchor="t"/>
          <a:lstStyle/>
          <a:p>
            <a:pPr algn="ctr" indent="0" marL="0">
              <a:lnSpc>
                <a:spcPts val="2650"/>
              </a:lnSpc>
              <a:buNone/>
            </a:pPr>
            <a:r>
              <a:rPr lang="en-US" sz="2650" b="1" dirty="0">
                <a:solidFill>
                  <a:srgbClr val="272525"/>
                </a:solidFill>
                <a:latin typeface="Inter Bold" pitchFamily="34" charset="0"/>
                <a:ea typeface="Inter Bold" pitchFamily="34" charset="-122"/>
                <a:cs typeface="Inter Bold" pitchFamily="34" charset="-120"/>
              </a:rPr>
              <a:t>2</a:t>
            </a:r>
            <a:endParaRPr lang="en-US" sz="2650" dirty="0"/>
          </a:p>
        </p:txBody>
      </p:sp>
      <p:sp>
        <p:nvSpPr>
          <p:cNvPr id="10" name="Text 8"/>
          <p:cNvSpPr/>
          <p:nvPr/>
        </p:nvSpPr>
        <p:spPr>
          <a:xfrm>
            <a:off x="5973008" y="3169920"/>
            <a:ext cx="2972395" cy="354330"/>
          </a:xfrm>
          <a:prstGeom prst="rect">
            <a:avLst/>
          </a:prstGeom>
          <a:noFill/>
          <a:ln/>
        </p:spPr>
        <p:txBody>
          <a:bodyPr wrap="none" lIns="0" tIns="0" rIns="0" bIns="0" rtlCol="0" anchor="t"/>
          <a:lstStyle/>
          <a:p>
            <a:pPr algn="l" indent="0" marL="0">
              <a:lnSpc>
                <a:spcPts val="2750"/>
              </a:lnSpc>
              <a:buNone/>
            </a:pPr>
            <a:r>
              <a:rPr lang="en-US" sz="2200" b="1" dirty="0">
                <a:solidFill>
                  <a:srgbClr val="272525"/>
                </a:solidFill>
                <a:latin typeface="Inter Bold" pitchFamily="34" charset="0"/>
                <a:ea typeface="Inter Bold" pitchFamily="34" charset="-122"/>
                <a:cs typeface="Inter Bold" pitchFamily="34" charset="-120"/>
              </a:rPr>
              <a:t>Internet Service Type</a:t>
            </a:r>
            <a:endParaRPr lang="en-US" sz="2200" dirty="0"/>
          </a:p>
        </p:txBody>
      </p:sp>
      <p:sp>
        <p:nvSpPr>
          <p:cNvPr id="11" name="Text 9"/>
          <p:cNvSpPr/>
          <p:nvPr/>
        </p:nvSpPr>
        <p:spPr>
          <a:xfrm>
            <a:off x="5973008" y="3660338"/>
            <a:ext cx="3421499" cy="2177415"/>
          </a:xfrm>
          <a:prstGeom prst="rect">
            <a:avLst/>
          </a:prstGeom>
          <a:noFill/>
          <a:ln/>
        </p:spPr>
        <p:txBody>
          <a:bodyPr wrap="square" lIns="0" tIns="0" rIns="0" bIns="0" rtlCol="0" anchor="t"/>
          <a:lstStyle/>
          <a:p>
            <a:pPr algn="l" indent="0" marL="0">
              <a:lnSpc>
                <a:spcPts val="2850"/>
              </a:lnSpc>
              <a:buNone/>
            </a:pPr>
            <a:r>
              <a:rPr lang="en-US" sz="1750" dirty="0">
                <a:solidFill>
                  <a:srgbClr val="272525"/>
                </a:solidFill>
                <a:latin typeface="Inter" pitchFamily="34" charset="0"/>
                <a:ea typeface="Inter" pitchFamily="34" charset="-122"/>
                <a:cs typeface="Inter" pitchFamily="34" charset="-120"/>
              </a:rPr>
              <a:t>Fiber Optic internet users show a higher churn rate (29%) than DSL users (18%). This disparity suggests potential reliability issues or unmet expectations for Fiber Optic service.</a:t>
            </a:r>
            <a:endParaRPr lang="en-US" sz="1750" dirty="0"/>
          </a:p>
        </p:txBody>
      </p:sp>
      <p:sp>
        <p:nvSpPr>
          <p:cNvPr id="12" name="Shape 10"/>
          <p:cNvSpPr/>
          <p:nvPr/>
        </p:nvSpPr>
        <p:spPr>
          <a:xfrm>
            <a:off x="9677995" y="3092053"/>
            <a:ext cx="510302" cy="510302"/>
          </a:xfrm>
          <a:prstGeom prst="roundRect">
            <a:avLst>
              <a:gd name="adj" fmla="val 18669"/>
            </a:avLst>
          </a:prstGeom>
          <a:solidFill>
            <a:srgbClr val="DADBF1"/>
          </a:solidFill>
          <a:ln w="7620">
            <a:solidFill>
              <a:srgbClr val="C0C1D7"/>
            </a:solidFill>
            <a:prstDash val="solid"/>
          </a:ln>
        </p:spPr>
      </p:sp>
      <p:sp>
        <p:nvSpPr>
          <p:cNvPr id="13" name="Text 11"/>
          <p:cNvSpPr/>
          <p:nvPr/>
        </p:nvSpPr>
        <p:spPr>
          <a:xfrm>
            <a:off x="9763065" y="3134558"/>
            <a:ext cx="340162" cy="425291"/>
          </a:xfrm>
          <a:prstGeom prst="rect">
            <a:avLst/>
          </a:prstGeom>
          <a:noFill/>
          <a:ln/>
        </p:spPr>
        <p:txBody>
          <a:bodyPr wrap="none" lIns="0" tIns="0" rIns="0" bIns="0" rtlCol="0" anchor="t"/>
          <a:lstStyle/>
          <a:p>
            <a:pPr algn="ctr" indent="0" marL="0">
              <a:lnSpc>
                <a:spcPts val="2650"/>
              </a:lnSpc>
              <a:buNone/>
            </a:pPr>
            <a:r>
              <a:rPr lang="en-US" sz="2650" b="1" dirty="0">
                <a:solidFill>
                  <a:srgbClr val="272525"/>
                </a:solidFill>
                <a:latin typeface="Inter Bold" pitchFamily="34" charset="0"/>
                <a:ea typeface="Inter Bold" pitchFamily="34" charset="-122"/>
                <a:cs typeface="Inter Bold" pitchFamily="34" charset="-120"/>
              </a:rPr>
              <a:t>3</a:t>
            </a:r>
            <a:endParaRPr lang="en-US" sz="2650" dirty="0"/>
          </a:p>
        </p:txBody>
      </p:sp>
      <p:sp>
        <p:nvSpPr>
          <p:cNvPr id="14" name="Text 12"/>
          <p:cNvSpPr/>
          <p:nvPr/>
        </p:nvSpPr>
        <p:spPr>
          <a:xfrm>
            <a:off x="10415111" y="3169920"/>
            <a:ext cx="3421499" cy="708660"/>
          </a:xfrm>
          <a:prstGeom prst="rect">
            <a:avLst/>
          </a:prstGeom>
          <a:noFill/>
          <a:ln/>
        </p:spPr>
        <p:txBody>
          <a:bodyPr wrap="square" lIns="0" tIns="0" rIns="0" bIns="0" rtlCol="0" anchor="t"/>
          <a:lstStyle/>
          <a:p>
            <a:pPr algn="l" indent="0" marL="0">
              <a:lnSpc>
                <a:spcPts val="2750"/>
              </a:lnSpc>
              <a:buNone/>
            </a:pPr>
            <a:r>
              <a:rPr lang="en-US" sz="2200" b="1" dirty="0">
                <a:solidFill>
                  <a:srgbClr val="272525"/>
                </a:solidFill>
                <a:latin typeface="Inter Bold" pitchFamily="34" charset="0"/>
                <a:ea typeface="Inter Bold" pitchFamily="34" charset="-122"/>
                <a:cs typeface="Inter Bold" pitchFamily="34" charset="-120"/>
              </a:rPr>
              <a:t>Streaming Services Impact</a:t>
            </a:r>
            <a:endParaRPr lang="en-US" sz="2200" dirty="0"/>
          </a:p>
        </p:txBody>
      </p:sp>
      <p:sp>
        <p:nvSpPr>
          <p:cNvPr id="15" name="Text 13"/>
          <p:cNvSpPr/>
          <p:nvPr/>
        </p:nvSpPr>
        <p:spPr>
          <a:xfrm>
            <a:off x="10415111" y="4014668"/>
            <a:ext cx="3421499" cy="2177415"/>
          </a:xfrm>
          <a:prstGeom prst="rect">
            <a:avLst/>
          </a:prstGeom>
          <a:noFill/>
          <a:ln/>
        </p:spPr>
        <p:txBody>
          <a:bodyPr wrap="square" lIns="0" tIns="0" rIns="0" bIns="0" rtlCol="0" anchor="t"/>
          <a:lstStyle/>
          <a:p>
            <a:pPr algn="l" indent="0" marL="0">
              <a:lnSpc>
                <a:spcPts val="2850"/>
              </a:lnSpc>
              <a:buNone/>
            </a:pPr>
            <a:r>
              <a:rPr lang="en-US" sz="1750" dirty="0">
                <a:solidFill>
                  <a:srgbClr val="272525"/>
                </a:solidFill>
                <a:latin typeface="Inter" pitchFamily="34" charset="0"/>
                <a:ea typeface="Inter" pitchFamily="34" charset="-122"/>
                <a:cs typeface="Inter" pitchFamily="34" charset="-120"/>
              </a:rPr>
              <a:t>Streaming TV and Movies services have a minimal impact on customer churn rates. They are viewed as entertainment add-ons, not core drivers of satisfaction or churn.</a:t>
            </a:r>
            <a:endParaRPr lang="en-US" sz="17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793790" y="2381964"/>
            <a:ext cx="10961727" cy="708779"/>
          </a:xfrm>
          <a:prstGeom prst="rect">
            <a:avLst/>
          </a:prstGeom>
          <a:noFill/>
          <a:ln/>
        </p:spPr>
        <p:txBody>
          <a:bodyPr wrap="none" lIns="0" tIns="0" rIns="0" bIns="0" rtlCol="0" anchor="t"/>
          <a:lstStyle/>
          <a:p>
            <a:pPr algn="l" indent="0" marL="0">
              <a:lnSpc>
                <a:spcPts val="5550"/>
              </a:lnSpc>
              <a:buNone/>
            </a:pPr>
            <a:r>
              <a:rPr lang="en-US" sz="4450" b="1" dirty="0">
                <a:solidFill>
                  <a:srgbClr val="000000"/>
                </a:solidFill>
                <a:latin typeface="Inter Bold" pitchFamily="34" charset="0"/>
                <a:ea typeface="Inter Bold" pitchFamily="34" charset="-122"/>
                <a:cs typeface="Inter Bold" pitchFamily="34" charset="-120"/>
              </a:rPr>
              <a:t>Payment Method and Churn Correlation</a:t>
            </a:r>
            <a:endParaRPr lang="en-US" sz="4450" dirty="0"/>
          </a:p>
        </p:txBody>
      </p:sp>
      <p:sp>
        <p:nvSpPr>
          <p:cNvPr id="3" name="Text 1"/>
          <p:cNvSpPr/>
          <p:nvPr/>
        </p:nvSpPr>
        <p:spPr>
          <a:xfrm>
            <a:off x="793790" y="3544372"/>
            <a:ext cx="13042821" cy="725805"/>
          </a:xfrm>
          <a:prstGeom prst="rect">
            <a:avLst/>
          </a:prstGeom>
          <a:noFill/>
          <a:ln/>
        </p:spPr>
        <p:txBody>
          <a:bodyPr wrap="square" lIns="0" tIns="0" rIns="0" bIns="0" rtlCol="0" anchor="t"/>
          <a:lstStyle/>
          <a:p>
            <a:pPr algn="l" indent="0" marL="0">
              <a:lnSpc>
                <a:spcPts val="2850"/>
              </a:lnSpc>
              <a:buNone/>
            </a:pPr>
            <a:r>
              <a:rPr lang="en-US" sz="1750" dirty="0">
                <a:solidFill>
                  <a:srgbClr val="272525"/>
                </a:solidFill>
                <a:latin typeface="Inter" pitchFamily="34" charset="0"/>
                <a:ea typeface="Inter" pitchFamily="34" charset="-122"/>
                <a:cs typeface="Inter" pitchFamily="34" charset="-120"/>
              </a:rPr>
              <a:t>Customers using </a:t>
            </a:r>
            <a:pPr algn="l" indent="0" marL="0">
              <a:lnSpc>
                <a:spcPts val="2850"/>
              </a:lnSpc>
              <a:buNone/>
            </a:pPr>
            <a:r>
              <a:rPr lang="en-US" sz="1750" b="1" dirty="0">
                <a:solidFill>
                  <a:srgbClr val="272525"/>
                </a:solidFill>
                <a:latin typeface="Inter" pitchFamily="34" charset="0"/>
                <a:ea typeface="Inter" pitchFamily="34" charset="-122"/>
                <a:cs typeface="Inter" pitchFamily="34" charset="-120"/>
              </a:rPr>
              <a:t>Electronic Checks</a:t>
            </a:r>
            <a:pPr algn="l" indent="0" marL="0">
              <a:lnSpc>
                <a:spcPts val="2850"/>
              </a:lnSpc>
              <a:buNone/>
            </a:pPr>
            <a:r>
              <a:rPr lang="en-US" sz="1750" dirty="0">
                <a:solidFill>
                  <a:srgbClr val="272525"/>
                </a:solidFill>
                <a:latin typeface="Inter" pitchFamily="34" charset="0"/>
                <a:ea typeface="Inter" pitchFamily="34" charset="-122"/>
                <a:cs typeface="Inter" pitchFamily="34" charset="-120"/>
              </a:rPr>
              <a:t> show a significantly higher churn rate compared to other payment methods. This highlights a potential area of dissatisfaction or specific challenges within this customer segment.</a:t>
            </a:r>
            <a:endParaRPr lang="en-US" sz="1750" dirty="0"/>
          </a:p>
        </p:txBody>
      </p:sp>
      <p:sp>
        <p:nvSpPr>
          <p:cNvPr id="4" name="Shape 2"/>
          <p:cNvSpPr/>
          <p:nvPr/>
        </p:nvSpPr>
        <p:spPr>
          <a:xfrm>
            <a:off x="793790" y="4525328"/>
            <a:ext cx="6407944" cy="1322189"/>
          </a:xfrm>
          <a:prstGeom prst="roundRect">
            <a:avLst>
              <a:gd name="adj" fmla="val 7205"/>
            </a:avLst>
          </a:prstGeom>
          <a:solidFill>
            <a:srgbClr val="DADBF1"/>
          </a:solidFill>
          <a:ln w="7620">
            <a:solidFill>
              <a:srgbClr val="C0C1D7"/>
            </a:solidFill>
            <a:prstDash val="solid"/>
          </a:ln>
        </p:spPr>
      </p:sp>
      <p:sp>
        <p:nvSpPr>
          <p:cNvPr id="5" name="Text 3"/>
          <p:cNvSpPr/>
          <p:nvPr/>
        </p:nvSpPr>
        <p:spPr>
          <a:xfrm>
            <a:off x="1028224" y="4759762"/>
            <a:ext cx="2835235" cy="354330"/>
          </a:xfrm>
          <a:prstGeom prst="rect">
            <a:avLst/>
          </a:prstGeom>
          <a:noFill/>
          <a:ln/>
        </p:spPr>
        <p:txBody>
          <a:bodyPr wrap="none" lIns="0" tIns="0" rIns="0" bIns="0" rtlCol="0" anchor="t"/>
          <a:lstStyle/>
          <a:p>
            <a:pPr algn="l" indent="0" marL="0">
              <a:lnSpc>
                <a:spcPts val="2750"/>
              </a:lnSpc>
              <a:buNone/>
            </a:pPr>
            <a:r>
              <a:rPr lang="en-US" sz="2200" b="1" dirty="0">
                <a:solidFill>
                  <a:srgbClr val="272525"/>
                </a:solidFill>
                <a:latin typeface="Inter Bold" pitchFamily="34" charset="0"/>
                <a:ea typeface="Inter Bold" pitchFamily="34" charset="-122"/>
                <a:cs typeface="Inter Bold" pitchFamily="34" charset="-120"/>
              </a:rPr>
              <a:t>Electronic Checks</a:t>
            </a:r>
            <a:endParaRPr lang="en-US" sz="2200" dirty="0"/>
          </a:p>
        </p:txBody>
      </p:sp>
      <p:sp>
        <p:nvSpPr>
          <p:cNvPr id="6" name="Text 4"/>
          <p:cNvSpPr/>
          <p:nvPr/>
        </p:nvSpPr>
        <p:spPr>
          <a:xfrm>
            <a:off x="1028224" y="5250180"/>
            <a:ext cx="5939076" cy="362903"/>
          </a:xfrm>
          <a:prstGeom prst="rect">
            <a:avLst/>
          </a:prstGeom>
          <a:noFill/>
          <a:ln/>
        </p:spPr>
        <p:txBody>
          <a:bodyPr wrap="none" lIns="0" tIns="0" rIns="0" bIns="0" rtlCol="0" anchor="t"/>
          <a:lstStyle/>
          <a:p>
            <a:pPr algn="l" indent="0" marL="0">
              <a:lnSpc>
                <a:spcPts val="2850"/>
              </a:lnSpc>
              <a:buNone/>
            </a:pPr>
            <a:r>
              <a:rPr lang="en-US" sz="1750" dirty="0">
                <a:solidFill>
                  <a:srgbClr val="272525"/>
                </a:solidFill>
                <a:latin typeface="Inter" pitchFamily="34" charset="0"/>
                <a:ea typeface="Inter" pitchFamily="34" charset="-122"/>
                <a:cs typeface="Inter" pitchFamily="34" charset="-120"/>
              </a:rPr>
              <a:t>Highest churn rate.</a:t>
            </a:r>
            <a:endParaRPr lang="en-US" sz="1750" dirty="0"/>
          </a:p>
        </p:txBody>
      </p:sp>
      <p:sp>
        <p:nvSpPr>
          <p:cNvPr id="7" name="Shape 5"/>
          <p:cNvSpPr/>
          <p:nvPr/>
        </p:nvSpPr>
        <p:spPr>
          <a:xfrm>
            <a:off x="7428548" y="4525328"/>
            <a:ext cx="6408063" cy="1322189"/>
          </a:xfrm>
          <a:prstGeom prst="roundRect">
            <a:avLst>
              <a:gd name="adj" fmla="val 7205"/>
            </a:avLst>
          </a:prstGeom>
          <a:solidFill>
            <a:srgbClr val="DADBF1"/>
          </a:solidFill>
          <a:ln w="7620">
            <a:solidFill>
              <a:srgbClr val="C0C1D7"/>
            </a:solidFill>
            <a:prstDash val="solid"/>
          </a:ln>
        </p:spPr>
      </p:sp>
      <p:sp>
        <p:nvSpPr>
          <p:cNvPr id="8" name="Text 6"/>
          <p:cNvSpPr/>
          <p:nvPr/>
        </p:nvSpPr>
        <p:spPr>
          <a:xfrm>
            <a:off x="7662982" y="4759762"/>
            <a:ext cx="2835235" cy="354330"/>
          </a:xfrm>
          <a:prstGeom prst="rect">
            <a:avLst/>
          </a:prstGeom>
          <a:noFill/>
          <a:ln/>
        </p:spPr>
        <p:txBody>
          <a:bodyPr wrap="none" lIns="0" tIns="0" rIns="0" bIns="0" rtlCol="0" anchor="t"/>
          <a:lstStyle/>
          <a:p>
            <a:pPr algn="l" indent="0" marL="0">
              <a:lnSpc>
                <a:spcPts val="2750"/>
              </a:lnSpc>
              <a:buNone/>
            </a:pPr>
            <a:r>
              <a:rPr lang="en-US" sz="2200" b="1" dirty="0">
                <a:solidFill>
                  <a:srgbClr val="272525"/>
                </a:solidFill>
                <a:latin typeface="Inter Bold" pitchFamily="34" charset="0"/>
                <a:ea typeface="Inter Bold" pitchFamily="34" charset="-122"/>
                <a:cs typeface="Inter Bold" pitchFamily="34" charset="-120"/>
              </a:rPr>
              <a:t>Mailed Checks</a:t>
            </a:r>
            <a:endParaRPr lang="en-US" sz="2200" dirty="0"/>
          </a:p>
        </p:txBody>
      </p:sp>
      <p:sp>
        <p:nvSpPr>
          <p:cNvPr id="9" name="Text 7"/>
          <p:cNvSpPr/>
          <p:nvPr/>
        </p:nvSpPr>
        <p:spPr>
          <a:xfrm>
            <a:off x="7662982" y="5250180"/>
            <a:ext cx="5939195" cy="362903"/>
          </a:xfrm>
          <a:prstGeom prst="rect">
            <a:avLst/>
          </a:prstGeom>
          <a:noFill/>
          <a:ln/>
        </p:spPr>
        <p:txBody>
          <a:bodyPr wrap="none" lIns="0" tIns="0" rIns="0" bIns="0" rtlCol="0" anchor="t"/>
          <a:lstStyle/>
          <a:p>
            <a:pPr algn="l" indent="0" marL="0">
              <a:lnSpc>
                <a:spcPts val="2850"/>
              </a:lnSpc>
              <a:buNone/>
            </a:pPr>
            <a:r>
              <a:rPr lang="en-US" sz="1750" dirty="0">
                <a:solidFill>
                  <a:srgbClr val="272525"/>
                </a:solidFill>
                <a:latin typeface="Inter" pitchFamily="34" charset="0"/>
                <a:ea typeface="Inter" pitchFamily="34" charset="-122"/>
                <a:cs typeface="Inter" pitchFamily="34" charset="-120"/>
              </a:rPr>
              <a:t>Lowest churn rate.</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10</Slides>
  <Notes>10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lastModifiedBy/>
  <cp:revision>1</cp:revision>
  <dcterms:created xsi:type="dcterms:W3CDTF">2025-07-26T11:38:47Z</dcterms:created>
  <dcterms:modified xsi:type="dcterms:W3CDTF">2025-07-26T11:38:47Z</dcterms:modified>
</cp:coreProperties>
</file>